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3"/>
  </p:sldMasterIdLst>
  <p:notesMasterIdLst>
    <p:notesMasterId r:id="rId101"/>
  </p:notesMasterIdLst>
  <p:handoutMasterIdLst>
    <p:handoutMasterId r:id="rId102"/>
  </p:handoutMasterIdLst>
  <p:sldIdLst>
    <p:sldId id="752" r:id="rId4"/>
    <p:sldId id="403" r:id="rId5"/>
    <p:sldId id="637" r:id="rId6"/>
    <p:sldId id="648" r:id="rId7"/>
    <p:sldId id="653" r:id="rId8"/>
    <p:sldId id="638" r:id="rId9"/>
    <p:sldId id="639" r:id="rId10"/>
    <p:sldId id="642" r:id="rId11"/>
    <p:sldId id="643" r:id="rId12"/>
    <p:sldId id="644" r:id="rId13"/>
    <p:sldId id="645" r:id="rId14"/>
    <p:sldId id="646" r:id="rId15"/>
    <p:sldId id="770" r:id="rId16"/>
    <p:sldId id="620" r:id="rId17"/>
    <p:sldId id="654" r:id="rId18"/>
    <p:sldId id="666" r:id="rId19"/>
    <p:sldId id="667" r:id="rId20"/>
    <p:sldId id="668" r:id="rId21"/>
    <p:sldId id="669" r:id="rId22"/>
    <p:sldId id="670" r:id="rId23"/>
    <p:sldId id="671" r:id="rId24"/>
    <p:sldId id="673" r:id="rId25"/>
    <p:sldId id="674" r:id="rId26"/>
    <p:sldId id="675" r:id="rId27"/>
    <p:sldId id="672" r:id="rId28"/>
    <p:sldId id="676" r:id="rId29"/>
    <p:sldId id="681" r:id="rId30"/>
    <p:sldId id="682" r:id="rId31"/>
    <p:sldId id="677" r:id="rId32"/>
    <p:sldId id="683" r:id="rId33"/>
    <p:sldId id="705" r:id="rId34"/>
    <p:sldId id="706" r:id="rId35"/>
    <p:sldId id="678" r:id="rId36"/>
    <p:sldId id="690" r:id="rId37"/>
    <p:sldId id="686" r:id="rId38"/>
    <p:sldId id="695" r:id="rId39"/>
    <p:sldId id="696" r:id="rId40"/>
    <p:sldId id="704" r:id="rId41"/>
    <p:sldId id="710" r:id="rId42"/>
    <p:sldId id="711" r:id="rId43"/>
    <p:sldId id="717" r:id="rId44"/>
    <p:sldId id="771" r:id="rId45"/>
    <p:sldId id="773" r:id="rId46"/>
    <p:sldId id="774" r:id="rId47"/>
    <p:sldId id="775" r:id="rId48"/>
    <p:sldId id="776" r:id="rId49"/>
    <p:sldId id="777" r:id="rId50"/>
    <p:sldId id="778" r:id="rId51"/>
    <p:sldId id="779" r:id="rId52"/>
    <p:sldId id="780" r:id="rId53"/>
    <p:sldId id="781" r:id="rId54"/>
    <p:sldId id="782" r:id="rId55"/>
    <p:sldId id="783" r:id="rId56"/>
    <p:sldId id="784" r:id="rId57"/>
    <p:sldId id="818" r:id="rId58"/>
    <p:sldId id="819" r:id="rId59"/>
    <p:sldId id="820" r:id="rId60"/>
    <p:sldId id="788" r:id="rId61"/>
    <p:sldId id="789" r:id="rId62"/>
    <p:sldId id="790" r:id="rId63"/>
    <p:sldId id="791" r:id="rId64"/>
    <p:sldId id="792" r:id="rId65"/>
    <p:sldId id="793" r:id="rId66"/>
    <p:sldId id="794" r:id="rId67"/>
    <p:sldId id="795" r:id="rId68"/>
    <p:sldId id="796" r:id="rId69"/>
    <p:sldId id="797" r:id="rId70"/>
    <p:sldId id="798" r:id="rId71"/>
    <p:sldId id="799" r:id="rId72"/>
    <p:sldId id="800" r:id="rId73"/>
    <p:sldId id="801" r:id="rId74"/>
    <p:sldId id="802" r:id="rId75"/>
    <p:sldId id="803" r:id="rId76"/>
    <p:sldId id="804" r:id="rId77"/>
    <p:sldId id="805" r:id="rId78"/>
    <p:sldId id="806" r:id="rId79"/>
    <p:sldId id="807" r:id="rId80"/>
    <p:sldId id="808" r:id="rId81"/>
    <p:sldId id="809" r:id="rId82"/>
    <p:sldId id="712" r:id="rId83"/>
    <p:sldId id="713" r:id="rId84"/>
    <p:sldId id="714" r:id="rId85"/>
    <p:sldId id="715" r:id="rId86"/>
    <p:sldId id="716" r:id="rId87"/>
    <p:sldId id="687" r:id="rId88"/>
    <p:sldId id="688" r:id="rId89"/>
    <p:sldId id="689" r:id="rId90"/>
    <p:sldId id="772" r:id="rId91"/>
    <p:sldId id="816" r:id="rId92"/>
    <p:sldId id="821" r:id="rId93"/>
    <p:sldId id="822" r:id="rId94"/>
    <p:sldId id="823" r:id="rId95"/>
    <p:sldId id="824" r:id="rId96"/>
    <p:sldId id="825" r:id="rId97"/>
    <p:sldId id="722" r:id="rId98"/>
    <p:sldId id="430" r:id="rId99"/>
    <p:sldId id="283" r:id="rId10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9588" autoAdjust="0"/>
  </p:normalViewPr>
  <p:slideViewPr>
    <p:cSldViewPr snapToGrid="0">
      <p:cViewPr varScale="1">
        <p:scale>
          <a:sx n="104" d="100"/>
          <a:sy n="104" d="100"/>
        </p:scale>
        <p:origin x="-182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39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40DD70-4AEF-4C5F-B083-A8EE08067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8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7DDE8A-E107-4A12-933B-58CEB5FCE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85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4FF02F54-5AFA-497D-9627-94E35C82AD84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74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1C54646-0D07-4FF9-A023-B10353C3EDA1}" type="slidenum">
              <a:rPr lang="en-GB" smtClean="0"/>
              <a:pPr defTabSz="911482"/>
              <a:t>3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59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DAF59DD-CBD8-4A55-A5D6-1BA11FFBBA18}" type="slidenum">
              <a:rPr lang="en-GB" smtClean="0"/>
              <a:pPr defTabSz="911482"/>
              <a:t>6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1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0771FB76-BA5D-4D25-9F77-45C123F57537}" type="slidenum">
              <a:rPr lang="en-GB" smtClean="0">
                <a:solidFill>
                  <a:prstClr val="black"/>
                </a:solidFill>
              </a:rPr>
              <a:pPr defTabSz="911482"/>
              <a:t>23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77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87330-B222-2243-8EF1-4C8A9E10AC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36E6405B-F78F-46B5-B6E5-1E5B5CD19155}" type="slidenum">
              <a:rPr lang="en-GB" smtClean="0"/>
              <a:pPr defTabSz="911482"/>
              <a:t>41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369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C226A90-EF26-4614-A2B0-CC0F6A4AB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FEBC6-FE32-4330-82D3-E9F9C7688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8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8581-19EA-4A3C-8A46-F39A52095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5E98-D78D-4C71-A77A-05FE7E592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CA79-2E26-429C-94A5-C714DD68E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F6A6-C54B-40FB-A310-71089C424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3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BF2E-DF28-4636-9C0D-C102189E7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37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48EBB-7B1D-41E2-9F91-F264A22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81DC-36D7-40A7-9B57-54647602C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81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5341-029E-4C55-809E-EBD302953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9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5F544-90D5-4C6A-AFD6-1C50CF4E9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4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4BAF03-9393-4406-9070-941B454CB5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5.</a:t>
            </a:r>
            <a:fld id="{C6DA33C0-A20D-476F-8068-B2DCC6439E89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k/Graph-Algorithm-MapReduce/blob/master/src/DijikstraAlgo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Matrices: Critique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Amenable to mathematical manipulation</a:t>
            </a:r>
          </a:p>
          <a:p>
            <a:pPr lvl="1"/>
            <a:r>
              <a:rPr lang="en-GB" dirty="0"/>
              <a:t>Iteration over rows and columns corresponds to computations on </a:t>
            </a:r>
            <a:r>
              <a:rPr lang="en-GB" dirty="0" err="1"/>
              <a:t>outlinks</a:t>
            </a:r>
            <a:r>
              <a:rPr lang="en-GB" dirty="0"/>
              <a:t> and </a:t>
            </a:r>
            <a:r>
              <a:rPr lang="en-GB" dirty="0" err="1"/>
              <a:t>inlinks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Lots of zeros for sparse matrices</a:t>
            </a:r>
          </a:p>
          <a:p>
            <a:pPr lvl="1"/>
            <a:r>
              <a:rPr lang="en-GB" dirty="0"/>
              <a:t>Lots of wasted space</a:t>
            </a:r>
          </a:p>
          <a:p>
            <a:pPr lvl="1"/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Adjacency </a:t>
            </a:r>
            <a:r>
              <a:rPr lang="en-GB" dirty="0" smtClean="0"/>
              <a:t>Lists: </a:t>
            </a:r>
            <a:r>
              <a:rPr lang="en-US" dirty="0"/>
              <a:t>Take adjacency matrices… and throw away all the zeros</a:t>
            </a:r>
          </a:p>
          <a:p>
            <a:endParaRPr lang="en-AU" dirty="0"/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14906"/>
              </p:ext>
            </p:extLst>
          </p:nvPr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1: 2,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2: 1, 3,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3: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4: 1, 3</a:t>
            </a:r>
          </a:p>
        </p:txBody>
      </p:sp>
      <p:sp>
        <p:nvSpPr>
          <p:cNvPr id="18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6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Lists: Critique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Much more compact representation</a:t>
            </a:r>
          </a:p>
          <a:p>
            <a:pPr lvl="1"/>
            <a:r>
              <a:rPr lang="en-GB" dirty="0"/>
              <a:t>Easy to compute over </a:t>
            </a:r>
            <a:r>
              <a:rPr lang="en-GB" dirty="0" err="1"/>
              <a:t>outlinks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Much more difficult to compute over </a:t>
            </a:r>
            <a:r>
              <a:rPr lang="en-GB" dirty="0" err="1"/>
              <a:t>inlinks</a:t>
            </a:r>
            <a:endParaRPr lang="en-GB" dirty="0"/>
          </a:p>
          <a:p>
            <a:pPr lvl="1"/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2874963"/>
            <a:ext cx="82200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Problem 1: </a:t>
            </a:r>
            <a:r>
              <a:rPr lang="en-US" dirty="0"/>
              <a:t>Single-Source Shortest Path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505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</a:t>
            </a:r>
            <a:r>
              <a:rPr lang="en-US" dirty="0" smtClean="0"/>
              <a:t>Path (</a:t>
            </a:r>
            <a:r>
              <a:rPr lang="en-US" altLang="ko-KR" dirty="0"/>
              <a:t>SSSP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find shortest path from a source node to one or more target nodes</a:t>
            </a:r>
          </a:p>
          <a:p>
            <a:pPr lvl="1"/>
            <a:r>
              <a:rPr lang="en-GB" dirty="0"/>
              <a:t>Shortest might also mean lowest weight or </a:t>
            </a:r>
            <a:r>
              <a:rPr lang="en-GB" dirty="0" smtClean="0"/>
              <a:t>cost</a:t>
            </a:r>
            <a:endParaRPr lang="en-GB" dirty="0"/>
          </a:p>
          <a:p>
            <a:r>
              <a:rPr lang="en-GB" dirty="0" smtClean="0"/>
              <a:t>Dijkstra’s Algorithm: </a:t>
            </a:r>
          </a:p>
          <a:p>
            <a:pPr lvl="1"/>
            <a:r>
              <a:rPr lang="en-AU" dirty="0"/>
              <a:t>For a given source node in the graph, the algorithm finds the shortest path between that node and every other</a:t>
            </a:r>
            <a:endParaRPr lang="en-US" dirty="0"/>
          </a:p>
          <a:p>
            <a:endParaRPr lang="en-A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3310888"/>
            <a:ext cx="4114800" cy="30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Dijkstra’s Algorithm</a:t>
            </a:r>
            <a:endParaRPr lang="en-AU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597819"/>
            <a:ext cx="6410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Example from CLR</a:t>
            </a:r>
          </a:p>
        </p:txBody>
      </p:sp>
    </p:spTree>
    <p:extLst>
      <p:ext uri="{BB962C8B-B14F-4D97-AF65-F5344CB8AC3E}">
        <p14:creationId xmlns:p14="http://schemas.microsoft.com/office/powerpoint/2010/main" val="37964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30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59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sym typeface="Symbol"/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73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7496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Chapter 5: </a:t>
            </a:r>
            <a:r>
              <a:rPr lang="en-US" dirty="0" smtClean="0"/>
              <a:t>Graph Data Processing </a:t>
            </a:r>
          </a:p>
          <a:p>
            <a:pPr>
              <a:defRPr/>
            </a:pPr>
            <a:r>
              <a:rPr lang="en-US" dirty="0" smtClean="0"/>
              <a:t>in MapReduce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84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9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9513" y="5955298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 smtClean="0"/>
              <a:t>Finish!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14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Single processor machine: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MapReduce: parallel Breadth-First Search (BFS)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7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simple case of equal edge weights</a:t>
            </a:r>
          </a:p>
          <a:p>
            <a:r>
              <a:rPr lang="en-GB" dirty="0" smtClean="0"/>
              <a:t>Solution to the problem can be defined inductively</a:t>
            </a:r>
          </a:p>
          <a:p>
            <a:r>
              <a:rPr lang="en-GB" dirty="0" smtClean="0"/>
              <a:t>Here’s the intuition:</a:t>
            </a:r>
          </a:p>
          <a:p>
            <a:pPr lvl="1"/>
            <a:r>
              <a:rPr lang="en-GB" dirty="0" smtClean="0"/>
              <a:t>Define: </a:t>
            </a:r>
            <a:r>
              <a:rPr lang="en-GB" i="1" dirty="0" smtClean="0"/>
              <a:t>b</a:t>
            </a:r>
            <a:r>
              <a:rPr lang="en-GB" dirty="0" smtClean="0"/>
              <a:t> is reachable from </a:t>
            </a:r>
            <a:r>
              <a:rPr lang="en-GB" i="1" dirty="0" smtClean="0"/>
              <a:t>a</a:t>
            </a:r>
            <a:r>
              <a:rPr lang="en-GB" dirty="0" smtClean="0"/>
              <a:t> if </a:t>
            </a:r>
            <a:r>
              <a:rPr lang="en-GB" i="1" dirty="0" smtClean="0"/>
              <a:t>b</a:t>
            </a:r>
            <a:r>
              <a:rPr lang="en-GB" dirty="0" smtClean="0"/>
              <a:t> is on adjacency list of </a:t>
            </a:r>
            <a:r>
              <a:rPr lang="en-GB" i="1" dirty="0" smtClean="0"/>
              <a:t>a</a:t>
            </a:r>
          </a:p>
          <a:p>
            <a:pPr lvl="1"/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s</a:t>
            </a:r>
            <a:r>
              <a:rPr lang="en-GB" dirty="0" smtClean="0"/>
              <a:t>) = 0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p</a:t>
            </a:r>
            <a:r>
              <a:rPr lang="en-GB" dirty="0" smtClean="0"/>
              <a:t> reachable from </a:t>
            </a:r>
            <a:r>
              <a:rPr lang="en-GB" i="1" dirty="0" smtClean="0"/>
              <a:t>s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p</a:t>
            </a:r>
            <a:r>
              <a:rPr lang="en-GB" dirty="0" smtClean="0"/>
              <a:t>) = 1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n</a:t>
            </a:r>
            <a:r>
              <a:rPr lang="en-GB" dirty="0" smtClean="0"/>
              <a:t> reachable from some other set of nodes 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= 1 + min(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),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</a:t>
            </a:r>
            <a:r>
              <a:rPr lang="en-GB" i="1" dirty="0" smtClean="0"/>
              <a:t>M</a:t>
            </a:r>
            <a:r>
              <a:rPr lang="en-GB" dirty="0" smtClean="0"/>
              <a:t>)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52675" y="5153025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400675" y="5991225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3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638675" y="5305425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324475" y="4543425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1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010275" y="5153025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/>
              </a:rPr>
              <a:t>n</a:t>
            </a: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5687779" y="4830529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5019675" y="5343525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5629275" y="5554429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2792179" y="4962525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2733675" y="5343525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2792179" y="5363929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67075" y="46958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7825" y="51954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95675" y="5805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9675" y="454342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15897" y="500062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95875" y="591204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0456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Intuition to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representation:</a:t>
            </a:r>
          </a:p>
          <a:p>
            <a:pPr lvl="1"/>
            <a:r>
              <a:rPr lang="en-GB" dirty="0"/>
              <a:t>Key: node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Value: </a:t>
            </a:r>
            <a:r>
              <a:rPr lang="en-GB" i="1" dirty="0"/>
              <a:t>d</a:t>
            </a:r>
            <a:r>
              <a:rPr lang="en-GB" dirty="0"/>
              <a:t> (distance from start), adjacency list (list of nodes reachable from 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sym typeface="Symbol"/>
              </a:rPr>
              <a:t>Initialization: for all nodes except for start node, </a:t>
            </a:r>
            <a:r>
              <a:rPr lang="en-GB" i="1" dirty="0"/>
              <a:t>d</a:t>
            </a:r>
            <a:r>
              <a:rPr lang="en-GB" dirty="0"/>
              <a:t> = </a:t>
            </a:r>
            <a:r>
              <a:rPr lang="en-GB" dirty="0">
                <a:sym typeface="Symbol"/>
              </a:rPr>
              <a:t></a:t>
            </a:r>
            <a:endParaRPr lang="en-GB" dirty="0"/>
          </a:p>
          <a:p>
            <a:r>
              <a:rPr lang="en-GB" dirty="0">
                <a:sym typeface="Symbol" pitchFamily="18" charset="2"/>
              </a:rPr>
              <a:t>Mapper:</a:t>
            </a:r>
          </a:p>
          <a:p>
            <a:pPr lvl="1"/>
            <a:r>
              <a:rPr lang="en-GB" dirty="0">
                <a:sym typeface="Symbol" pitchFamily="18" charset="2"/>
              </a:rPr>
              <a:t></a:t>
            </a:r>
            <a:r>
              <a:rPr lang="en-GB" i="1" dirty="0"/>
              <a:t>m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dirty="0"/>
              <a:t> adjacency list: emit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 </a:t>
            </a:r>
            <a:r>
              <a:rPr lang="en-GB" dirty="0"/>
              <a:t>+ 1</a:t>
            </a:r>
            <a:r>
              <a:rPr lang="en-GB" dirty="0" smtClean="0"/>
              <a:t>)</a:t>
            </a:r>
          </a:p>
          <a:p>
            <a:r>
              <a:rPr lang="en-GB" dirty="0" smtClean="0"/>
              <a:t>Sort/Shuffle</a:t>
            </a:r>
            <a:endParaRPr lang="en-GB" dirty="0"/>
          </a:p>
          <a:p>
            <a:pPr lvl="1"/>
            <a:r>
              <a:rPr lang="en-GB" dirty="0"/>
              <a:t>Groups distances by reachable nodes</a:t>
            </a:r>
          </a:p>
          <a:p>
            <a:r>
              <a:rPr lang="en-GB" dirty="0"/>
              <a:t>Reducer:</a:t>
            </a:r>
          </a:p>
          <a:p>
            <a:pPr lvl="1"/>
            <a:r>
              <a:rPr lang="en-GB" dirty="0"/>
              <a:t>Selects minimum distance path for each reachable node</a:t>
            </a:r>
          </a:p>
          <a:p>
            <a:pPr lvl="1"/>
            <a:r>
              <a:rPr lang="en-GB" dirty="0"/>
              <a:t>Additional bookkeeping needed to keep track of actual path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0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Iterations Needed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MapReduce iteration advances the “known frontier” by one hop</a:t>
            </a:r>
          </a:p>
          <a:p>
            <a:pPr lvl="1"/>
            <a:r>
              <a:rPr lang="en-GB" dirty="0" smtClean="0"/>
              <a:t>Subsequent </a:t>
            </a:r>
            <a:r>
              <a:rPr lang="en-GB" dirty="0"/>
              <a:t>iterations include more and more reachable nodes as frontier </a:t>
            </a:r>
            <a:r>
              <a:rPr lang="en-GB" dirty="0" smtClean="0"/>
              <a:t>expands</a:t>
            </a:r>
          </a:p>
          <a:p>
            <a:pPr lvl="1"/>
            <a:r>
              <a:rPr lang="en-GB" dirty="0" smtClean="0"/>
              <a:t>The input of Mapper is the output of Reducer in the previous iteration</a:t>
            </a:r>
            <a:endParaRPr lang="en-GB" dirty="0"/>
          </a:p>
          <a:p>
            <a:pPr lvl="1"/>
            <a:r>
              <a:rPr lang="en-GB" dirty="0"/>
              <a:t>Multiple iterations are needed to explore entire </a:t>
            </a:r>
            <a:r>
              <a:rPr lang="en-GB" dirty="0" smtClean="0"/>
              <a:t>graph</a:t>
            </a:r>
          </a:p>
          <a:p>
            <a:pPr lvl="1"/>
            <a:endParaRPr lang="en-GB" dirty="0"/>
          </a:p>
          <a:p>
            <a:r>
              <a:rPr lang="en-GB" dirty="0"/>
              <a:t>Preserving graph structure: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Problem: Where did the adjacency list go?</a:t>
            </a:r>
          </a:p>
          <a:p>
            <a:pPr lvl="1"/>
            <a:r>
              <a:rPr lang="en-GB" dirty="0"/>
              <a:t>Solution: mapper emits (</a:t>
            </a:r>
            <a:r>
              <a:rPr lang="en-GB" i="1" dirty="0"/>
              <a:t>n</a:t>
            </a:r>
            <a:r>
              <a:rPr lang="en-GB" dirty="0"/>
              <a:t>, adjacency list) as well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227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Pseudo-Code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dirty="0"/>
              <a:t>Equal Edge </a:t>
            </a:r>
            <a:r>
              <a:rPr lang="en-GB" sz="1800" dirty="0" smtClean="0"/>
              <a:t>Weights (</a:t>
            </a:r>
            <a:r>
              <a:rPr lang="en-GB" sz="1800" dirty="0" smtClean="0">
                <a:solidFill>
                  <a:srgbClr val="FF0000"/>
                </a:solidFill>
              </a:rPr>
              <a:t>how to deal with weighted edges?</a:t>
            </a:r>
            <a:r>
              <a:rPr lang="en-GB" sz="1800" dirty="0" smtClean="0"/>
              <a:t>)</a:t>
            </a:r>
          </a:p>
          <a:p>
            <a:r>
              <a:rPr lang="en-GB" sz="1800" dirty="0" smtClean="0"/>
              <a:t>Only distances, no paths stored (</a:t>
            </a:r>
            <a:r>
              <a:rPr lang="en-GB" sz="1800" dirty="0" smtClean="0">
                <a:solidFill>
                  <a:srgbClr val="FF0000"/>
                </a:solidFill>
              </a:rPr>
              <a:t>how to obtain paths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  <a:r>
              <a:rPr lang="en-US" sz="1800" dirty="0" smtClean="0"/>
              <a:t>)</a:t>
            </a:r>
            <a:endParaRPr lang="en-GB" sz="1800" dirty="0" smtClean="0"/>
          </a:p>
          <a:p>
            <a:endParaRPr lang="en-AU" sz="1800" dirty="0"/>
          </a:p>
          <a:p>
            <a:endParaRPr lang="en-AU" sz="1800" kern="0" dirty="0"/>
          </a:p>
        </p:txBody>
      </p:sp>
      <p:sp>
        <p:nvSpPr>
          <p:cNvPr id="8" name="직사각형 4"/>
          <p:cNvSpPr/>
          <p:nvPr/>
        </p:nvSpPr>
        <p:spPr>
          <a:xfrm>
            <a:off x="1019175" y="1874838"/>
            <a:ext cx="75438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/>
              <a:t>class Mapper</a:t>
            </a:r>
            <a:br>
              <a:rPr lang="en-AU" dirty="0"/>
            </a:br>
            <a:r>
              <a:rPr lang="en-AU" dirty="0"/>
              <a:t>    method Map(</a:t>
            </a:r>
            <a:r>
              <a:rPr lang="en-AU" dirty="0" err="1"/>
              <a:t>nid</a:t>
            </a:r>
            <a:r>
              <a:rPr lang="en-AU" dirty="0"/>
              <a:t> n, node N)</a:t>
            </a:r>
            <a:br>
              <a:rPr lang="en-AU" dirty="0"/>
            </a:br>
            <a:r>
              <a:rPr lang="en-AU" dirty="0"/>
              <a:t>    d ← </a:t>
            </a:r>
            <a:r>
              <a:rPr lang="en-AU" dirty="0" err="1"/>
              <a:t>N.Distance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    Emit(</a:t>
            </a:r>
            <a:r>
              <a:rPr lang="en-AU" dirty="0" err="1"/>
              <a:t>nid</a:t>
            </a:r>
            <a:r>
              <a:rPr lang="en-AU" dirty="0"/>
              <a:t> </a:t>
            </a:r>
            <a:r>
              <a:rPr lang="en-AU" dirty="0" err="1"/>
              <a:t>n,N</a:t>
            </a:r>
            <a:r>
              <a:rPr lang="en-AU" dirty="0"/>
              <a:t>)                                  //Pass along graph </a:t>
            </a:r>
            <a:r>
              <a:rPr lang="en-AU" dirty="0" smtClean="0"/>
              <a:t>structure</a:t>
            </a:r>
            <a:br>
              <a:rPr lang="en-AU" dirty="0" smtClean="0"/>
            </a:br>
            <a:r>
              <a:rPr lang="en-AU" dirty="0"/>
              <a:t>    for all </a:t>
            </a:r>
            <a:r>
              <a:rPr lang="en-AU" dirty="0" err="1"/>
              <a:t>nodeid</a:t>
            </a:r>
            <a:r>
              <a:rPr lang="en-AU" dirty="0"/>
              <a:t> m ∈ </a:t>
            </a:r>
            <a:r>
              <a:rPr lang="en-AU" dirty="0" err="1"/>
              <a:t>N.AdjacencyList</a:t>
            </a:r>
            <a:r>
              <a:rPr lang="en-AU" dirty="0"/>
              <a:t> do</a:t>
            </a:r>
            <a:br>
              <a:rPr lang="en-AU" dirty="0"/>
            </a:br>
            <a:r>
              <a:rPr lang="en-AU" dirty="0"/>
              <a:t>        Emit(</a:t>
            </a:r>
            <a:r>
              <a:rPr lang="en-AU" dirty="0" err="1"/>
              <a:t>nid</a:t>
            </a:r>
            <a:r>
              <a:rPr lang="en-AU" dirty="0"/>
              <a:t> m, </a:t>
            </a:r>
            <a:r>
              <a:rPr lang="en-AU" dirty="0" smtClean="0"/>
              <a:t>d+1)</a:t>
            </a:r>
            <a:r>
              <a:rPr lang="en-AU" dirty="0"/>
              <a:t>                        </a:t>
            </a:r>
            <a:r>
              <a:rPr lang="en-AU" dirty="0" smtClean="0"/>
              <a:t>//</a:t>
            </a:r>
            <a:r>
              <a:rPr lang="en-AU" dirty="0"/>
              <a:t>Emit distances to reachable </a:t>
            </a:r>
            <a:r>
              <a:rPr lang="en-AU" dirty="0" smtClean="0"/>
              <a:t>nodes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1019175" y="3596898"/>
            <a:ext cx="75438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AU" dirty="0"/>
              <a:t>class Reducer</a:t>
            </a:r>
            <a:br>
              <a:rPr lang="en-AU" dirty="0"/>
            </a:br>
            <a:r>
              <a:rPr lang="en-AU" dirty="0"/>
              <a:t>    method Reduce(</a:t>
            </a:r>
            <a:r>
              <a:rPr lang="en-AU" dirty="0" err="1"/>
              <a:t>nid</a:t>
            </a:r>
            <a:r>
              <a:rPr lang="en-AU" dirty="0"/>
              <a:t> m, [d1, d2, . . .])</a:t>
            </a:r>
            <a:br>
              <a:rPr lang="en-AU" dirty="0"/>
            </a:br>
            <a:r>
              <a:rPr lang="en-AU" dirty="0"/>
              <a:t>    </a:t>
            </a:r>
            <a:r>
              <a:rPr lang="en-AU" dirty="0" err="1"/>
              <a:t>d</a:t>
            </a:r>
            <a:r>
              <a:rPr lang="en-AU" baseline="-25000" dirty="0" err="1"/>
              <a:t>min</a:t>
            </a:r>
            <a:r>
              <a:rPr lang="en-AU" dirty="0"/>
              <a:t>←∞</a:t>
            </a:r>
            <a:br>
              <a:rPr lang="en-AU" dirty="0"/>
            </a:br>
            <a:r>
              <a:rPr lang="en-AU" dirty="0"/>
              <a:t>    M ← ∅</a:t>
            </a:r>
            <a:br>
              <a:rPr lang="en-AU" dirty="0"/>
            </a:br>
            <a:r>
              <a:rPr lang="en-AU" dirty="0"/>
              <a:t>    for all d ∈ counts [d1, d2, . . .] do</a:t>
            </a:r>
            <a:br>
              <a:rPr lang="en-AU" dirty="0"/>
            </a:br>
            <a:r>
              <a:rPr lang="en-AU" dirty="0"/>
              <a:t>        if </a:t>
            </a:r>
            <a:r>
              <a:rPr lang="en-AU" dirty="0" err="1"/>
              <a:t>IsNode</a:t>
            </a:r>
            <a:r>
              <a:rPr lang="en-AU" dirty="0"/>
              <a:t>(d) then</a:t>
            </a:r>
            <a:br>
              <a:rPr lang="en-AU" dirty="0"/>
            </a:br>
            <a:r>
              <a:rPr lang="en-AU" dirty="0"/>
              <a:t>            </a:t>
            </a:r>
            <a:r>
              <a:rPr lang="en-AU" dirty="0" smtClean="0"/>
              <a:t>M ← d		</a:t>
            </a:r>
            <a:r>
              <a:rPr lang="en-AU" dirty="0"/>
              <a:t>           //Recover graph structure</a:t>
            </a:r>
            <a:br>
              <a:rPr lang="en-AU" dirty="0"/>
            </a:br>
            <a:r>
              <a:rPr lang="en-AU" dirty="0"/>
              <a:t>        else if d &lt; </a:t>
            </a:r>
            <a:r>
              <a:rPr lang="en-AU" dirty="0" err="1"/>
              <a:t>d</a:t>
            </a:r>
            <a:r>
              <a:rPr lang="en-AU" baseline="-25000" dirty="0" err="1"/>
              <a:t>min</a:t>
            </a:r>
            <a:r>
              <a:rPr lang="en-AU" dirty="0"/>
              <a:t> then                  </a:t>
            </a:r>
            <a:r>
              <a:rPr lang="en-AU" dirty="0" smtClean="0"/>
              <a:t>   //</a:t>
            </a:r>
            <a:r>
              <a:rPr lang="en-AU" dirty="0"/>
              <a:t>Look for shorter distance</a:t>
            </a:r>
            <a:br>
              <a:rPr lang="en-AU" dirty="0"/>
            </a:br>
            <a:r>
              <a:rPr lang="en-AU" dirty="0"/>
              <a:t>            </a:t>
            </a:r>
            <a:r>
              <a:rPr lang="en-AU" dirty="0" err="1"/>
              <a:t>d</a:t>
            </a:r>
            <a:r>
              <a:rPr lang="en-AU" baseline="-25000" dirty="0" err="1"/>
              <a:t>min</a:t>
            </a:r>
            <a:r>
              <a:rPr lang="en-AU" dirty="0"/>
              <a:t> ← d</a:t>
            </a:r>
            <a:br>
              <a:rPr lang="en-AU" dirty="0"/>
            </a:br>
            <a:r>
              <a:rPr lang="en-AU" dirty="0"/>
              <a:t>    </a:t>
            </a:r>
            <a:r>
              <a:rPr lang="en-AU" dirty="0" err="1" smtClean="0"/>
              <a:t>M.Distance</a:t>
            </a:r>
            <a:r>
              <a:rPr lang="en-AU" dirty="0" smtClean="0"/>
              <a:t> ← </a:t>
            </a:r>
            <a:r>
              <a:rPr lang="en-AU" dirty="0" err="1"/>
              <a:t>d</a:t>
            </a:r>
            <a:r>
              <a:rPr lang="en-AU" baseline="-25000" dirty="0" err="1"/>
              <a:t>min</a:t>
            </a:r>
            <a:r>
              <a:rPr lang="en-AU" dirty="0"/>
              <a:t>                        </a:t>
            </a:r>
            <a:r>
              <a:rPr lang="en-AU" dirty="0" smtClean="0"/>
              <a:t>  //</a:t>
            </a:r>
            <a:r>
              <a:rPr lang="en-AU" dirty="0"/>
              <a:t>Update shortest distance</a:t>
            </a:r>
            <a:br>
              <a:rPr lang="en-AU" dirty="0"/>
            </a:br>
            <a:r>
              <a:rPr lang="en-AU" dirty="0"/>
              <a:t>    Emit(</a:t>
            </a:r>
            <a:r>
              <a:rPr lang="en-AU" dirty="0" err="1"/>
              <a:t>nid</a:t>
            </a:r>
            <a:r>
              <a:rPr lang="en-AU" dirty="0"/>
              <a:t> m, node M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3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(equal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r>
              <a:rPr lang="en-US" dirty="0" smtClean="0"/>
              <a:t>Now answer the question...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diameter of the graph, or the greatest distance between </a:t>
            </a:r>
            <a:r>
              <a:rPr lang="en-AU" dirty="0" smtClean="0"/>
              <a:t>any pair </a:t>
            </a:r>
            <a:r>
              <a:rPr lang="en-AU" dirty="0"/>
              <a:t>of nodes</a:t>
            </a:r>
            <a:endParaRPr lang="en-US" dirty="0" smtClean="0"/>
          </a:p>
          <a:p>
            <a:pPr lvl="1"/>
            <a:r>
              <a:rPr lang="en-US" dirty="0" smtClean="0"/>
              <a:t>Six degrees of separation?</a:t>
            </a:r>
          </a:p>
          <a:p>
            <a:pPr lvl="2"/>
            <a:r>
              <a:rPr lang="en-AU" dirty="0"/>
              <a:t>If this is indeed true, then parallel </a:t>
            </a:r>
            <a:r>
              <a:rPr lang="en-AU" dirty="0" smtClean="0"/>
              <a:t>breadth-first </a:t>
            </a:r>
            <a:r>
              <a:rPr lang="en-AU" dirty="0"/>
              <a:t>search on the global social network would take at most six MapReduce iterations.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in </a:t>
            </a:r>
            <a:r>
              <a:rPr lang="en-US" dirty="0" smtClean="0"/>
              <a:t>MapReduce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actual checking of the termination condition must occur outside of MapReduce. </a:t>
            </a:r>
            <a:endParaRPr lang="en-AU" dirty="0" smtClean="0"/>
          </a:p>
          <a:p>
            <a:r>
              <a:rPr lang="en-US" altLang="zh-CN" dirty="0" smtClean="0"/>
              <a:t>The d</a:t>
            </a:r>
            <a:r>
              <a:rPr lang="en-AU" dirty="0" smtClean="0"/>
              <a:t>river (main) checks </a:t>
            </a:r>
            <a:r>
              <a:rPr lang="en-AU" dirty="0"/>
              <a:t>to see if a termination condition has been met, and if not, repeats. </a:t>
            </a:r>
            <a:endParaRPr lang="en-AU" dirty="0" smtClean="0"/>
          </a:p>
          <a:p>
            <a:r>
              <a:rPr lang="en-AU" dirty="0"/>
              <a:t>Hadoop provides a lightweight API </a:t>
            </a:r>
            <a:r>
              <a:rPr lang="en-AU" dirty="0" smtClean="0"/>
              <a:t>called “counters”. </a:t>
            </a:r>
          </a:p>
          <a:p>
            <a:pPr lvl="1"/>
            <a:r>
              <a:rPr lang="en-AU" dirty="0" smtClean="0"/>
              <a:t>It can be used for counting events that occur during execution, e.g., number of corrupt records</a:t>
            </a:r>
            <a:r>
              <a:rPr lang="en-AU" dirty="0"/>
              <a:t>, number of times a certain condition is met, or anything that the </a:t>
            </a:r>
            <a:r>
              <a:rPr lang="en-AU" dirty="0" smtClean="0"/>
              <a:t>programmer desires</a:t>
            </a:r>
            <a:r>
              <a:rPr lang="en-AU" dirty="0"/>
              <a:t>. </a:t>
            </a:r>
            <a:endParaRPr lang="en-AU" dirty="0" smtClean="0"/>
          </a:p>
          <a:p>
            <a:pPr lvl="1"/>
            <a:r>
              <a:rPr lang="en-AU" dirty="0" smtClean="0"/>
              <a:t>Counters </a:t>
            </a:r>
            <a:r>
              <a:rPr lang="en-AU" dirty="0"/>
              <a:t>can be </a:t>
            </a:r>
            <a:r>
              <a:rPr lang="en-AU" dirty="0" smtClean="0"/>
              <a:t>designed </a:t>
            </a:r>
            <a:r>
              <a:rPr lang="en-AU" dirty="0"/>
              <a:t>to count the number of nodes that have distances </a:t>
            </a:r>
            <a:r>
              <a:rPr lang="en-AU" dirty="0" smtClean="0"/>
              <a:t>of ∞ </a:t>
            </a:r>
            <a:r>
              <a:rPr lang="en-AU" dirty="0"/>
              <a:t>at the end of the job, the driver program can access the </a:t>
            </a:r>
            <a:r>
              <a:rPr lang="en-AU" dirty="0" smtClean="0"/>
              <a:t>final </a:t>
            </a:r>
            <a:r>
              <a:rPr lang="en-AU" dirty="0"/>
              <a:t>counter value </a:t>
            </a:r>
            <a:r>
              <a:rPr lang="en-AU" dirty="0" smtClean="0"/>
              <a:t>and check </a:t>
            </a:r>
            <a:r>
              <a:rPr lang="en-AU" dirty="0"/>
              <a:t>to see if another iteration is necessary</a:t>
            </a:r>
            <a:r>
              <a:rPr lang="en-AU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3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r>
              <a:rPr lang="en-US" dirty="0" smtClean="0"/>
              <a:t>Graphs are everywhere:</a:t>
            </a:r>
          </a:p>
          <a:p>
            <a:pPr lvl="1"/>
            <a:r>
              <a:rPr lang="en-US" dirty="0" smtClean="0"/>
              <a:t>Hyperlink structure of the Web</a:t>
            </a:r>
          </a:p>
          <a:p>
            <a:pPr lvl="1"/>
            <a:r>
              <a:rPr lang="en-US" dirty="0" smtClean="0"/>
              <a:t>Physical structure of computers on the Internet</a:t>
            </a:r>
          </a:p>
          <a:p>
            <a:pPr lvl="1"/>
            <a:r>
              <a:rPr lang="en-US" dirty="0" smtClean="0"/>
              <a:t>Interstate highway system</a:t>
            </a:r>
          </a:p>
          <a:p>
            <a:pPr lvl="1"/>
            <a:r>
              <a:rPr lang="en-US" dirty="0" smtClean="0"/>
              <a:t>Social networks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34942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Shortest </a:t>
            </a:r>
            <a:r>
              <a:rPr lang="en-US" altLang="zh-CN" dirty="0" smtClean="0"/>
              <a:t>P</a:t>
            </a:r>
            <a:r>
              <a:rPr lang="en-US" dirty="0" smtClean="0"/>
              <a:t>ath?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AU" dirty="0" smtClean="0"/>
              <a:t>he parallel breadth-</a:t>
            </a:r>
            <a:r>
              <a:rPr lang="en-US" altLang="zh-CN" dirty="0" smtClean="0"/>
              <a:t>first</a:t>
            </a:r>
            <a:r>
              <a:rPr lang="en-AU" dirty="0" smtClean="0"/>
              <a:t> </a:t>
            </a:r>
            <a:r>
              <a:rPr lang="en-AU" dirty="0"/>
              <a:t>search algorithm only </a:t>
            </a:r>
            <a:r>
              <a:rPr lang="en-AU" dirty="0" smtClean="0"/>
              <a:t>finds </a:t>
            </a:r>
            <a:r>
              <a:rPr lang="en-AU" dirty="0"/>
              <a:t>the shortest </a:t>
            </a:r>
            <a:r>
              <a:rPr lang="en-AU" dirty="0" smtClean="0"/>
              <a:t>distances.</a:t>
            </a:r>
          </a:p>
          <a:p>
            <a:endParaRPr lang="en-US" dirty="0"/>
          </a:p>
          <a:p>
            <a:r>
              <a:rPr lang="en-AU" dirty="0" smtClean="0"/>
              <a:t>Store “back-pointers” at </a:t>
            </a:r>
            <a:r>
              <a:rPr lang="en-AU" dirty="0"/>
              <a:t>each node, as with Dijkstra's </a:t>
            </a:r>
            <a:r>
              <a:rPr lang="en-AU" dirty="0" smtClean="0"/>
              <a:t>algorithm</a:t>
            </a:r>
          </a:p>
          <a:p>
            <a:pPr lvl="1"/>
            <a:r>
              <a:rPr lang="en-US" dirty="0" smtClean="0"/>
              <a:t>Not efficient to recover the path from the back-pointers</a:t>
            </a:r>
            <a:endParaRPr lang="en-US" dirty="0"/>
          </a:p>
          <a:p>
            <a:endParaRPr lang="en-US" dirty="0" smtClean="0"/>
          </a:p>
          <a:p>
            <a:r>
              <a:rPr lang="en-AU" dirty="0"/>
              <a:t>A </a:t>
            </a:r>
            <a:r>
              <a:rPr lang="en-AU" dirty="0" smtClean="0"/>
              <a:t>simpler approach </a:t>
            </a:r>
            <a:r>
              <a:rPr lang="en-AU" dirty="0"/>
              <a:t>is to emit paths along with distances in the mapper, so that each node </a:t>
            </a:r>
            <a:r>
              <a:rPr lang="en-AU" dirty="0" smtClean="0"/>
              <a:t>will have </a:t>
            </a:r>
            <a:r>
              <a:rPr lang="en-AU" dirty="0"/>
              <a:t>its shortest path easily accessible at all </a:t>
            </a:r>
            <a:r>
              <a:rPr lang="en-AU" dirty="0" smtClean="0"/>
              <a:t>times</a:t>
            </a:r>
          </a:p>
          <a:p>
            <a:pPr lvl="1"/>
            <a:r>
              <a:rPr lang="en-AU" dirty="0"/>
              <a:t>The additional space </a:t>
            </a:r>
            <a:r>
              <a:rPr lang="en-AU" dirty="0" smtClean="0"/>
              <a:t>requirement is acceptable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0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6" y="1276350"/>
            <a:ext cx="89344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public </a:t>
            </a:r>
            <a:r>
              <a:rPr lang="en-US" sz="1400" dirty="0"/>
              <a:t>static class </a:t>
            </a:r>
            <a:r>
              <a:rPr lang="en-US" sz="1400" dirty="0" err="1"/>
              <a:t>TheMapper</a:t>
            </a:r>
            <a:r>
              <a:rPr lang="en-US" sz="1400" dirty="0"/>
              <a:t> extends Mapper&lt;</a:t>
            </a:r>
            <a:r>
              <a:rPr lang="en-US" sz="1400" dirty="0" err="1"/>
              <a:t>LongWritable</a:t>
            </a:r>
            <a:r>
              <a:rPr lang="en-US" sz="1400" dirty="0"/>
              <a:t>, Text, </a:t>
            </a:r>
            <a:r>
              <a:rPr lang="en-US" sz="1400" dirty="0" err="1"/>
              <a:t>LongWritable</a:t>
            </a:r>
            <a:r>
              <a:rPr lang="en-US" sz="1400" dirty="0"/>
              <a:t>, Text&gt; </a:t>
            </a:r>
            <a:r>
              <a:rPr lang="en-US" sz="1400" dirty="0" smtClean="0"/>
              <a:t>{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public void map(</a:t>
            </a:r>
            <a:r>
              <a:rPr lang="en-US" sz="1400" dirty="0" err="1"/>
              <a:t>LongWritable</a:t>
            </a:r>
            <a:r>
              <a:rPr lang="en-US" sz="1400" dirty="0"/>
              <a:t> key, Text value, Context context) throws </a:t>
            </a:r>
            <a:r>
              <a:rPr lang="en-US" sz="1400" dirty="0" err="1"/>
              <a:t>IOException</a:t>
            </a:r>
            <a:r>
              <a:rPr lang="en-US" sz="1400" dirty="0"/>
              <a:t>, </a:t>
            </a:r>
            <a:r>
              <a:rPr lang="en-US" sz="1400" dirty="0" err="1"/>
              <a:t>InterruptedException</a:t>
            </a:r>
            <a:r>
              <a:rPr lang="en-US" sz="1400" dirty="0"/>
              <a:t> {</a:t>
            </a:r>
          </a:p>
          <a:p>
            <a:r>
              <a:rPr lang="en-US" sz="1400" dirty="0" smtClean="0"/>
              <a:t>          Text </a:t>
            </a:r>
            <a:r>
              <a:rPr lang="en-US" sz="1400" dirty="0"/>
              <a:t>word = new Text();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String line = </a:t>
            </a:r>
            <a:r>
              <a:rPr lang="en-US" sz="1400" dirty="0" err="1"/>
              <a:t>value.toString</a:t>
            </a:r>
            <a:r>
              <a:rPr lang="en-US" sz="1400" dirty="0"/>
              <a:t>();//looks like 1 0 2:3: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String[] </a:t>
            </a:r>
            <a:r>
              <a:rPr lang="en-US" sz="1400" dirty="0" err="1"/>
              <a:t>sp</a:t>
            </a:r>
            <a:r>
              <a:rPr lang="en-US" sz="1400" dirty="0"/>
              <a:t> = </a:t>
            </a:r>
            <a:r>
              <a:rPr lang="en-US" sz="1400" dirty="0" err="1"/>
              <a:t>line.split</a:t>
            </a:r>
            <a:r>
              <a:rPr lang="en-US" sz="1400" dirty="0"/>
              <a:t>(" ");//splits on space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distanceadd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Integer.parseInt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[1]) + 1;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String[] </a:t>
            </a:r>
            <a:r>
              <a:rPr lang="en-US" sz="1400" dirty="0" err="1"/>
              <a:t>PointsTo</a:t>
            </a:r>
            <a:r>
              <a:rPr lang="en-US" sz="1400" dirty="0"/>
              <a:t> = </a:t>
            </a:r>
            <a:r>
              <a:rPr lang="en-US" sz="1400" dirty="0" err="1"/>
              <a:t>sp</a:t>
            </a:r>
            <a:r>
              <a:rPr lang="en-US" sz="1400" dirty="0"/>
              <a:t>[2].split(":");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PointsTo.length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/>
              <a:t>word.set</a:t>
            </a:r>
            <a:r>
              <a:rPr lang="en-US" sz="1400" dirty="0"/>
              <a:t>("VALUE "+</a:t>
            </a:r>
            <a:r>
              <a:rPr lang="en-US" sz="1400" dirty="0" err="1"/>
              <a:t>distanceadd</a:t>
            </a:r>
            <a:r>
              <a:rPr lang="en-US" sz="1400" dirty="0"/>
              <a:t>);//tells me to look at distance value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/>
              <a:t>context.write</a:t>
            </a:r>
            <a:r>
              <a:rPr lang="en-US" sz="1400" dirty="0"/>
              <a:t>(new </a:t>
            </a:r>
            <a:r>
              <a:rPr lang="en-US" sz="1400" dirty="0" err="1"/>
              <a:t>LongWritable</a:t>
            </a:r>
            <a:r>
              <a:rPr lang="en-US" sz="1400" dirty="0"/>
              <a:t>(</a:t>
            </a:r>
            <a:r>
              <a:rPr lang="en-US" sz="1400" dirty="0" err="1"/>
              <a:t>Integer.parseInt</a:t>
            </a:r>
            <a:r>
              <a:rPr lang="en-US" sz="1400" dirty="0"/>
              <a:t>(</a:t>
            </a:r>
            <a:r>
              <a:rPr lang="en-US" sz="1400" dirty="0" err="1"/>
              <a:t>PointsTo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])), word);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/>
              <a:t>word.clear</a:t>
            </a:r>
            <a:r>
              <a:rPr lang="en-US" sz="1400" dirty="0"/>
              <a:t>()</a:t>
            </a:r>
            <a:r>
              <a:rPr lang="en-US" sz="1400" dirty="0" smtClean="0"/>
              <a:t>; }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//pass in current node's distance (if it is the lowest distance)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word.set</a:t>
            </a:r>
            <a:r>
              <a:rPr lang="en-US" sz="1400" dirty="0"/>
              <a:t>("VALUE "+</a:t>
            </a:r>
            <a:r>
              <a:rPr lang="en-US" sz="1400" dirty="0" err="1"/>
              <a:t>sp</a:t>
            </a:r>
            <a:r>
              <a:rPr lang="en-US" sz="1400" dirty="0"/>
              <a:t>[1]);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context.write</a:t>
            </a:r>
            <a:r>
              <a:rPr lang="en-US" sz="1400" dirty="0"/>
              <a:t>( new </a:t>
            </a:r>
            <a:r>
              <a:rPr lang="en-US" sz="1400" dirty="0" err="1"/>
              <a:t>LongWritable</a:t>
            </a:r>
            <a:r>
              <a:rPr lang="en-US" sz="1400" dirty="0"/>
              <a:t>( </a:t>
            </a:r>
            <a:r>
              <a:rPr lang="en-US" sz="1400" dirty="0" err="1"/>
              <a:t>Integer.parseInt</a:t>
            </a:r>
            <a:r>
              <a:rPr lang="en-US" sz="1400" dirty="0"/>
              <a:t>( </a:t>
            </a:r>
            <a:r>
              <a:rPr lang="en-US" sz="1400" dirty="0" err="1"/>
              <a:t>sp</a:t>
            </a:r>
            <a:r>
              <a:rPr lang="en-US" sz="1400" dirty="0"/>
              <a:t>[0] ) ), word 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word.clear</a:t>
            </a:r>
            <a:r>
              <a:rPr lang="en-US" sz="1400" dirty="0"/>
              <a:t>()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word.set</a:t>
            </a:r>
            <a:r>
              <a:rPr lang="en-US" sz="1400" dirty="0"/>
              <a:t>("NODES "+</a:t>
            </a:r>
            <a:r>
              <a:rPr lang="en-US" sz="1400" dirty="0" err="1"/>
              <a:t>sp</a:t>
            </a:r>
            <a:r>
              <a:rPr lang="en-US" sz="1400" dirty="0"/>
              <a:t>[2]);//tells me to append on the final tally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context.write</a:t>
            </a:r>
            <a:r>
              <a:rPr lang="en-US" sz="1400" dirty="0"/>
              <a:t>( new </a:t>
            </a:r>
            <a:r>
              <a:rPr lang="en-US" sz="1400" dirty="0" err="1"/>
              <a:t>LongWritable</a:t>
            </a:r>
            <a:r>
              <a:rPr lang="en-US" sz="1400" dirty="0"/>
              <a:t>( </a:t>
            </a:r>
            <a:r>
              <a:rPr lang="en-US" sz="1400" dirty="0" err="1"/>
              <a:t>Integer.parseInt</a:t>
            </a:r>
            <a:r>
              <a:rPr lang="en-US" sz="1400" dirty="0"/>
              <a:t>( </a:t>
            </a:r>
            <a:r>
              <a:rPr lang="en-US" sz="1400" dirty="0" err="1"/>
              <a:t>sp</a:t>
            </a:r>
            <a:r>
              <a:rPr lang="en-US" sz="1400" dirty="0"/>
              <a:t>[0] ) ), word 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/>
              <a:t>word.clear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altLang="zh-CN" dirty="0" smtClean="0"/>
              <a:t>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675" y="1057275"/>
            <a:ext cx="80512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public static class </a:t>
            </a:r>
            <a:r>
              <a:rPr lang="en-US" sz="1400" dirty="0" err="1"/>
              <a:t>TheReducer</a:t>
            </a:r>
            <a:r>
              <a:rPr lang="en-US" sz="1400" dirty="0"/>
              <a:t> extends Reducer&lt;</a:t>
            </a:r>
            <a:r>
              <a:rPr lang="en-US" sz="1400" dirty="0" err="1"/>
              <a:t>LongWritable</a:t>
            </a:r>
            <a:r>
              <a:rPr lang="en-US" sz="1400" dirty="0"/>
              <a:t>, Text, </a:t>
            </a:r>
            <a:r>
              <a:rPr lang="en-US" sz="1400" dirty="0" err="1"/>
              <a:t>LongWritable</a:t>
            </a:r>
            <a:r>
              <a:rPr lang="en-US" sz="1400" dirty="0"/>
              <a:t>, Text&gt; {</a:t>
            </a:r>
          </a:p>
          <a:p>
            <a:r>
              <a:rPr lang="en-US" sz="1400" dirty="0"/>
              <a:t>        public void reduce(</a:t>
            </a:r>
            <a:r>
              <a:rPr lang="en-US" sz="1400" dirty="0" err="1"/>
              <a:t>LongWritable</a:t>
            </a:r>
            <a:r>
              <a:rPr lang="en-US" sz="1400" dirty="0"/>
              <a:t> key, </a:t>
            </a:r>
            <a:r>
              <a:rPr lang="en-US" sz="1400" dirty="0" err="1"/>
              <a:t>Iterable</a:t>
            </a:r>
            <a:r>
              <a:rPr lang="en-US" sz="1400" dirty="0"/>
              <a:t>&lt;Text&gt; values, Context context) throws </a:t>
            </a:r>
            <a:r>
              <a:rPr lang="en-US" sz="1400" dirty="0" err="1"/>
              <a:t>IOException</a:t>
            </a:r>
            <a:r>
              <a:rPr lang="en-US" sz="1400" dirty="0"/>
              <a:t>, </a:t>
            </a:r>
            <a:r>
              <a:rPr lang="en-US" sz="1400" dirty="0" err="1"/>
              <a:t>InterruptedException</a:t>
            </a:r>
            <a:r>
              <a:rPr lang="en-US" sz="1400" dirty="0"/>
              <a:t> {</a:t>
            </a:r>
          </a:p>
          <a:p>
            <a:r>
              <a:rPr lang="en-US" sz="1400" dirty="0" smtClean="0"/>
              <a:t>            String </a:t>
            </a:r>
            <a:r>
              <a:rPr lang="en-US" sz="1400" dirty="0"/>
              <a:t>nodes = "UNMODED";</a:t>
            </a:r>
          </a:p>
          <a:p>
            <a:r>
              <a:rPr lang="en-US" sz="1400" dirty="0"/>
              <a:t>            Text word = new Text();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lowest = </a:t>
            </a:r>
            <a:r>
              <a:rPr lang="en-US" sz="1400" dirty="0" smtClean="0"/>
              <a:t>INFINITY;//</a:t>
            </a:r>
            <a:r>
              <a:rPr lang="en-US" sz="1400" dirty="0"/>
              <a:t>start at infinity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  for (Text </a:t>
            </a:r>
            <a:r>
              <a:rPr lang="en-US" sz="1400" dirty="0" err="1"/>
              <a:t>val</a:t>
            </a:r>
            <a:r>
              <a:rPr lang="en-US" sz="1400" dirty="0"/>
              <a:t> : values)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                //</a:t>
            </a:r>
            <a:r>
              <a:rPr lang="en-US" sz="1400" dirty="0"/>
              <a:t>looks like NODES/VALUES 1 0 2:3:, we need to use the first as a key</a:t>
            </a:r>
          </a:p>
          <a:p>
            <a:r>
              <a:rPr lang="en-US" sz="1400" dirty="0"/>
              <a:t>                String[] </a:t>
            </a:r>
            <a:r>
              <a:rPr lang="en-US" sz="1400" dirty="0" err="1"/>
              <a:t>sp</a:t>
            </a:r>
            <a:r>
              <a:rPr lang="en-US" sz="1400" dirty="0"/>
              <a:t> = </a:t>
            </a:r>
            <a:r>
              <a:rPr lang="en-US" sz="1400" dirty="0" err="1"/>
              <a:t>val.toString</a:t>
            </a:r>
            <a:r>
              <a:rPr lang="en-US" sz="1400" dirty="0"/>
              <a:t>().split(" ");//splits on space</a:t>
            </a:r>
          </a:p>
          <a:p>
            <a:r>
              <a:rPr lang="en-US" sz="1400" dirty="0"/>
              <a:t>                //look at first value</a:t>
            </a:r>
          </a:p>
          <a:p>
            <a:r>
              <a:rPr lang="en-US" sz="1400" dirty="0"/>
              <a:t>                if(</a:t>
            </a:r>
            <a:r>
              <a:rPr lang="en-US" sz="1400" dirty="0" err="1"/>
              <a:t>sp</a:t>
            </a:r>
            <a:r>
              <a:rPr lang="en-US" sz="1400" dirty="0"/>
              <a:t>[0].</a:t>
            </a:r>
            <a:r>
              <a:rPr lang="en-US" sz="1400" dirty="0" err="1"/>
              <a:t>equalsIgnoreCase</a:t>
            </a:r>
            <a:r>
              <a:rPr lang="en-US" sz="1400" dirty="0"/>
              <a:t>("NODES")){</a:t>
            </a:r>
          </a:p>
          <a:p>
            <a:r>
              <a:rPr lang="en-US" sz="1400" dirty="0"/>
              <a:t>                    nodes = null;</a:t>
            </a:r>
          </a:p>
          <a:p>
            <a:r>
              <a:rPr lang="en-US" sz="1400" dirty="0"/>
              <a:t>                    nodes = </a:t>
            </a:r>
            <a:r>
              <a:rPr lang="en-US" sz="1400" dirty="0" err="1"/>
              <a:t>sp</a:t>
            </a:r>
            <a:r>
              <a:rPr lang="en-US" sz="1400" dirty="0"/>
              <a:t>[1];</a:t>
            </a:r>
          </a:p>
          <a:p>
            <a:r>
              <a:rPr lang="en-US" sz="1400" dirty="0"/>
              <a:t>                }else if(</a:t>
            </a:r>
            <a:r>
              <a:rPr lang="en-US" sz="1400" dirty="0" err="1"/>
              <a:t>sp</a:t>
            </a:r>
            <a:r>
              <a:rPr lang="en-US" sz="1400" dirty="0"/>
              <a:t>[0].</a:t>
            </a:r>
            <a:r>
              <a:rPr lang="en-US" sz="1400" dirty="0" err="1"/>
              <a:t>equalsIgnoreCase</a:t>
            </a:r>
            <a:r>
              <a:rPr lang="en-US" sz="1400" dirty="0"/>
              <a:t>("VALUE")){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int</a:t>
            </a:r>
            <a:r>
              <a:rPr lang="en-US" sz="1400" dirty="0"/>
              <a:t> distance = </a:t>
            </a:r>
            <a:r>
              <a:rPr lang="en-US" sz="1400" dirty="0" err="1"/>
              <a:t>Integer.parseInt</a:t>
            </a:r>
            <a:r>
              <a:rPr lang="en-US" sz="1400" dirty="0"/>
              <a:t>(</a:t>
            </a:r>
            <a:r>
              <a:rPr lang="en-US" sz="1400" dirty="0" err="1"/>
              <a:t>sp</a:t>
            </a:r>
            <a:r>
              <a:rPr lang="en-US" sz="1400" dirty="0"/>
              <a:t>[1]);</a:t>
            </a:r>
          </a:p>
          <a:p>
            <a:r>
              <a:rPr lang="en-US" sz="1400" dirty="0"/>
              <a:t>                    </a:t>
            </a:r>
            <a:r>
              <a:rPr lang="en-US" sz="1400" dirty="0">
                <a:solidFill>
                  <a:srgbClr val="FF0000"/>
                </a:solidFill>
              </a:rPr>
              <a:t>lowest = </a:t>
            </a:r>
            <a:r>
              <a:rPr lang="en-US" sz="1400" dirty="0" err="1">
                <a:solidFill>
                  <a:srgbClr val="FF0000"/>
                </a:solidFill>
              </a:rPr>
              <a:t>Math.min</a:t>
            </a:r>
            <a:r>
              <a:rPr lang="en-US" sz="1400" dirty="0">
                <a:solidFill>
                  <a:srgbClr val="FF0000"/>
                </a:solidFill>
              </a:rPr>
              <a:t>(distance, lowest);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word.set</a:t>
            </a:r>
            <a:r>
              <a:rPr lang="en-US" sz="1400" dirty="0"/>
              <a:t>(lowest+" "+nodes);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context.write</a:t>
            </a:r>
            <a:r>
              <a:rPr lang="en-US" sz="1400" dirty="0"/>
              <a:t>(key, word);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word.clear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48125" y="564168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github.com/himank/Graph-Algorithm-MapReduce/blob/master/src/DijikstraAlgo.java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2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Pseudo-Code </a:t>
            </a:r>
            <a:r>
              <a:rPr lang="en-US" dirty="0" smtClean="0"/>
              <a:t>(</a:t>
            </a:r>
            <a:r>
              <a:rPr lang="en-GB" dirty="0" smtClean="0"/>
              <a:t>Weighted Edges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adjacency lists, which were previously lists of node ids, must now </a:t>
            </a:r>
            <a:r>
              <a:rPr lang="en-AU" dirty="0" smtClean="0"/>
              <a:t>encode the </a:t>
            </a:r>
            <a:r>
              <a:rPr lang="en-AU" dirty="0"/>
              <a:t>edge distances as </a:t>
            </a:r>
            <a:r>
              <a:rPr lang="en-AU" dirty="0" smtClean="0"/>
              <a:t>well</a:t>
            </a:r>
          </a:p>
          <a:p>
            <a:pPr lvl="1"/>
            <a:r>
              <a:rPr lang="en-GB" dirty="0" smtClean="0"/>
              <a:t>Positive weights!</a:t>
            </a:r>
            <a:endParaRPr lang="en-AU" dirty="0" smtClean="0"/>
          </a:p>
          <a:p>
            <a:endParaRPr lang="en-US" dirty="0"/>
          </a:p>
          <a:p>
            <a:r>
              <a:rPr lang="en-AU" dirty="0"/>
              <a:t>In line 6 of the mapper </a:t>
            </a:r>
            <a:r>
              <a:rPr lang="en-AU" dirty="0" smtClean="0"/>
              <a:t>code, </a:t>
            </a:r>
            <a:r>
              <a:rPr lang="en-AU" dirty="0"/>
              <a:t>instead of </a:t>
            </a:r>
            <a:r>
              <a:rPr lang="en-AU" dirty="0" smtClean="0"/>
              <a:t>emitting d </a:t>
            </a:r>
            <a:r>
              <a:rPr lang="en-AU" dirty="0"/>
              <a:t>+ 1 as the value, we must now emit d + </a:t>
            </a:r>
            <a:r>
              <a:rPr lang="en-AU" dirty="0" smtClean="0"/>
              <a:t>w, </a:t>
            </a:r>
            <a:r>
              <a:rPr lang="en-AU" dirty="0"/>
              <a:t>where w is the edge </a:t>
            </a:r>
            <a:r>
              <a:rPr lang="en-AU" dirty="0" smtClean="0"/>
              <a:t>distance</a:t>
            </a:r>
          </a:p>
          <a:p>
            <a:endParaRPr lang="en-US" dirty="0"/>
          </a:p>
          <a:p>
            <a:r>
              <a:rPr lang="en-AU" b="1" dirty="0" smtClean="0">
                <a:solidFill>
                  <a:srgbClr val="FF0000"/>
                </a:solidFill>
              </a:rPr>
              <a:t>The </a:t>
            </a:r>
            <a:r>
              <a:rPr lang="en-AU" b="1" dirty="0">
                <a:solidFill>
                  <a:srgbClr val="FF0000"/>
                </a:solidFill>
              </a:rPr>
              <a:t>termination </a:t>
            </a:r>
            <a:r>
              <a:rPr lang="en-AU" b="1" dirty="0" smtClean="0">
                <a:solidFill>
                  <a:srgbClr val="FF0000"/>
                </a:solidFill>
              </a:rPr>
              <a:t>behaviour </a:t>
            </a:r>
            <a:r>
              <a:rPr lang="en-AU" b="1" dirty="0">
                <a:solidFill>
                  <a:srgbClr val="FF0000"/>
                </a:solidFill>
              </a:rPr>
              <a:t>is very </a:t>
            </a:r>
            <a:r>
              <a:rPr lang="en-AU" b="1" dirty="0" smtClean="0">
                <a:solidFill>
                  <a:srgbClr val="FF0000"/>
                </a:solidFill>
              </a:rPr>
              <a:t>different!</a:t>
            </a:r>
          </a:p>
          <a:p>
            <a:pPr lvl="1"/>
            <a:r>
              <a:rPr lang="en-US" dirty="0"/>
              <a:t>How many iterations are needed in parallel BFS (positive edge weight case)?</a:t>
            </a:r>
          </a:p>
          <a:p>
            <a:pPr lvl="1"/>
            <a:r>
              <a:rPr lang="en-US" dirty="0"/>
              <a:t>Convince yourself: when a node is first “discovered”, we’ve found the shortest path</a:t>
            </a:r>
          </a:p>
          <a:p>
            <a:pPr lvl="1"/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517061">
            <a:off x="3083767" y="461340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true!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/>
          <p:cNvSpPr/>
          <p:nvPr/>
        </p:nvSpPr>
        <p:spPr>
          <a:xfrm rot="1144159">
            <a:off x="1565169" y="904787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681" y="1013937"/>
            <a:ext cx="7661275" cy="49037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 smtClean="0"/>
              <a:t>Assume that </a:t>
            </a:r>
            <a:r>
              <a:rPr lang="en-AU" i="1" dirty="0" smtClean="0"/>
              <a:t>p</a:t>
            </a:r>
            <a:r>
              <a:rPr lang="en-AU" dirty="0" smtClean="0"/>
              <a:t> is the current processed node</a:t>
            </a:r>
          </a:p>
          <a:p>
            <a:pPr lvl="1"/>
            <a:r>
              <a:rPr lang="en-AU" dirty="0" smtClean="0"/>
              <a:t>In the current </a:t>
            </a:r>
            <a:r>
              <a:rPr lang="en-AU" dirty="0"/>
              <a:t>iteration, we just </a:t>
            </a:r>
            <a:r>
              <a:rPr lang="en-AU" dirty="0" smtClean="0"/>
              <a:t>“discovered” </a:t>
            </a:r>
            <a:r>
              <a:rPr lang="en-AU" dirty="0"/>
              <a:t>node r for the very </a:t>
            </a:r>
            <a:r>
              <a:rPr lang="en-AU" dirty="0" smtClean="0"/>
              <a:t>first time. </a:t>
            </a:r>
          </a:p>
          <a:p>
            <a:pPr lvl="1"/>
            <a:r>
              <a:rPr lang="en-AU" dirty="0" smtClean="0"/>
              <a:t>We've </a:t>
            </a:r>
            <a:r>
              <a:rPr lang="en-AU" dirty="0"/>
              <a:t>already discovered the shortest distance to node </a:t>
            </a:r>
            <a:r>
              <a:rPr lang="en-AU" i="1" dirty="0"/>
              <a:t>p</a:t>
            </a:r>
            <a:r>
              <a:rPr lang="en-AU" dirty="0"/>
              <a:t>, </a:t>
            </a:r>
            <a:r>
              <a:rPr lang="en-AU" dirty="0" smtClean="0"/>
              <a:t>and that </a:t>
            </a:r>
            <a:r>
              <a:rPr lang="en-AU" dirty="0"/>
              <a:t>the shortest distance to </a:t>
            </a:r>
            <a:r>
              <a:rPr lang="en-AU" i="1" dirty="0"/>
              <a:t>r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so far</a:t>
            </a:r>
            <a:r>
              <a:rPr lang="en-AU" dirty="0"/>
              <a:t> goes through </a:t>
            </a:r>
            <a:r>
              <a:rPr lang="en-AU" i="1" dirty="0" smtClean="0"/>
              <a:t>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the shortest path from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/>
              <a:t>The shortest path from source </a:t>
            </a:r>
            <a:r>
              <a:rPr lang="en-AU" i="1" dirty="0"/>
              <a:t>s</a:t>
            </a:r>
            <a:r>
              <a:rPr lang="en-AU" dirty="0"/>
              <a:t> to node </a:t>
            </a:r>
            <a:r>
              <a:rPr lang="en-AU" i="1" dirty="0"/>
              <a:t>r</a:t>
            </a:r>
            <a:r>
              <a:rPr lang="en-AU" dirty="0"/>
              <a:t> may go outside the current search </a:t>
            </a:r>
            <a:r>
              <a:rPr lang="en-AU" dirty="0" smtClean="0"/>
              <a:t>frontier</a:t>
            </a:r>
          </a:p>
          <a:p>
            <a:pPr lvl="1"/>
            <a:r>
              <a:rPr lang="en-US" altLang="zh-CN" dirty="0" smtClean="0"/>
              <a:t>It is possible that </a:t>
            </a:r>
            <a:r>
              <a:rPr lang="en-US" i="1" dirty="0" smtClean="0"/>
              <a:t>p-&gt;q</a:t>
            </a:r>
            <a:r>
              <a:rPr lang="en-US" dirty="0" smtClean="0"/>
              <a:t>-&gt;</a:t>
            </a:r>
            <a:r>
              <a:rPr lang="en-US" i="1" dirty="0"/>
              <a:t>r </a:t>
            </a:r>
            <a:r>
              <a:rPr lang="en-US" dirty="0" smtClean="0"/>
              <a:t>is shorter than</a:t>
            </a:r>
            <a:r>
              <a:rPr lang="en-US" i="1" dirty="0" smtClean="0"/>
              <a:t> p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i="1" dirty="0" smtClean="0"/>
              <a:t>r</a:t>
            </a:r>
            <a:r>
              <a:rPr lang="en-AU" dirty="0" smtClean="0"/>
              <a:t>! </a:t>
            </a:r>
          </a:p>
          <a:p>
            <a:pPr lvl="1"/>
            <a:r>
              <a:rPr lang="en-AU" dirty="0" smtClean="0"/>
              <a:t>We </a:t>
            </a:r>
            <a:r>
              <a:rPr lang="en-AU" dirty="0"/>
              <a:t>will not </a:t>
            </a:r>
            <a:r>
              <a:rPr lang="en-AU" dirty="0" smtClean="0"/>
              <a:t>find </a:t>
            </a:r>
            <a:r>
              <a:rPr lang="en-AU" dirty="0"/>
              <a:t>the shortest distance to </a:t>
            </a:r>
            <a:r>
              <a:rPr lang="en-AU" i="1" dirty="0"/>
              <a:t>r</a:t>
            </a:r>
            <a:r>
              <a:rPr lang="en-AU" dirty="0"/>
              <a:t> until the search frontier expands to cover </a:t>
            </a:r>
            <a:r>
              <a:rPr lang="en-AU" i="1" dirty="0"/>
              <a:t>q</a:t>
            </a:r>
            <a:r>
              <a:rPr lang="en-AU" dirty="0"/>
              <a:t>.</a:t>
            </a:r>
            <a:endParaRPr lang="en-US" dirty="0"/>
          </a:p>
          <a:p>
            <a:endParaRPr lang="en-AU" dirty="0"/>
          </a:p>
        </p:txBody>
      </p:sp>
      <p:cxnSp>
        <p:nvCxnSpPr>
          <p:cNvPr id="4" name="Straight Arrow Connector 77"/>
          <p:cNvCxnSpPr>
            <a:cxnSpLocks noChangeShapeType="1"/>
            <a:endCxn id="11" idx="2"/>
          </p:cNvCxnSpPr>
          <p:nvPr/>
        </p:nvCxnSpPr>
        <p:spPr bwMode="auto">
          <a:xfrm>
            <a:off x="2917719" y="2205336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" name="Straight Arrow Connector 77"/>
          <p:cNvCxnSpPr>
            <a:cxnSpLocks noChangeShapeType="1"/>
          </p:cNvCxnSpPr>
          <p:nvPr/>
        </p:nvCxnSpPr>
        <p:spPr bwMode="auto">
          <a:xfrm flipV="1">
            <a:off x="4213119" y="2281536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6" name="Straight Arrow Connector 77"/>
          <p:cNvCxnSpPr>
            <a:cxnSpLocks noChangeShapeType="1"/>
            <a:endCxn id="10" idx="5"/>
          </p:cNvCxnSpPr>
          <p:nvPr/>
        </p:nvCxnSpPr>
        <p:spPr bwMode="auto">
          <a:xfrm rot="10800000">
            <a:off x="4460301" y="1766718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4022620" y="1938638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8" name="Oval 7"/>
          <p:cNvSpPr/>
          <p:nvPr/>
        </p:nvSpPr>
        <p:spPr bwMode="auto">
          <a:xfrm>
            <a:off x="2689119" y="1976736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19" y="22331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124478" y="1430895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908319" y="2129136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27519" y="2040495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9693" y="251013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5475" y="23855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2941" y="1547337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2119" y="1013937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search frontier</a:t>
            </a:r>
          </a:p>
        </p:txBody>
      </p:sp>
    </p:spTree>
    <p:extLst>
      <p:ext uri="{BB962C8B-B14F-4D97-AF65-F5344CB8AC3E}">
        <p14:creationId xmlns:p14="http://schemas.microsoft.com/office/powerpoint/2010/main" val="30626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altLang="zh-CN" dirty="0" smtClean="0"/>
              <a:t>M</a:t>
            </a:r>
            <a:r>
              <a:rPr lang="en-US" dirty="0" smtClean="0"/>
              <a:t>any </a:t>
            </a:r>
            <a:r>
              <a:rPr lang="en-US" altLang="zh-CN" dirty="0" smtClean="0"/>
              <a:t>I</a:t>
            </a:r>
            <a:r>
              <a:rPr lang="en-US" dirty="0" smtClean="0"/>
              <a:t>terations </a:t>
            </a:r>
            <a:r>
              <a:rPr lang="en-US" altLang="zh-CN" dirty="0" smtClean="0"/>
              <a:t>A</a:t>
            </a:r>
            <a:r>
              <a:rPr lang="en-US" dirty="0" smtClean="0"/>
              <a:t>re </a:t>
            </a:r>
            <a:r>
              <a:rPr lang="en-US" altLang="zh-CN" dirty="0" smtClean="0"/>
              <a:t>N</a:t>
            </a:r>
            <a:r>
              <a:rPr lang="en-US" dirty="0" smtClean="0"/>
              <a:t>eeded?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</a:t>
            </a:r>
            <a:r>
              <a:rPr lang="en-AU" dirty="0"/>
              <a:t>the worst case, </a:t>
            </a:r>
            <a:r>
              <a:rPr lang="en-AU" dirty="0" smtClean="0"/>
              <a:t>we might </a:t>
            </a:r>
            <a:r>
              <a:rPr lang="en-AU" dirty="0"/>
              <a:t>need as many iterations as there are nodes in the graph minus one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sample graph that elicits worst-case </a:t>
            </a:r>
            <a:r>
              <a:rPr lang="en-AU" dirty="0" smtClean="0"/>
              <a:t>behaviour </a:t>
            </a:r>
            <a:r>
              <a:rPr lang="en-AU" dirty="0"/>
              <a:t>for parallel </a:t>
            </a:r>
            <a:r>
              <a:rPr lang="en-AU" dirty="0" smtClean="0"/>
              <a:t>breadth-first </a:t>
            </a:r>
            <a:r>
              <a:rPr lang="en-AU" dirty="0"/>
              <a:t>search.</a:t>
            </a:r>
          </a:p>
          <a:p>
            <a:pPr lvl="1"/>
            <a:r>
              <a:rPr lang="en-AU" dirty="0"/>
              <a:t>Eight iterations are required to discover shortest distances to all nodes from </a:t>
            </a:r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r>
              <a:rPr lang="en-AU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88966" y="3249393"/>
            <a:ext cx="3537352" cy="2423040"/>
            <a:chOff x="4997048" y="2514600"/>
            <a:chExt cx="3537352" cy="2423040"/>
          </a:xfrm>
        </p:grpSpPr>
        <p:cxnSp>
          <p:nvCxnSpPr>
            <p:cNvPr id="18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2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24" name="Oval 23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(only distances)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file:</a:t>
            </a:r>
          </a:p>
          <a:p>
            <a:pPr marL="0" indent="0">
              <a:buNone/>
            </a:pPr>
            <a:r>
              <a:rPr lang="pt-BR" dirty="0" smtClean="0"/>
              <a:t>  s  --&gt; </a:t>
            </a:r>
            <a:r>
              <a:rPr lang="pt-BR" dirty="0"/>
              <a:t>0 | </a:t>
            </a:r>
            <a:r>
              <a:rPr lang="pt-BR" dirty="0" smtClean="0"/>
              <a:t>n1: 10, n2: 5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1</a:t>
            </a:r>
            <a:r>
              <a:rPr lang="pt-BR" dirty="0" smtClean="0"/>
              <a:t> </a:t>
            </a:r>
            <a:r>
              <a:rPr lang="pt-BR" dirty="0"/>
              <a:t>--&gt; ∞ | </a:t>
            </a:r>
            <a:r>
              <a:rPr lang="pt-BR" dirty="0" smtClean="0"/>
              <a:t>n</a:t>
            </a:r>
            <a:r>
              <a:rPr lang="en-US" altLang="zh-CN" dirty="0" smtClean="0"/>
              <a:t>2</a:t>
            </a:r>
            <a:r>
              <a:rPr lang="pt-BR" dirty="0" smtClean="0"/>
              <a:t>: </a:t>
            </a:r>
            <a:r>
              <a:rPr lang="en-US" altLang="zh-CN" dirty="0" smtClean="0"/>
              <a:t>2</a:t>
            </a:r>
            <a:r>
              <a:rPr lang="pt-BR" dirty="0" smtClean="0"/>
              <a:t>, n</a:t>
            </a:r>
            <a:r>
              <a:rPr lang="en-US" altLang="zh-CN" dirty="0" smtClean="0"/>
              <a:t>3</a:t>
            </a:r>
            <a:r>
              <a:rPr lang="pt-BR" dirty="0" smtClean="0"/>
              <a:t>:</a:t>
            </a:r>
            <a:r>
              <a:rPr lang="en-US" altLang="zh-CN" dirty="0" smtClean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2</a:t>
            </a:r>
            <a:r>
              <a:rPr lang="pt-BR" dirty="0" smtClean="0"/>
              <a:t> </a:t>
            </a:r>
            <a:r>
              <a:rPr lang="pt-BR" dirty="0"/>
              <a:t>--&gt; ∞ | </a:t>
            </a:r>
            <a:r>
              <a:rPr lang="pt-BR" dirty="0" smtClean="0"/>
              <a:t>n1: 3, n</a:t>
            </a:r>
            <a:r>
              <a:rPr lang="en-US" altLang="zh-CN" dirty="0" smtClean="0"/>
              <a:t>3</a:t>
            </a:r>
            <a:r>
              <a:rPr lang="pt-BR" dirty="0" smtClean="0"/>
              <a:t>: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pt-BR" dirty="0"/>
              <a:t> </a:t>
            </a: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: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n3 --&gt; </a:t>
            </a:r>
            <a:r>
              <a:rPr lang="pt-BR" dirty="0"/>
              <a:t>∞ </a:t>
            </a:r>
            <a:r>
              <a:rPr lang="pt-BR" dirty="0" smtClean="0"/>
              <a:t>| n4:4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n4 </a:t>
            </a:r>
            <a:r>
              <a:rPr lang="pt-BR" dirty="0"/>
              <a:t>--&gt; ∞ | </a:t>
            </a:r>
            <a:r>
              <a:rPr lang="pt-BR" dirty="0" smtClean="0"/>
              <a:t>s:7, n3:6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64" y="2391155"/>
            <a:ext cx="4348561" cy="320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</a:t>
            </a:r>
          </a:p>
          <a:p>
            <a:pPr marL="0" indent="0">
              <a:buNone/>
            </a:pPr>
            <a:r>
              <a:rPr lang="pt-BR" dirty="0"/>
              <a:t>Read s  --&gt; 0 | n1: 10, n2: 5</a:t>
            </a:r>
          </a:p>
          <a:p>
            <a:pPr marL="0" indent="0">
              <a:buNone/>
            </a:pPr>
            <a:r>
              <a:rPr lang="pt-BR" dirty="0"/>
              <a:t>Emit: (n1, 10), (n2, 5), and the adjacency list	</a:t>
            </a:r>
            <a:r>
              <a:rPr lang="pt-BR" dirty="0" smtClean="0"/>
              <a:t>(</a:t>
            </a:r>
            <a:r>
              <a:rPr lang="pt-BR" dirty="0"/>
              <a:t>s, n1: 10, n2: 5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i="1" dirty="0" smtClean="0">
                <a:solidFill>
                  <a:srgbClr val="FF0000"/>
                </a:solidFill>
              </a:rPr>
              <a:t>The other lists will also be read and emit, but they do not contribute, and thus ignored</a:t>
            </a:r>
            <a:endParaRPr lang="pt-BR" i="1" dirty="0">
              <a:solidFill>
                <a:srgbClr val="FF0000"/>
              </a:solidFill>
            </a:endParaRPr>
          </a:p>
          <a:p>
            <a:r>
              <a:rPr lang="pt-BR" dirty="0" smtClean="0"/>
              <a:t>Reduce: </a:t>
            </a:r>
          </a:p>
          <a:p>
            <a:pPr marL="0" indent="0">
              <a:buNone/>
            </a:pPr>
            <a:r>
              <a:rPr lang="pt-BR" dirty="0" smtClean="0"/>
              <a:t>Receives: </a:t>
            </a:r>
            <a:r>
              <a:rPr lang="pt-BR" dirty="0"/>
              <a:t>(n1, 10), (n2, 5), </a:t>
            </a:r>
            <a:r>
              <a:rPr lang="pt-BR" dirty="0" smtClean="0"/>
              <a:t>(s, &lt;0, (n1</a:t>
            </a:r>
            <a:r>
              <a:rPr lang="pt-BR" dirty="0"/>
              <a:t>: 10, n2: </a:t>
            </a:r>
            <a:r>
              <a:rPr lang="pt-BR" dirty="0" smtClean="0"/>
              <a:t>5)&gt;)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The </a:t>
            </a:r>
            <a:r>
              <a:rPr lang="pt-BR" i="1" dirty="0" smtClean="0">
                <a:solidFill>
                  <a:srgbClr val="FF0000"/>
                </a:solidFill>
              </a:rPr>
              <a:t>adjacency list of each node </a:t>
            </a:r>
            <a:r>
              <a:rPr lang="pt-BR" i="1" dirty="0">
                <a:solidFill>
                  <a:srgbClr val="FF0000"/>
                </a:solidFill>
              </a:rPr>
              <a:t>will also be </a:t>
            </a:r>
            <a:r>
              <a:rPr lang="pt-BR" i="1" dirty="0" smtClean="0">
                <a:solidFill>
                  <a:srgbClr val="FF0000"/>
                </a:solidFill>
              </a:rPr>
              <a:t>received, ignored in example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Emit: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s  </a:t>
            </a:r>
            <a:r>
              <a:rPr lang="pt-BR" dirty="0"/>
              <a:t>--&gt; 0 | n1: 10, n2: 5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/>
              <a:t>1</a:t>
            </a:r>
            <a:r>
              <a:rPr lang="pt-BR" dirty="0"/>
              <a:t> --&gt; </a:t>
            </a:r>
            <a:r>
              <a:rPr lang="pt-BR" dirty="0" smtClean="0"/>
              <a:t>10 </a:t>
            </a:r>
            <a:r>
              <a:rPr lang="pt-BR" dirty="0"/>
              <a:t>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</a:t>
            </a:r>
            <a:r>
              <a:rPr lang="en-US" altLang="zh-CN" dirty="0"/>
              <a:t>2</a:t>
            </a:r>
            <a:r>
              <a:rPr lang="pt-BR" dirty="0"/>
              <a:t> --&gt; </a:t>
            </a:r>
            <a:r>
              <a:rPr lang="pt-BR" dirty="0" smtClean="0"/>
              <a:t>5 </a:t>
            </a:r>
            <a:r>
              <a:rPr lang="pt-BR" dirty="0"/>
              <a:t>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2" y="3973730"/>
            <a:ext cx="3759258" cy="276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Read: </a:t>
            </a:r>
            <a:r>
              <a:rPr lang="pt-BR" dirty="0"/>
              <a:t>n</a:t>
            </a:r>
            <a:r>
              <a:rPr lang="en-US" altLang="zh-CN" dirty="0"/>
              <a:t>1</a:t>
            </a:r>
            <a:r>
              <a:rPr lang="pt-BR" dirty="0"/>
              <a:t> --&gt; 10 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Emit</a:t>
            </a:r>
            <a:r>
              <a:rPr lang="pt-BR" dirty="0"/>
              <a:t>: (</a:t>
            </a:r>
            <a:r>
              <a:rPr lang="pt-BR" dirty="0" smtClean="0"/>
              <a:t>n2, 12),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/>
              <a:t>11</a:t>
            </a:r>
            <a:r>
              <a:rPr lang="pt-BR" dirty="0" smtClean="0"/>
              <a:t>), (n1, &lt;10, (n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 smtClean="0"/>
              <a:t>1)&gt;)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Read: </a:t>
            </a:r>
            <a:r>
              <a:rPr lang="pt-BR" dirty="0" smtClean="0"/>
              <a:t>n</a:t>
            </a:r>
            <a:r>
              <a:rPr lang="en-US" altLang="zh-CN" dirty="0"/>
              <a:t>2</a:t>
            </a:r>
            <a:r>
              <a:rPr lang="pt-BR" dirty="0"/>
              <a:t> --&gt; 5 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Emit: (</a:t>
            </a:r>
            <a:r>
              <a:rPr lang="pt-BR" dirty="0" smtClean="0"/>
              <a:t>n</a:t>
            </a:r>
            <a:r>
              <a:rPr lang="en-US" altLang="zh-CN" dirty="0" smtClean="0"/>
              <a:t>1</a:t>
            </a:r>
            <a:r>
              <a:rPr lang="pt-BR" dirty="0" smtClean="0"/>
              <a:t>, </a:t>
            </a:r>
            <a:r>
              <a:rPr lang="en-US" altLang="zh-CN" dirty="0" smtClean="0"/>
              <a:t>8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/>
              <a:t>14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, </a:t>
            </a:r>
            <a:r>
              <a:rPr lang="en-US" altLang="zh-CN" dirty="0" smtClean="0"/>
              <a:t>7</a:t>
            </a:r>
            <a:r>
              <a:rPr lang="pt-BR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(n2, &lt;5, (</a:t>
            </a:r>
            <a:r>
              <a:rPr lang="pt-BR" dirty="0" smtClean="0"/>
              <a:t>n1</a:t>
            </a:r>
            <a:r>
              <a:rPr lang="pt-BR" dirty="0"/>
              <a:t>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 smtClean="0"/>
              <a:t>，</a:t>
            </a:r>
            <a:r>
              <a:rPr lang="pt-BR" dirty="0" smtClean="0"/>
              <a:t>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2)&gt;)</a:t>
            </a:r>
          </a:p>
          <a:p>
            <a:pPr marL="0" indent="0">
              <a:buNone/>
            </a:pPr>
            <a:r>
              <a:rPr lang="pt-BR" i="1" dirty="0" smtClean="0">
                <a:solidFill>
                  <a:srgbClr val="FF0000"/>
                </a:solidFill>
              </a:rPr>
              <a:t>Ignore the processing of the other lists</a:t>
            </a:r>
          </a:p>
          <a:p>
            <a:r>
              <a:rPr lang="pt-BR" dirty="0" smtClean="0"/>
              <a:t>Reduce: </a:t>
            </a:r>
          </a:p>
          <a:p>
            <a:pPr marL="0" indent="0">
              <a:buNone/>
            </a:pPr>
            <a:r>
              <a:rPr lang="pt-BR" dirty="0" smtClean="0"/>
              <a:t>Receives: (</a:t>
            </a:r>
            <a:r>
              <a:rPr lang="pt-BR" dirty="0"/>
              <a:t>n1,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B0F0"/>
                </a:solidFill>
              </a:rPr>
              <a:t>8</a:t>
            </a:r>
            <a:r>
              <a:rPr lang="pt-BR" dirty="0" smtClean="0"/>
              <a:t>, </a:t>
            </a:r>
            <a:r>
              <a:rPr lang="pt-BR" dirty="0"/>
              <a:t>&lt;10, </a:t>
            </a:r>
            <a:r>
              <a:rPr lang="pt-BR" dirty="0" smtClean="0"/>
              <a:t>(n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 smtClean="0"/>
              <a:t>1)&gt;)</a:t>
            </a:r>
            <a:r>
              <a:rPr lang="pt-BR" dirty="0" smtClean="0"/>
              <a:t>), </a:t>
            </a:r>
            <a:r>
              <a:rPr lang="pt-BR" dirty="0"/>
              <a:t>(n2, </a:t>
            </a:r>
            <a:r>
              <a:rPr lang="pt-BR" dirty="0" smtClean="0"/>
              <a:t>(12, 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00B0F0"/>
                </a:solidFill>
              </a:rPr>
              <a:t>5</a:t>
            </a:r>
            <a:r>
              <a:rPr lang="en-US" altLang="zh-CN" dirty="0"/>
              <a:t>, </a:t>
            </a:r>
            <a:r>
              <a:rPr lang="pt-BR" dirty="0"/>
              <a:t>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/>
              <a:t>2</a:t>
            </a:r>
            <a:r>
              <a:rPr lang="en-US" altLang="zh-CN" dirty="0" smtClean="0"/>
              <a:t>&gt;)</a:t>
            </a:r>
            <a:r>
              <a:rPr lang="pt-BR" dirty="0" smtClean="0"/>
              <a:t>), (n3, (</a:t>
            </a:r>
            <a:r>
              <a:rPr lang="pt-BR" dirty="0" smtClean="0">
                <a:solidFill>
                  <a:srgbClr val="00B0F0"/>
                </a:solidFill>
              </a:rPr>
              <a:t>11</a:t>
            </a:r>
            <a:r>
              <a:rPr lang="pt-BR" dirty="0" smtClean="0"/>
              <a:t>, 14)), (n4, </a:t>
            </a:r>
            <a:r>
              <a:rPr lang="pt-BR" dirty="0" smtClean="0">
                <a:solidFill>
                  <a:srgbClr val="00B0F0"/>
                </a:solidFill>
              </a:rPr>
              <a:t>7</a:t>
            </a:r>
            <a:r>
              <a:rPr lang="pt-BR" dirty="0" smtClean="0"/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Emit: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/>
              <a:t>1</a:t>
            </a:r>
            <a:r>
              <a:rPr lang="pt-BR" dirty="0"/>
              <a:t> --&gt; </a:t>
            </a:r>
            <a:r>
              <a:rPr lang="pt-BR" dirty="0" smtClean="0">
                <a:solidFill>
                  <a:srgbClr val="FF0000"/>
                </a:solidFill>
              </a:rPr>
              <a:t>8</a:t>
            </a:r>
            <a:r>
              <a:rPr lang="pt-BR" dirty="0" smtClean="0"/>
              <a:t> </a:t>
            </a:r>
            <a:r>
              <a:rPr lang="pt-BR" dirty="0"/>
              <a:t>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</a:t>
            </a:r>
            <a:r>
              <a:rPr lang="en-US" altLang="zh-CN" dirty="0"/>
              <a:t>2</a:t>
            </a:r>
            <a:r>
              <a:rPr lang="pt-BR" dirty="0"/>
              <a:t> --&gt; </a:t>
            </a:r>
            <a:r>
              <a:rPr lang="pt-BR" dirty="0" smtClean="0"/>
              <a:t>5 </a:t>
            </a:r>
            <a:r>
              <a:rPr lang="pt-BR" dirty="0"/>
              <a:t>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pt-BR" dirty="0" smtClean="0">
                <a:solidFill>
                  <a:srgbClr val="FF0000"/>
                </a:solidFill>
              </a:rPr>
              <a:t>11</a:t>
            </a:r>
            <a:r>
              <a:rPr lang="pt-BR" dirty="0" smtClean="0"/>
              <a:t> </a:t>
            </a:r>
            <a:r>
              <a:rPr lang="pt-BR" dirty="0"/>
              <a:t>| n4:4</a:t>
            </a:r>
            <a:endParaRPr lang="en-US" altLang="zh-CN" dirty="0" smtClean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pt-BR" dirty="0" smtClean="0"/>
              <a:t> </a:t>
            </a:r>
            <a:r>
              <a:rPr lang="pt-BR" dirty="0"/>
              <a:t>| s:7, n3:6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4095750"/>
            <a:ext cx="3448051" cy="25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altLang="zh-CN" dirty="0" smtClean="0"/>
              <a:t>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Read: </a:t>
            </a:r>
            <a:r>
              <a:rPr lang="pt-BR" dirty="0"/>
              <a:t>n</a:t>
            </a:r>
            <a:r>
              <a:rPr lang="en-US" altLang="zh-CN" dirty="0"/>
              <a:t>1</a:t>
            </a:r>
            <a:r>
              <a:rPr lang="pt-BR" dirty="0"/>
              <a:t> --&gt; 8 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Emit</a:t>
            </a:r>
            <a:r>
              <a:rPr lang="pt-BR" dirty="0"/>
              <a:t>: (</a:t>
            </a:r>
            <a:r>
              <a:rPr lang="pt-BR" dirty="0" smtClean="0"/>
              <a:t>n2, 10),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9</a:t>
            </a:r>
            <a:r>
              <a:rPr lang="pt-BR" dirty="0" smtClean="0"/>
              <a:t>), (n1, &lt;8, (n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 smtClean="0"/>
              <a:t>1)&gt;)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2</a:t>
            </a:r>
            <a:r>
              <a:rPr lang="pt-BR" dirty="0"/>
              <a:t> --&gt; 5 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 (</a:t>
            </a:r>
            <a:r>
              <a:rPr lang="en-US" altLang="zh-CN" b="1" dirty="0" smtClean="0">
                <a:solidFill>
                  <a:srgbClr val="FF0000"/>
                </a:solidFill>
              </a:rPr>
              <a:t>Again!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pt-BR" dirty="0" smtClean="0"/>
              <a:t>Emit</a:t>
            </a:r>
            <a:r>
              <a:rPr lang="pt-BR" dirty="0"/>
              <a:t>: (</a:t>
            </a:r>
            <a:r>
              <a:rPr lang="pt-BR" dirty="0" smtClean="0"/>
              <a:t>n</a:t>
            </a:r>
            <a:r>
              <a:rPr lang="en-US" altLang="zh-CN" dirty="0" smtClean="0"/>
              <a:t>1</a:t>
            </a:r>
            <a:r>
              <a:rPr lang="pt-BR" dirty="0" smtClean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8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/>
              <a:t>14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, </a:t>
            </a:r>
            <a:r>
              <a:rPr lang="en-US" altLang="zh-CN" dirty="0" smtClean="0"/>
              <a:t>7</a:t>
            </a:r>
            <a:r>
              <a:rPr lang="pt-BR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(n2, &lt;</a:t>
            </a:r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r>
              <a:rPr lang="en-US" altLang="zh-CN" dirty="0" smtClean="0"/>
              <a:t>, (</a:t>
            </a:r>
            <a:r>
              <a:rPr lang="pt-BR" dirty="0" smtClean="0"/>
              <a:t>n1</a:t>
            </a:r>
            <a:r>
              <a:rPr lang="pt-BR" dirty="0"/>
              <a:t>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 smtClean="0"/>
              <a:t>，</a:t>
            </a:r>
            <a:r>
              <a:rPr lang="pt-BR" dirty="0" smtClean="0"/>
              <a:t>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2)&gt;)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3</a:t>
            </a:r>
            <a:r>
              <a:rPr lang="pt-BR" dirty="0"/>
              <a:t> --&gt; 11 | n4:4</a:t>
            </a:r>
            <a:endParaRPr lang="en-US" altLang="zh-CN" dirty="0"/>
          </a:p>
          <a:p>
            <a:pPr marL="0" indent="0">
              <a:buNone/>
            </a:pPr>
            <a:r>
              <a:rPr lang="pt-BR" dirty="0"/>
              <a:t>Emit: </a:t>
            </a:r>
            <a:r>
              <a:rPr lang="pt-BR" dirty="0" smtClean="0"/>
              <a:t>(</a:t>
            </a:r>
            <a:r>
              <a:rPr lang="pt-BR" dirty="0"/>
              <a:t>n</a:t>
            </a:r>
            <a:r>
              <a:rPr lang="en-US" altLang="zh-CN" dirty="0"/>
              <a:t>4</a:t>
            </a:r>
            <a:r>
              <a:rPr lang="pt-BR" dirty="0"/>
              <a:t>, </a:t>
            </a:r>
            <a:r>
              <a:rPr lang="en-US" altLang="zh-CN" dirty="0" smtClean="0"/>
              <a:t>15</a:t>
            </a:r>
            <a:r>
              <a:rPr lang="pt-BR" dirty="0" smtClean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smtClean="0"/>
              <a:t>n3, &lt;11, (</a:t>
            </a:r>
            <a:r>
              <a:rPr lang="pt-BR" dirty="0"/>
              <a:t>n4:4</a:t>
            </a:r>
            <a:r>
              <a:rPr lang="en-US" altLang="zh-CN" dirty="0" smtClean="0"/>
              <a:t>)&gt;)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4</a:t>
            </a:r>
            <a:r>
              <a:rPr lang="pt-BR" dirty="0"/>
              <a:t> --&gt; </a:t>
            </a:r>
            <a:r>
              <a:rPr lang="en-US" altLang="zh-CN" dirty="0"/>
              <a:t>7</a:t>
            </a:r>
            <a:r>
              <a:rPr lang="pt-BR" dirty="0"/>
              <a:t> | s:7, n3:6</a:t>
            </a:r>
            <a:endParaRPr lang="en-US" altLang="zh-CN" dirty="0"/>
          </a:p>
          <a:p>
            <a:pPr marL="0" indent="0">
              <a:buNone/>
            </a:pPr>
            <a:r>
              <a:rPr lang="pt-BR" dirty="0"/>
              <a:t>Emit: </a:t>
            </a:r>
            <a:r>
              <a:rPr lang="pt-BR" dirty="0" smtClean="0"/>
              <a:t>(</a:t>
            </a:r>
            <a:r>
              <a:rPr lang="en-US" dirty="0" smtClean="0"/>
              <a:t>s</a:t>
            </a:r>
            <a:r>
              <a:rPr lang="pt-BR" dirty="0" smtClean="0"/>
              <a:t>, </a:t>
            </a:r>
            <a:r>
              <a:rPr lang="en-US" altLang="zh-CN" dirty="0" smtClean="0"/>
              <a:t>14</a:t>
            </a:r>
            <a:r>
              <a:rPr lang="pt-BR" dirty="0" smtClean="0"/>
              <a:t>), </a:t>
            </a:r>
            <a:r>
              <a:rPr lang="pt-BR" dirty="0"/>
              <a:t>(n</a:t>
            </a:r>
            <a:r>
              <a:rPr lang="en-US" altLang="zh-CN" dirty="0"/>
              <a:t>3</a:t>
            </a:r>
            <a:r>
              <a:rPr lang="pt-BR" dirty="0"/>
              <a:t>, </a:t>
            </a:r>
            <a:r>
              <a:rPr lang="en-US" altLang="zh-CN" dirty="0" smtClean="0"/>
              <a:t>13</a:t>
            </a:r>
            <a:r>
              <a:rPr lang="pt-BR" dirty="0" smtClean="0"/>
              <a:t>), </a:t>
            </a:r>
            <a:r>
              <a:rPr lang="en-US" altLang="zh-CN" dirty="0" smtClean="0"/>
              <a:t>(n4, &lt;</a:t>
            </a:r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r>
              <a:rPr lang="en-US" altLang="zh-CN" dirty="0" smtClean="0"/>
              <a:t>, (</a:t>
            </a:r>
            <a:r>
              <a:rPr lang="pt-BR" dirty="0"/>
              <a:t>s:7, n3:6</a:t>
            </a:r>
            <a:r>
              <a:rPr lang="en-US" altLang="zh-CN" dirty="0" smtClean="0"/>
              <a:t>)&gt;)</a:t>
            </a:r>
            <a:endParaRPr lang="en-US" altLang="zh-CN" dirty="0"/>
          </a:p>
          <a:p>
            <a:r>
              <a:rPr lang="pt-BR" dirty="0" smtClean="0"/>
              <a:t>Reduce: </a:t>
            </a:r>
          </a:p>
          <a:p>
            <a:pPr marL="0" indent="0">
              <a:buNone/>
            </a:pPr>
            <a:r>
              <a:rPr lang="pt-BR" dirty="0" smtClean="0"/>
              <a:t>Emit: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/>
              <a:t>1</a:t>
            </a:r>
            <a:r>
              <a:rPr lang="pt-BR" dirty="0"/>
              <a:t> --&gt; </a:t>
            </a:r>
            <a:r>
              <a:rPr lang="pt-BR" dirty="0" smtClean="0"/>
              <a:t>8 </a:t>
            </a:r>
            <a:r>
              <a:rPr lang="pt-BR" dirty="0"/>
              <a:t>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</a:t>
            </a:r>
            <a:r>
              <a:rPr lang="en-US" altLang="zh-CN" dirty="0"/>
              <a:t>2</a:t>
            </a:r>
            <a:r>
              <a:rPr lang="pt-BR" dirty="0"/>
              <a:t> --&gt; </a:t>
            </a:r>
            <a:r>
              <a:rPr lang="pt-BR" dirty="0" smtClean="0"/>
              <a:t>5 </a:t>
            </a:r>
            <a:r>
              <a:rPr lang="pt-BR" dirty="0"/>
              <a:t>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pt-BR" dirty="0" smtClean="0">
                <a:solidFill>
                  <a:srgbClr val="FF0000"/>
                </a:solidFill>
              </a:rPr>
              <a:t>9</a:t>
            </a:r>
            <a:r>
              <a:rPr lang="pt-BR" dirty="0" smtClean="0"/>
              <a:t> </a:t>
            </a:r>
            <a:r>
              <a:rPr lang="pt-BR" dirty="0"/>
              <a:t>| n4:4</a:t>
            </a:r>
            <a:endParaRPr lang="en-US" altLang="zh-CN" dirty="0" smtClean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en-US" altLang="zh-CN" dirty="0" smtClean="0"/>
              <a:t>7</a:t>
            </a:r>
            <a:r>
              <a:rPr lang="pt-BR" dirty="0" smtClean="0"/>
              <a:t> </a:t>
            </a:r>
            <a:r>
              <a:rPr lang="pt-BR" dirty="0"/>
              <a:t>| s:7, n3:6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3" y="3405472"/>
            <a:ext cx="3630317" cy="26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Graph Data: Social Networks</a:t>
            </a:r>
            <a:endParaRPr lang="en-US" dirty="0"/>
          </a:p>
        </p:txBody>
      </p:sp>
      <p:pic>
        <p:nvPicPr>
          <p:cNvPr id="5123" name="Picture 2" descr="http://24x7presence.files.wordpress.com/2010/12/white_noise_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354138"/>
            <a:ext cx="85185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0" y="5824538"/>
            <a:ext cx="7467600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Helvetica" panose="020B0604020202020204" pitchFamily="34" charset="0"/>
              </a:rPr>
              <a:t>Facebook social graph</a:t>
            </a:r>
          </a:p>
          <a:p>
            <a:pPr algn="ctr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4-degrees of separation 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Backstrom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-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Boldi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-Rosa-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Ugander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-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Vigna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, 2011]</a:t>
            </a:r>
          </a:p>
        </p:txBody>
      </p:sp>
    </p:spTree>
    <p:extLst>
      <p:ext uri="{BB962C8B-B14F-4D97-AF65-F5344CB8AC3E}">
        <p14:creationId xmlns:p14="http://schemas.microsoft.com/office/powerpoint/2010/main" val="3615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altLang="zh-CN" dirty="0" smtClean="0"/>
              <a:t>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Read: </a:t>
            </a:r>
            <a:r>
              <a:rPr lang="pt-BR" dirty="0"/>
              <a:t>n</a:t>
            </a:r>
            <a:r>
              <a:rPr lang="en-US" altLang="zh-CN" dirty="0"/>
              <a:t>1</a:t>
            </a:r>
            <a:r>
              <a:rPr lang="pt-BR" dirty="0"/>
              <a:t> --&gt; 8 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 smtClean="0"/>
              <a:t>1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Again!</a:t>
            </a:r>
            <a:r>
              <a:rPr lang="en-US" altLang="zh-CN" dirty="0"/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Emit</a:t>
            </a:r>
            <a:r>
              <a:rPr lang="pt-BR" dirty="0"/>
              <a:t>: (</a:t>
            </a:r>
            <a:r>
              <a:rPr lang="pt-BR" dirty="0" smtClean="0"/>
              <a:t>n2, 10),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9</a:t>
            </a:r>
            <a:r>
              <a:rPr lang="pt-BR" dirty="0" smtClean="0"/>
              <a:t>), (n1, &lt;8, (n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 smtClean="0"/>
              <a:t>1)&gt;)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2</a:t>
            </a:r>
            <a:r>
              <a:rPr lang="pt-BR" dirty="0"/>
              <a:t> --&gt; 5 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 (</a:t>
            </a:r>
            <a:r>
              <a:rPr lang="en-US" altLang="zh-CN" b="1" dirty="0" smtClean="0">
                <a:solidFill>
                  <a:srgbClr val="FF0000"/>
                </a:solidFill>
              </a:rPr>
              <a:t>Again!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pt-BR" dirty="0" smtClean="0"/>
              <a:t>Emit</a:t>
            </a:r>
            <a:r>
              <a:rPr lang="pt-BR" dirty="0"/>
              <a:t>: (</a:t>
            </a:r>
            <a:r>
              <a:rPr lang="pt-BR" dirty="0" smtClean="0"/>
              <a:t>n</a:t>
            </a:r>
            <a:r>
              <a:rPr lang="en-US" altLang="zh-CN" dirty="0" smtClean="0"/>
              <a:t>1</a:t>
            </a:r>
            <a:r>
              <a:rPr lang="pt-BR" dirty="0" smtClean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8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, </a:t>
            </a:r>
            <a:r>
              <a:rPr lang="en-US" altLang="zh-CN" dirty="0" smtClean="0"/>
              <a:t>14</a:t>
            </a:r>
            <a:r>
              <a:rPr lang="pt-BR" dirty="0" smtClean="0"/>
              <a:t>),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, </a:t>
            </a:r>
            <a:r>
              <a:rPr lang="en-US" altLang="zh-CN" dirty="0" smtClean="0"/>
              <a:t>7</a:t>
            </a:r>
            <a:r>
              <a:rPr lang="pt-BR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(n2, &lt;</a:t>
            </a:r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r>
              <a:rPr lang="en-US" altLang="zh-CN" dirty="0" smtClean="0"/>
              <a:t>, (</a:t>
            </a:r>
            <a:r>
              <a:rPr lang="pt-BR" dirty="0" smtClean="0"/>
              <a:t>n1</a:t>
            </a:r>
            <a:r>
              <a:rPr lang="pt-BR" dirty="0"/>
              <a:t>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 smtClean="0"/>
              <a:t>，</a:t>
            </a:r>
            <a:r>
              <a:rPr lang="pt-BR" dirty="0" smtClean="0"/>
              <a:t>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2)&gt;)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3</a:t>
            </a:r>
            <a:r>
              <a:rPr lang="pt-BR" dirty="0"/>
              <a:t> --&gt; </a:t>
            </a:r>
            <a:r>
              <a:rPr lang="en-US" altLang="zh-CN" dirty="0" smtClean="0"/>
              <a:t>9</a:t>
            </a:r>
            <a:r>
              <a:rPr lang="pt-BR" dirty="0" smtClean="0"/>
              <a:t> </a:t>
            </a:r>
            <a:r>
              <a:rPr lang="pt-BR" dirty="0"/>
              <a:t>| n4:4</a:t>
            </a:r>
            <a:endParaRPr lang="en-US" altLang="zh-CN" dirty="0"/>
          </a:p>
          <a:p>
            <a:pPr marL="0" indent="0">
              <a:buNone/>
            </a:pPr>
            <a:r>
              <a:rPr lang="pt-BR" dirty="0"/>
              <a:t>Emit: </a:t>
            </a:r>
            <a:r>
              <a:rPr lang="pt-BR" dirty="0" smtClean="0"/>
              <a:t>(</a:t>
            </a:r>
            <a:r>
              <a:rPr lang="pt-BR" dirty="0"/>
              <a:t>n</a:t>
            </a:r>
            <a:r>
              <a:rPr lang="en-US" altLang="zh-CN" dirty="0"/>
              <a:t>4</a:t>
            </a:r>
            <a:r>
              <a:rPr lang="pt-BR" dirty="0"/>
              <a:t>, </a:t>
            </a:r>
            <a:r>
              <a:rPr lang="en-US" altLang="zh-CN" dirty="0" smtClean="0"/>
              <a:t>13</a:t>
            </a:r>
            <a:r>
              <a:rPr lang="pt-BR" dirty="0" smtClean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smtClean="0"/>
              <a:t>n3, &lt;9, (</a:t>
            </a:r>
            <a:r>
              <a:rPr lang="pt-BR" dirty="0"/>
              <a:t>n4:4</a:t>
            </a:r>
            <a:r>
              <a:rPr lang="en-US" altLang="zh-CN" dirty="0" smtClean="0"/>
              <a:t>)&gt;)</a:t>
            </a:r>
          </a:p>
          <a:p>
            <a:pPr marL="0" indent="0">
              <a:buNone/>
            </a:pPr>
            <a:r>
              <a:rPr lang="pt-BR" dirty="0"/>
              <a:t>Read: n</a:t>
            </a:r>
            <a:r>
              <a:rPr lang="en-US" altLang="zh-CN" dirty="0"/>
              <a:t>4</a:t>
            </a:r>
            <a:r>
              <a:rPr lang="pt-BR" dirty="0"/>
              <a:t> --&gt; </a:t>
            </a:r>
            <a:r>
              <a:rPr lang="en-US" altLang="zh-CN" dirty="0"/>
              <a:t>7</a:t>
            </a:r>
            <a:r>
              <a:rPr lang="pt-BR" dirty="0"/>
              <a:t> | s:7, </a:t>
            </a:r>
            <a:r>
              <a:rPr lang="pt-BR" dirty="0" smtClean="0"/>
              <a:t>n3:6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Again!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pt-BR" dirty="0"/>
              <a:t>Emit: </a:t>
            </a:r>
            <a:r>
              <a:rPr lang="pt-BR" dirty="0" smtClean="0"/>
              <a:t>(</a:t>
            </a:r>
            <a:r>
              <a:rPr lang="en-US" dirty="0" smtClean="0"/>
              <a:t>s</a:t>
            </a:r>
            <a:r>
              <a:rPr lang="pt-BR" dirty="0" smtClean="0"/>
              <a:t>, </a:t>
            </a:r>
            <a:r>
              <a:rPr lang="en-US" altLang="zh-CN" dirty="0" smtClean="0"/>
              <a:t>14</a:t>
            </a:r>
            <a:r>
              <a:rPr lang="pt-BR" dirty="0" smtClean="0"/>
              <a:t>), </a:t>
            </a:r>
            <a:r>
              <a:rPr lang="pt-BR" dirty="0"/>
              <a:t>(n</a:t>
            </a:r>
            <a:r>
              <a:rPr lang="en-US" altLang="zh-CN" dirty="0"/>
              <a:t>3</a:t>
            </a:r>
            <a:r>
              <a:rPr lang="pt-BR" dirty="0"/>
              <a:t>, </a:t>
            </a:r>
            <a:r>
              <a:rPr lang="en-US" altLang="zh-CN" dirty="0" smtClean="0"/>
              <a:t>13</a:t>
            </a:r>
            <a:r>
              <a:rPr lang="pt-BR" dirty="0" smtClean="0"/>
              <a:t>), </a:t>
            </a:r>
            <a:r>
              <a:rPr lang="en-US" altLang="zh-CN" dirty="0" smtClean="0"/>
              <a:t>(n4, &lt;</a:t>
            </a:r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r>
              <a:rPr lang="en-US" altLang="zh-CN" dirty="0" smtClean="0"/>
              <a:t>, (</a:t>
            </a:r>
            <a:r>
              <a:rPr lang="pt-BR" dirty="0"/>
              <a:t>s:7, n3:6</a:t>
            </a:r>
            <a:r>
              <a:rPr lang="en-US" altLang="zh-CN" dirty="0" smtClean="0"/>
              <a:t>)&gt;)</a:t>
            </a:r>
            <a:endParaRPr lang="en-US" altLang="zh-CN" dirty="0"/>
          </a:p>
          <a:p>
            <a:r>
              <a:rPr lang="pt-BR" dirty="0" smtClean="0"/>
              <a:t>Reduce: </a:t>
            </a:r>
          </a:p>
          <a:p>
            <a:pPr marL="0" indent="0">
              <a:buNone/>
            </a:pPr>
            <a:r>
              <a:rPr lang="pt-BR" dirty="0" smtClean="0"/>
              <a:t>Emit: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/>
              <a:t>1</a:t>
            </a:r>
            <a:r>
              <a:rPr lang="pt-BR" dirty="0"/>
              <a:t> --&gt; </a:t>
            </a:r>
            <a:r>
              <a:rPr lang="pt-BR" dirty="0" smtClean="0"/>
              <a:t>8 </a:t>
            </a:r>
            <a:r>
              <a:rPr lang="pt-BR" dirty="0"/>
              <a:t>| n</a:t>
            </a:r>
            <a:r>
              <a:rPr lang="en-US" altLang="zh-CN" dirty="0"/>
              <a:t>2</a:t>
            </a:r>
            <a:r>
              <a:rPr lang="pt-BR" dirty="0"/>
              <a:t>: </a:t>
            </a:r>
            <a:r>
              <a:rPr lang="en-US" altLang="zh-CN" dirty="0"/>
              <a:t>2</a:t>
            </a:r>
            <a:r>
              <a:rPr lang="pt-BR" dirty="0"/>
              <a:t>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</a:t>
            </a:r>
            <a:r>
              <a:rPr lang="en-US" altLang="zh-CN" dirty="0"/>
              <a:t>2</a:t>
            </a:r>
            <a:r>
              <a:rPr lang="pt-BR" dirty="0"/>
              <a:t> --&gt; </a:t>
            </a:r>
            <a:r>
              <a:rPr lang="pt-BR" dirty="0" smtClean="0"/>
              <a:t>5 </a:t>
            </a:r>
            <a:r>
              <a:rPr lang="pt-BR" dirty="0"/>
              <a:t>| n1: 3, n</a:t>
            </a:r>
            <a:r>
              <a:rPr lang="en-US" altLang="zh-CN" dirty="0"/>
              <a:t>3</a:t>
            </a:r>
            <a:r>
              <a:rPr lang="pt-BR" dirty="0"/>
              <a:t>: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pt-BR" dirty="0"/>
              <a:t> n</a:t>
            </a:r>
            <a:r>
              <a:rPr lang="en-US" altLang="zh-CN" dirty="0"/>
              <a:t>4</a:t>
            </a:r>
            <a:r>
              <a:rPr lang="pt-BR" dirty="0"/>
              <a:t>: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3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pt-BR" dirty="0" smtClean="0"/>
              <a:t>9 </a:t>
            </a:r>
            <a:r>
              <a:rPr lang="pt-BR" dirty="0"/>
              <a:t>| n4:4</a:t>
            </a:r>
            <a:endParaRPr lang="en-US" altLang="zh-CN" dirty="0" smtClean="0"/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en-US" altLang="zh-CN" dirty="0" smtClean="0"/>
              <a:t>4</a:t>
            </a:r>
            <a:r>
              <a:rPr lang="pt-BR" dirty="0" smtClean="0"/>
              <a:t> </a:t>
            </a:r>
            <a:r>
              <a:rPr lang="pt-BR" dirty="0"/>
              <a:t>--&gt; </a:t>
            </a:r>
            <a:r>
              <a:rPr lang="en-US" altLang="zh-CN" dirty="0" smtClean="0"/>
              <a:t>7</a:t>
            </a:r>
            <a:r>
              <a:rPr lang="pt-BR" dirty="0" smtClean="0"/>
              <a:t> </a:t>
            </a:r>
            <a:r>
              <a:rPr lang="pt-BR" dirty="0"/>
              <a:t>| s:7, n3:6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3" y="3405472"/>
            <a:ext cx="3630317" cy="26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3085" y="6164848"/>
            <a:ext cx="325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</a:rPr>
              <a:t>No </a:t>
            </a:r>
            <a:r>
              <a:rPr lang="en-AU" sz="1800" b="1" dirty="0" smtClean="0">
                <a:solidFill>
                  <a:srgbClr val="FF0000"/>
                </a:solidFill>
              </a:rPr>
              <a:t>updates</a:t>
            </a:r>
            <a:r>
              <a:rPr lang="en-US" sz="1800" b="1" dirty="0" smtClean="0">
                <a:solidFill>
                  <a:srgbClr val="FF0000"/>
                </a:solidFill>
              </a:rPr>
              <a:t>. Terminate.</a:t>
            </a:r>
            <a:endParaRPr lang="en-AU" sz="1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8323" y="792748"/>
            <a:ext cx="3254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In order to avoid duplicated computations, you can use a status value to indicate whether the distance of the node has been modified in the previous iteration.</a:t>
            </a:r>
            <a:endParaRPr lang="en-AU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  <a:p>
            <a:pPr lvl="1"/>
            <a:r>
              <a:rPr lang="en-GB" dirty="0" smtClean="0"/>
              <a:t>Lots of “waste”</a:t>
            </a:r>
          </a:p>
          <a:p>
            <a:pPr lvl="1"/>
            <a:r>
              <a:rPr lang="en-GB" dirty="0" smtClean="0"/>
              <a:t>Useful work is only done at the “frontier”</a:t>
            </a:r>
          </a:p>
          <a:p>
            <a:r>
              <a:rPr lang="en-GB" dirty="0" smtClean="0"/>
              <a:t>Why can’t we do better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2041914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2874963"/>
            <a:ext cx="82200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Problem 2: </a:t>
            </a:r>
            <a:r>
              <a:rPr lang="en-US" dirty="0" smtClean="0"/>
              <a:t>PageRank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9221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Ranking Nodes on the Graph</a:t>
            </a:r>
            <a:endParaRPr lang="en-GB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All web pages are not equally “important”</a:t>
            </a:r>
          </a:p>
          <a:p>
            <a:pPr lvl="1"/>
            <a:r>
              <a:rPr lang="en-GB" altLang="en-US" smtClean="0"/>
              <a:t>http://xxx.github.io/ vs. http://www.unsw.edu.au/</a:t>
            </a:r>
          </a:p>
          <a:p>
            <a:endParaRPr lang="en-GB" altLang="en-US" smtClean="0"/>
          </a:p>
          <a:p>
            <a:r>
              <a:rPr lang="en-GB" altLang="en-US" smtClean="0"/>
              <a:t>There is large diversity in the web-graph node connectivity. Let’s rank the pages by the link structure!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368675"/>
            <a:ext cx="4010025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Links as Votes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Idea: Links as votes</a:t>
            </a:r>
          </a:p>
          <a:p>
            <a:pPr lvl="1"/>
            <a:r>
              <a:rPr lang="en-AU" altLang="en-US" smtClean="0"/>
              <a:t>Page is more important if it has more links</a:t>
            </a:r>
          </a:p>
          <a:p>
            <a:pPr lvl="1"/>
            <a:r>
              <a:rPr lang="en-AU" altLang="en-US" smtClean="0"/>
              <a:t>In-coming links? Out-going links?</a:t>
            </a:r>
          </a:p>
          <a:p>
            <a:endParaRPr lang="en-AU" altLang="en-US" smtClean="0"/>
          </a:p>
          <a:p>
            <a:r>
              <a:rPr lang="en-AU" altLang="en-US" smtClean="0"/>
              <a:t>Think of in-links as votes:</a:t>
            </a:r>
          </a:p>
          <a:p>
            <a:pPr lvl="1"/>
            <a:r>
              <a:rPr lang="en-GB" altLang="en-US" smtClean="0"/>
              <a:t>http://www.unsw.edu.au/</a:t>
            </a:r>
            <a:r>
              <a:rPr lang="en-AU" altLang="en-US" smtClean="0"/>
              <a:t> has 23,400 in-links</a:t>
            </a:r>
          </a:p>
          <a:p>
            <a:pPr lvl="1"/>
            <a:r>
              <a:rPr lang="en-GB" altLang="en-US" smtClean="0"/>
              <a:t>http://xxx.github.io/</a:t>
            </a:r>
            <a:r>
              <a:rPr lang="en-AU" altLang="en-US" smtClean="0"/>
              <a:t> has 1 in-link</a:t>
            </a:r>
          </a:p>
          <a:p>
            <a:endParaRPr lang="en-AU" altLang="en-US" smtClean="0"/>
          </a:p>
          <a:p>
            <a:r>
              <a:rPr lang="en-AU" altLang="en-US" smtClean="0"/>
              <a:t>Are all in-links equal?</a:t>
            </a:r>
          </a:p>
          <a:p>
            <a:pPr lvl="1"/>
            <a:r>
              <a:rPr lang="en-AU" altLang="en-US" smtClean="0"/>
              <a:t>Links from important pages count more</a:t>
            </a:r>
          </a:p>
          <a:p>
            <a:pPr lvl="1"/>
            <a:r>
              <a:rPr lang="en-AU" altLang="en-US" smtClean="0"/>
              <a:t>Recursive question! 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94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PageRank Scores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03763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730750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3" idx="1"/>
            <a:endCxn id="21" idx="5"/>
          </p:cNvCxnSpPr>
          <p:nvPr/>
        </p:nvCxnSpPr>
        <p:spPr>
          <a:xfrm flipH="1" flipV="1">
            <a:off x="4333875" y="3571875"/>
            <a:ext cx="627063" cy="7794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36738" y="3578225"/>
            <a:ext cx="596900" cy="7397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27125" y="2730500"/>
            <a:ext cx="244475" cy="148113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0"/>
          </p:cNvCxnSpPr>
          <p:nvPr/>
        </p:nvCxnSpPr>
        <p:spPr>
          <a:xfrm flipV="1">
            <a:off x="2789238" y="3962400"/>
            <a:ext cx="274637" cy="1600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7"/>
          </p:cNvCxnSpPr>
          <p:nvPr/>
        </p:nvCxnSpPr>
        <p:spPr>
          <a:xfrm flipV="1">
            <a:off x="2982913" y="4953000"/>
            <a:ext cx="1817687" cy="6905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98663" y="4602163"/>
            <a:ext cx="2828925" cy="138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0900" y="3989388"/>
            <a:ext cx="236538" cy="18748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00475" y="5133975"/>
            <a:ext cx="1139825" cy="790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9" idx="7"/>
          </p:cNvCxnSpPr>
          <p:nvPr/>
        </p:nvCxnSpPr>
        <p:spPr>
          <a:xfrm flipV="1">
            <a:off x="4719638" y="5287963"/>
            <a:ext cx="461962" cy="7207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962400" y="3859213"/>
            <a:ext cx="563563" cy="21177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50050" y="5195888"/>
            <a:ext cx="300038" cy="7302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1" idx="1"/>
          </p:cNvCxnSpPr>
          <p:nvPr/>
        </p:nvCxnSpPr>
        <p:spPr>
          <a:xfrm flipH="1" flipV="1">
            <a:off x="7315200" y="5183188"/>
            <a:ext cx="369888" cy="6889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1"/>
          </p:cNvCxnSpPr>
          <p:nvPr/>
        </p:nvCxnSpPr>
        <p:spPr>
          <a:xfrm flipH="1" flipV="1">
            <a:off x="4648200" y="3200400"/>
            <a:ext cx="2228850" cy="12795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897563" y="4899025"/>
            <a:ext cx="873125" cy="539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6925" y="4602163"/>
            <a:ext cx="873125" cy="6826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15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4191000"/>
            <a:ext cx="1096963" cy="109696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24" name="Oval 23"/>
          <p:cNvSpPr/>
          <p:nvPr/>
        </p:nvSpPr>
        <p:spPr>
          <a:xfrm>
            <a:off x="6756400" y="4359275"/>
            <a:ext cx="822325" cy="8239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25" name="Oval 24"/>
          <p:cNvSpPr/>
          <p:nvPr/>
        </p:nvSpPr>
        <p:spPr>
          <a:xfrm>
            <a:off x="1147763" y="4191000"/>
            <a:ext cx="823912" cy="822325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26" name="Oval 25"/>
          <p:cNvSpPr/>
          <p:nvPr/>
        </p:nvSpPr>
        <p:spPr>
          <a:xfrm>
            <a:off x="762000" y="1979613"/>
            <a:ext cx="731838" cy="73025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7" name="Oval 26"/>
          <p:cNvSpPr/>
          <p:nvPr/>
        </p:nvSpPr>
        <p:spPr>
          <a:xfrm>
            <a:off x="2514600" y="5562600"/>
            <a:ext cx="549275" cy="5492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8" name="Oval 27"/>
          <p:cNvSpPr/>
          <p:nvPr/>
        </p:nvSpPr>
        <p:spPr>
          <a:xfrm>
            <a:off x="3352800" y="5837238"/>
            <a:ext cx="549275" cy="54768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9" name="Oval 28"/>
          <p:cNvSpPr/>
          <p:nvPr/>
        </p:nvSpPr>
        <p:spPr>
          <a:xfrm>
            <a:off x="4251325" y="5927725"/>
            <a:ext cx="549275" cy="5492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30" name="Oval 29"/>
          <p:cNvSpPr/>
          <p:nvPr/>
        </p:nvSpPr>
        <p:spPr>
          <a:xfrm>
            <a:off x="6384925" y="5878513"/>
            <a:ext cx="549275" cy="5492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31" name="Oval 30"/>
          <p:cNvSpPr/>
          <p:nvPr/>
        </p:nvSpPr>
        <p:spPr>
          <a:xfrm>
            <a:off x="7604125" y="5791200"/>
            <a:ext cx="549275" cy="5492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39349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Simple Recursive Formulation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Each link’s vote is proportional to the </a:t>
            </a:r>
            <a:r>
              <a:rPr lang="en-US" b="1" dirty="0" smtClean="0">
                <a:solidFill>
                  <a:srgbClr val="008000"/>
                </a:solidFill>
              </a:rPr>
              <a:t>importance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its source page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page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with importance </a:t>
            </a:r>
            <a:r>
              <a:rPr lang="en-US" b="1" i="1" dirty="0" err="1" smtClean="0">
                <a:solidFill>
                  <a:srgbClr val="0000FF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/>
              <a:t> has </a:t>
            </a:r>
            <a:r>
              <a:rPr lang="en-US" b="1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out-links, each link gets </a:t>
            </a:r>
            <a:r>
              <a:rPr lang="en-US" b="1" i="1" dirty="0" err="1" smtClean="0">
                <a:solidFill>
                  <a:srgbClr val="0000FF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1" i="1" baseline="-25000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/ n</a:t>
            </a:r>
            <a:r>
              <a:rPr lang="en-US" dirty="0" smtClean="0"/>
              <a:t> votes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Page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’s own importance is the sum of the votes on its in-links</a:t>
            </a:r>
          </a:p>
          <a:p>
            <a:pPr>
              <a:defRPr/>
            </a:pPr>
            <a:endParaRPr lang="en-AU" dirty="0"/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 rot="5400000">
            <a:off x="4697413" y="4365625"/>
            <a:ext cx="533400" cy="381000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5400000" flipH="1">
            <a:off x="5372100" y="4125913"/>
            <a:ext cx="300037" cy="63658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5400000" flipV="1">
            <a:off x="5001420" y="4517231"/>
            <a:ext cx="677862" cy="238125"/>
          </a:xfrm>
          <a:prstGeom prst="line">
            <a:avLst/>
          </a:prstGeom>
          <a:ln w="28575">
            <a:headEnd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 rot="5400000">
            <a:off x="5066506" y="4174332"/>
            <a:ext cx="244475" cy="246062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5400000" flipH="1">
            <a:off x="4846638" y="3875088"/>
            <a:ext cx="450850" cy="13970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rot="5400000" flipH="1" flipV="1">
            <a:off x="5207001" y="3762375"/>
            <a:ext cx="519112" cy="3889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4829175" y="40020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rot="5400000" flipH="1">
            <a:off x="5803106" y="3521869"/>
            <a:ext cx="365125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rot="5400000">
            <a:off x="5924550" y="3278188"/>
            <a:ext cx="122237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rot="5400000" flipV="1">
            <a:off x="5444332" y="3331369"/>
            <a:ext cx="304800" cy="2746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5400000">
            <a:off x="4863306" y="3348832"/>
            <a:ext cx="350837" cy="13335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rot="5400000" flipV="1">
            <a:off x="4682332" y="3331369"/>
            <a:ext cx="304800" cy="2746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611813" y="3468688"/>
            <a:ext cx="246062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849813" y="3468688"/>
            <a:ext cx="246062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>
                <a:solidFill>
                  <a:schemeClr val="bg1"/>
                </a:solidFill>
              </a:rPr>
              <a:t>i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rot="5400000" flipH="1">
            <a:off x="5833269" y="4756944"/>
            <a:ext cx="487362" cy="22860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rot="5400000">
            <a:off x="6153150" y="4314825"/>
            <a:ext cx="122238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5400000" flipH="1" flipV="1">
            <a:off x="4317206" y="4947445"/>
            <a:ext cx="441325" cy="41116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 flipH="1">
            <a:off x="4725194" y="4950619"/>
            <a:ext cx="365125" cy="32861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rot="5400000" flipV="1">
            <a:off x="4453732" y="4672806"/>
            <a:ext cx="304800" cy="2746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 rot="5400000">
            <a:off x="4620419" y="4823619"/>
            <a:ext cx="246063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 rot="5400000">
            <a:off x="5839619" y="4518819"/>
            <a:ext cx="246063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 rot="5400000">
            <a:off x="5382419" y="4976019"/>
            <a:ext cx="246063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rot="5400000" flipH="1" flipV="1">
            <a:off x="5976937" y="4321176"/>
            <a:ext cx="246063" cy="18256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rot="5400000" flipH="1" flipV="1">
            <a:off x="5672138" y="3298825"/>
            <a:ext cx="247650" cy="92075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rot="5400000" flipH="1" flipV="1">
            <a:off x="5634037" y="4833938"/>
            <a:ext cx="169863" cy="24288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5400000">
            <a:off x="4386263" y="4830762"/>
            <a:ext cx="103188" cy="36671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rot="5400000">
            <a:off x="5308600" y="5292726"/>
            <a:ext cx="231775" cy="8255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rot="5400000">
            <a:off x="4648201" y="3617912"/>
            <a:ext cx="190500" cy="244475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5454650" y="4117975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solidFill>
                  <a:srgbClr val="0000FF"/>
                </a:solidFill>
              </a:rPr>
              <a:t>r</a:t>
            </a:r>
            <a:r>
              <a:rPr kumimoji="0" lang="en-US" altLang="en-US" b="1" i="1" baseline="-25000">
                <a:solidFill>
                  <a:srgbClr val="0000FF"/>
                </a:solidFill>
              </a:rPr>
              <a:t>j</a:t>
            </a:r>
            <a:r>
              <a:rPr kumimoji="0" lang="en-US" altLang="en-US" b="1" i="1">
                <a:solidFill>
                  <a:srgbClr val="0000FF"/>
                </a:solidFill>
              </a:rPr>
              <a:t>/3</a:t>
            </a:r>
            <a:endParaRPr kumimoji="0" lang="en-US" altLang="en-US"/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5349875" y="4556125"/>
            <a:ext cx="48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solidFill>
                  <a:srgbClr val="0000FF"/>
                </a:solidFill>
              </a:rPr>
              <a:t>r</a:t>
            </a:r>
            <a:r>
              <a:rPr kumimoji="0" lang="en-US" altLang="en-US" b="1" i="1" baseline="-25000">
                <a:solidFill>
                  <a:srgbClr val="0000FF"/>
                </a:solidFill>
              </a:rPr>
              <a:t>j</a:t>
            </a:r>
            <a:r>
              <a:rPr kumimoji="0" lang="en-US" altLang="en-US" b="1" i="1">
                <a:solidFill>
                  <a:srgbClr val="0000FF"/>
                </a:solidFill>
              </a:rPr>
              <a:t>/3</a:t>
            </a:r>
            <a:endParaRPr kumimoji="0" lang="en-US" altLang="en-US"/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4789488" y="4546600"/>
            <a:ext cx="481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solidFill>
                  <a:srgbClr val="0000FF"/>
                </a:solidFill>
              </a:rPr>
              <a:t>r</a:t>
            </a:r>
            <a:r>
              <a:rPr kumimoji="0" lang="en-US" altLang="en-US" b="1" i="1" baseline="-25000">
                <a:solidFill>
                  <a:srgbClr val="0000FF"/>
                </a:solidFill>
              </a:rPr>
              <a:t>j</a:t>
            </a:r>
            <a:r>
              <a:rPr kumimoji="0" lang="en-US" altLang="en-US" b="1" i="1">
                <a:solidFill>
                  <a:srgbClr val="0000FF"/>
                </a:solidFill>
              </a:rPr>
              <a:t>/3</a:t>
            </a:r>
            <a:endParaRPr kumimoji="0" lang="en-US" altLang="en-US"/>
          </a:p>
        </p:txBody>
      </p:sp>
      <p:sp>
        <p:nvSpPr>
          <p:cNvPr id="15395" name="TextBox 34"/>
          <p:cNvSpPr txBox="1">
            <a:spLocks noChangeArrowheads="1"/>
          </p:cNvSpPr>
          <p:nvPr/>
        </p:nvSpPr>
        <p:spPr bwMode="auto">
          <a:xfrm>
            <a:off x="2198688" y="4225925"/>
            <a:ext cx="1789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400" b="1" i="1" baseline="-25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kumimoji="0" lang="en-US" altLang="en-US" sz="24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kumimoji="0" lang="en-US" altLang="en-US" sz="2400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400" b="1" i="1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400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  <a:r>
              <a:rPr kumimoji="0" lang="en-US" altLang="en-US" sz="2400" b="1" i="1">
                <a:latin typeface="Arial" pitchFamily="34" charset="0"/>
                <a:cs typeface="Arial" pitchFamily="34" charset="0"/>
              </a:rPr>
              <a:t>+</a:t>
            </a:r>
            <a:r>
              <a:rPr kumimoji="0" lang="en-US" altLang="en-US" sz="2400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400" b="1" i="1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kumimoji="0" lang="en-US" altLang="en-US" sz="2400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4997450" y="3606800"/>
            <a:ext cx="50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b="1" i="1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5475288" y="3697288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b="1" i="1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kumimoji="0" lang="en-US" altLang="en-US" b="1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4864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PageRank: The “Flow”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4500562" cy="4903787"/>
          </a:xfrm>
        </p:spPr>
        <p:txBody>
          <a:bodyPr/>
          <a:lstStyle/>
          <a:p>
            <a:r>
              <a:rPr lang="en-AU" altLang="en-US" dirty="0" smtClean="0"/>
              <a:t>A “vote” from an important page is worth more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A page is important if it is pointed to by other important pages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Define a “rank” </a:t>
            </a:r>
            <a:r>
              <a:rPr lang="en-AU" altLang="en-US" i="1" dirty="0" err="1" smtClean="0"/>
              <a:t>r</a:t>
            </a:r>
            <a:r>
              <a:rPr lang="en-AU" altLang="en-US" i="1" baseline="-25000" dirty="0" err="1" smtClean="0"/>
              <a:t>j</a:t>
            </a:r>
            <a:r>
              <a:rPr lang="en-AU" altLang="en-US" dirty="0" smtClean="0"/>
              <a:t> for page j</a:t>
            </a:r>
          </a:p>
          <a:p>
            <a:endParaRPr lang="en-AU" alt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9463" y="3379788"/>
          <a:ext cx="211137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634725" imgH="431613" progId="Equation.3">
                  <p:embed/>
                </p:oleObj>
              </mc:Choice>
              <mc:Fallback>
                <p:oleObj name="Equation" r:id="rId3" imgW="6347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379788"/>
                        <a:ext cx="2111375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14475" y="5076825"/>
            <a:ext cx="3004284" cy="369332"/>
          </a:xfrm>
          <a:prstGeom prst="rect">
            <a:avLst/>
          </a:prstGeom>
          <a:blipFill rotWithShape="1">
            <a:blip r:embed="rId5"/>
            <a:stretch>
              <a:fillRect t="-5000" b="-13333"/>
            </a:stretch>
          </a:blipFill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5832475" y="1060450"/>
            <a:ext cx="2495550" cy="2900363"/>
            <a:chOff x="6572250" y="1905000"/>
            <a:chExt cx="2495550" cy="2900065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486650" y="2590730"/>
              <a:ext cx="457200" cy="457153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610600" y="4114573"/>
              <a:ext cx="457200" cy="457153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572250" y="4114573"/>
              <a:ext cx="457200" cy="457153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 flipV="1">
              <a:off x="6877050" y="2971800"/>
              <a:ext cx="685799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 flipH="1">
              <a:off x="6953250" y="3048000"/>
              <a:ext cx="685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 flipH="1">
              <a:off x="7029450" y="4267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7010399" y="4419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16400" name="AutoShape 11"/>
            <p:cNvCxnSpPr>
              <a:cxnSpLocks noChangeShapeType="1"/>
              <a:stCxn id="7" idx="6"/>
              <a:endCxn id="7" idx="2"/>
            </p:cNvCxnSpPr>
            <p:nvPr/>
          </p:nvCxnSpPr>
          <p:spPr bwMode="auto">
            <a:xfrm flipH="1">
              <a:off x="7486649" y="2819400"/>
              <a:ext cx="457200" cy="1588"/>
            </a:xfrm>
            <a:prstGeom prst="curvedConnector5">
              <a:avLst>
                <a:gd name="adj1" fmla="val -50000"/>
                <a:gd name="adj2" fmla="val -30501269"/>
                <a:gd name="adj3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7165975" y="4343400"/>
              <a:ext cx="5597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7239000" y="3505200"/>
              <a:ext cx="5774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5774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7696200" y="3886200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6405" name="Text Box 17"/>
            <p:cNvSpPr txBox="1">
              <a:spLocks noChangeArrowheads="1"/>
            </p:cNvSpPr>
            <p:nvPr/>
          </p:nvSpPr>
          <p:spPr bwMode="auto">
            <a:xfrm>
              <a:off x="7391400" y="1905000"/>
              <a:ext cx="5774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61025" y="4108450"/>
            <a:ext cx="1965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8000"/>
                </a:solidFill>
              </a:rPr>
              <a:t>“Flow” equations: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84825" y="4413250"/>
            <a:ext cx="2514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</p:spTree>
    <p:extLst>
      <p:ext uri="{BB962C8B-B14F-4D97-AF65-F5344CB8AC3E}">
        <p14:creationId xmlns:p14="http://schemas.microsoft.com/office/powerpoint/2010/main" val="42856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Solving the Flow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 equations, 3 unknowns, no constants</a:t>
                </a:r>
              </a:p>
              <a:p>
                <a:pPr lvl="1"/>
                <a:r>
                  <a:rPr lang="en-US" dirty="0"/>
                  <a:t>No unique solution</a:t>
                </a:r>
              </a:p>
              <a:p>
                <a:pPr lvl="1"/>
                <a:r>
                  <a:rPr lang="en-US" dirty="0"/>
                  <a:t>All solutions equivalent modulo the scale </a:t>
                </a:r>
                <a:r>
                  <a:rPr lang="en-US" dirty="0" smtClean="0"/>
                  <a:t>factor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Additional constraint forces uniqueness: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+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+ 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𝟏</m:t>
                    </m:r>
                  </m:oMath>
                </a14:m>
                <a:endParaRPr lang="en-US" b="1" i="1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  <a:cs typeface="Arial" pitchFamily="34" charset="0"/>
                  </a:rPr>
                  <a:t>Solution:</a:t>
                </a:r>
                <a:r>
                  <a:rPr lang="en-US" b="1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</m:oMath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  <a:p>
                <a:endParaRPr lang="en-US" b="1" dirty="0" smtClean="0">
                  <a:solidFill>
                    <a:srgbClr val="D60093"/>
                  </a:solidFill>
                </a:endParaRPr>
              </a:p>
              <a:p>
                <a:r>
                  <a:rPr lang="en-US" dirty="0"/>
                  <a:t>Gaussian elimination method works for small examples, but we need a better method for large web-size graphs</a:t>
                </a:r>
              </a:p>
              <a:p>
                <a:endParaRPr lang="en-US" b="1" dirty="0" smtClean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We need a new formulation!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24600" y="1077913"/>
            <a:ext cx="2514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0" lang="en-US" alt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alt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08725" y="862013"/>
            <a:ext cx="1768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8000"/>
                </a:solidFill>
              </a:rPr>
              <a:t>Flow equations:</a:t>
            </a:r>
          </a:p>
        </p:txBody>
      </p:sp>
    </p:spTree>
    <p:extLst>
      <p:ext uri="{BB962C8B-B14F-4D97-AF65-F5344CB8AC3E}">
        <p14:creationId xmlns:p14="http://schemas.microsoft.com/office/powerpoint/2010/main" val="1859573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PageRank: 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Stochastic adjacency matrix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Let page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out-links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→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3200" i="1" baseline="-25000" dirty="0" err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200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/>
                      </a:rPr>
                      <m:t> </m:t>
                    </m:r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 err="1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3200" i="1" baseline="-25000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dirty="0"/>
                  <a:t>else 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3200" i="1" baseline="-25000" dirty="0" err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200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 = 0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lnSpc>
                    <a:spcPct val="80000"/>
                  </a:lnSpc>
                </a:pPr>
                <a:endParaRPr lang="en-US" b="1" i="1" dirty="0" smtClean="0">
                  <a:latin typeface="Cambria Math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column stochastic matrix</a:t>
                </a:r>
              </a:p>
              <a:p>
                <a:pPr lvl="3">
                  <a:lnSpc>
                    <a:spcPct val="80000"/>
                  </a:lnSpc>
                </a:pPr>
                <a:r>
                  <a:rPr lang="en-US" dirty="0"/>
                  <a:t>Columns sum to 1</a:t>
                </a:r>
              </a:p>
              <a:p>
                <a:pPr>
                  <a:lnSpc>
                    <a:spcPct val="80000"/>
                  </a:lnSpc>
                </a:pPr>
                <a:endParaRPr lang="en-US" b="1" dirty="0" smtClean="0">
                  <a:solidFill>
                    <a:srgbClr val="008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Rank </a:t>
                </a:r>
                <a:r>
                  <a:rPr lang="en-US" b="1" dirty="0">
                    <a:solidFill>
                      <a:srgbClr val="00800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  <a:r>
                  <a:rPr lang="en-US" dirty="0">
                    <a:solidFill>
                      <a:srgbClr val="008000"/>
                    </a:solidFill>
                  </a:rPr>
                  <a:t> </a:t>
                </a:r>
                <a:r>
                  <a:rPr lang="en-US" dirty="0"/>
                  <a:t>vector with an entry per page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importance score of page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sz="1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flow equations can be written </a:t>
                </a:r>
                <a:br>
                  <a:rPr lang="en-US" dirty="0"/>
                </a:br>
                <a:r>
                  <a:rPr lang="en-US" dirty="0">
                    <a:solidFill>
                      <a:schemeClr val="accent3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4000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⋅ 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endParaRPr lang="en-US" sz="4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buNone/>
                </a:pP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5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Data: Technological Networks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60" y="1133475"/>
            <a:ext cx="493122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9198" y="5210254"/>
            <a:ext cx="519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Seven Bridges of </a:t>
            </a:r>
            <a:r>
              <a:rPr lang="en-US" sz="2000" b="1" dirty="0" err="1" smtClean="0"/>
              <a:t>Königsberg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[Euler, 1735]</a:t>
            </a:r>
          </a:p>
          <a:p>
            <a:pPr algn="ctr"/>
            <a:r>
              <a:rPr lang="en-US" sz="1400" dirty="0" smtClean="0"/>
              <a:t>Return </a:t>
            </a:r>
            <a:r>
              <a:rPr lang="en-US" sz="1400" dirty="0"/>
              <a:t>to the starting point by traveling each link of the graph once and only once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5232400"/>
            <a:ext cx="175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the flow equation:</a:t>
                </a:r>
              </a:p>
              <a:p>
                <a:endParaRPr lang="en-US" b="1" dirty="0"/>
              </a:p>
              <a:p>
                <a:r>
                  <a:rPr lang="en-US" dirty="0"/>
                  <a:t>Flow equation in the matrix form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𝑴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⋅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𝒓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𝒓</m:t>
                      </m:r>
                    </m:oMath>
                  </m:oMathPara>
                </a14:m>
                <a:endParaRPr lang="en-US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/>
                  <a:t>Suppose page </a:t>
                </a:r>
                <a:r>
                  <a:rPr lang="en-US" i="1" dirty="0" err="1"/>
                  <a:t>i</a:t>
                </a:r>
                <a:r>
                  <a:rPr lang="en-US" dirty="0"/>
                  <a:t> links to 3 pages, including </a:t>
                </a:r>
                <a:r>
                  <a:rPr lang="en-US" i="1" dirty="0"/>
                  <a:t>j</a:t>
                </a:r>
              </a:p>
              <a:p>
                <a:pPr marL="118872" indent="0">
                  <a:buNone/>
                </a:pPr>
                <a:endParaRPr lang="en-US" b="1" dirty="0">
                  <a:solidFill>
                    <a:srgbClr val="008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689475" y="790575"/>
          <a:ext cx="1568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634725" imgH="431613" progId="Equation.3">
                  <p:embed/>
                </p:oleObj>
              </mc:Choice>
              <mc:Fallback>
                <p:oleObj name="Equation" r:id="rId4" imgW="6347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790575"/>
                        <a:ext cx="1568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47788" y="3107392"/>
            <a:ext cx="2325688" cy="3330577"/>
            <a:chOff x="1243" y="1152"/>
            <a:chExt cx="1465" cy="209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243" y="168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latin typeface="Times New Roman" pitchFamily="18" charset="0"/>
                </a:rPr>
                <a:t>j</a:t>
              </a:r>
              <a:endParaRPr lang="en-US" sz="2400" b="1" i="1" dirty="0">
                <a:latin typeface="Times New Roman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95" y="115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</a:rPr>
                <a:t>i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910" y="2843"/>
              <a:ext cx="34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solidFill>
                    <a:srgbClr val="008000"/>
                  </a:solidFill>
                  <a:latin typeface="Corbel" pitchFamily="34" charset="0"/>
                </a:rPr>
                <a:t>M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5073667" y="3564592"/>
            <a:ext cx="349251" cy="2882902"/>
            <a:chOff x="3590" y="1440"/>
            <a:chExt cx="220" cy="1816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590" y="2849"/>
              <a:ext cx="2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solidFill>
                    <a:srgbClr val="008000"/>
                  </a:solidFill>
                  <a:latin typeface="Corbel" pitchFamily="34" charset="0"/>
                </a:rPr>
                <a:t>r</a:t>
              </a:r>
            </a:p>
          </p:txBody>
        </p:sp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902450" y="5791200"/>
            <a:ext cx="349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8000"/>
                </a:solidFill>
                <a:latin typeface="Corbel" pitchFamily="34" charset="0"/>
              </a:rPr>
              <a:t>r</a:t>
            </a:r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988058" y="3564592"/>
            <a:ext cx="1555752" cy="2133600"/>
            <a:chOff x="4166" y="1440"/>
            <a:chExt cx="980" cy="1344"/>
          </a:xfrm>
        </p:grpSpPr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rbel" pitchFamily="34" charset="0"/>
                </a:endParaRP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27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008000"/>
                    </a:solidFill>
                    <a:latin typeface="Corbel" pitchFamily="34" charset="0"/>
                  </a:rPr>
                  <a:t>=</a:t>
                </a:r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752" y="18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4927" y="1688"/>
              <a:ext cx="2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Corbel" pitchFamily="34" charset="0"/>
                </a:rPr>
                <a:t>r</a:t>
              </a:r>
              <a:r>
                <a:rPr lang="en-US" sz="2400" b="1" i="1" baseline="-25000" dirty="0" err="1" smtClean="0">
                  <a:latin typeface="Corbel" pitchFamily="34" charset="0"/>
                </a:rPr>
                <a:t>j</a:t>
              </a:r>
              <a:endParaRPr lang="en-US" sz="2400" b="1" i="1" baseline="-25000" dirty="0">
                <a:latin typeface="Corbel" pitchFamily="34" charset="0"/>
              </a:endParaRP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820493" y="4286977"/>
            <a:ext cx="1927225" cy="1312863"/>
            <a:chOff x="933" y="1872"/>
            <a:chExt cx="1214" cy="827"/>
          </a:xfrm>
        </p:grpSpPr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933" y="2411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8000"/>
                  </a:solidFill>
                  <a:latin typeface="Times New Roman" pitchFamily="18" charset="0"/>
                </a:rPr>
                <a:t>1/3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1114" y="1872"/>
              <a:ext cx="1033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5089524" y="5029200"/>
            <a:ext cx="29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334000" y="4719935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Corbel" pitchFamily="34" charset="0"/>
              </a:rPr>
              <a:t>r</a:t>
            </a:r>
            <a:r>
              <a:rPr lang="en-US" sz="2400" b="1" i="1" baseline="-25000" dirty="0" err="1" smtClean="0">
                <a:latin typeface="Corbel" pitchFamily="34" charset="0"/>
              </a:rPr>
              <a:t>i</a:t>
            </a:r>
            <a:endParaRPr lang="en-US" sz="2400" b="1" i="1" baseline="-25000" dirty="0">
              <a:latin typeface="Corbel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62792" y="4134577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4114800" y="4230469"/>
            <a:ext cx="322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008000"/>
                </a:solidFill>
                <a:latin typeface="Corbel" pitchFamily="34" charset="0"/>
              </a:rPr>
              <a:t>.</a:t>
            </a:r>
            <a:endParaRPr lang="en-US" sz="3600" b="1" i="1" dirty="0">
              <a:solidFill>
                <a:srgbClr val="008000"/>
              </a:solidFill>
              <a:latin typeface="Corbel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191000" y="5715000"/>
            <a:ext cx="322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008000"/>
                </a:solidFill>
                <a:latin typeface="Corbel" pitchFamily="34" charset="0"/>
              </a:rPr>
              <a:t>.</a:t>
            </a:r>
            <a:endParaRPr lang="en-US" sz="3600" b="1" i="1" dirty="0">
              <a:solidFill>
                <a:srgbClr val="008000"/>
              </a:solidFill>
              <a:latin typeface="Corbe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6019800" y="5830887"/>
            <a:ext cx="428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Corbel" pitchFamily="34" charset="0"/>
              </a:rPr>
              <a:t>=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763296" y="4648200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54928" y="5257800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1320801" y="4724399"/>
            <a:ext cx="1434127" cy="558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1347788" y="5333999"/>
            <a:ext cx="1399931" cy="76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Eigenvector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flow equations can be written </a:t>
                </a:r>
                <a:br>
                  <a:rPr lang="en-US" dirty="0"/>
                </a:br>
                <a:r>
                  <a:rPr lang="en-US" dirty="0">
                    <a:solidFill>
                      <a:schemeClr val="accent3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𝑴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/>
                      </a:rPr>
                      <m:t>∙ 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3600" b="1" i="1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So the </a:t>
                </a:r>
                <a:r>
                  <a:rPr lang="en-US" b="1" dirty="0"/>
                  <a:t>rank vector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</a:t>
                </a:r>
                <a:r>
                  <a:rPr lang="en-US" dirty="0"/>
                  <a:t> is an </a:t>
                </a:r>
                <a:r>
                  <a:rPr lang="en-US" b="1" dirty="0"/>
                  <a:t>eigenvector</a:t>
                </a:r>
                <a:r>
                  <a:rPr lang="en-US" dirty="0"/>
                  <a:t> of the stochastic web matrix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M</a:t>
                </a:r>
              </a:p>
              <a:p>
                <a:pPr lvl="1"/>
                <a:r>
                  <a:rPr lang="en-US" dirty="0"/>
                  <a:t>In fact, its first or principal eigenvector, </a:t>
                </a:r>
                <a:br>
                  <a:rPr lang="en-US" dirty="0"/>
                </a:br>
                <a:r>
                  <a:rPr lang="en-US" dirty="0"/>
                  <a:t>with corresponding eigenvalue </a:t>
                </a:r>
                <a:r>
                  <a:rPr lang="en-US" b="1" i="1" dirty="0"/>
                  <a:t>1</a:t>
                </a:r>
              </a:p>
              <a:p>
                <a:pPr lvl="2"/>
                <a:r>
                  <a:rPr lang="en-US" dirty="0"/>
                  <a:t>Largest eigenvalue of </a:t>
                </a:r>
                <a:r>
                  <a:rPr lang="en-US" b="1" i="1" dirty="0"/>
                  <a:t>M</a:t>
                </a:r>
                <a:r>
                  <a:rPr lang="en-US" dirty="0"/>
                  <a:t> is </a:t>
                </a:r>
                <a:r>
                  <a:rPr lang="en-US" b="1" dirty="0"/>
                  <a:t>1</a:t>
                </a:r>
                <a:r>
                  <a:rPr lang="en-US" dirty="0"/>
                  <a:t> since </a:t>
                </a:r>
                <a:r>
                  <a:rPr lang="en-US" b="1" i="1" dirty="0"/>
                  <a:t>M</a:t>
                </a:r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column stochastic (with non-negative entries)</a:t>
                </a:r>
              </a:p>
              <a:p>
                <a:pPr lvl="3"/>
                <a:r>
                  <a:rPr lang="en-US" i="1" dirty="0"/>
                  <a:t>We know </a:t>
                </a:r>
                <a:r>
                  <a:rPr lang="en-US" b="1" i="1" dirty="0"/>
                  <a:t>r</a:t>
                </a:r>
                <a:r>
                  <a:rPr lang="en-US" i="1" dirty="0"/>
                  <a:t> is unit length and each column of </a:t>
                </a:r>
                <a:r>
                  <a:rPr lang="en-US" b="1" i="1" dirty="0"/>
                  <a:t>M</a:t>
                </a:r>
                <a:r>
                  <a:rPr lang="en-US" i="1" dirty="0"/>
                  <a:t/>
                </a:r>
                <a:br>
                  <a:rPr lang="en-US" i="1" dirty="0"/>
                </a:br>
                <a:r>
                  <a:rPr lang="en-US" i="1" dirty="0"/>
                  <a:t>sums to one, so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𝑴𝒓</m:t>
                    </m:r>
                    <m:r>
                      <a:rPr lang="en-US" b="1" i="1" dirty="0">
                        <a:latin typeface="Cambria Math"/>
                      </a:rPr>
                      <m:t>≤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i="1" dirty="0"/>
                  <a:t> </a:t>
                </a:r>
              </a:p>
              <a:p>
                <a:pPr lvl="8"/>
                <a:endParaRPr lang="en-US" b="1" i="1" dirty="0"/>
              </a:p>
              <a:p>
                <a:r>
                  <a:rPr lang="en-US" dirty="0"/>
                  <a:t>We can now efficiently solve for </a:t>
                </a:r>
                <a:r>
                  <a:rPr lang="en-US" dirty="0" smtClean="0"/>
                  <a:t>r! </a:t>
                </a:r>
              </a:p>
              <a:p>
                <a:pPr lvl="1"/>
                <a:r>
                  <a:rPr lang="en-US" dirty="0">
                    <a:cs typeface="ＭＳ Ｐゴシック" charset="0"/>
                  </a:rPr>
                  <a:t>The method is called Power iteration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9475" y="2681466"/>
                <a:ext cx="16764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NOTE:</a:t>
                </a:r>
                <a:r>
                  <a:rPr lang="en-US" sz="1400" b="1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x</a:t>
                </a:r>
                <a:r>
                  <a:rPr lang="en-US" sz="1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is an eigenvector with the corresponding eigenvalue </a:t>
                </a:r>
                <a:r>
                  <a:rPr lang="el-GR" sz="1400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λ</a:t>
                </a:r>
                <a:r>
                  <a:rPr lang="en-US" sz="1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if:</a:t>
                </a:r>
                <a:br>
                  <a:rPr lang="en-US" sz="1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𝑨𝒙</m:t>
                      </m:r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2681466"/>
                <a:ext cx="1676400" cy="1261884"/>
              </a:xfrm>
              <a:prstGeom prst="rect">
                <a:avLst/>
              </a:prstGeom>
              <a:blipFill rotWithShape="1">
                <a:blip r:embed="rId3"/>
                <a:stretch>
                  <a:fillRect l="-1091" t="-4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7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Example: Flow Equations &amp; M</a:t>
            </a:r>
            <a:endParaRPr lang="en-AU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0850" y="3665538"/>
            <a:ext cx="2774950" cy="2209800"/>
            <a:chOff x="3628" y="2256"/>
            <a:chExt cx="1748" cy="1392"/>
          </a:xfrm>
        </p:grpSpPr>
        <p:sp>
          <p:nvSpPr>
            <p:cNvPr id="21543" name="Text Box 16"/>
            <p:cNvSpPr txBox="1">
              <a:spLocks noChangeArrowheads="1"/>
            </p:cNvSpPr>
            <p:nvPr/>
          </p:nvSpPr>
          <p:spPr bwMode="auto">
            <a:xfrm>
              <a:off x="4036" y="2256"/>
              <a:ext cx="7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800" b="1" i="1">
                  <a:solidFill>
                    <a:srgbClr val="008000"/>
                  </a:solidFill>
                  <a:latin typeface="Corbel" pitchFamily="34" charset="0"/>
                </a:rPr>
                <a:t>r = M∙r</a:t>
              </a:r>
            </a:p>
          </p:txBody>
        </p:sp>
        <p:sp>
          <p:nvSpPr>
            <p:cNvPr id="21544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Corbel" pitchFamily="34" charset="0"/>
              </a:endParaRPr>
            </a:p>
          </p:txBody>
        </p:sp>
        <p:sp>
          <p:nvSpPr>
            <p:cNvPr id="21545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 y       ½    ½    0     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 a   =  ½     0    1    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 m       0    ½    0    m</a:t>
              </a:r>
            </a:p>
          </p:txBody>
        </p:sp>
        <p:sp>
          <p:nvSpPr>
            <p:cNvPr id="21546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Corbel" pitchFamily="34" charset="0"/>
              </a:endParaRPr>
            </a:p>
          </p:txBody>
        </p:sp>
        <p:sp>
          <p:nvSpPr>
            <p:cNvPr id="21547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Corbel" pitchFamily="34" charset="0"/>
              </a:endParaRPr>
            </a:p>
          </p:txBody>
        </p:sp>
      </p:grpSp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1352550" y="1733550"/>
            <a:ext cx="1752600" cy="1371600"/>
            <a:chOff x="5715000" y="1828800"/>
            <a:chExt cx="1752600" cy="13716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05488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37263" y="2801938"/>
              <a:ext cx="973137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138863" y="2981325"/>
              <a:ext cx="973137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6"/>
              <a:endCxn id="1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4000" y="1200150"/>
          <a:ext cx="2438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b="1" i="0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2400" b="1" i="0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752475" y="4095750"/>
            <a:ext cx="282892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4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</p:spTree>
    <p:extLst>
      <p:ext uri="{BB962C8B-B14F-4D97-AF65-F5344CB8AC3E}">
        <p14:creationId xmlns:p14="http://schemas.microsoft.com/office/powerpoint/2010/main" val="31649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Power Iteration Method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a web graph with n nodes, where the nodes are pages and edges are hyperlinks</a:t>
            </a:r>
          </a:p>
          <a:p>
            <a:r>
              <a:rPr lang="en-US" altLang="en-US" b="1" dirty="0" smtClean="0">
                <a:solidFill>
                  <a:srgbClr val="008000"/>
                </a:solidFill>
              </a:rPr>
              <a:t>Power iteration: </a:t>
            </a:r>
            <a:r>
              <a:rPr lang="en-US" altLang="en-US" dirty="0" smtClean="0"/>
              <a:t>a simple iterative scheme</a:t>
            </a:r>
          </a:p>
          <a:p>
            <a:pPr lvl="1"/>
            <a:r>
              <a:rPr lang="en-US" altLang="en-US" dirty="0" smtClean="0"/>
              <a:t>Suppose there are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web pages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 smtClean="0"/>
              <a:t>Initialize: </a:t>
            </a:r>
            <a:r>
              <a:rPr lang="en-US" altLang="en-US" b="1" dirty="0" smtClean="0"/>
              <a:t>r</a:t>
            </a:r>
            <a:r>
              <a:rPr lang="en-US" altLang="en-US" baseline="30000" dirty="0" smtClean="0"/>
              <a:t>(0)</a:t>
            </a:r>
            <a:r>
              <a:rPr lang="en-US" altLang="en-US" dirty="0" smtClean="0"/>
              <a:t> = [1/N,….,1/N]</a:t>
            </a:r>
            <a:r>
              <a:rPr lang="en-US" altLang="en-US" baseline="30000" dirty="0" smtClean="0"/>
              <a:t>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Iterate: </a:t>
            </a:r>
            <a:r>
              <a:rPr lang="en-US" altLang="en-US" b="1" dirty="0" smtClean="0"/>
              <a:t>r</a:t>
            </a:r>
            <a:r>
              <a:rPr lang="en-US" altLang="en-US" baseline="30000" dirty="0" smtClean="0"/>
              <a:t>(t+1)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M </a:t>
            </a:r>
            <a:r>
              <a:rPr lang="en-US" altLang="en-US" dirty="0" smtClean="0"/>
              <a:t>∙ </a:t>
            </a:r>
            <a:r>
              <a:rPr lang="en-US" altLang="en-US" b="1" dirty="0" smtClean="0"/>
              <a:t>r</a:t>
            </a:r>
            <a:r>
              <a:rPr lang="en-US" altLang="en-US" baseline="30000" dirty="0" smtClean="0"/>
              <a:t>(t)</a:t>
            </a:r>
          </a:p>
          <a:p>
            <a:pPr lvl="1"/>
            <a:r>
              <a:rPr lang="en-US" altLang="en-US" dirty="0" smtClean="0"/>
              <a:t>Stop when |</a:t>
            </a:r>
            <a:r>
              <a:rPr lang="en-US" altLang="en-US" b="1" dirty="0" smtClean="0"/>
              <a:t>r</a:t>
            </a:r>
            <a:r>
              <a:rPr lang="en-US" altLang="en-US" baseline="30000" dirty="0" smtClean="0"/>
              <a:t>(t+1) </a:t>
            </a:r>
            <a:r>
              <a:rPr lang="en-US" altLang="en-US" dirty="0" smtClean="0"/>
              <a:t>– </a:t>
            </a:r>
            <a:r>
              <a:rPr lang="en-US" altLang="en-US" b="1" dirty="0" smtClean="0"/>
              <a:t>r</a:t>
            </a:r>
            <a:r>
              <a:rPr lang="en-US" altLang="en-US" baseline="30000" dirty="0" smtClean="0"/>
              <a:t>(t)</a:t>
            </a:r>
            <a:r>
              <a:rPr lang="en-US" altLang="en-US" dirty="0" smtClean="0"/>
              <a:t>|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&lt;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</a:t>
            </a:r>
          </a:p>
          <a:p>
            <a:pPr marL="766763" lvl="2" indent="0">
              <a:buFont typeface="Webdings" pitchFamily="18" charset="2"/>
              <a:buNone/>
            </a:pPr>
            <a:endParaRPr lang="en-US" altLang="en-US" baseline="30000" dirty="0" smtClean="0"/>
          </a:p>
          <a:p>
            <a:endParaRPr lang="en-AU" altLang="en-US" dirty="0" smtClean="0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6310313" y="2295525"/>
          <a:ext cx="19431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295525"/>
                        <a:ext cx="19431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5684838" y="3286125"/>
            <a:ext cx="283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kumimoji="0" lang="en-US" altLang="en-US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…. out-degree of node i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314450" y="4733925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kumimoji="0" lang="en-US" altLang="en-US" sz="2000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</a:t>
            </a:r>
            <a:r>
              <a:rPr kumimoji="0" lang="en-US" altLang="en-US" sz="2000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1≤i≤N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|x</a:t>
            </a:r>
            <a:r>
              <a:rPr kumimoji="0" lang="en-US" altLang="en-US" sz="2000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 is the </a:t>
            </a: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kumimoji="0" lang="en-US" altLang="en-US" sz="2000" b="1" baseline="-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norm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Can use any other vector norm, e.g., Euclidean</a:t>
            </a:r>
          </a:p>
        </p:txBody>
      </p:sp>
    </p:spTree>
    <p:extLst>
      <p:ext uri="{BB962C8B-B14F-4D97-AF65-F5344CB8AC3E}">
        <p14:creationId xmlns:p14="http://schemas.microsoft.com/office/powerpoint/2010/main" val="338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PageRank: How to solve?</a:t>
            </a:r>
            <a:endParaRPr lang="en-AU" dirty="0"/>
          </a:p>
        </p:txBody>
      </p:sp>
      <p:grpSp>
        <p:nvGrpSpPr>
          <p:cNvPr id="23555" name="Group 20"/>
          <p:cNvGrpSpPr>
            <a:grpSpLocks/>
          </p:cNvGrpSpPr>
          <p:nvPr/>
        </p:nvGrpSpPr>
        <p:grpSpPr bwMode="auto">
          <a:xfrm>
            <a:off x="4532313" y="882650"/>
            <a:ext cx="1752600" cy="1371600"/>
            <a:chOff x="5715000" y="1828800"/>
            <a:chExt cx="1752600" cy="1371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805487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037262" y="2801938"/>
              <a:ext cx="973138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138862" y="2981325"/>
              <a:ext cx="973138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0" idx="6"/>
              <a:endCxn id="1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80150" y="750888"/>
          <a:ext cx="2438400" cy="1479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66074"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81" name="Rectangle 13"/>
          <p:cNvSpPr>
            <a:spLocks noChangeArrowheads="1"/>
          </p:cNvSpPr>
          <p:nvPr/>
        </p:nvSpPr>
        <p:spPr bwMode="auto">
          <a:xfrm>
            <a:off x="6200775" y="2498725"/>
            <a:ext cx="2514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21" name="Content Placeholder 20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 t="-62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sp>
        <p:nvSpPr>
          <p:cNvPr id="22" name="Double Bracket 21"/>
          <p:cNvSpPr/>
          <p:nvPr/>
        </p:nvSpPr>
        <p:spPr>
          <a:xfrm>
            <a:off x="1144588" y="4110038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38425" y="5414963"/>
            <a:ext cx="208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2825" y="4005263"/>
            <a:ext cx="533400" cy="1319212"/>
          </a:xfrm>
          <a:prstGeom prst="rect">
            <a:avLst/>
          </a:prstGeom>
          <a:solidFill>
            <a:schemeClr val="accent5">
              <a:lumMod val="9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91025" y="4005263"/>
            <a:ext cx="846138" cy="1319212"/>
          </a:xfrm>
          <a:prstGeom prst="rect">
            <a:avLst/>
          </a:prstGeom>
          <a:solidFill>
            <a:schemeClr val="accent5">
              <a:lumMod val="9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26063" y="4005263"/>
            <a:ext cx="846137" cy="1319212"/>
          </a:xfrm>
          <a:prstGeom prst="rect">
            <a:avLst/>
          </a:prstGeom>
          <a:solidFill>
            <a:schemeClr val="accent5">
              <a:lumMod val="9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72225" y="4005263"/>
            <a:ext cx="1608138" cy="1319212"/>
          </a:xfrm>
          <a:prstGeom prst="rect">
            <a:avLst/>
          </a:prstGeom>
          <a:solidFill>
            <a:schemeClr val="accent5">
              <a:lumMod val="9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 Iteration works?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Power iteration: A</a:t>
                </a:r>
                <a:r>
                  <a:rPr lang="en-US" dirty="0" smtClean="0"/>
                  <a:t> </a:t>
                </a:r>
                <a:r>
                  <a:rPr lang="en-US" dirty="0"/>
                  <a:t>method for finding dominant eigenvector (the vector corresponding to the largest eigenvalue)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𝑴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Claim: </a:t>
                </a:r>
                <a:r>
                  <a:rPr lang="en-US" dirty="0">
                    <a:solidFill>
                      <a:srgbClr val="D60093"/>
                    </a:solidFill>
                  </a:rPr>
                  <a:t/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approaches the dominant eigenvector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Proof: Please read Chapter 5 of “Mining of Massive Datasets”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 r="-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406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Walk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8912" indent="-320040" fontAlgn="auto">
                  <a:spcBef>
                    <a:spcPts val="0"/>
                  </a:spcBef>
                  <a:spcAft>
                    <a:spcPts val="0"/>
                  </a:spcAft>
                  <a:buFont typeface="Wingdings 2"/>
                  <a:buChar char=""/>
                  <a:defRPr/>
                </a:pPr>
                <a:r>
                  <a:rPr lang="en-US" dirty="0"/>
                  <a:t>Imagine a random web surfer:</a:t>
                </a:r>
              </a:p>
              <a:p>
                <a:pPr lvl="1">
                  <a:defRPr/>
                </a:pPr>
                <a:r>
                  <a:rPr lang="en-US" dirty="0"/>
                  <a:t>At any time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</m:oMath>
                </a14:m>
                <a:r>
                  <a:rPr lang="en-US" dirty="0"/>
                  <a:t>, surfer is on some page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endParaRPr lang="en-US" b="1" dirty="0"/>
              </a:p>
              <a:p>
                <a:pPr lvl="1">
                  <a:defRPr/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 surfer follows an </a:t>
                </a:r>
                <a:br>
                  <a:rPr lang="en-US" dirty="0"/>
                </a:br>
                <a:r>
                  <a:rPr lang="en-US" dirty="0"/>
                  <a:t>out-link from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r>
                  <a:rPr lang="en-US" dirty="0"/>
                  <a:t> uniformly at random</a:t>
                </a:r>
              </a:p>
              <a:p>
                <a:pPr lvl="1">
                  <a:defRPr/>
                </a:pPr>
                <a:r>
                  <a:rPr lang="en-US" dirty="0"/>
                  <a:t>Ends up on some page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𝒋</m:t>
                    </m:r>
                  </m:oMath>
                </a14:m>
                <a:r>
                  <a:rPr lang="en-US" dirty="0"/>
                  <a:t> linked from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endParaRPr lang="en-US" b="1" dirty="0"/>
              </a:p>
              <a:p>
                <a:pPr marL="731520" lvl="1" indent="-274320" fontAlgn="auto">
                  <a:spcAft>
                    <a:spcPts val="0"/>
                  </a:spcAft>
                  <a:defRPr/>
                </a:pPr>
                <a:r>
                  <a:rPr lang="en-US" dirty="0"/>
                  <a:t>Process repeats indefinitely</a:t>
                </a:r>
              </a:p>
              <a:p>
                <a:pPr marL="438912" indent="-320040" fontAlgn="auto">
                  <a:spcBef>
                    <a:spcPts val="0"/>
                  </a:spcBef>
                  <a:spcAft>
                    <a:spcPts val="0"/>
                  </a:spcAft>
                  <a:buFont typeface="Wingdings 2"/>
                  <a:buChar char=""/>
                  <a:defRPr/>
                </a:pPr>
                <a:r>
                  <a:rPr lang="en-US" dirty="0"/>
                  <a:t>Let: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𝒑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dirty="0"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… vector whose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coordinate is the </a:t>
                </a:r>
                <a:br>
                  <a:rPr lang="en-US" dirty="0"/>
                </a:br>
                <a:r>
                  <a:rPr lang="en-US" dirty="0"/>
                  <a:t>prob. that the surfer is at page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𝒕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lvl="1">
                  <a:defRPr/>
                </a:pPr>
                <a:r>
                  <a:rPr lang="en-US" dirty="0" smtClean="0">
                    <a:cs typeface="Times New Roman" pitchFamily="18" charset="0"/>
                  </a:rPr>
                  <a:t>So</a:t>
                </a:r>
                <a:r>
                  <a:rPr lang="en-US" dirty="0">
                    <a:cs typeface="Times New Roman" pitchFamily="18" charset="0"/>
                  </a:rPr>
                  <a:t>,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probability distribution over pages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356350" y="2524125"/>
          <a:ext cx="20002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876300" imgH="431800" progId="Equation.3">
                  <p:embed/>
                </p:oleObj>
              </mc:Choice>
              <mc:Fallback>
                <p:oleObj name="Equation" r:id="rId4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524125"/>
                        <a:ext cx="20002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7007225" y="2219325"/>
            <a:ext cx="420688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24650" y="1285875"/>
            <a:ext cx="409575" cy="944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61225" y="1285875"/>
            <a:ext cx="166688" cy="944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7"/>
          </p:cNvCxnSpPr>
          <p:nvPr/>
        </p:nvCxnSpPr>
        <p:spPr>
          <a:xfrm flipH="1">
            <a:off x="7366000" y="1274763"/>
            <a:ext cx="781050" cy="1006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15100" y="10763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7226300" y="10763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937500" y="10763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9348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Stationary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dirty="0"/>
                  <a:t>Where is the surfer at time </a:t>
                </a:r>
                <a:r>
                  <a:rPr lang="en-US" b="1" i="1" dirty="0">
                    <a:solidFill>
                      <a:srgbClr val="D60093"/>
                    </a:solidFill>
                    <a:latin typeface="Times New Roman" pitchFamily="18" charset="0"/>
                    <a:cs typeface="Times New Roman" pitchFamily="18" charset="0"/>
                  </a:rPr>
                  <a:t>t+1</a:t>
                </a:r>
                <a:r>
                  <a:rPr lang="en-US" dirty="0"/>
                  <a:t>?</a:t>
                </a:r>
              </a:p>
              <a:p>
                <a:pPr marL="731520" lvl="1" indent="-274320" fontAlgn="auto">
                  <a:spcAft>
                    <a:spcPts val="0"/>
                  </a:spcAft>
                  <a:defRPr/>
                </a:pPr>
                <a:r>
                  <a:rPr lang="en-US" dirty="0"/>
                  <a:t>Follows a link uniformly at random</a:t>
                </a:r>
              </a:p>
              <a:p>
                <a:pPr indent="-274320">
                  <a:buNone/>
                  <a:defRPr/>
                </a:pP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31520" lvl="1" indent="-274320" fontAlgn="auto">
                  <a:spcAft>
                    <a:spcPts val="0"/>
                  </a:spcAft>
                  <a:buNone/>
                  <a:defRPr/>
                </a:pPr>
                <a:endParaRPr lang="en-US" sz="5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38912" indent="-320040" fontAlgn="auto">
                  <a:spcBef>
                    <a:spcPts val="0"/>
                  </a:spcBef>
                  <a:spcAft>
                    <a:spcPts val="0"/>
                  </a:spcAft>
                  <a:buFont typeface="Wingdings 2"/>
                  <a:buChar char=""/>
                  <a:defRPr/>
                </a:pPr>
                <a:r>
                  <a:rPr lang="en-US" dirty="0"/>
                  <a:t>Suppose the random walk reaches a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	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 =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fontAlgn="auto">
                  <a:spcAft>
                    <a:spcPts val="0"/>
                  </a:spcAft>
                  <a:buNone/>
                  <a:defRPr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:r>
                  <a:rPr lang="en-US" b="1" dirty="0">
                    <a:solidFill>
                      <a:srgbClr val="0000FF"/>
                    </a:solidFill>
                  </a:rPr>
                  <a:t>stationary distribution </a:t>
                </a:r>
                <a:r>
                  <a:rPr lang="en-US" dirty="0"/>
                  <a:t>of a random walk</a:t>
                </a:r>
              </a:p>
              <a:p>
                <a:pPr marL="438912" indent="-320040" fontAlgn="auto">
                  <a:spcBef>
                    <a:spcPts val="0"/>
                  </a:spcBef>
                  <a:spcAft>
                    <a:spcPts val="0"/>
                  </a:spcAft>
                  <a:buFont typeface="Wingdings 2"/>
                  <a:buChar char=""/>
                  <a:defRPr/>
                </a:pPr>
                <a:r>
                  <a:rPr lang="en-US" dirty="0"/>
                  <a:t>Our original rank vector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dirty="0"/>
                  <a:t> satisfies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𝒓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 err="1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err="1"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31520" lvl="1" indent="-274320" fontAlgn="auto">
                  <a:spcAft>
                    <a:spcPts val="0"/>
                  </a:spcAft>
                  <a:defRPr/>
                </a:pPr>
                <a:r>
                  <a:rPr lang="en-US" dirty="0">
                    <a:cs typeface="ＭＳ Ｐゴシック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cs typeface="ＭＳ Ｐゴシック" charset="0"/>
                      </a:rPr>
                      <m:t>𝒓</m:t>
                    </m:r>
                  </m:oMath>
                </a14:m>
                <a:r>
                  <a:rPr lang="en-US" dirty="0">
                    <a:cs typeface="ＭＳ Ｐゴシック" charset="0"/>
                  </a:rPr>
                  <a:t> is a stationary distribution for the random walk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76575" y="5375275"/>
          <a:ext cx="2344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1104900" imgH="203200" progId="Equation.3">
                  <p:embed/>
                </p:oleObj>
              </mc:Choice>
              <mc:Fallback>
                <p:oleObj name="Equation" r:id="rId4" imgW="110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375275"/>
                        <a:ext cx="2344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038600" y="4964113"/>
            <a:ext cx="419100" cy="4175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754438" y="4183063"/>
            <a:ext cx="346075" cy="842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4248150" y="4183063"/>
            <a:ext cx="209550" cy="781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7"/>
          </p:cNvCxnSpPr>
          <p:nvPr/>
        </p:nvCxnSpPr>
        <p:spPr>
          <a:xfrm flipH="1">
            <a:off x="4395788" y="4183063"/>
            <a:ext cx="728662" cy="842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2500" y="40100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203700" y="40100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914900" y="4010025"/>
            <a:ext cx="419100" cy="417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0955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Existence and Uniqueness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A central result from the theory of random walks (a.k.a. Markov processes):</a:t>
            </a:r>
          </a:p>
          <a:p>
            <a:endParaRPr lang="en-AU" altLang="en-US" smtClean="0"/>
          </a:p>
          <a:p>
            <a:endParaRPr lang="en-AU" alt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533400" y="2743200"/>
            <a:ext cx="8229600" cy="304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Calibri" pitchFamily="34" charset="0"/>
              </a:rPr>
              <a:t>For graphs that satisfy </a:t>
            </a:r>
            <a:r>
              <a:rPr lang="en-US" sz="3200" b="1" dirty="0">
                <a:latin typeface="Calibri" pitchFamily="34" charset="0"/>
              </a:rPr>
              <a:t>certain conditions</a:t>
            </a:r>
            <a:r>
              <a:rPr lang="en-US" sz="3200" dirty="0">
                <a:latin typeface="Calibri" pitchFamily="34" charset="0"/>
              </a:rPr>
              <a:t>,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the </a:t>
            </a:r>
            <a:r>
              <a:rPr lang="en-US" sz="3200" b="1" dirty="0">
                <a:latin typeface="Calibri" pitchFamily="34" charset="0"/>
              </a:rPr>
              <a:t>stationary distribution is unique</a:t>
            </a:r>
            <a:r>
              <a:rPr lang="en-US" sz="3200" dirty="0">
                <a:latin typeface="Calibri" pitchFamily="34" charset="0"/>
              </a:rPr>
              <a:t> and eventually will be reached no matter what the initial probability distribution at time </a:t>
            </a:r>
            <a:r>
              <a:rPr lang="en-US" sz="3200" b="1" dirty="0">
                <a:latin typeface="Calibri" pitchFamily="34" charset="0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24143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PageRank: </a:t>
            </a:r>
            <a:r>
              <a:rPr lang="en-US" altLang="zh-CN" dirty="0" smtClean="0"/>
              <a:t>Two </a:t>
            </a:r>
            <a:r>
              <a:rPr lang="en-US" dirty="0" smtClean="0"/>
              <a:t>Questions</a:t>
            </a:r>
            <a:endParaRPr lang="en-AU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  <a:p>
            <a:r>
              <a:rPr lang="en-AU" altLang="en-US" smtClean="0"/>
              <a:t>Does this converge?</a:t>
            </a:r>
          </a:p>
          <a:p>
            <a:endParaRPr lang="en-AU" altLang="en-US" smtClean="0"/>
          </a:p>
          <a:p>
            <a:r>
              <a:rPr lang="en-AU" altLang="en-US" smtClean="0"/>
              <a:t>Does it converge to what we want?</a:t>
            </a:r>
          </a:p>
          <a:p>
            <a:endParaRPr lang="en-AU" altLang="en-US" smtClean="0"/>
          </a:p>
          <a:p>
            <a:endParaRPr lang="en-AU" altLang="en-US" smtClean="0"/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762000" y="1257300"/>
          <a:ext cx="3314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57300"/>
                        <a:ext cx="33147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6096000" y="1790700"/>
          <a:ext cx="2338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5" imgW="457002" imgH="165028" progId="Equation.3">
                  <p:embed/>
                </p:oleObj>
              </mc:Choice>
              <mc:Fallback>
                <p:oleObj name="Equation" r:id="rId5" imgW="4570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90700"/>
                        <a:ext cx="2338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286250" y="1943100"/>
            <a:ext cx="1581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equivalently</a:t>
            </a:r>
          </a:p>
        </p:txBody>
      </p:sp>
    </p:spTree>
    <p:extLst>
      <p:ext uri="{BB962C8B-B14F-4D97-AF65-F5344CB8AC3E}">
        <p14:creationId xmlns:p14="http://schemas.microsoft.com/office/powerpoint/2010/main" val="36438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Finding shortest paths</a:t>
            </a:r>
          </a:p>
          <a:p>
            <a:pPr lvl="1"/>
            <a:r>
              <a:rPr lang="en-GB" dirty="0" smtClean="0"/>
              <a:t>Routing Internet traffic and UPS trucks</a:t>
            </a:r>
          </a:p>
          <a:p>
            <a:r>
              <a:rPr lang="en-GB" dirty="0" smtClean="0"/>
              <a:t>Finding minimum spanning trees</a:t>
            </a:r>
          </a:p>
          <a:p>
            <a:pPr lvl="1"/>
            <a:r>
              <a:rPr lang="en-GB" dirty="0" smtClean="0"/>
              <a:t>Telco laying down </a:t>
            </a:r>
            <a:r>
              <a:rPr lang="en-GB" dirty="0" err="1" smtClean="0"/>
              <a:t>fiber</a:t>
            </a:r>
            <a:endParaRPr lang="en-GB" dirty="0" smtClean="0"/>
          </a:p>
          <a:p>
            <a:r>
              <a:rPr lang="en-GB" dirty="0" smtClean="0"/>
              <a:t>Finding Max Flow</a:t>
            </a:r>
          </a:p>
          <a:p>
            <a:pPr lvl="1"/>
            <a:r>
              <a:rPr lang="en-GB" dirty="0" smtClean="0"/>
              <a:t>Airline scheduling</a:t>
            </a:r>
          </a:p>
          <a:p>
            <a:r>
              <a:rPr lang="en-GB" dirty="0" smtClean="0"/>
              <a:t>Identify “special” nodes and communities</a:t>
            </a:r>
          </a:p>
          <a:p>
            <a:pPr lvl="1"/>
            <a:r>
              <a:rPr lang="en-GB" dirty="0" smtClean="0"/>
              <a:t>Breaking up terrorist cells, spread of avian flu</a:t>
            </a:r>
          </a:p>
          <a:p>
            <a:r>
              <a:rPr lang="en-GB" dirty="0" smtClean="0"/>
              <a:t>Bipartite matching</a:t>
            </a:r>
          </a:p>
          <a:p>
            <a:pPr lvl="1"/>
            <a:r>
              <a:rPr lang="en-GB" dirty="0" smtClean="0"/>
              <a:t>Monster.com, Match.com</a:t>
            </a:r>
          </a:p>
          <a:p>
            <a:r>
              <a:rPr lang="en-GB" dirty="0" smtClean="0"/>
              <a:t>And of course... </a:t>
            </a:r>
            <a:r>
              <a:rPr lang="en-GB" dirty="0" smtClean="0">
                <a:solidFill>
                  <a:srgbClr val="FF0000"/>
                </a:solidFill>
              </a:rPr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1695891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Does this converge?</a:t>
            </a:r>
            <a:endParaRPr lang="en-AU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1	0	1	0	…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r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0	1	0	1	…</a:t>
            </a:r>
            <a:endParaRPr lang="en-US" altLang="en-US" smtClean="0"/>
          </a:p>
          <a:p>
            <a:endParaRPr lang="en-AU" altLang="en-US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49475" y="2130425"/>
            <a:ext cx="1570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1875" y="2359025"/>
            <a:ext cx="1570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14750" y="1935163"/>
            <a:ext cx="641350" cy="639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692275" y="1935163"/>
            <a:ext cx="639763" cy="639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5156200" y="1560513"/>
          <a:ext cx="2628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560513"/>
                        <a:ext cx="2628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3124200" y="480060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</p:spTree>
    <p:extLst>
      <p:ext uri="{BB962C8B-B14F-4D97-AF65-F5344CB8AC3E}">
        <p14:creationId xmlns:p14="http://schemas.microsoft.com/office/powerpoint/2010/main" val="32787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Does it converge to what we want?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Example:</a:t>
            </a:r>
            <a:endParaRPr lang="en-US" altLang="en-US" b="1" smtClean="0">
              <a:solidFill>
                <a:srgbClr val="D60093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1	0	0	0	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r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0	1	0	0</a:t>
            </a:r>
            <a:endParaRPr lang="en-US" altLang="en-US" smtClean="0"/>
          </a:p>
          <a:p>
            <a:endParaRPr lang="en-AU" altLang="en-US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12988" y="2238375"/>
            <a:ext cx="15700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878263" y="1881188"/>
            <a:ext cx="639762" cy="639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855788" y="1881188"/>
            <a:ext cx="639762" cy="639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5318125" y="1506538"/>
          <a:ext cx="2628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506538"/>
                        <a:ext cx="2628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3124200" y="480060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</p:spTree>
    <p:extLst>
      <p:ext uri="{BB962C8B-B14F-4D97-AF65-F5344CB8AC3E}">
        <p14:creationId xmlns:p14="http://schemas.microsoft.com/office/powerpoint/2010/main" val="15711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PageRank: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Font typeface="Monotype Sorts" pitchFamily="-84" charset="2"/>
              <a:buNone/>
              <a:defRPr/>
            </a:pPr>
            <a:r>
              <a:rPr lang="en-US" b="1" u="sng" dirty="0" smtClean="0">
                <a:solidFill>
                  <a:srgbClr val="D60093"/>
                </a:solidFill>
              </a:rPr>
              <a:t>2 problems:</a:t>
            </a:r>
          </a:p>
          <a:p>
            <a:pPr>
              <a:defRPr/>
            </a:pPr>
            <a:r>
              <a:rPr lang="en-US" b="1" dirty="0" smtClean="0"/>
              <a:t>(1)</a:t>
            </a:r>
            <a:r>
              <a:rPr lang="en-US" dirty="0" smtClean="0"/>
              <a:t> Some pages are </a:t>
            </a:r>
            <a:r>
              <a:rPr lang="en-US" b="1" dirty="0" smtClean="0">
                <a:solidFill>
                  <a:srgbClr val="0000FF"/>
                </a:solidFill>
              </a:rPr>
              <a:t>dead ends</a:t>
            </a:r>
            <a:r>
              <a:rPr lang="en-US" dirty="0" smtClean="0"/>
              <a:t> (have no out-links)</a:t>
            </a:r>
          </a:p>
          <a:p>
            <a:pPr lvl="1">
              <a:defRPr/>
            </a:pPr>
            <a:r>
              <a:rPr lang="en-US" dirty="0" smtClean="0"/>
              <a:t>Random walk has “nowhere” to go to</a:t>
            </a:r>
          </a:p>
          <a:p>
            <a:pPr lvl="1">
              <a:defRPr/>
            </a:pPr>
            <a:r>
              <a:rPr lang="en-US" dirty="0" smtClean="0"/>
              <a:t>Such pages cause importance to “leak out”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(2)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Spider traps: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(all out-links are within the group)</a:t>
            </a:r>
          </a:p>
          <a:p>
            <a:pPr lvl="1">
              <a:defRPr/>
            </a:pPr>
            <a:r>
              <a:rPr lang="en-US" dirty="0" smtClean="0"/>
              <a:t>Random walked gets “stuck” in a trap</a:t>
            </a:r>
          </a:p>
          <a:p>
            <a:pPr lvl="1">
              <a:defRPr/>
            </a:pPr>
            <a:r>
              <a:rPr lang="en-US" dirty="0" smtClean="0"/>
              <a:t>And eventually spider traps absorb all importance</a:t>
            </a:r>
          </a:p>
          <a:p>
            <a:pPr>
              <a:defRPr/>
            </a:pPr>
            <a:endParaRPr lang="en-AU" dirty="0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 flipH="1">
            <a:off x="6507163" y="2908300"/>
            <a:ext cx="155575" cy="331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661150" y="2965450"/>
            <a:ext cx="754063" cy="331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4"/>
            <a:endCxn id="12" idx="0"/>
          </p:cNvCxnSpPr>
          <p:nvPr/>
        </p:nvCxnSpPr>
        <p:spPr>
          <a:xfrm flipH="1">
            <a:off x="7480300" y="2998788"/>
            <a:ext cx="1588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  <a:endCxn id="9" idx="5"/>
          </p:cNvCxnSpPr>
          <p:nvPr/>
        </p:nvCxnSpPr>
        <p:spPr>
          <a:xfrm flipH="1" flipV="1">
            <a:off x="6635750" y="3368675"/>
            <a:ext cx="752475" cy="2174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6"/>
            <a:endCxn id="13" idx="2"/>
          </p:cNvCxnSpPr>
          <p:nvPr/>
        </p:nvCxnSpPr>
        <p:spPr>
          <a:xfrm flipV="1">
            <a:off x="7573963" y="2736850"/>
            <a:ext cx="481012" cy="171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80175" y="3213100"/>
            <a:ext cx="182563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6570663" y="2711450"/>
            <a:ext cx="182562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7389813" y="2816225"/>
            <a:ext cx="184150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7388225" y="3494088"/>
            <a:ext cx="184150" cy="182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8054975" y="2644775"/>
            <a:ext cx="182563" cy="18256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14" name="Straight Arrow Connector 13"/>
          <p:cNvCxnSpPr>
            <a:stCxn id="12" idx="4"/>
            <a:endCxn id="15" idx="0"/>
          </p:cNvCxnSpPr>
          <p:nvPr/>
        </p:nvCxnSpPr>
        <p:spPr>
          <a:xfrm>
            <a:off x="7480300" y="3676650"/>
            <a:ext cx="209550" cy="492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97775" y="4168775"/>
            <a:ext cx="182563" cy="18256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16" name="Straight Arrow Connector 15"/>
          <p:cNvCxnSpPr>
            <a:stCxn id="11" idx="1"/>
            <a:endCxn id="10" idx="7"/>
          </p:cNvCxnSpPr>
          <p:nvPr/>
        </p:nvCxnSpPr>
        <p:spPr>
          <a:xfrm flipH="1" flipV="1">
            <a:off x="6727825" y="2738438"/>
            <a:ext cx="688975" cy="104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299325" y="4579938"/>
            <a:ext cx="182563" cy="18415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>
          <a:xfrm>
            <a:off x="7481888" y="4672013"/>
            <a:ext cx="484187" cy="920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7" idx="7"/>
          </p:cNvCxnSpPr>
          <p:nvPr/>
        </p:nvCxnSpPr>
        <p:spPr>
          <a:xfrm flipH="1">
            <a:off x="7454900" y="4325938"/>
            <a:ext cx="169863" cy="2809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32738" y="4702175"/>
            <a:ext cx="184150" cy="18256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21" name="Straight Arrow Connector 20"/>
          <p:cNvCxnSpPr>
            <a:stCxn id="20" idx="0"/>
            <a:endCxn id="15" idx="5"/>
          </p:cNvCxnSpPr>
          <p:nvPr/>
        </p:nvCxnSpPr>
        <p:spPr>
          <a:xfrm flipH="1" flipV="1">
            <a:off x="7753350" y="4325938"/>
            <a:ext cx="271463" cy="376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6" name="TextBox 21"/>
          <p:cNvSpPr txBox="1">
            <a:spLocks noChangeArrowheads="1"/>
          </p:cNvSpPr>
          <p:nvPr/>
        </p:nvSpPr>
        <p:spPr bwMode="auto">
          <a:xfrm>
            <a:off x="7339013" y="2357438"/>
            <a:ext cx="1185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Dead end</a:t>
            </a:r>
          </a:p>
        </p:txBody>
      </p:sp>
      <p:sp>
        <p:nvSpPr>
          <p:cNvPr id="31767" name="TextBox 22"/>
          <p:cNvSpPr txBox="1">
            <a:spLocks noChangeArrowheads="1"/>
          </p:cNvSpPr>
          <p:nvPr/>
        </p:nvSpPr>
        <p:spPr bwMode="auto">
          <a:xfrm rot="622290">
            <a:off x="7051675" y="4751388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Spider trap</a:t>
            </a:r>
          </a:p>
        </p:txBody>
      </p:sp>
    </p:spTree>
    <p:extLst>
      <p:ext uri="{BB962C8B-B14F-4D97-AF65-F5344CB8AC3E}">
        <p14:creationId xmlns:p14="http://schemas.microsoft.com/office/powerpoint/2010/main" val="26571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Problem: Dead Ends</a:t>
            </a:r>
            <a:endParaRPr lang="en-AU" dirty="0"/>
          </a:p>
        </p:txBody>
      </p:sp>
      <p:grpSp>
        <p:nvGrpSpPr>
          <p:cNvPr id="32772" name="Group 20"/>
          <p:cNvGrpSpPr>
            <a:grpSpLocks/>
          </p:cNvGrpSpPr>
          <p:nvPr/>
        </p:nvGrpSpPr>
        <p:grpSpPr bwMode="auto">
          <a:xfrm>
            <a:off x="4522788" y="1152525"/>
            <a:ext cx="1752600" cy="1371600"/>
            <a:chOff x="5715000" y="1828800"/>
            <a:chExt cx="1752600" cy="1371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805487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037262" y="2895600"/>
              <a:ext cx="973138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9" idx="6"/>
              <a:endCxn id="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70625" y="1022350"/>
          <a:ext cx="2438400" cy="147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65726"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798" name="Rectangle 12"/>
          <p:cNvSpPr>
            <a:spLocks noChangeArrowheads="1"/>
          </p:cNvSpPr>
          <p:nvPr/>
        </p:nvSpPr>
        <p:spPr bwMode="auto">
          <a:xfrm>
            <a:off x="6191250" y="2770188"/>
            <a:ext cx="2514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kumimoji="0" lang="en-US" altLang="en-US" sz="2000" b="1" baseline="-250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30475" y="5497513"/>
            <a:ext cx="208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4850" y="59245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Here the PageRank “leaks” out since the matrix is not stochastic.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1/3	2/6	3/12	5/24		0</a:t>
                </a:r>
              </a:p>
              <a:p>
                <a:pP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=	1/3	1/6	2/12	3/24	…	0</a:t>
                </a:r>
              </a:p>
              <a:p>
                <a:pP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1/3	1/6	1/12	2/24		0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uble Bracket 16"/>
          <p:cNvSpPr/>
          <p:nvPr/>
        </p:nvSpPr>
        <p:spPr>
          <a:xfrm>
            <a:off x="1076621" y="4286168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Solution: Teleport!</a:t>
            </a:r>
            <a:endParaRPr lang="en-AU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Teleports: Follow random teleport links with probability 1.0 from dead-ends</a:t>
            </a:r>
          </a:p>
          <a:p>
            <a:pPr lvl="1"/>
            <a:r>
              <a:rPr lang="en-AU" altLang="en-US" smtClean="0"/>
              <a:t>Adjust matrix accordingly</a:t>
            </a:r>
          </a:p>
          <a:p>
            <a:endParaRPr lang="en-AU" altLang="en-US" smtClean="0"/>
          </a:p>
          <a:p>
            <a:endParaRPr lang="en-AU" altLang="en-US" smtClean="0"/>
          </a:p>
        </p:txBody>
      </p:sp>
      <p:grpSp>
        <p:nvGrpSpPr>
          <p:cNvPr id="33796" name="Group 20"/>
          <p:cNvGrpSpPr>
            <a:grpSpLocks/>
          </p:cNvGrpSpPr>
          <p:nvPr/>
        </p:nvGrpSpPr>
        <p:grpSpPr bwMode="auto">
          <a:xfrm>
            <a:off x="1752600" y="2628900"/>
            <a:ext cx="1752600" cy="1371600"/>
            <a:chOff x="5715000" y="1828800"/>
            <a:chExt cx="175260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05488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37263" y="2895600"/>
              <a:ext cx="973137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9" idx="6"/>
              <a:endCxn id="2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029200" y="4122738"/>
          <a:ext cx="2438400" cy="147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65726"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90600" y="4122738"/>
          <a:ext cx="2438400" cy="147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65726"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ight Arrow 33"/>
          <p:cNvSpPr/>
          <p:nvPr/>
        </p:nvSpPr>
        <p:spPr>
          <a:xfrm>
            <a:off x="3886200" y="2771775"/>
            <a:ext cx="1373188" cy="869950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Freeform 34"/>
          <p:cNvSpPr/>
          <p:nvPr/>
        </p:nvSpPr>
        <p:spPr>
          <a:xfrm rot="1803983">
            <a:off x="6851650" y="3194050"/>
            <a:ext cx="312738" cy="360363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849" name="Group 20"/>
          <p:cNvGrpSpPr>
            <a:grpSpLocks/>
          </p:cNvGrpSpPr>
          <p:nvPr/>
        </p:nvGrpSpPr>
        <p:grpSpPr bwMode="auto">
          <a:xfrm>
            <a:off x="5562600" y="2584450"/>
            <a:ext cx="1752600" cy="1371600"/>
            <a:chOff x="5715000" y="1828800"/>
            <a:chExt cx="1752600" cy="13716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5805488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37263" y="2895600"/>
              <a:ext cx="973137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41" idx="6"/>
              <a:endCxn id="41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9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Problem: Spider Traps</a:t>
            </a:r>
            <a:endParaRPr lang="en-A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68625" y="5408613"/>
            <a:ext cx="2081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9475" y="5978525"/>
            <a:ext cx="611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All the PageRank score gets “trapped” in node m.</a:t>
            </a:r>
          </a:p>
        </p:txBody>
      </p:sp>
      <p:grpSp>
        <p:nvGrpSpPr>
          <p:cNvPr id="34822" name="Group 20"/>
          <p:cNvGrpSpPr>
            <a:grpSpLocks/>
          </p:cNvGrpSpPr>
          <p:nvPr/>
        </p:nvGrpSpPr>
        <p:grpSpPr bwMode="auto">
          <a:xfrm>
            <a:off x="4656138" y="1114425"/>
            <a:ext cx="1752600" cy="1371600"/>
            <a:chOff x="5715000" y="1828800"/>
            <a:chExt cx="1752600" cy="13716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805487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037262" y="2895600"/>
              <a:ext cx="973138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11" idx="6"/>
              <a:endCxn id="11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03975" y="984250"/>
          <a:ext cx="2438400" cy="147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65726"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48" name="Rectangle 14"/>
          <p:cNvSpPr>
            <a:spLocks noChangeArrowheads="1"/>
          </p:cNvSpPr>
          <p:nvPr/>
        </p:nvSpPr>
        <p:spPr bwMode="auto">
          <a:xfrm>
            <a:off x="6324600" y="2732088"/>
            <a:ext cx="25146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kumimoji="0" lang="en-US" altLang="en-US" sz="2000" b="1" baseline="-250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SzTx/>
              <a:buFont typeface="Monotype Sorts" pitchFamily="-84" charset="2"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en-US" sz="20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+ r</a:t>
            </a:r>
            <a:r>
              <a:rPr kumimoji="0" lang="en-US" altLang="en-US" sz="2000" b="1" baseline="-25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16" name="Curved Connector 15"/>
          <p:cNvCxnSpPr/>
          <p:nvPr/>
        </p:nvCxnSpPr>
        <p:spPr>
          <a:xfrm flipH="1" flipV="1">
            <a:off x="6180138" y="202882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50" name="TextBox 16"/>
          <p:cNvSpPr txBox="1">
            <a:spLocks noChangeArrowheads="1"/>
          </p:cNvSpPr>
          <p:nvPr/>
        </p:nvSpPr>
        <p:spPr bwMode="auto">
          <a:xfrm>
            <a:off x="4598988" y="2663825"/>
            <a:ext cx="195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m is a spider 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1/3	2/6	3/12	5/24		0</a:t>
                </a:r>
              </a:p>
              <a:p>
                <a:pP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=	1/3	1/6	2/12	3/24	…	0</a:t>
                </a:r>
              </a:p>
              <a:p>
                <a:pP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1/3	3/6	7/12	16/24		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uble Bracket 18"/>
          <p:cNvSpPr/>
          <p:nvPr/>
        </p:nvSpPr>
        <p:spPr>
          <a:xfrm>
            <a:off x="1067477" y="430445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Solution: Always Teleports!</a:t>
            </a:r>
            <a:endParaRPr lang="en-AU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Google solution for spider traps: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D60093"/>
                </a:solidFill>
              </a:rPr>
              <a:t>At each time step, the random surfer has two options</a:t>
            </a:r>
          </a:p>
          <a:p>
            <a:pPr lvl="1"/>
            <a:r>
              <a:rPr lang="en-US" altLang="en-US" smtClean="0"/>
              <a:t>With prob. 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smtClean="0"/>
              <a:t>, follow a link at random</a:t>
            </a:r>
          </a:p>
          <a:p>
            <a:pPr lvl="1"/>
            <a:r>
              <a:rPr lang="en-US" altLang="en-US" smtClean="0"/>
              <a:t>With prob. </a:t>
            </a:r>
            <a:r>
              <a:rPr lang="en-US" altLang="en-US" b="1" smtClean="0"/>
              <a:t>1-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smtClean="0"/>
              <a:t>, jump to some random page</a:t>
            </a:r>
          </a:p>
          <a:p>
            <a:pPr lvl="1"/>
            <a:r>
              <a:rPr lang="en-US" altLang="en-US" smtClean="0"/>
              <a:t>Common values for 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smtClean="0"/>
              <a:t>  are in the range 0.8 to 0.9</a:t>
            </a:r>
          </a:p>
          <a:p>
            <a:r>
              <a:rPr lang="en-US" altLang="en-US" smtClean="0"/>
              <a:t>Surfer will teleport out of spider trap within a few time steps</a:t>
            </a:r>
          </a:p>
          <a:p>
            <a:endParaRPr lang="en-AU" altLang="en-US" smtClean="0"/>
          </a:p>
        </p:txBody>
      </p:sp>
      <p:grpSp>
        <p:nvGrpSpPr>
          <p:cNvPr id="35844" name="Group 20"/>
          <p:cNvGrpSpPr>
            <a:grpSpLocks/>
          </p:cNvGrpSpPr>
          <p:nvPr/>
        </p:nvGrpSpPr>
        <p:grpSpPr bwMode="auto">
          <a:xfrm>
            <a:off x="2009775" y="3810000"/>
            <a:ext cx="1752600" cy="1371600"/>
            <a:chOff x="5715000" y="1828800"/>
            <a:chExt cx="1752600" cy="1371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805488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037263" y="2895600"/>
              <a:ext cx="973137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9" idx="6"/>
              <a:endCxn id="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cxnSp>
        <p:nvCxnSpPr>
          <p:cNvPr id="12" name="Curved Connector 11"/>
          <p:cNvCxnSpPr/>
          <p:nvPr/>
        </p:nvCxnSpPr>
        <p:spPr>
          <a:xfrm flipH="1" flipV="1">
            <a:off x="3533775" y="4724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H="1" flipV="1">
            <a:off x="6891338" y="4724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308475" y="4267200"/>
            <a:ext cx="762000" cy="609600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rot="1803983">
            <a:off x="6600825" y="4422775"/>
            <a:ext cx="314325" cy="360363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976938" y="4176713"/>
            <a:ext cx="288925" cy="30797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>
          <a:xfrm rot="15957252">
            <a:off x="5757069" y="4666457"/>
            <a:ext cx="288925" cy="306387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5367338" y="3810000"/>
            <a:ext cx="1752600" cy="1371600"/>
            <a:chOff x="5715000" y="1828800"/>
            <a:chExt cx="1752600" cy="13716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05487" y="2254250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057900" y="2193925"/>
              <a:ext cx="304800" cy="5159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37262" y="2895600"/>
              <a:ext cx="973138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3" idx="6"/>
              <a:endCxn id="23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2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Teleports Solve the Problem?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Font typeface="Monotype Sorts" pitchFamily="-84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Why are dead-ends and spider traps a problem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66"/>
                </a:solidFill>
              </a:rPr>
              <a:t>why do teleports solve the problem?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Spider-traps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not a problem, but with traps PageRank scores are </a:t>
            </a:r>
            <a:r>
              <a:rPr lang="en-US" b="1" dirty="0" smtClean="0"/>
              <a:t>not</a:t>
            </a:r>
            <a:r>
              <a:rPr lang="en-US" dirty="0" smtClean="0"/>
              <a:t> what we want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66"/>
                </a:solidFill>
              </a:rPr>
              <a:t>Solution:</a:t>
            </a:r>
            <a:r>
              <a:rPr lang="en-US" dirty="0" smtClean="0"/>
              <a:t> Never get stuck in a spider trap by teleporting out of it in a finite number of steps</a:t>
            </a:r>
            <a:endParaRPr lang="en-US" b="1" dirty="0" smtClean="0"/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Dead-ends</a:t>
            </a:r>
            <a:r>
              <a:rPr lang="en-US" dirty="0" smtClean="0"/>
              <a:t> are a problem</a:t>
            </a:r>
          </a:p>
          <a:p>
            <a:pPr lvl="1">
              <a:defRPr/>
            </a:pPr>
            <a:r>
              <a:rPr lang="en-US" dirty="0" smtClean="0"/>
              <a:t>The matrix is not column stochastic so our initial assumptions are not met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66"/>
                </a:solidFill>
              </a:rPr>
              <a:t>Solution:</a:t>
            </a:r>
            <a:r>
              <a:rPr lang="en-US" dirty="0" smtClean="0"/>
              <a:t> Make matrix column stochastic by always teleporting when there is nowhere else to go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38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Google’s Solution: Random Teleports</a:t>
            </a:r>
            <a:endParaRPr lang="en-AU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 t="-62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305675" y="3619500"/>
            <a:ext cx="173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 baseline="-25000">
                <a:solidFill>
                  <a:srgbClr val="008000"/>
                </a:solidFill>
              </a:rPr>
              <a:t>i</a:t>
            </a:r>
            <a:r>
              <a:rPr kumimoji="0" lang="en-US" altLang="en-US">
                <a:solidFill>
                  <a:srgbClr val="008000"/>
                </a:solidFill>
              </a:rPr>
              <a:t> … out-degree </a:t>
            </a:r>
            <a:br>
              <a:rPr kumimoji="0" lang="en-US" altLang="en-US">
                <a:solidFill>
                  <a:srgbClr val="008000"/>
                </a:solidFill>
              </a:rPr>
            </a:br>
            <a:r>
              <a:rPr kumimoji="0" lang="en-US" altLang="en-US">
                <a:solidFill>
                  <a:srgbClr val="008000"/>
                </a:solidFill>
              </a:rPr>
              <a:t>of node i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1179" y="5132150"/>
            <a:ext cx="6781800" cy="830997"/>
          </a:xfrm>
          <a:prstGeom prst="rect">
            <a:avLst/>
          </a:prstGeom>
          <a:blipFill rotWithShape="1">
            <a:blip r:embed="rId3"/>
            <a:stretch>
              <a:fillRect t="-2206" r="-539" b="-8824"/>
            </a:stretch>
          </a:blipFill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32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Google Matrix</a:t>
            </a:r>
            <a:endParaRPr lang="en-AU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 t="-62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24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Analytics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 Graph </a:t>
            </a:r>
          </a:p>
          <a:p>
            <a:pPr lvl="1"/>
            <a:r>
              <a:rPr lang="en-AU" dirty="0"/>
              <a:t>Count the number of nodes whose degree is equal to 5</a:t>
            </a:r>
          </a:p>
          <a:p>
            <a:pPr lvl="1"/>
            <a:r>
              <a:rPr lang="en-AU" dirty="0"/>
              <a:t>Find the diameter of the graphs</a:t>
            </a:r>
          </a:p>
          <a:p>
            <a:r>
              <a:rPr lang="en-AU" dirty="0"/>
              <a:t>Web Graph</a:t>
            </a:r>
          </a:p>
          <a:p>
            <a:pPr lvl="1"/>
            <a:r>
              <a:rPr lang="en-AU" dirty="0"/>
              <a:t>Rank each webpage in the </a:t>
            </a:r>
            <a:r>
              <a:rPr lang="en-AU" dirty="0" smtClean="0"/>
              <a:t>web graph </a:t>
            </a:r>
            <a:r>
              <a:rPr lang="en-AU" dirty="0"/>
              <a:t>or each user in the twitter graph using PageRank, or other centrality measure</a:t>
            </a:r>
          </a:p>
          <a:p>
            <a:r>
              <a:rPr lang="en-AU" dirty="0"/>
              <a:t>Transportation Network</a:t>
            </a:r>
          </a:p>
          <a:p>
            <a:pPr lvl="1"/>
            <a:r>
              <a:rPr lang="en-AU" dirty="0" smtClean="0"/>
              <a:t>Return </a:t>
            </a:r>
            <a:r>
              <a:rPr lang="en-AU" dirty="0"/>
              <a:t>the shortest or cheapest flight/road from one city to another</a:t>
            </a:r>
          </a:p>
          <a:p>
            <a:r>
              <a:rPr lang="en-AU" dirty="0"/>
              <a:t>Social Network</a:t>
            </a:r>
          </a:p>
          <a:p>
            <a:pPr lvl="1"/>
            <a:r>
              <a:rPr lang="en-AU" dirty="0" smtClean="0"/>
              <a:t>Detect a group of users who have similar interests</a:t>
            </a:r>
            <a:endParaRPr lang="en-AU" dirty="0"/>
          </a:p>
          <a:p>
            <a:r>
              <a:rPr lang="en-AU" dirty="0"/>
              <a:t>Financial Network</a:t>
            </a:r>
          </a:p>
          <a:p>
            <a:pPr lvl="1"/>
            <a:r>
              <a:rPr lang="en-AU" dirty="0"/>
              <a:t>Find the path connecting two suspicious transactions;</a:t>
            </a:r>
          </a:p>
          <a:p>
            <a:r>
              <a:rPr lang="en-US" dirty="0" smtClean="0"/>
              <a:t>…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13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Random Teleports </a:t>
            </a:r>
            <a:r>
              <a:rPr lang="en-AU" dirty="0"/>
              <a:t>(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AU" dirty="0"/>
              <a:t> </a:t>
            </a:r>
            <a:r>
              <a:rPr lang="en-AU" dirty="0" smtClean="0"/>
              <a:t>= 0.8)</a:t>
            </a:r>
            <a:endParaRPr lang="en-AU" dirty="0"/>
          </a:p>
        </p:txBody>
      </p:sp>
      <p:sp>
        <p:nvSpPr>
          <p:cNvPr id="39939" name="Text Box 29"/>
          <p:cNvSpPr txBox="1">
            <a:spLocks noChangeArrowheads="1"/>
          </p:cNvSpPr>
          <p:nvPr/>
        </p:nvSpPr>
        <p:spPr bwMode="auto">
          <a:xfrm>
            <a:off x="990600" y="5089525"/>
            <a:ext cx="79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a   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39940" name="Text Box 30"/>
          <p:cNvSpPr txBox="1">
            <a:spLocks noChangeArrowheads="1"/>
          </p:cNvSpPr>
          <p:nvPr/>
        </p:nvSpPr>
        <p:spPr bwMode="auto">
          <a:xfrm>
            <a:off x="2378075" y="5124450"/>
            <a:ext cx="577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1/3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1/3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1/3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3140075" y="5124450"/>
            <a:ext cx="72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0.33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0.20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0.46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3978275" y="5124450"/>
            <a:ext cx="72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0.24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0.20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0.52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4892675" y="5124450"/>
            <a:ext cx="72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0.26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0.56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797675" y="5124450"/>
            <a:ext cx="885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7/33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5/33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21/33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5867400" y="54705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. . .</a:t>
            </a:r>
          </a:p>
        </p:txBody>
      </p:sp>
      <p:cxnSp>
        <p:nvCxnSpPr>
          <p:cNvPr id="11" name="Straight Arrow Connector 10"/>
          <p:cNvCxnSpPr>
            <a:stCxn id="18" idx="3"/>
            <a:endCxn id="17" idx="5"/>
          </p:cNvCxnSpPr>
          <p:nvPr/>
        </p:nvCxnSpPr>
        <p:spPr>
          <a:xfrm flipH="1" flipV="1">
            <a:off x="1017588" y="4059238"/>
            <a:ext cx="2462212" cy="18415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4"/>
            <a:endCxn id="17" idx="7"/>
          </p:cNvCxnSpPr>
          <p:nvPr/>
        </p:nvCxnSpPr>
        <p:spPr>
          <a:xfrm flipH="1">
            <a:off x="1017588" y="2100263"/>
            <a:ext cx="979487" cy="15732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0"/>
            <a:endCxn id="16" idx="5"/>
          </p:cNvCxnSpPr>
          <p:nvPr/>
        </p:nvCxnSpPr>
        <p:spPr>
          <a:xfrm flipH="1" flipV="1">
            <a:off x="2190750" y="2019300"/>
            <a:ext cx="1482725" cy="175895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6"/>
            <a:endCxn id="18" idx="2"/>
          </p:cNvCxnSpPr>
          <p:nvPr/>
        </p:nvCxnSpPr>
        <p:spPr>
          <a:xfrm>
            <a:off x="1098550" y="3865563"/>
            <a:ext cx="2300288" cy="185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6" idx="6"/>
            <a:endCxn id="16" idx="0"/>
          </p:cNvCxnSpPr>
          <p:nvPr/>
        </p:nvCxnSpPr>
        <p:spPr>
          <a:xfrm flipH="1" flipV="1">
            <a:off x="1997075" y="1554163"/>
            <a:ext cx="274638" cy="273050"/>
          </a:xfrm>
          <a:prstGeom prst="curvedConnector4">
            <a:avLst>
              <a:gd name="adj1" fmla="val -83333"/>
              <a:gd name="adj2" fmla="val 1837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22438" y="1554163"/>
            <a:ext cx="549275" cy="5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17" name="Oval 16"/>
          <p:cNvSpPr/>
          <p:nvPr/>
        </p:nvSpPr>
        <p:spPr>
          <a:xfrm>
            <a:off x="549275" y="3592513"/>
            <a:ext cx="549275" cy="5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398838" y="3778250"/>
            <a:ext cx="549275" cy="5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19" name="Curved Connector 18"/>
          <p:cNvCxnSpPr/>
          <p:nvPr/>
        </p:nvCxnSpPr>
        <p:spPr>
          <a:xfrm flipH="1" flipV="1">
            <a:off x="3719513" y="382111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4"/>
            <a:endCxn id="18" idx="1"/>
          </p:cNvCxnSpPr>
          <p:nvPr/>
        </p:nvCxnSpPr>
        <p:spPr>
          <a:xfrm>
            <a:off x="1997075" y="2100263"/>
            <a:ext cx="1482725" cy="175736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6" idx="3"/>
          </p:cNvCxnSpPr>
          <p:nvPr/>
        </p:nvCxnSpPr>
        <p:spPr>
          <a:xfrm flipV="1">
            <a:off x="823913" y="2019300"/>
            <a:ext cx="979487" cy="157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3464940">
            <a:off x="781844" y="2683669"/>
            <a:ext cx="58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318447">
            <a:off x="1770063" y="3636963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419834">
            <a:off x="1727200" y="409416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54438" y="3276600"/>
            <a:ext cx="696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13/15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2896627">
            <a:off x="2777332" y="2631281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2760934">
            <a:off x="2309019" y="2877344"/>
            <a:ext cx="58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 rot="2424277">
            <a:off x="134938" y="43545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1/15</a:t>
            </a:r>
          </a:p>
        </p:txBody>
      </p:sp>
      <p:cxnSp>
        <p:nvCxnSpPr>
          <p:cNvPr id="29" name="Curved Connector 28"/>
          <p:cNvCxnSpPr>
            <a:stCxn id="17" idx="4"/>
            <a:endCxn id="17" idx="2"/>
          </p:cNvCxnSpPr>
          <p:nvPr/>
        </p:nvCxnSpPr>
        <p:spPr>
          <a:xfrm rot="5400000" flipH="1">
            <a:off x="550069" y="3864769"/>
            <a:ext cx="273050" cy="274638"/>
          </a:xfrm>
          <a:prstGeom prst="curvedConnector4">
            <a:avLst>
              <a:gd name="adj1" fmla="val -83796"/>
              <a:gd name="adj2" fmla="val 183333"/>
            </a:avLst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471738" y="1320800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3464940">
            <a:off x="1306512" y="2798763"/>
            <a:ext cx="582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4987925" y="1630363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Corbel" pitchFamily="34" charset="0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584700" y="1595438"/>
            <a:ext cx="1816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1/2 1/2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1/2   0 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 0   1/2   1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7543800" y="1630363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Corbel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7251700" y="1595438"/>
            <a:ext cx="173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1/3 1/3 1/3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1/3 1/3 1/3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1/3 1/3 1/3</a:t>
            </a: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5791200" y="2971800"/>
            <a:ext cx="22161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Corbel" pitchFamily="34" charset="0"/>
            </a:endParaRP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5387975" y="2971800"/>
            <a:ext cx="2755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y   7/15  7/15   1/15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a   7/15  1/15   1/15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m  1/15  7/15  13/15</a:t>
            </a: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432300" y="193516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rbel" pitchFamily="34" charset="0"/>
              </a:rPr>
              <a:t>0.8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6689725" y="18986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rbel" pitchFamily="34" charset="0"/>
              </a:rPr>
              <a:t>+ 0.2</a:t>
            </a:r>
          </a:p>
        </p:txBody>
      </p:sp>
      <p:sp>
        <p:nvSpPr>
          <p:cNvPr id="39975" name="TextBox 39"/>
          <p:cNvSpPr txBox="1">
            <a:spLocks noChangeArrowheads="1"/>
          </p:cNvSpPr>
          <p:nvPr/>
        </p:nvSpPr>
        <p:spPr bwMode="auto">
          <a:xfrm>
            <a:off x="5449888" y="1101725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39976" name="TextBox 40"/>
          <p:cNvSpPr txBox="1">
            <a:spLocks noChangeArrowheads="1"/>
          </p:cNvSpPr>
          <p:nvPr/>
        </p:nvSpPr>
        <p:spPr bwMode="auto">
          <a:xfrm>
            <a:off x="7239000" y="1050925"/>
            <a:ext cx="173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[1/N]</a:t>
            </a:r>
            <a:r>
              <a:rPr kumimoji="0" lang="en-US" altLang="en-US" sz="2400" b="1" baseline="-25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NxN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835775" y="43084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68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/>
      <p:bldP spid="39" grpId="0"/>
      <p:bldP spid="4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Computing PageRank</a:t>
            </a:r>
            <a:endParaRPr lang="en-AU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Key step is matrix-vector multiplication</a:t>
            </a:r>
          </a:p>
          <a:p>
            <a:pPr lvl="1"/>
            <a:r>
              <a:rPr lang="en-US" altLang="en-US" b="1" i="1" smtClean="0"/>
              <a:t>r</a:t>
            </a:r>
            <a:r>
              <a:rPr lang="en-US" altLang="en-US" baseline="30000" smtClean="0"/>
              <a:t>new</a:t>
            </a:r>
            <a:r>
              <a:rPr lang="en-US" altLang="en-US" smtClean="0"/>
              <a:t> = </a:t>
            </a:r>
            <a:r>
              <a:rPr lang="en-US" altLang="en-US" b="1" i="1" smtClean="0"/>
              <a:t>A </a:t>
            </a:r>
            <a:r>
              <a:rPr lang="en-US" altLang="en-US" b="1" smtClean="0"/>
              <a:t>∙ </a:t>
            </a:r>
            <a:r>
              <a:rPr lang="en-US" altLang="en-US" b="1" i="1" smtClean="0"/>
              <a:t>r</a:t>
            </a:r>
            <a:r>
              <a:rPr lang="en-US" altLang="en-US" baseline="30000" smtClean="0"/>
              <a:t>old</a:t>
            </a:r>
          </a:p>
          <a:p>
            <a:endParaRPr lang="en-US" altLang="en-US" smtClean="0"/>
          </a:p>
          <a:p>
            <a:r>
              <a:rPr lang="en-US" altLang="en-US" smtClean="0"/>
              <a:t>Easy if we have enough main memory to hold </a:t>
            </a:r>
            <a:r>
              <a:rPr lang="en-US" altLang="en-US" b="1" smtClean="0"/>
              <a:t>A</a:t>
            </a:r>
            <a:r>
              <a:rPr lang="en-US" altLang="en-US" smtClean="0"/>
              <a:t>, </a:t>
            </a:r>
            <a:r>
              <a:rPr lang="en-US" altLang="en-US" b="1" smtClean="0"/>
              <a:t>r</a:t>
            </a:r>
            <a:r>
              <a:rPr lang="en-US" altLang="en-US" baseline="30000" smtClean="0"/>
              <a:t>old</a:t>
            </a:r>
            <a:r>
              <a:rPr lang="en-US" altLang="en-US" smtClean="0"/>
              <a:t>, </a:t>
            </a:r>
            <a:r>
              <a:rPr lang="en-US" altLang="en-US" b="1" smtClean="0"/>
              <a:t>r</a:t>
            </a:r>
            <a:r>
              <a:rPr lang="en-US" altLang="en-US" baseline="30000" smtClean="0"/>
              <a:t>new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Say N = 1 billion pages</a:t>
            </a:r>
          </a:p>
          <a:p>
            <a:pPr lvl="1"/>
            <a:r>
              <a:rPr lang="en-US" altLang="en-US" smtClean="0"/>
              <a:t>We need 4 bytes for </a:t>
            </a:r>
            <a:br>
              <a:rPr lang="en-US" altLang="en-US" smtClean="0"/>
            </a:br>
            <a:r>
              <a:rPr lang="en-US" altLang="en-US" smtClean="0"/>
              <a:t>each entry (say)</a:t>
            </a:r>
          </a:p>
          <a:p>
            <a:pPr lvl="1"/>
            <a:r>
              <a:rPr lang="en-US" altLang="en-US" smtClean="0"/>
              <a:t>2 billion entries for </a:t>
            </a:r>
            <a:br>
              <a:rPr lang="en-US" altLang="en-US" smtClean="0"/>
            </a:br>
            <a:r>
              <a:rPr lang="en-US" altLang="en-US" smtClean="0"/>
              <a:t>vectors, approx 8GB</a:t>
            </a:r>
          </a:p>
          <a:p>
            <a:pPr lvl="1"/>
            <a:r>
              <a:rPr lang="en-US" altLang="en-US" smtClean="0"/>
              <a:t>Matrix A has N</a:t>
            </a:r>
            <a:r>
              <a:rPr lang="en-US" altLang="en-US" baseline="30000" smtClean="0"/>
              <a:t>2</a:t>
            </a:r>
            <a:r>
              <a:rPr lang="en-US" altLang="en-US" smtClean="0"/>
              <a:t> entries</a:t>
            </a:r>
          </a:p>
          <a:p>
            <a:pPr lvl="2"/>
            <a:r>
              <a:rPr lang="en-US" altLang="en-US" smtClean="0"/>
              <a:t>10</a:t>
            </a:r>
            <a:r>
              <a:rPr lang="en-US" altLang="en-US" baseline="30000" smtClean="0"/>
              <a:t>18</a:t>
            </a:r>
            <a:r>
              <a:rPr lang="en-US" altLang="en-US" smtClean="0"/>
              <a:t> is a large number!</a:t>
            </a:r>
          </a:p>
          <a:p>
            <a:endParaRPr lang="en-AU" altLang="en-US" smtClean="0"/>
          </a:p>
        </p:txBody>
      </p:sp>
      <p:sp>
        <p:nvSpPr>
          <p:cNvPr id="40964" name="Text Box 12"/>
          <p:cNvSpPr txBox="1">
            <a:spLocks noChangeArrowheads="1"/>
          </p:cNvSpPr>
          <p:nvPr/>
        </p:nvSpPr>
        <p:spPr bwMode="auto">
          <a:xfrm>
            <a:off x="5572125" y="3584575"/>
            <a:ext cx="992188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½   ½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 ½   0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0    ½   1</a:t>
            </a:r>
          </a:p>
        </p:txBody>
      </p:sp>
      <p:sp>
        <p:nvSpPr>
          <p:cNvPr id="40965" name="Text Box 22"/>
          <p:cNvSpPr txBox="1">
            <a:spLocks noChangeArrowheads="1"/>
          </p:cNvSpPr>
          <p:nvPr/>
        </p:nvSpPr>
        <p:spPr bwMode="auto">
          <a:xfrm>
            <a:off x="7172325" y="3584575"/>
            <a:ext cx="11842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1/3 1/3 1/3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1/3 1/3 1/3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Times New Roman" pitchFamily="18" charset="0"/>
              </a:rPr>
              <a:t>1/3 1/3 1/3</a:t>
            </a:r>
          </a:p>
        </p:txBody>
      </p:sp>
      <p:sp>
        <p:nvSpPr>
          <p:cNvPr id="40966" name="Rectangle 24"/>
          <p:cNvSpPr>
            <a:spLocks noChangeArrowheads="1"/>
          </p:cNvSpPr>
          <p:nvPr/>
        </p:nvSpPr>
        <p:spPr bwMode="auto">
          <a:xfrm>
            <a:off x="6138863" y="4879975"/>
            <a:ext cx="22161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Corbel" pitchFamily="34" charset="0"/>
            </a:endParaRPr>
          </a:p>
        </p:txBody>
      </p:sp>
      <p:sp>
        <p:nvSpPr>
          <p:cNvPr id="40967" name="Text Box 25"/>
          <p:cNvSpPr txBox="1">
            <a:spLocks noChangeArrowheads="1"/>
          </p:cNvSpPr>
          <p:nvPr/>
        </p:nvSpPr>
        <p:spPr bwMode="auto">
          <a:xfrm>
            <a:off x="5735638" y="4879975"/>
            <a:ext cx="2678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7/15  7/15   1/15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7/15  1/15   1/15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     1/15  7/15  13/15</a:t>
            </a:r>
          </a:p>
        </p:txBody>
      </p:sp>
      <p:sp>
        <p:nvSpPr>
          <p:cNvPr id="40968" name="Text Box 27"/>
          <p:cNvSpPr txBox="1">
            <a:spLocks noChangeArrowheads="1"/>
          </p:cNvSpPr>
          <p:nvPr/>
        </p:nvSpPr>
        <p:spPr bwMode="auto">
          <a:xfrm>
            <a:off x="5038725" y="3813175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rbel" pitchFamily="34" charset="0"/>
              </a:rPr>
              <a:t>0.8</a:t>
            </a:r>
          </a:p>
        </p:txBody>
      </p:sp>
      <p:sp>
        <p:nvSpPr>
          <p:cNvPr id="40969" name="Text Box 28"/>
          <p:cNvSpPr txBox="1">
            <a:spLocks noChangeArrowheads="1"/>
          </p:cNvSpPr>
          <p:nvPr/>
        </p:nvSpPr>
        <p:spPr bwMode="auto">
          <a:xfrm>
            <a:off x="6497638" y="3813175"/>
            <a:ext cx="73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rbel" pitchFamily="34" charset="0"/>
              </a:rPr>
              <a:t>+0.2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935538" y="2974975"/>
            <a:ext cx="368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A</a:t>
            </a:r>
            <a:r>
              <a:rPr kumimoji="0" lang="en-US" altLang="en-US" sz="2400"/>
              <a:t> = </a:t>
            </a:r>
            <a:r>
              <a:rPr kumimoji="0" lang="en-US" altLang="en-US" sz="2400">
                <a:latin typeface="Symbol" pitchFamily="18" charset="2"/>
                <a:sym typeface="Symbol" pitchFamily="18" charset="2"/>
              </a:rPr>
              <a:t></a:t>
            </a:r>
            <a:r>
              <a:rPr kumimoji="0" lang="en-US" altLang="en-US" sz="2400" b="1"/>
              <a:t>∙M</a:t>
            </a:r>
            <a:r>
              <a:rPr kumimoji="0" lang="en-US" altLang="en-US" sz="2400"/>
              <a:t> + (1-</a:t>
            </a:r>
            <a:r>
              <a:rPr kumimoji="0" lang="en-US" altLang="en-US" sz="2400">
                <a:latin typeface="Symbol" pitchFamily="18" charset="2"/>
                <a:sym typeface="Symbol" pitchFamily="18" charset="2"/>
              </a:rPr>
              <a:t></a:t>
            </a:r>
            <a:r>
              <a:rPr kumimoji="0" lang="en-US" altLang="en-US" sz="2400"/>
              <a:t>) [1/N]</a:t>
            </a:r>
            <a:r>
              <a:rPr kumimoji="0" lang="en-US" altLang="en-US" sz="2400" baseline="-25000"/>
              <a:t>NxN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588000" y="5272088"/>
            <a:ext cx="441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/>
              <a:t> =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456113" y="3802063"/>
            <a:ext cx="676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 i="1">
                <a:solidFill>
                  <a:srgbClr val="008000"/>
                </a:solidFill>
              </a:rPr>
              <a:t>A</a:t>
            </a:r>
            <a:r>
              <a:rPr kumimoji="0" lang="en-US" altLang="en-US" sz="280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457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Matrix Formulation</a:t>
            </a:r>
            <a:endParaRPr lang="en-AU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Suppose there are </a:t>
            </a:r>
            <a:r>
              <a:rPr lang="en-US" altLang="en-US" b="1" i="1" smtClean="0"/>
              <a:t>N</a:t>
            </a:r>
            <a:r>
              <a:rPr lang="en-US" altLang="en-US" smtClean="0"/>
              <a:t> pages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Consider page </a:t>
            </a:r>
            <a:r>
              <a:rPr lang="en-US" altLang="en-US" b="1" i="1" smtClean="0"/>
              <a:t>i</a:t>
            </a:r>
            <a:r>
              <a:rPr lang="en-US" altLang="en-US" smtClean="0"/>
              <a:t>, with </a:t>
            </a:r>
            <a:r>
              <a:rPr lang="en-US" altLang="en-US" b="1" smtClean="0"/>
              <a:t>d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 out-links</a:t>
            </a:r>
          </a:p>
          <a:p>
            <a:pPr>
              <a:lnSpc>
                <a:spcPct val="90000"/>
              </a:lnSpc>
            </a:pPr>
            <a:endParaRPr lang="en-US" altLang="en-US" b="1" i="1" baseline="-25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We have </a:t>
            </a:r>
            <a:r>
              <a:rPr lang="en-US" altLang="en-US" b="1" i="1" smtClean="0"/>
              <a:t>M</a:t>
            </a:r>
            <a:r>
              <a:rPr lang="en-US" altLang="en-US" i="1" baseline="-25000" smtClean="0"/>
              <a:t>ji</a:t>
            </a:r>
            <a:r>
              <a:rPr lang="en-US" altLang="en-US" smtClean="0"/>
              <a:t> </a:t>
            </a:r>
            <a:r>
              <a:rPr lang="en-US" altLang="en-US" b="1" smtClean="0"/>
              <a:t>= </a:t>
            </a:r>
            <a:r>
              <a:rPr lang="en-US" altLang="en-US" b="1" i="1" smtClean="0"/>
              <a:t>1/|d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|</a:t>
            </a:r>
            <a:r>
              <a:rPr lang="en-US" altLang="en-US" b="1" smtClean="0"/>
              <a:t> </a:t>
            </a:r>
            <a:r>
              <a:rPr lang="en-US" altLang="en-US" smtClean="0"/>
              <a:t>when </a:t>
            </a:r>
            <a:r>
              <a:rPr lang="en-US" altLang="en-US" b="1" i="1" smtClean="0"/>
              <a:t>i </a:t>
            </a:r>
            <a:r>
              <a:rPr lang="en-US" altLang="en-US" b="1" i="1" smtClean="0">
                <a:latin typeface="cmsy10"/>
              </a:rPr>
              <a:t>→</a:t>
            </a:r>
            <a:r>
              <a:rPr lang="en-US" altLang="en-US" b="1" i="1" smtClean="0"/>
              <a:t> j 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smtClean="0"/>
              <a:t>	   and </a:t>
            </a:r>
            <a:r>
              <a:rPr lang="en-US" altLang="en-US" b="1" i="1" smtClean="0"/>
              <a:t>M</a:t>
            </a:r>
            <a:r>
              <a:rPr lang="en-US" altLang="en-US" i="1" baseline="-25000" smtClean="0"/>
              <a:t>ji</a:t>
            </a:r>
            <a:r>
              <a:rPr lang="en-US" altLang="en-US" i="1" smtClean="0"/>
              <a:t> </a:t>
            </a:r>
            <a:r>
              <a:rPr lang="en-US" altLang="en-US" b="1" i="1" smtClean="0"/>
              <a:t>= 0</a:t>
            </a:r>
            <a:r>
              <a:rPr lang="en-US" altLang="en-US" b="1" smtClean="0"/>
              <a:t> </a:t>
            </a:r>
            <a:r>
              <a:rPr lang="en-US" altLang="en-US" smtClean="0"/>
              <a:t>otherwise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mtClean="0"/>
              <a:t>The random teleport is equivalent to: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Adding a </a:t>
            </a:r>
            <a:r>
              <a:rPr lang="en-US" altLang="en-US" b="1" smtClean="0">
                <a:solidFill>
                  <a:srgbClr val="D60093"/>
                </a:solidFill>
              </a:rPr>
              <a:t>teleport link </a:t>
            </a:r>
            <a:r>
              <a:rPr lang="en-US" altLang="en-US" smtClean="0"/>
              <a:t>from </a:t>
            </a:r>
            <a:r>
              <a:rPr lang="en-US" altLang="en-US" b="1" i="1" smtClean="0"/>
              <a:t>i</a:t>
            </a:r>
            <a:r>
              <a:rPr lang="en-US" altLang="en-US" smtClean="0"/>
              <a:t> to every other page and setting transition probability to </a:t>
            </a:r>
            <a:r>
              <a:rPr lang="en-US" altLang="en-US" b="1" i="1" smtClean="0"/>
              <a:t>(1-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b="1" i="1" smtClean="0"/>
              <a:t>)/N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Reducing the probability of following each </a:t>
            </a:r>
            <a:br>
              <a:rPr lang="en-US" altLang="en-US" smtClean="0"/>
            </a:br>
            <a:r>
              <a:rPr lang="en-US" altLang="en-US" smtClean="0"/>
              <a:t>out-link from </a:t>
            </a:r>
            <a:r>
              <a:rPr lang="en-US" altLang="en-US" b="1" i="1" smtClean="0"/>
              <a:t>1/|d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|</a:t>
            </a:r>
            <a:r>
              <a:rPr lang="en-US" altLang="en-US" smtClean="0"/>
              <a:t> to 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b="1" i="1" smtClean="0"/>
              <a:t>/|d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|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solidFill>
                  <a:srgbClr val="008000"/>
                </a:solidFill>
              </a:rPr>
              <a:t>Equivalent:</a:t>
            </a:r>
            <a:r>
              <a:rPr lang="en-US" altLang="en-US" smtClean="0"/>
              <a:t> Tax each page a fraction </a:t>
            </a:r>
            <a:r>
              <a:rPr lang="en-US" altLang="en-US" b="1" i="1" smtClean="0"/>
              <a:t>(1-</a:t>
            </a:r>
            <a:r>
              <a:rPr lang="en-US" altLang="en-US" b="1" i="1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b="1" i="1" smtClean="0"/>
              <a:t>)</a:t>
            </a:r>
            <a:r>
              <a:rPr lang="en-US" altLang="en-US" smtClean="0"/>
              <a:t> of its score and redistribute evenly 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572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Rearranging the Equation</a:t>
            </a:r>
            <a:endParaRPr lang="en-AU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95825" y="4694238"/>
            <a:ext cx="4322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008000"/>
                </a:solidFill>
              </a:rPr>
              <a:t>[x]</a:t>
            </a:r>
            <a:r>
              <a:rPr kumimoji="0" lang="en-US" altLang="en-US" i="1" baseline="-25000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 … a vector  of length 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 with all entries </a:t>
            </a:r>
            <a:r>
              <a:rPr kumimoji="0" lang="en-US" altLang="en-US" i="1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225" y="4586288"/>
            <a:ext cx="2789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Here we assumed </a:t>
            </a:r>
            <a:r>
              <a:rPr kumimoji="0" lang="en-US" alt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kumimoji="0" lang="en-US" alt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has no dead-ends</a:t>
            </a:r>
          </a:p>
        </p:txBody>
      </p:sp>
    </p:spTree>
    <p:extLst>
      <p:ext uri="{BB962C8B-B14F-4D97-AF65-F5344CB8AC3E}">
        <p14:creationId xmlns:p14="http://schemas.microsoft.com/office/powerpoint/2010/main" val="13830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Sparse Matrix Formulation</a:t>
            </a:r>
            <a:endParaRPr lang="en-AU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 t="-62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89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2050" y="2600325"/>
            <a:ext cx="7239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PageRank: The Complete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398" t="-62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533400" y="6005513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the graph has no dead-ends then the amount of leaked PageRank is </a:t>
            </a:r>
            <a:r>
              <a:rPr kumimoji="0" lang="en-US" altLang="en-US" sz="1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kumimoji="0" lang="el-GR" altLang="en-US" sz="1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kumimoji="0" lang="en-US" altLang="en-US" sz="14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But since we have dead-ends the amount of leaked PageRank may be larger. We have to explicitly account for it by computing </a:t>
            </a:r>
            <a:r>
              <a:rPr kumimoji="0" lang="en-US" altLang="en-US" sz="14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kumimoji="0" lang="en-US" altLang="en-US" sz="14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3963" y="5089525"/>
            <a:ext cx="588962" cy="358775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05199" y="5050967"/>
                <a:ext cx="3924301" cy="43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sz="2000" b="1" dirty="0" smtClean="0">
                    <a:solidFill>
                      <a:srgbClr val="008000"/>
                    </a:solidFill>
                  </a:rPr>
                  <a:t>where: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𝑛𝑒𝑤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9" y="5050967"/>
                <a:ext cx="3924301" cy="435889"/>
              </a:xfrm>
              <a:prstGeom prst="rect">
                <a:avLst/>
              </a:prstGeom>
              <a:blipFill rotWithShape="1">
                <a:blip r:embed="rId3"/>
                <a:stretch>
                  <a:fillRect t="-112676" b="-1633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32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Sparse Matrix Encoding</a:t>
            </a:r>
            <a:endParaRPr lang="en-AU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Encode sparse matrix using only nonzero entries</a:t>
            </a:r>
          </a:p>
          <a:p>
            <a:pPr lvl="1"/>
            <a:r>
              <a:rPr lang="en-US" altLang="en-US" smtClean="0"/>
              <a:t>Space proportional roughly to number of links</a:t>
            </a:r>
          </a:p>
          <a:p>
            <a:pPr lvl="1"/>
            <a:r>
              <a:rPr lang="en-US" altLang="en-US" smtClean="0"/>
              <a:t>Say 10N, or 4*10*1 billion = 40GB</a:t>
            </a:r>
          </a:p>
          <a:p>
            <a:pPr lvl="1"/>
            <a:r>
              <a:rPr lang="en-US" altLang="en-US" b="1" smtClean="0"/>
              <a:t>Still won’t fit in memory, but will fit on disk</a:t>
            </a:r>
          </a:p>
          <a:p>
            <a:endParaRPr lang="en-AU" altLang="en-US" smtClean="0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2057400" y="3829050"/>
          <a:ext cx="5410200" cy="1447801"/>
        </p:xfrm>
        <a:graphic>
          <a:graphicData uri="http://schemas.openxmlformats.org/drawingml/2006/table">
            <a:tbl>
              <a:tblPr/>
              <a:tblGrid>
                <a:gridCol w="1117600"/>
                <a:gridCol w="1114425"/>
                <a:gridCol w="3178175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17, 64, 113, 117, 245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101850" y="3167063"/>
            <a:ext cx="102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source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node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3149600" y="3382963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degree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343400" y="3390900"/>
            <a:ext cx="237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destination nodes</a:t>
            </a:r>
          </a:p>
        </p:txBody>
      </p:sp>
    </p:spTree>
    <p:extLst>
      <p:ext uri="{BB962C8B-B14F-4D97-AF65-F5344CB8AC3E}">
        <p14:creationId xmlns:p14="http://schemas.microsoft.com/office/powerpoint/2010/main" val="5069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Algorithm: Update Step</a:t>
            </a:r>
            <a:endParaRPr lang="en-AU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Assume enough RAM to fit </a:t>
            </a:r>
            <a:r>
              <a:rPr lang="en-US" altLang="en-US" i="1" smtClean="0"/>
              <a:t>r</a:t>
            </a:r>
            <a:r>
              <a:rPr lang="en-US" altLang="en-US" i="1" baseline="30000" smtClean="0"/>
              <a:t>new</a:t>
            </a:r>
            <a:r>
              <a:rPr lang="en-US" altLang="en-US" smtClean="0"/>
              <a:t> into memory</a:t>
            </a:r>
          </a:p>
          <a:p>
            <a:pPr lvl="1"/>
            <a:r>
              <a:rPr lang="en-US" altLang="en-US" smtClean="0"/>
              <a:t>Store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old</a:t>
            </a:r>
            <a:r>
              <a:rPr lang="en-US" altLang="en-US" smtClean="0"/>
              <a:t> and matrix </a:t>
            </a:r>
            <a:r>
              <a:rPr lang="en-US" altLang="en-US" b="1" smtClean="0"/>
              <a:t>M</a:t>
            </a:r>
            <a:r>
              <a:rPr lang="en-US" altLang="en-US" smtClean="0"/>
              <a:t> on disk</a:t>
            </a:r>
          </a:p>
          <a:p>
            <a:r>
              <a:rPr lang="en-US" altLang="en-US" smtClean="0"/>
              <a:t>1 step of power-iteration is:</a:t>
            </a:r>
          </a:p>
          <a:p>
            <a:endParaRPr lang="en-AU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966788" y="2309813"/>
            <a:ext cx="6157912" cy="1671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1913" y="4672013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82713" y="4324350"/>
            <a:ext cx="457200" cy="2133600"/>
            <a:chOff x="1008" y="1968"/>
            <a:chExt cx="192" cy="1344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57" name="Rectangle 6"/>
            <p:cNvSpPr>
              <a:spLocks noChangeArrowheads="1"/>
            </p:cNvSpPr>
            <p:nvPr/>
          </p:nvSpPr>
          <p:spPr bwMode="auto">
            <a:xfrm>
              <a:off x="1008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58" name="Rectangle 7"/>
            <p:cNvSpPr>
              <a:spLocks noChangeArrowheads="1"/>
            </p:cNvSpPr>
            <p:nvPr/>
          </p:nvSpPr>
          <p:spPr bwMode="auto">
            <a:xfrm>
              <a:off x="1008" y="23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59" name="Rectangle 8"/>
            <p:cNvSpPr>
              <a:spLocks noChangeArrowheads="1"/>
            </p:cNvSpPr>
            <p:nvPr/>
          </p:nvSpPr>
          <p:spPr bwMode="auto">
            <a:xfrm>
              <a:off x="1008" y="25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60" name="Rectangle 9"/>
            <p:cNvSpPr>
              <a:spLocks noChangeArrowheads="1"/>
            </p:cNvSpPr>
            <p:nvPr/>
          </p:nvSpPr>
          <p:spPr bwMode="auto">
            <a:xfrm>
              <a:off x="1008" y="27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61" name="Rectangle 10"/>
            <p:cNvSpPr>
              <a:spLocks noChangeArrowheads="1"/>
            </p:cNvSpPr>
            <p:nvPr/>
          </p:nvSpPr>
          <p:spPr bwMode="auto">
            <a:xfrm>
              <a:off x="1008" y="292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7162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54913" y="432435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554913" y="46291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554913" y="49339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54913" y="52387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554913" y="55435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554913" y="58483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554913" y="615315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graphicFrame>
        <p:nvGraphicFramePr>
          <p:cNvPr id="21" name="Group 63"/>
          <p:cNvGraphicFramePr>
            <a:graphicFrameLocks noGrp="1"/>
          </p:cNvGraphicFramePr>
          <p:nvPr/>
        </p:nvGraphicFramePr>
        <p:xfrm>
          <a:off x="2601913" y="4629150"/>
          <a:ext cx="4343400" cy="1371600"/>
        </p:xfrm>
        <a:graphic>
          <a:graphicData uri="http://schemas.openxmlformats.org/drawingml/2006/table">
            <a:tbl>
              <a:tblPr/>
              <a:tblGrid>
                <a:gridCol w="1139825"/>
                <a:gridCol w="755650"/>
                <a:gridCol w="244792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678113" y="427513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3632200" y="42751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degree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06938" y="4275138"/>
            <a:ext cx="155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destination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1077913" y="42973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0</a:t>
            </a: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1077913" y="45862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1</a:t>
            </a: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077913" y="48910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2</a:t>
            </a: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1077913" y="52117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3</a:t>
            </a:r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1077913" y="55006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4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1077913" y="58054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5</a:t>
            </a:r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7956550" y="42481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0</a:t>
            </a:r>
          </a:p>
        </p:txBody>
      </p:sp>
      <p:sp>
        <p:nvSpPr>
          <p:cNvPr id="32" name="Text Box 48"/>
          <p:cNvSpPr txBox="1">
            <a:spLocks noChangeArrowheads="1"/>
          </p:cNvSpPr>
          <p:nvPr/>
        </p:nvSpPr>
        <p:spPr bwMode="auto">
          <a:xfrm>
            <a:off x="7956550" y="45370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1</a:t>
            </a: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7956550" y="48418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2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7956550" y="51625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3</a:t>
            </a: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7956550" y="54514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4</a:t>
            </a: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7956550" y="5756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5</a:t>
            </a: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7935913" y="60610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6</a:t>
            </a:r>
          </a:p>
        </p:txBody>
      </p:sp>
      <p:sp>
        <p:nvSpPr>
          <p:cNvPr id="47152" name="Text Box 54"/>
          <p:cNvSpPr txBox="1">
            <a:spLocks noChangeArrowheads="1"/>
          </p:cNvSpPr>
          <p:nvPr/>
        </p:nvSpPr>
        <p:spPr bwMode="auto">
          <a:xfrm>
            <a:off x="1519238" y="38385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1839913" y="4256088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000" b="1" baseline="30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7077075" y="4248150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000" b="1" baseline="30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old</a:t>
            </a:r>
          </a:p>
        </p:txBody>
      </p:sp>
      <p:sp>
        <p:nvSpPr>
          <p:cNvPr id="47155" name="Text Box 57"/>
          <p:cNvSpPr txBox="1">
            <a:spLocks noChangeArrowheads="1"/>
          </p:cNvSpPr>
          <p:nvPr/>
        </p:nvSpPr>
        <p:spPr bwMode="auto">
          <a:xfrm>
            <a:off x="1011238" y="2266950"/>
            <a:ext cx="61134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Initialize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all entries of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000" b="1" baseline="30000">
                <a:latin typeface="Arial" pitchFamily="34" charset="0"/>
                <a:cs typeface="Arial" pitchFamily="34" charset="0"/>
              </a:rPr>
              <a:t>new 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=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(1-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) /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 page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(of out-degree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d</a:t>
            </a:r>
            <a:r>
              <a:rPr kumimoji="0" lang="en-US" altLang="en-US" sz="2000" b="1" i="1" baseline="-25000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Read into memory: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d</a:t>
            </a:r>
            <a:r>
              <a:rPr kumimoji="0" lang="en-US" altLang="en-US" sz="2000" b="1" i="1" baseline="-25000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dest</a:t>
            </a:r>
            <a:r>
              <a:rPr kumimoji="0" lang="en-US" altLang="en-US" sz="2000" b="1" i="1" baseline="-25000"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, …, dest</a:t>
            </a:r>
            <a:r>
              <a:rPr kumimoji="0" lang="en-US" altLang="en-US" sz="2000" b="1" i="1" baseline="-25000">
                <a:latin typeface="Arial" pitchFamily="34" charset="0"/>
                <a:cs typeface="Arial" pitchFamily="34" charset="0"/>
              </a:rPr>
              <a:t>d</a:t>
            </a:r>
            <a:r>
              <a:rPr kumimoji="0" lang="en-US" altLang="en-US" sz="1400" b="1" i="1" baseline="-25000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000" b="1" i="1" baseline="30000">
                <a:latin typeface="Arial" pitchFamily="34" charset="0"/>
                <a:cs typeface="Arial" pitchFamily="34" charset="0"/>
              </a:rPr>
              <a:t>old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en-US" sz="20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j</a:t>
            </a:r>
            <a:r>
              <a:rPr kumimoji="0" lang="en-US" altLang="en-US" sz="2000"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1…d</a:t>
            </a:r>
            <a:r>
              <a:rPr kumimoji="0" lang="en-US" altLang="en-US" sz="2000" b="1" baseline="-25000"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      r</a:t>
            </a:r>
            <a:r>
              <a:rPr kumimoji="0" lang="en-US" altLang="en-US" sz="2000" b="1" baseline="30000">
                <a:latin typeface="Arial" pitchFamily="34" charset="0"/>
                <a:cs typeface="Arial" pitchFamily="34" charset="0"/>
              </a:rPr>
              <a:t>new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(dest</a:t>
            </a:r>
            <a:r>
              <a:rPr kumimoji="0" lang="en-US" altLang="en-US" sz="2000" b="1" baseline="-25000">
                <a:latin typeface="Arial" pitchFamily="34" charset="0"/>
                <a:cs typeface="Arial" pitchFamily="34" charset="0"/>
              </a:rPr>
              <a:t>j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) +=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  <a:sym typeface="Symbol" pitchFamily="18" charset="2"/>
              </a:rPr>
              <a:t> 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en-US" sz="2000" b="1" baseline="30000">
                <a:latin typeface="Arial" pitchFamily="34" charset="0"/>
                <a:cs typeface="Arial" pitchFamily="34" charset="0"/>
              </a:rPr>
              <a:t>old</a:t>
            </a:r>
            <a:r>
              <a:rPr kumimoji="0" lang="en-US" altLang="en-US" sz="2000" b="1">
                <a:latin typeface="Arial" pitchFamily="34" charset="0"/>
                <a:cs typeface="Arial" pitchFamily="34" charset="0"/>
              </a:rPr>
              <a:t>(i) / </a:t>
            </a:r>
            <a:r>
              <a:rPr kumimoji="0" lang="en-US" altLang="en-US" sz="2000" b="1" i="1">
                <a:latin typeface="Arial" pitchFamily="34" charset="0"/>
                <a:cs typeface="Arial" pitchFamily="34" charset="0"/>
              </a:rPr>
              <a:t>d</a:t>
            </a:r>
            <a:r>
              <a:rPr kumimoji="0" lang="en-US" altLang="en-US" sz="2000" b="1" i="1" baseline="-2500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067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Assume enough RAM to fit </a:t>
            </a:r>
            <a:r>
              <a:rPr lang="en-US" altLang="en-US" i="1" smtClean="0"/>
              <a:t>r</a:t>
            </a:r>
            <a:r>
              <a:rPr lang="en-US" altLang="en-US" i="1" baseline="30000" smtClean="0"/>
              <a:t>new</a:t>
            </a:r>
            <a:r>
              <a:rPr lang="en-US" altLang="en-US" smtClean="0"/>
              <a:t> into memory</a:t>
            </a:r>
          </a:p>
          <a:p>
            <a:pPr lvl="1"/>
            <a:r>
              <a:rPr lang="en-US" altLang="en-US" smtClean="0"/>
              <a:t>Store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old</a:t>
            </a:r>
            <a:r>
              <a:rPr lang="en-US" altLang="en-US" smtClean="0"/>
              <a:t> and matrix </a:t>
            </a:r>
            <a:r>
              <a:rPr lang="en-US" altLang="en-US" b="1" i="1" smtClean="0"/>
              <a:t>M</a:t>
            </a:r>
            <a:r>
              <a:rPr lang="en-US" altLang="en-US" smtClean="0"/>
              <a:t> on disk</a:t>
            </a:r>
          </a:p>
          <a:p>
            <a:r>
              <a:rPr lang="en-US" altLang="en-US" smtClean="0"/>
              <a:t>In each iteration, we have to:</a:t>
            </a:r>
          </a:p>
          <a:p>
            <a:pPr lvl="1"/>
            <a:r>
              <a:rPr lang="en-US" altLang="en-US" smtClean="0"/>
              <a:t>Read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old</a:t>
            </a:r>
            <a:r>
              <a:rPr lang="en-US" altLang="en-US" smtClean="0"/>
              <a:t> and </a:t>
            </a:r>
            <a:r>
              <a:rPr lang="en-US" altLang="en-US" b="1" i="1" smtClean="0"/>
              <a:t>M</a:t>
            </a:r>
          </a:p>
          <a:p>
            <a:pPr lvl="1"/>
            <a:r>
              <a:rPr lang="en-US" altLang="en-US" smtClean="0"/>
              <a:t>Write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new</a:t>
            </a:r>
            <a:r>
              <a:rPr lang="en-US" altLang="en-US" smtClean="0"/>
              <a:t> back to disk</a:t>
            </a:r>
          </a:p>
          <a:p>
            <a:pPr lvl="1"/>
            <a:r>
              <a:rPr lang="en-US" altLang="en-US" b="1" smtClean="0">
                <a:solidFill>
                  <a:srgbClr val="008000"/>
                </a:solidFill>
              </a:rPr>
              <a:t>Cost per iteration of Power method:</a:t>
            </a:r>
            <a:br>
              <a:rPr lang="en-US" altLang="en-US" b="1" smtClean="0">
                <a:solidFill>
                  <a:srgbClr val="008000"/>
                </a:solidFill>
              </a:rPr>
            </a:br>
            <a:r>
              <a:rPr lang="en-US" altLang="en-US" b="1" smtClean="0">
                <a:solidFill>
                  <a:srgbClr val="008000"/>
                </a:solidFill>
              </a:rPr>
              <a:t>=</a:t>
            </a:r>
            <a:r>
              <a:rPr lang="en-US" altLang="en-US" smtClean="0">
                <a:solidFill>
                  <a:srgbClr val="008000"/>
                </a:solidFill>
              </a:rPr>
              <a:t> 2|</a:t>
            </a:r>
            <a:r>
              <a:rPr lang="en-US" altLang="en-US" b="1" i="1" smtClean="0">
                <a:solidFill>
                  <a:srgbClr val="008000"/>
                </a:solidFill>
              </a:rPr>
              <a:t>r</a:t>
            </a:r>
            <a:r>
              <a:rPr lang="en-US" altLang="en-US" smtClean="0">
                <a:solidFill>
                  <a:srgbClr val="008000"/>
                </a:solidFill>
              </a:rPr>
              <a:t>| + |</a:t>
            </a:r>
            <a:r>
              <a:rPr lang="en-US" altLang="en-US" b="1" i="1" smtClean="0">
                <a:solidFill>
                  <a:srgbClr val="008000"/>
                </a:solidFill>
              </a:rPr>
              <a:t>M</a:t>
            </a:r>
            <a:r>
              <a:rPr lang="en-US" altLang="en-US" smtClean="0">
                <a:solidFill>
                  <a:srgbClr val="008000"/>
                </a:solidFill>
              </a:rPr>
              <a:t>|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rgbClr val="FF0000"/>
                </a:solidFill>
              </a:rPr>
              <a:t>Question:</a:t>
            </a:r>
          </a:p>
          <a:p>
            <a:pPr lvl="1"/>
            <a:r>
              <a:rPr lang="en-US" altLang="en-US" smtClean="0"/>
              <a:t>What if we could not even fit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new</a:t>
            </a:r>
            <a:r>
              <a:rPr lang="en-US" altLang="en-US" smtClean="0"/>
              <a:t> in memory?</a:t>
            </a:r>
          </a:p>
          <a:p>
            <a:pPr lvl="1"/>
            <a:r>
              <a:rPr lang="en-US" altLang="en-US" smtClean="0"/>
              <a:t>Split </a:t>
            </a:r>
            <a:r>
              <a:rPr lang="en-US" altLang="en-US" b="1" i="1" smtClean="0"/>
              <a:t>r</a:t>
            </a:r>
            <a:r>
              <a:rPr lang="en-US" altLang="en-US" i="1" baseline="30000" smtClean="0"/>
              <a:t>new </a:t>
            </a:r>
            <a:r>
              <a:rPr lang="en-US" altLang="en-US" smtClean="0"/>
              <a:t>into blocks. Details ignored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545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2874963"/>
            <a:ext cx="82200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PageRank in MapReduce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874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MapReduce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algorithms typically involve:</a:t>
            </a:r>
          </a:p>
          <a:p>
            <a:pPr lvl="1"/>
            <a:r>
              <a:rPr lang="en-GB" dirty="0"/>
              <a:t>Performing computations at each node: based on node features, edge features, and local link structure</a:t>
            </a:r>
          </a:p>
          <a:p>
            <a:pPr lvl="1"/>
            <a:r>
              <a:rPr lang="en-GB" dirty="0"/>
              <a:t>Propagating computations: “traversing” the graph</a:t>
            </a:r>
          </a:p>
          <a:p>
            <a:r>
              <a:rPr lang="en-GB" dirty="0"/>
              <a:t>Key questions:</a:t>
            </a:r>
          </a:p>
          <a:p>
            <a:pPr lvl="1"/>
            <a:r>
              <a:rPr lang="en-GB" dirty="0"/>
              <a:t>How do you represent graph data in MapReduce?</a:t>
            </a:r>
          </a:p>
          <a:p>
            <a:pPr lvl="1"/>
            <a:r>
              <a:rPr lang="en-GB" dirty="0"/>
              <a:t>How do you traverse a graph in MapReduce?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3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Computation Review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Can be computed iteratively</a:t>
            </a:r>
          </a:p>
          <a:p>
            <a:pPr lvl="1"/>
            <a:r>
              <a:rPr lang="en-US" dirty="0" smtClean="0"/>
              <a:t>Effects at each iteration are local</a:t>
            </a:r>
          </a:p>
          <a:p>
            <a:r>
              <a:rPr lang="en-US" dirty="0" smtClean="0"/>
              <a:t>Sketch of algorithm:</a:t>
            </a:r>
          </a:p>
          <a:p>
            <a:pPr lvl="1"/>
            <a:r>
              <a:rPr lang="en-US" dirty="0" smtClean="0"/>
              <a:t>Start with seed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Each page distributes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“credit” to all pages it links to</a:t>
            </a:r>
          </a:p>
          <a:p>
            <a:pPr lvl="1"/>
            <a:r>
              <a:rPr lang="en-US" dirty="0" smtClean="0"/>
              <a:t>Each target page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adds up “credit” from multiple in-bound links to compute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Iterate until values converge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2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tackle the simple case:</a:t>
            </a:r>
          </a:p>
          <a:p>
            <a:pPr lvl="1"/>
            <a:r>
              <a:rPr lang="en-US" dirty="0" smtClean="0"/>
              <a:t>No teleport</a:t>
            </a:r>
          </a:p>
          <a:p>
            <a:pPr lvl="1"/>
            <a:r>
              <a:rPr lang="en-US" dirty="0" smtClean="0"/>
              <a:t>No dead ends</a:t>
            </a:r>
          </a:p>
          <a:p>
            <a:r>
              <a:rPr lang="en-US" dirty="0" smtClean="0"/>
              <a:t>Then, factor in these complexities…</a:t>
            </a:r>
          </a:p>
          <a:p>
            <a:pPr lvl="1"/>
            <a:r>
              <a:rPr lang="en-US" dirty="0" smtClean="0"/>
              <a:t>How to deal with the teleport probability?</a:t>
            </a:r>
          </a:p>
          <a:p>
            <a:pPr lvl="1"/>
            <a:r>
              <a:rPr lang="en-US" dirty="0" smtClean="0"/>
              <a:t>How to deal with dead ends?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185987"/>
            <a:ext cx="34575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076450"/>
            <a:ext cx="38671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4162425" y="3152775"/>
            <a:ext cx="847725" cy="3619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(2)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052638"/>
            <a:ext cx="40481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052637"/>
            <a:ext cx="4000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ight Arrow 54"/>
          <p:cNvSpPr/>
          <p:nvPr/>
        </p:nvSpPr>
        <p:spPr bwMode="auto">
          <a:xfrm>
            <a:off x="4338638" y="3152775"/>
            <a:ext cx="847725" cy="3619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in MapReduce (One Iteration)</a:t>
            </a:r>
            <a:endParaRPr lang="en-US" dirty="0"/>
          </a:p>
        </p:txBody>
      </p:sp>
      <p:graphicFrame>
        <p:nvGraphicFramePr>
          <p:cNvPr id="297" name="Table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12769"/>
              </p:ext>
            </p:extLst>
          </p:nvPr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37399"/>
              </p:ext>
            </p:extLst>
          </p:nvPr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70452"/>
              </p:ext>
            </p:extLst>
          </p:nvPr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83722"/>
              </p:ext>
            </p:extLst>
          </p:nvPr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93618"/>
              </p:ext>
            </p:extLst>
          </p:nvPr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4169"/>
              </p:ext>
            </p:extLst>
          </p:nvPr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7828"/>
              </p:ext>
            </p:extLst>
          </p:nvPr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85682"/>
              </p:ext>
            </p:extLst>
          </p:nvPr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9134"/>
              </p:ext>
            </p:extLst>
          </p:nvPr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7803"/>
              </p:ext>
            </p:extLst>
          </p:nvPr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Pseudo-Code</a:t>
            </a:r>
            <a:endParaRPr lang="en-AU" dirty="0"/>
          </a:p>
        </p:txBody>
      </p:sp>
      <p:pic>
        <p:nvPicPr>
          <p:cNvPr id="4" name="Content Placeholder 4" descr="graphs-p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52525" y="1733550"/>
            <a:ext cx="6915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vs. BFS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47155" y="321058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1600" y="412498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Reduce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6736" y="2286000"/>
            <a:ext cx="186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PageRank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8273" y="22860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BFS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0192" y="3200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2800" b="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/d</a:t>
            </a:r>
            <a:r>
              <a:rPr lang="en-US" sz="2800" b="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endParaRPr lang="en-US" sz="2800" b="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1898" y="3200400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d+w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6874" y="411480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sum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6783" y="4114800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min</a:t>
            </a:r>
            <a:endParaRPr lang="en-US" sz="2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PageRank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additional complexities</a:t>
            </a:r>
          </a:p>
          <a:p>
            <a:pPr lvl="1"/>
            <a:r>
              <a:rPr lang="en-US" dirty="0"/>
              <a:t>What is the proper treatment of dangling nodes?</a:t>
            </a:r>
          </a:p>
          <a:p>
            <a:pPr lvl="1"/>
            <a:r>
              <a:rPr lang="en-US" dirty="0"/>
              <a:t>How do we factor in the random jump factor?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 smtClean="0"/>
              <a:t>If a node’s adjacency list is empty, distribute its value to all nodes evenly.</a:t>
            </a:r>
          </a:p>
          <a:p>
            <a:pPr lvl="2"/>
            <a:r>
              <a:rPr lang="en-US" dirty="0" smtClean="0"/>
              <a:t>In mapper, for such a node </a:t>
            </a:r>
            <a:r>
              <a:rPr lang="en-US" i="1" dirty="0" err="1" smtClean="0"/>
              <a:t>i</a:t>
            </a:r>
            <a:r>
              <a:rPr lang="en-US" dirty="0" smtClean="0"/>
              <a:t>, emit (</a:t>
            </a:r>
            <a:r>
              <a:rPr lang="en-US" dirty="0" err="1" smtClean="0"/>
              <a:t>nid</a:t>
            </a:r>
            <a:r>
              <a:rPr lang="en-US" dirty="0" smtClean="0"/>
              <a:t> m,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/N) for each node m in the graph</a:t>
            </a:r>
            <a:endParaRPr lang="en-US" dirty="0"/>
          </a:p>
          <a:p>
            <a:pPr lvl="1"/>
            <a:r>
              <a:rPr lang="en-US" dirty="0" smtClean="0"/>
              <a:t>Add the teleport value</a:t>
            </a:r>
          </a:p>
          <a:p>
            <a:pPr lvl="2"/>
            <a:r>
              <a:rPr lang="en-US" dirty="0" smtClean="0"/>
              <a:t>In reducer, </a:t>
            </a:r>
            <a:r>
              <a:rPr lang="en-US" dirty="0" err="1" smtClean="0"/>
              <a:t>M.PageRank</a:t>
            </a:r>
            <a:r>
              <a:rPr lang="en-US" dirty="0" smtClean="0"/>
              <a:t> =  </a:t>
            </a:r>
            <a:r>
              <a:rPr lang="en-US" i="1" dirty="0" smtClean="0">
                <a:sym typeface="Symbol" pitchFamily="18" charset="2"/>
              </a:rPr>
              <a:t> * s + </a:t>
            </a:r>
            <a:r>
              <a:rPr lang="en-US" dirty="0" smtClean="0"/>
              <a:t>(1-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</a:t>
            </a:r>
            <a:r>
              <a:rPr lang="en-US" dirty="0" smtClean="0">
                <a:sym typeface="Symbol" pitchFamily="18" charset="2"/>
              </a:rPr>
              <a:t>) / 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Generic recipe:</a:t>
            </a:r>
          </a:p>
          <a:p>
            <a:pPr lvl="1"/>
            <a:r>
              <a:rPr lang="en-GB" dirty="0" smtClean="0"/>
              <a:t>Represent graphs as adjacency lists</a:t>
            </a:r>
          </a:p>
          <a:p>
            <a:pPr lvl="1"/>
            <a:r>
              <a:rPr lang="en-GB" dirty="0" smtClean="0"/>
              <a:t>Perform local computations in mapper</a:t>
            </a:r>
          </a:p>
          <a:p>
            <a:pPr lvl="1"/>
            <a:r>
              <a:rPr lang="en-GB" dirty="0" smtClean="0"/>
              <a:t>Pass along partial results via </a:t>
            </a:r>
            <a:r>
              <a:rPr lang="en-GB" dirty="0" err="1" smtClean="0"/>
              <a:t>outlinks</a:t>
            </a:r>
            <a:r>
              <a:rPr lang="en-GB" dirty="0" smtClean="0"/>
              <a:t>, keyed by destination node</a:t>
            </a:r>
          </a:p>
          <a:p>
            <a:pPr lvl="1"/>
            <a:r>
              <a:rPr lang="en-GB" dirty="0" smtClean="0"/>
              <a:t>Perform aggregation in reducer on </a:t>
            </a:r>
            <a:r>
              <a:rPr lang="en-GB" dirty="0" err="1" smtClean="0"/>
              <a:t>inlinks</a:t>
            </a:r>
            <a:r>
              <a:rPr lang="en-GB" dirty="0" smtClean="0"/>
              <a:t> to a node</a:t>
            </a:r>
          </a:p>
          <a:p>
            <a:pPr lvl="1"/>
            <a:r>
              <a:rPr lang="en-GB" dirty="0" smtClean="0"/>
              <a:t>Iterate until convergence: controlled by external “driver”</a:t>
            </a:r>
          </a:p>
          <a:p>
            <a:pPr lvl="1"/>
            <a:r>
              <a:rPr lang="en-GB" dirty="0" smtClean="0"/>
              <a:t>Don’t forget to pass the graph structure between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17475"/>
            <a:ext cx="9048750" cy="609600"/>
          </a:xfrm>
        </p:spPr>
        <p:txBody>
          <a:bodyPr/>
          <a:lstStyle/>
          <a:p>
            <a:r>
              <a:rPr lang="en-AU" dirty="0"/>
              <a:t>Issues with </a:t>
            </a:r>
            <a:r>
              <a:rPr lang="en-US" altLang="zh-CN" dirty="0" smtClean="0"/>
              <a:t>MapReduce on Graph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MapReduce Does </a:t>
            </a:r>
            <a:r>
              <a:rPr lang="en-AU" dirty="0"/>
              <a:t>not support iterative graph computations: </a:t>
            </a:r>
          </a:p>
          <a:p>
            <a:pPr lvl="1"/>
            <a:r>
              <a:rPr lang="en-AU" dirty="0"/>
              <a:t>External </a:t>
            </a:r>
            <a:r>
              <a:rPr lang="en-AU" dirty="0" smtClean="0"/>
              <a:t>driver. Huge I/O incurs</a:t>
            </a:r>
          </a:p>
          <a:p>
            <a:pPr lvl="1"/>
            <a:r>
              <a:rPr lang="en-AU" dirty="0" smtClean="0"/>
              <a:t>No </a:t>
            </a:r>
            <a:r>
              <a:rPr lang="en-AU" dirty="0"/>
              <a:t>mechanism to support global data structures that can be accessed and updated by all mappers and </a:t>
            </a:r>
            <a:r>
              <a:rPr lang="en-AU" dirty="0" smtClean="0"/>
              <a:t>reducers</a:t>
            </a:r>
          </a:p>
          <a:p>
            <a:pPr lvl="2"/>
            <a:r>
              <a:rPr lang="en-AU" dirty="0" smtClean="0"/>
              <a:t>Passing </a:t>
            </a:r>
            <a:r>
              <a:rPr lang="en-AU" dirty="0"/>
              <a:t>information is only possible within the local graph structure – through adjacency </a:t>
            </a:r>
            <a:r>
              <a:rPr lang="en-AU" dirty="0" smtClean="0"/>
              <a:t>list</a:t>
            </a:r>
            <a:endParaRPr lang="en-US" dirty="0" smtClean="0"/>
          </a:p>
          <a:p>
            <a:pPr lvl="2"/>
            <a:r>
              <a:rPr lang="en-US" dirty="0" smtClean="0"/>
              <a:t>Dijkstra's algorithm on a single machine: </a:t>
            </a:r>
            <a:r>
              <a:rPr lang="en-AU" dirty="0"/>
              <a:t>a </a:t>
            </a:r>
            <a:r>
              <a:rPr lang="en-AU" dirty="0" smtClean="0"/>
              <a:t>global priority </a:t>
            </a:r>
            <a:r>
              <a:rPr lang="en-AU" dirty="0"/>
              <a:t>queue that guides the expansion of </a:t>
            </a:r>
            <a:r>
              <a:rPr lang="en-AU" dirty="0" smtClean="0"/>
              <a:t>nodes</a:t>
            </a:r>
          </a:p>
          <a:p>
            <a:pPr lvl="2"/>
            <a:r>
              <a:rPr lang="en-US" dirty="0" smtClean="0"/>
              <a:t>Dijkstra‘s </a:t>
            </a:r>
            <a:r>
              <a:rPr lang="en-US" dirty="0"/>
              <a:t>algorithm </a:t>
            </a:r>
            <a:r>
              <a:rPr lang="en-US" dirty="0" smtClean="0"/>
              <a:t>in Hadoop, no such queue available</a:t>
            </a:r>
            <a:r>
              <a:rPr lang="en-US" dirty="0"/>
              <a:t>.</a:t>
            </a:r>
            <a:r>
              <a:rPr lang="en-US" dirty="0" smtClean="0"/>
              <a:t> Do some “wasted” computation instead</a:t>
            </a:r>
          </a:p>
          <a:p>
            <a:r>
              <a:rPr lang="en-AU" dirty="0"/>
              <a:t>MapReduce algorithms are often impractical on large, dense graphs.</a:t>
            </a:r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/>
              <a:t>amount of </a:t>
            </a:r>
            <a:r>
              <a:rPr lang="en-AU" dirty="0" smtClean="0"/>
              <a:t>intermediate data </a:t>
            </a:r>
            <a:r>
              <a:rPr lang="en-AU" dirty="0"/>
              <a:t>generated is on the order of the number of </a:t>
            </a:r>
            <a:r>
              <a:rPr lang="en-AU" dirty="0" smtClean="0"/>
              <a:t>edges. 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dense graphs, MapReduce </a:t>
            </a:r>
            <a:r>
              <a:rPr lang="en-AU" dirty="0" smtClean="0"/>
              <a:t>running time </a:t>
            </a:r>
            <a:r>
              <a:rPr lang="en-AU" dirty="0"/>
              <a:t>would be dominated by copying intermediate data across the network.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8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Adjacency </a:t>
            </a:r>
            <a:r>
              <a:rPr lang="en-GB" dirty="0" smtClean="0"/>
              <a:t>Matrices: Represent </a:t>
            </a:r>
            <a:r>
              <a:rPr lang="en-GB" dirty="0"/>
              <a:t>a graph as an </a:t>
            </a:r>
            <a:r>
              <a:rPr lang="en-GB" i="1" dirty="0"/>
              <a:t>n</a:t>
            </a:r>
            <a:r>
              <a:rPr lang="en-GB" dirty="0"/>
              <a:t> x </a:t>
            </a:r>
            <a:r>
              <a:rPr lang="en-GB" i="1" dirty="0"/>
              <a:t>n</a:t>
            </a:r>
            <a:r>
              <a:rPr lang="en-GB" dirty="0"/>
              <a:t> square matrix </a:t>
            </a:r>
            <a:r>
              <a:rPr lang="en-GB" i="1" dirty="0"/>
              <a:t>M</a:t>
            </a:r>
          </a:p>
          <a:p>
            <a:pPr lvl="1"/>
            <a:r>
              <a:rPr lang="en-GB" i="1" dirty="0"/>
              <a:t>n</a:t>
            </a:r>
            <a:r>
              <a:rPr lang="en-GB" dirty="0"/>
              <a:t> = |V|</a:t>
            </a:r>
          </a:p>
          <a:p>
            <a:pPr lvl="1"/>
            <a:r>
              <a:rPr lang="en-GB" i="1" dirty="0" err="1"/>
              <a:t>M</a:t>
            </a:r>
            <a:r>
              <a:rPr lang="en-GB" i="1" baseline="-25000" dirty="0" err="1"/>
              <a:t>ij</a:t>
            </a:r>
            <a:r>
              <a:rPr lang="en-GB" dirty="0"/>
              <a:t> = 1 means a link from node </a:t>
            </a:r>
            <a:r>
              <a:rPr lang="en-GB" i="1" dirty="0" err="1"/>
              <a:t>i</a:t>
            </a:r>
            <a:r>
              <a:rPr lang="en-GB" dirty="0"/>
              <a:t> to </a:t>
            </a:r>
            <a:r>
              <a:rPr lang="en-GB" i="1" dirty="0"/>
              <a:t>j</a:t>
            </a:r>
          </a:p>
          <a:p>
            <a:endParaRPr lang="en-AU" dirty="0"/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4818"/>
              </p:ext>
            </p:extLst>
          </p:nvPr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cxnSp>
        <p:nvCxnSpPr>
          <p:cNvPr id="9" name="Curved Connector 14"/>
          <p:cNvCxnSpPr>
            <a:cxnSpLocks noChangeShapeType="1"/>
            <a:stCxn id="5" idx="0"/>
            <a:endCxn id="6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14"/>
          <p:cNvCxnSpPr>
            <a:cxnSpLocks noChangeShapeType="1"/>
            <a:stCxn id="5" idx="4"/>
            <a:endCxn id="8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4"/>
          <p:cNvCxnSpPr>
            <a:cxnSpLocks noChangeShapeType="1"/>
            <a:stCxn id="6" idx="4"/>
            <a:endCxn id="5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4"/>
          <p:cNvCxnSpPr>
            <a:cxnSpLocks noChangeShapeType="1"/>
            <a:stCxn id="6" idx="6"/>
            <a:endCxn id="7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4"/>
          <p:cNvCxnSpPr>
            <a:cxnSpLocks noChangeShapeType="1"/>
            <a:stCxn id="6" idx="6"/>
            <a:endCxn id="8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4"/>
          <p:cNvCxnSpPr>
            <a:cxnSpLocks noChangeShapeType="1"/>
            <a:stCxn id="7" idx="3"/>
            <a:endCxn id="5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cxnSpLocks noChangeShapeType="1"/>
            <a:stCxn id="8" idx="0"/>
            <a:endCxn id="5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4"/>
          <p:cNvCxnSpPr>
            <a:cxnSpLocks noChangeShapeType="1"/>
            <a:stCxn id="8" idx="6"/>
            <a:endCxn id="7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Iterative MapReduce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57225" y="1120775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800" kern="0" smtClean="0"/>
              <a:t>Only a subset of data needs computation:</a:t>
            </a:r>
          </a:p>
        </p:txBody>
      </p:sp>
      <p:sp>
        <p:nvSpPr>
          <p:cNvPr id="5" name="TextBox 157"/>
          <p:cNvSpPr txBox="1">
            <a:spLocks noChangeArrowheads="1"/>
          </p:cNvSpPr>
          <p:nvPr/>
        </p:nvSpPr>
        <p:spPr bwMode="auto">
          <a:xfrm>
            <a:off x="3705225" y="1463675"/>
            <a:ext cx="114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Iterations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257300" y="1857375"/>
            <a:ext cx="6392863" cy="4300538"/>
            <a:chOff x="914400" y="2057400"/>
            <a:chExt cx="7162800" cy="485991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181487" y="2209889"/>
              <a:ext cx="2134432" cy="1142769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en-US" sz="2800" dirty="0">
                <a:solidFill>
                  <a:srgbClr val="000000"/>
                </a:solidFill>
                <a:latin typeface="Tahoma" pitchFamily="-6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048832" y="3429800"/>
              <a:ext cx="2132654" cy="1142769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en-US" sz="2800" dirty="0">
                <a:solidFill>
                  <a:srgbClr val="000000"/>
                </a:solidFill>
                <a:latin typeface="Tahoma" pitchFamily="-6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14400" y="4572569"/>
              <a:ext cx="2134432" cy="1752725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endParaRPr lang="en-US" sz="2800" dirty="0">
                <a:solidFill>
                  <a:srgbClr val="000000"/>
                </a:solidFill>
                <a:latin typeface="Tahoma" pitchFamily="-6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990600" y="23469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990600" y="29311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990600" y="3515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990600" y="4099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990600" y="46837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990600" y="52679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990600" y="58521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Data</a:t>
              </a:r>
            </a:p>
          </p:txBody>
        </p:sp>
        <p:grpSp>
          <p:nvGrpSpPr>
            <p:cNvPr id="17" name="Group 152"/>
            <p:cNvGrpSpPr>
              <a:grpSpLocks/>
            </p:cNvGrpSpPr>
            <p:nvPr/>
          </p:nvGrpSpPr>
          <p:grpSpPr bwMode="auto">
            <a:xfrm>
              <a:off x="1524000" y="2346960"/>
              <a:ext cx="2133600" cy="3825240"/>
              <a:chOff x="990600" y="2118360"/>
              <a:chExt cx="2133600" cy="3825240"/>
            </a:xfrm>
          </p:grpSpPr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2590800" y="2118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0" name="Oval 12"/>
              <p:cNvSpPr>
                <a:spLocks noChangeArrowheads="1"/>
              </p:cNvSpPr>
              <p:nvPr/>
            </p:nvSpPr>
            <p:spPr bwMode="auto">
              <a:xfrm>
                <a:off x="2590800" y="2702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1" name="Oval 13"/>
              <p:cNvSpPr>
                <a:spLocks noChangeArrowheads="1"/>
              </p:cNvSpPr>
              <p:nvPr/>
            </p:nvSpPr>
            <p:spPr bwMode="auto">
              <a:xfrm>
                <a:off x="2590800" y="32867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2" name="Oval 14"/>
              <p:cNvSpPr>
                <a:spLocks noChangeArrowheads="1"/>
              </p:cNvSpPr>
              <p:nvPr/>
            </p:nvSpPr>
            <p:spPr bwMode="auto">
              <a:xfrm>
                <a:off x="2590800" y="38709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3" name="Oval 15"/>
              <p:cNvSpPr>
                <a:spLocks noChangeArrowheads="1"/>
              </p:cNvSpPr>
              <p:nvPr/>
            </p:nvSpPr>
            <p:spPr bwMode="auto">
              <a:xfrm>
                <a:off x="2590800" y="44551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4" name="Oval 16"/>
              <p:cNvSpPr>
                <a:spLocks noChangeArrowheads="1"/>
              </p:cNvSpPr>
              <p:nvPr/>
            </p:nvSpPr>
            <p:spPr bwMode="auto">
              <a:xfrm>
                <a:off x="2590800" y="5039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5" name="Oval 17"/>
              <p:cNvSpPr>
                <a:spLocks noChangeArrowheads="1"/>
              </p:cNvSpPr>
              <p:nvPr/>
            </p:nvSpPr>
            <p:spPr bwMode="auto">
              <a:xfrm>
                <a:off x="2590800" y="5623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 bwMode="auto">
              <a:xfrm>
                <a:off x="1448217" y="2345468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1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 bwMode="auto">
              <a:xfrm>
                <a:off x="1448217" y="3565379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2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 bwMode="auto">
              <a:xfrm>
                <a:off x="1448217" y="4785289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3</a:t>
                </a:r>
              </a:p>
            </p:txBody>
          </p:sp>
          <p:cxnSp>
            <p:nvCxnSpPr>
              <p:cNvPr id="89" name="Straight Arrow Connector 88"/>
              <p:cNvCxnSpPr>
                <a:stCxn id="10" idx="6"/>
                <a:endCxn id="86" idx="1"/>
              </p:cNvCxnSpPr>
              <p:nvPr/>
            </p:nvCxnSpPr>
            <p:spPr bwMode="auto">
              <a:xfrm>
                <a:off x="991093" y="2277296"/>
                <a:ext cx="457124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11" idx="6"/>
                <a:endCxn id="86" idx="1"/>
              </p:cNvCxnSpPr>
              <p:nvPr/>
            </p:nvCxnSpPr>
            <p:spPr bwMode="auto">
              <a:xfrm flipV="1">
                <a:off x="991093" y="2537425"/>
                <a:ext cx="457124" cy="32471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2" idx="6"/>
                <a:endCxn id="87" idx="1"/>
              </p:cNvCxnSpPr>
              <p:nvPr/>
            </p:nvCxnSpPr>
            <p:spPr bwMode="auto">
              <a:xfrm>
                <a:off x="991093" y="3446976"/>
                <a:ext cx="457124" cy="31036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13" idx="6"/>
                <a:endCxn id="87" idx="1"/>
              </p:cNvCxnSpPr>
              <p:nvPr/>
            </p:nvCxnSpPr>
            <p:spPr bwMode="auto">
              <a:xfrm flipV="1">
                <a:off x="991093" y="3757336"/>
                <a:ext cx="457124" cy="27447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4" idx="6"/>
                <a:endCxn id="88" idx="1"/>
              </p:cNvCxnSpPr>
              <p:nvPr/>
            </p:nvCxnSpPr>
            <p:spPr bwMode="auto">
              <a:xfrm>
                <a:off x="991093" y="4614861"/>
                <a:ext cx="457124" cy="36059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5" idx="6"/>
                <a:endCxn id="88" idx="1"/>
              </p:cNvCxnSpPr>
              <p:nvPr/>
            </p:nvCxnSpPr>
            <p:spPr bwMode="auto">
              <a:xfrm flipV="1">
                <a:off x="991093" y="4975452"/>
                <a:ext cx="457124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6" idx="6"/>
                <a:endCxn id="88" idx="1"/>
              </p:cNvCxnSpPr>
              <p:nvPr/>
            </p:nvCxnSpPr>
            <p:spPr bwMode="auto">
              <a:xfrm flipV="1">
                <a:off x="991093" y="4975452"/>
                <a:ext cx="457124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6" idx="3"/>
                <a:endCxn id="79" idx="2"/>
              </p:cNvCxnSpPr>
              <p:nvPr/>
            </p:nvCxnSpPr>
            <p:spPr bwMode="auto">
              <a:xfrm flipV="1">
                <a:off x="2058309" y="2277296"/>
                <a:ext cx="531829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6" idx="3"/>
                <a:endCxn id="81" idx="2"/>
              </p:cNvCxnSpPr>
              <p:nvPr/>
            </p:nvCxnSpPr>
            <p:spPr bwMode="auto">
              <a:xfrm>
                <a:off x="2058309" y="2537425"/>
                <a:ext cx="531829" cy="90955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7" idx="3"/>
                <a:endCxn id="80" idx="2"/>
              </p:cNvCxnSpPr>
              <p:nvPr/>
            </p:nvCxnSpPr>
            <p:spPr bwMode="auto">
              <a:xfrm flipV="1">
                <a:off x="2058309" y="2862136"/>
                <a:ext cx="531829" cy="8952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7" idx="3"/>
                <a:endCxn id="83" idx="2"/>
              </p:cNvCxnSpPr>
              <p:nvPr/>
            </p:nvCxnSpPr>
            <p:spPr bwMode="auto">
              <a:xfrm>
                <a:off x="2058309" y="3757336"/>
                <a:ext cx="531829" cy="85752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88" idx="3"/>
                <a:endCxn id="84" idx="2"/>
              </p:cNvCxnSpPr>
              <p:nvPr/>
            </p:nvCxnSpPr>
            <p:spPr bwMode="auto">
              <a:xfrm>
                <a:off x="2058309" y="4975452"/>
                <a:ext cx="531829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88" idx="3"/>
                <a:endCxn id="82" idx="2"/>
              </p:cNvCxnSpPr>
              <p:nvPr/>
            </p:nvCxnSpPr>
            <p:spPr bwMode="auto">
              <a:xfrm flipV="1">
                <a:off x="2058309" y="4031815"/>
                <a:ext cx="531829" cy="94363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88" idx="3"/>
                <a:endCxn id="85" idx="2"/>
              </p:cNvCxnSpPr>
              <p:nvPr/>
            </p:nvCxnSpPr>
            <p:spPr bwMode="auto">
              <a:xfrm>
                <a:off x="2058309" y="4975452"/>
                <a:ext cx="531829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53"/>
            <p:cNvGrpSpPr>
              <a:grpSpLocks/>
            </p:cNvGrpSpPr>
            <p:nvPr/>
          </p:nvGrpSpPr>
          <p:grpSpPr bwMode="auto">
            <a:xfrm>
              <a:off x="3657600" y="2346960"/>
              <a:ext cx="2209800" cy="3825240"/>
              <a:chOff x="3124200" y="2118360"/>
              <a:chExt cx="2209800" cy="3825240"/>
            </a:xfrm>
          </p:grpSpPr>
          <p:sp>
            <p:nvSpPr>
              <p:cNvPr id="55" name="Oval 104"/>
              <p:cNvSpPr>
                <a:spLocks noChangeArrowheads="1"/>
              </p:cNvSpPr>
              <p:nvPr/>
            </p:nvSpPr>
            <p:spPr bwMode="auto">
              <a:xfrm>
                <a:off x="4800600" y="2118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56" name="Oval 105"/>
              <p:cNvSpPr>
                <a:spLocks noChangeArrowheads="1"/>
              </p:cNvSpPr>
              <p:nvPr/>
            </p:nvSpPr>
            <p:spPr bwMode="auto">
              <a:xfrm>
                <a:off x="4800600" y="2702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57" name="Oval 106"/>
              <p:cNvSpPr>
                <a:spLocks noChangeArrowheads="1"/>
              </p:cNvSpPr>
              <p:nvPr/>
            </p:nvSpPr>
            <p:spPr bwMode="auto">
              <a:xfrm>
                <a:off x="4800600" y="32867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58" name="Oval 107"/>
              <p:cNvSpPr>
                <a:spLocks noChangeArrowheads="1"/>
              </p:cNvSpPr>
              <p:nvPr/>
            </p:nvSpPr>
            <p:spPr bwMode="auto">
              <a:xfrm>
                <a:off x="4800600" y="38709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59" name="Oval 108"/>
              <p:cNvSpPr>
                <a:spLocks noChangeArrowheads="1"/>
              </p:cNvSpPr>
              <p:nvPr/>
            </p:nvSpPr>
            <p:spPr bwMode="auto">
              <a:xfrm>
                <a:off x="4800600" y="44551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60" name="Oval 109"/>
              <p:cNvSpPr>
                <a:spLocks noChangeArrowheads="1"/>
              </p:cNvSpPr>
              <p:nvPr/>
            </p:nvSpPr>
            <p:spPr bwMode="auto">
              <a:xfrm>
                <a:off x="4800600" y="5039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61" name="Oval 110"/>
              <p:cNvSpPr>
                <a:spLocks noChangeArrowheads="1"/>
              </p:cNvSpPr>
              <p:nvPr/>
            </p:nvSpPr>
            <p:spPr bwMode="auto">
              <a:xfrm>
                <a:off x="4800600" y="5623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3657353" y="2345468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3657353" y="3565379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3657353" y="4785289"/>
                <a:ext cx="61009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3</a:t>
                </a:r>
              </a:p>
            </p:txBody>
          </p:sp>
          <p:cxnSp>
            <p:nvCxnSpPr>
              <p:cNvPr id="65" name="Straight Arrow Connector 64"/>
              <p:cNvCxnSpPr>
                <a:endCxn id="62" idx="1"/>
              </p:cNvCxnSpPr>
              <p:nvPr/>
            </p:nvCxnSpPr>
            <p:spPr bwMode="auto">
              <a:xfrm>
                <a:off x="3123745" y="2277296"/>
                <a:ext cx="533608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1"/>
              </p:cNvCxnSpPr>
              <p:nvPr/>
            </p:nvCxnSpPr>
            <p:spPr bwMode="auto">
              <a:xfrm flipV="1">
                <a:off x="3123745" y="2537425"/>
                <a:ext cx="533608" cy="32471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1"/>
              </p:cNvCxnSpPr>
              <p:nvPr/>
            </p:nvCxnSpPr>
            <p:spPr bwMode="auto">
              <a:xfrm>
                <a:off x="3123745" y="3446976"/>
                <a:ext cx="533608" cy="31036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63" idx="1"/>
              </p:cNvCxnSpPr>
              <p:nvPr/>
            </p:nvCxnSpPr>
            <p:spPr bwMode="auto">
              <a:xfrm flipV="1">
                <a:off x="3123745" y="3757336"/>
                <a:ext cx="533608" cy="27447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64" idx="1"/>
              </p:cNvCxnSpPr>
              <p:nvPr/>
            </p:nvCxnSpPr>
            <p:spPr bwMode="auto">
              <a:xfrm>
                <a:off x="3123745" y="4614861"/>
                <a:ext cx="533608" cy="36059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64" idx="1"/>
              </p:cNvCxnSpPr>
              <p:nvPr/>
            </p:nvCxnSpPr>
            <p:spPr bwMode="auto">
              <a:xfrm flipV="1">
                <a:off x="3123745" y="4975452"/>
                <a:ext cx="533608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endCxn id="64" idx="1"/>
              </p:cNvCxnSpPr>
              <p:nvPr/>
            </p:nvCxnSpPr>
            <p:spPr bwMode="auto">
              <a:xfrm flipV="1">
                <a:off x="3123745" y="4975452"/>
                <a:ext cx="533608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3"/>
                <a:endCxn id="55" idx="2"/>
              </p:cNvCxnSpPr>
              <p:nvPr/>
            </p:nvCxnSpPr>
            <p:spPr bwMode="auto">
              <a:xfrm flipV="1">
                <a:off x="4267446" y="2277296"/>
                <a:ext cx="533608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2" idx="3"/>
                <a:endCxn id="57" idx="2"/>
              </p:cNvCxnSpPr>
              <p:nvPr/>
            </p:nvCxnSpPr>
            <p:spPr bwMode="auto">
              <a:xfrm>
                <a:off x="4267446" y="2537425"/>
                <a:ext cx="533608" cy="90955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3" idx="3"/>
                <a:endCxn id="56" idx="2"/>
              </p:cNvCxnSpPr>
              <p:nvPr/>
            </p:nvCxnSpPr>
            <p:spPr bwMode="auto">
              <a:xfrm flipV="1">
                <a:off x="4267446" y="2862136"/>
                <a:ext cx="533608" cy="8952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3" idx="3"/>
                <a:endCxn id="59" idx="2"/>
              </p:cNvCxnSpPr>
              <p:nvPr/>
            </p:nvCxnSpPr>
            <p:spPr bwMode="auto">
              <a:xfrm>
                <a:off x="4267446" y="3757336"/>
                <a:ext cx="533608" cy="85752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4" idx="3"/>
                <a:endCxn id="60" idx="2"/>
              </p:cNvCxnSpPr>
              <p:nvPr/>
            </p:nvCxnSpPr>
            <p:spPr bwMode="auto">
              <a:xfrm>
                <a:off x="4267446" y="4975452"/>
                <a:ext cx="533608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4" idx="3"/>
                <a:endCxn id="58" idx="2"/>
              </p:cNvCxnSpPr>
              <p:nvPr/>
            </p:nvCxnSpPr>
            <p:spPr bwMode="auto">
              <a:xfrm flipV="1">
                <a:off x="4267446" y="4031815"/>
                <a:ext cx="533608" cy="94363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4" idx="3"/>
                <a:endCxn id="61" idx="2"/>
              </p:cNvCxnSpPr>
              <p:nvPr/>
            </p:nvCxnSpPr>
            <p:spPr bwMode="auto">
              <a:xfrm>
                <a:off x="4267446" y="4975452"/>
                <a:ext cx="533608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54"/>
            <p:cNvGrpSpPr>
              <a:grpSpLocks/>
            </p:cNvGrpSpPr>
            <p:nvPr/>
          </p:nvGrpSpPr>
          <p:grpSpPr bwMode="auto">
            <a:xfrm>
              <a:off x="5867400" y="2346960"/>
              <a:ext cx="2209800" cy="3825240"/>
              <a:chOff x="5334000" y="2118360"/>
              <a:chExt cx="2209800" cy="3825240"/>
            </a:xfrm>
          </p:grpSpPr>
          <p:sp>
            <p:nvSpPr>
              <p:cNvPr id="31" name="Oval 128"/>
              <p:cNvSpPr>
                <a:spLocks noChangeArrowheads="1"/>
              </p:cNvSpPr>
              <p:nvPr/>
            </p:nvSpPr>
            <p:spPr bwMode="auto">
              <a:xfrm>
                <a:off x="7010400" y="2118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2" name="Oval 129"/>
              <p:cNvSpPr>
                <a:spLocks noChangeArrowheads="1"/>
              </p:cNvSpPr>
              <p:nvPr/>
            </p:nvSpPr>
            <p:spPr bwMode="auto">
              <a:xfrm>
                <a:off x="7010400" y="2702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3" name="Oval 130"/>
              <p:cNvSpPr>
                <a:spLocks noChangeArrowheads="1"/>
              </p:cNvSpPr>
              <p:nvPr/>
            </p:nvSpPr>
            <p:spPr bwMode="auto">
              <a:xfrm>
                <a:off x="7010400" y="32867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4" name="Oval 131"/>
              <p:cNvSpPr>
                <a:spLocks noChangeArrowheads="1"/>
              </p:cNvSpPr>
              <p:nvPr/>
            </p:nvSpPr>
            <p:spPr bwMode="auto">
              <a:xfrm>
                <a:off x="7010400" y="38709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5" name="Oval 132"/>
              <p:cNvSpPr>
                <a:spLocks noChangeArrowheads="1"/>
              </p:cNvSpPr>
              <p:nvPr/>
            </p:nvSpPr>
            <p:spPr bwMode="auto">
              <a:xfrm>
                <a:off x="7010400" y="44551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6" name="Oval 133"/>
              <p:cNvSpPr>
                <a:spLocks noChangeArrowheads="1"/>
              </p:cNvSpPr>
              <p:nvPr/>
            </p:nvSpPr>
            <p:spPr bwMode="auto">
              <a:xfrm>
                <a:off x="7010400" y="50393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7" name="Oval 134"/>
              <p:cNvSpPr>
                <a:spLocks noChangeArrowheads="1"/>
              </p:cNvSpPr>
              <p:nvPr/>
            </p:nvSpPr>
            <p:spPr bwMode="auto">
              <a:xfrm>
                <a:off x="7010400" y="5623560"/>
                <a:ext cx="533400" cy="320040"/>
              </a:xfrm>
              <a:prstGeom prst="ellipse">
                <a:avLst/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1400">
                    <a:solidFill>
                      <a:srgbClr val="000000"/>
                    </a:solidFill>
                    <a:latin typeface="Tahoma" pitchFamily="34" charset="0"/>
                  </a:rPr>
                  <a:t>Data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5868270" y="2345468"/>
                <a:ext cx="60831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1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5868270" y="3565379"/>
                <a:ext cx="60831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2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5868270" y="4785289"/>
                <a:ext cx="608313" cy="3821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defTabSz="914400" eaLnBrk="1" hangingPunct="1">
                  <a:defRPr/>
                </a:pPr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  <a:latin typeface="Tahoma" pitchFamily="-64" charset="0"/>
                  </a:rPr>
                  <a:t>CPU 3</a:t>
                </a:r>
              </a:p>
            </p:txBody>
          </p:sp>
          <p:cxnSp>
            <p:nvCxnSpPr>
              <p:cNvPr id="41" name="Straight Arrow Connector 40"/>
              <p:cNvCxnSpPr>
                <a:endCxn id="38" idx="1"/>
              </p:cNvCxnSpPr>
              <p:nvPr/>
            </p:nvCxnSpPr>
            <p:spPr bwMode="auto">
              <a:xfrm>
                <a:off x="5334662" y="2277296"/>
                <a:ext cx="533608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8" idx="1"/>
              </p:cNvCxnSpPr>
              <p:nvPr/>
            </p:nvCxnSpPr>
            <p:spPr bwMode="auto">
              <a:xfrm flipV="1">
                <a:off x="5334662" y="2537425"/>
                <a:ext cx="533608" cy="32471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1"/>
              </p:cNvCxnSpPr>
              <p:nvPr/>
            </p:nvCxnSpPr>
            <p:spPr bwMode="auto">
              <a:xfrm>
                <a:off x="5334662" y="3446976"/>
                <a:ext cx="533608" cy="31036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39" idx="1"/>
              </p:cNvCxnSpPr>
              <p:nvPr/>
            </p:nvCxnSpPr>
            <p:spPr bwMode="auto">
              <a:xfrm flipV="1">
                <a:off x="5334662" y="3757336"/>
                <a:ext cx="533608" cy="27447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40" idx="1"/>
              </p:cNvCxnSpPr>
              <p:nvPr/>
            </p:nvCxnSpPr>
            <p:spPr bwMode="auto">
              <a:xfrm>
                <a:off x="5334662" y="4614861"/>
                <a:ext cx="533608" cy="36059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40" idx="1"/>
              </p:cNvCxnSpPr>
              <p:nvPr/>
            </p:nvCxnSpPr>
            <p:spPr bwMode="auto">
              <a:xfrm flipV="1">
                <a:off x="5334662" y="4975452"/>
                <a:ext cx="533608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40" idx="1"/>
              </p:cNvCxnSpPr>
              <p:nvPr/>
            </p:nvCxnSpPr>
            <p:spPr bwMode="auto">
              <a:xfrm flipV="1">
                <a:off x="5334662" y="4975452"/>
                <a:ext cx="533608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8" idx="3"/>
                <a:endCxn id="31" idx="2"/>
              </p:cNvCxnSpPr>
              <p:nvPr/>
            </p:nvCxnSpPr>
            <p:spPr bwMode="auto">
              <a:xfrm flipV="1">
                <a:off x="6476584" y="2277296"/>
                <a:ext cx="533608" cy="26012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33" idx="2"/>
              </p:cNvCxnSpPr>
              <p:nvPr/>
            </p:nvCxnSpPr>
            <p:spPr bwMode="auto">
              <a:xfrm>
                <a:off x="6476584" y="2537425"/>
                <a:ext cx="533608" cy="90955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32" idx="2"/>
              </p:cNvCxnSpPr>
              <p:nvPr/>
            </p:nvCxnSpPr>
            <p:spPr bwMode="auto">
              <a:xfrm flipV="1">
                <a:off x="6476584" y="2862136"/>
                <a:ext cx="533608" cy="8952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9" idx="3"/>
                <a:endCxn id="35" idx="2"/>
              </p:cNvCxnSpPr>
              <p:nvPr/>
            </p:nvCxnSpPr>
            <p:spPr bwMode="auto">
              <a:xfrm>
                <a:off x="6476584" y="3757336"/>
                <a:ext cx="533608" cy="85752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36" idx="2"/>
              </p:cNvCxnSpPr>
              <p:nvPr/>
            </p:nvCxnSpPr>
            <p:spPr bwMode="auto">
              <a:xfrm>
                <a:off x="6476584" y="4975452"/>
                <a:ext cx="533608" cy="22424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  <a:endCxn id="34" idx="2"/>
              </p:cNvCxnSpPr>
              <p:nvPr/>
            </p:nvCxnSpPr>
            <p:spPr bwMode="auto">
              <a:xfrm flipV="1">
                <a:off x="6476584" y="4031815"/>
                <a:ext cx="533608" cy="94363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0" idx="3"/>
                <a:endCxn id="37" idx="2"/>
              </p:cNvCxnSpPr>
              <p:nvPr/>
            </p:nvCxnSpPr>
            <p:spPr bwMode="auto">
              <a:xfrm>
                <a:off x="6476584" y="4975452"/>
                <a:ext cx="533608" cy="8090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56"/>
            <p:cNvCxnSpPr>
              <a:cxnSpLocks noChangeShapeType="1"/>
            </p:cNvCxnSpPr>
            <p:nvPr/>
          </p:nvCxnSpPr>
          <p:spPr bwMode="auto">
            <a:xfrm>
              <a:off x="990600" y="2057400"/>
              <a:ext cx="6934200" cy="1588"/>
            </a:xfrm>
            <a:prstGeom prst="straightConnector1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" name="Group 181"/>
            <p:cNvGrpSpPr>
              <a:grpSpLocks/>
            </p:cNvGrpSpPr>
            <p:nvPr/>
          </p:nvGrpSpPr>
          <p:grpSpPr bwMode="auto">
            <a:xfrm>
              <a:off x="2808861" y="2133599"/>
              <a:ext cx="4821678" cy="4783711"/>
              <a:chOff x="2808861" y="2133599"/>
              <a:chExt cx="4821678" cy="4783711"/>
            </a:xfrm>
          </p:grpSpPr>
          <p:grpSp>
            <p:nvGrpSpPr>
              <p:cNvPr id="22" name="Group 174"/>
              <p:cNvGrpSpPr>
                <a:grpSpLocks/>
              </p:cNvGrpSpPr>
              <p:nvPr/>
            </p:nvGrpSpPr>
            <p:grpSpPr bwMode="auto">
              <a:xfrm>
                <a:off x="2808861" y="2133599"/>
                <a:ext cx="413746" cy="4783710"/>
                <a:chOff x="2808861" y="2133599"/>
                <a:chExt cx="413746" cy="4783710"/>
              </a:xfrm>
            </p:grpSpPr>
            <p:cxnSp>
              <p:nvCxnSpPr>
                <p:cNvPr id="29" name="Straight Connector 28"/>
                <p:cNvCxnSpPr/>
                <p:nvPr/>
              </p:nvCxnSpPr>
              <p:spPr bwMode="auto">
                <a:xfrm rot="5400000">
                  <a:off x="795825" y="4462239"/>
                  <a:ext cx="4658984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17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41888" y="6236590"/>
                  <a:ext cx="947692" cy="413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</a:rPr>
                    <a:t>Barrier</a:t>
                  </a:r>
                </a:p>
              </p:txBody>
            </p:sp>
          </p:grpSp>
          <p:grpSp>
            <p:nvGrpSpPr>
              <p:cNvPr id="23" name="Group 175"/>
              <p:cNvGrpSpPr>
                <a:grpSpLocks/>
              </p:cNvGrpSpPr>
              <p:nvPr/>
            </p:nvGrpSpPr>
            <p:grpSpPr bwMode="auto">
              <a:xfrm>
                <a:off x="5006993" y="2133600"/>
                <a:ext cx="413746" cy="4783710"/>
                <a:chOff x="2808861" y="2133599"/>
                <a:chExt cx="413746" cy="4783710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796158" y="4462238"/>
                  <a:ext cx="4658984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17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41888" y="6236590"/>
                  <a:ext cx="947692" cy="413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</a:rPr>
                    <a:t>Barrier</a:t>
                  </a:r>
                </a:p>
              </p:txBody>
            </p:sp>
          </p:grpSp>
          <p:grpSp>
            <p:nvGrpSpPr>
              <p:cNvPr id="24" name="Group 178"/>
              <p:cNvGrpSpPr>
                <a:grpSpLocks/>
              </p:cNvGrpSpPr>
              <p:nvPr/>
            </p:nvGrpSpPr>
            <p:grpSpPr bwMode="auto">
              <a:xfrm>
                <a:off x="7216793" y="2133600"/>
                <a:ext cx="413746" cy="4783710"/>
                <a:chOff x="2808861" y="2133599"/>
                <a:chExt cx="413746" cy="4783710"/>
              </a:xfrm>
            </p:grpSpPr>
            <p:cxnSp>
              <p:nvCxnSpPr>
                <p:cNvPr id="25" name="Straight Connector 24"/>
                <p:cNvCxnSpPr/>
                <p:nvPr/>
              </p:nvCxnSpPr>
              <p:spPr bwMode="auto">
                <a:xfrm rot="5400000">
                  <a:off x="795496" y="4462238"/>
                  <a:ext cx="4658984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180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41888" y="6236590"/>
                  <a:ext cx="947692" cy="413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</a:rPr>
                    <a:t>Barrier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94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Iterative MapReduce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11213" y="111125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800" kern="0" smtClean="0"/>
              <a:t>System is not optimized for iteration: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46138" y="19335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138" y="25177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46138" y="31019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46138" y="36861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6138" y="42703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46138" y="48545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46138" y="5438775"/>
            <a:ext cx="533400" cy="3206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/>
            <a:r>
              <a:rPr lang="en-US" altLang="en-US" sz="1200">
                <a:solidFill>
                  <a:schemeClr val="tx1"/>
                </a:solidFill>
                <a:latin typeface="Tahoma" pitchFamily="34" charset="0"/>
              </a:rPr>
              <a:t>Data</a:t>
            </a:r>
          </a:p>
        </p:txBody>
      </p: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1389063" y="1933575"/>
            <a:ext cx="2124075" cy="3825875"/>
            <a:chOff x="1000035" y="2118360"/>
            <a:chExt cx="2124165" cy="382524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590800" y="2118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590800" y="2702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590800" y="32867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590800" y="38709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0800" y="44551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590800" y="5039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590800" y="5623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447729" y="2346922"/>
              <a:ext cx="609626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1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447729" y="3565920"/>
              <a:ext cx="609626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2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447729" y="4784917"/>
              <a:ext cx="609626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23" name="Straight Arrow Connector 22"/>
            <p:cNvCxnSpPr>
              <a:stCxn id="5" idx="6"/>
              <a:endCxn id="20" idx="1"/>
            </p:cNvCxnSpPr>
            <p:nvPr/>
          </p:nvCxnSpPr>
          <p:spPr bwMode="auto">
            <a:xfrm>
              <a:off x="1000035" y="2278671"/>
              <a:ext cx="447694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6"/>
              <a:endCxn id="20" idx="1"/>
            </p:cNvCxnSpPr>
            <p:nvPr/>
          </p:nvCxnSpPr>
          <p:spPr bwMode="auto">
            <a:xfrm flipV="1">
              <a:off x="1000035" y="2537390"/>
              <a:ext cx="447694" cy="32538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21" idx="1"/>
            </p:cNvCxnSpPr>
            <p:nvPr/>
          </p:nvCxnSpPr>
          <p:spPr bwMode="auto">
            <a:xfrm>
              <a:off x="1000035" y="3446877"/>
              <a:ext cx="447694" cy="30951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21" idx="1"/>
            </p:cNvCxnSpPr>
            <p:nvPr/>
          </p:nvCxnSpPr>
          <p:spPr bwMode="auto">
            <a:xfrm flipV="1">
              <a:off x="1000035" y="3756388"/>
              <a:ext cx="447694" cy="27459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6"/>
              <a:endCxn id="22" idx="1"/>
            </p:cNvCxnSpPr>
            <p:nvPr/>
          </p:nvCxnSpPr>
          <p:spPr bwMode="auto">
            <a:xfrm>
              <a:off x="1000035" y="4615084"/>
              <a:ext cx="447694" cy="36030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6"/>
              <a:endCxn id="22" idx="1"/>
            </p:cNvCxnSpPr>
            <p:nvPr/>
          </p:nvCxnSpPr>
          <p:spPr bwMode="auto">
            <a:xfrm flipV="1">
              <a:off x="1000035" y="4975386"/>
              <a:ext cx="447694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6"/>
              <a:endCxn id="22" idx="1"/>
            </p:cNvCxnSpPr>
            <p:nvPr/>
          </p:nvCxnSpPr>
          <p:spPr bwMode="auto">
            <a:xfrm flipV="1">
              <a:off x="1000035" y="4975386"/>
              <a:ext cx="447694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3"/>
              <a:endCxn id="13" idx="2"/>
            </p:cNvCxnSpPr>
            <p:nvPr/>
          </p:nvCxnSpPr>
          <p:spPr bwMode="auto">
            <a:xfrm flipV="1">
              <a:off x="2057355" y="2278671"/>
              <a:ext cx="533423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3"/>
              <a:endCxn id="15" idx="2"/>
            </p:cNvCxnSpPr>
            <p:nvPr/>
          </p:nvCxnSpPr>
          <p:spPr bwMode="auto">
            <a:xfrm>
              <a:off x="2057355" y="2537390"/>
              <a:ext cx="533423" cy="9094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3"/>
              <a:endCxn id="14" idx="2"/>
            </p:cNvCxnSpPr>
            <p:nvPr/>
          </p:nvCxnSpPr>
          <p:spPr bwMode="auto">
            <a:xfrm flipV="1">
              <a:off x="2057355" y="2862774"/>
              <a:ext cx="533423" cy="8936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3"/>
              <a:endCxn id="17" idx="2"/>
            </p:cNvCxnSpPr>
            <p:nvPr/>
          </p:nvCxnSpPr>
          <p:spPr bwMode="auto">
            <a:xfrm>
              <a:off x="2057355" y="3756388"/>
              <a:ext cx="533423" cy="8586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  <a:endCxn id="18" idx="2"/>
            </p:cNvCxnSpPr>
            <p:nvPr/>
          </p:nvCxnSpPr>
          <p:spPr bwMode="auto">
            <a:xfrm>
              <a:off x="2057355" y="4975386"/>
              <a:ext cx="533423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2" idx="3"/>
              <a:endCxn id="16" idx="2"/>
            </p:cNvCxnSpPr>
            <p:nvPr/>
          </p:nvCxnSpPr>
          <p:spPr bwMode="auto">
            <a:xfrm flipV="1">
              <a:off x="2057355" y="4030980"/>
              <a:ext cx="533423" cy="94440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19" idx="2"/>
            </p:cNvCxnSpPr>
            <p:nvPr/>
          </p:nvCxnSpPr>
          <p:spPr bwMode="auto">
            <a:xfrm>
              <a:off x="2057355" y="4975386"/>
              <a:ext cx="533423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153"/>
          <p:cNvGrpSpPr>
            <a:grpSpLocks/>
          </p:cNvGrpSpPr>
          <p:nvPr/>
        </p:nvGrpSpPr>
        <p:grpSpPr bwMode="auto">
          <a:xfrm>
            <a:off x="3513138" y="1933575"/>
            <a:ext cx="2209800" cy="3825875"/>
            <a:chOff x="3124200" y="2118360"/>
            <a:chExt cx="2209800" cy="3825240"/>
          </a:xfrm>
        </p:grpSpPr>
        <p:sp>
          <p:nvSpPr>
            <p:cNvPr id="38" name="Oval 104"/>
            <p:cNvSpPr>
              <a:spLocks noChangeArrowheads="1"/>
            </p:cNvSpPr>
            <p:nvPr/>
          </p:nvSpPr>
          <p:spPr bwMode="auto">
            <a:xfrm>
              <a:off x="4800600" y="2118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39" name="Oval 105"/>
            <p:cNvSpPr>
              <a:spLocks noChangeArrowheads="1"/>
            </p:cNvSpPr>
            <p:nvPr/>
          </p:nvSpPr>
          <p:spPr bwMode="auto">
            <a:xfrm>
              <a:off x="4800600" y="2702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0" name="Oval 106"/>
            <p:cNvSpPr>
              <a:spLocks noChangeArrowheads="1"/>
            </p:cNvSpPr>
            <p:nvPr/>
          </p:nvSpPr>
          <p:spPr bwMode="auto">
            <a:xfrm>
              <a:off x="4800600" y="32867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1" name="Oval 107"/>
            <p:cNvSpPr>
              <a:spLocks noChangeArrowheads="1"/>
            </p:cNvSpPr>
            <p:nvPr/>
          </p:nvSpPr>
          <p:spPr bwMode="auto">
            <a:xfrm>
              <a:off x="4800600" y="38709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4800600" y="44551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3" name="Oval 109"/>
            <p:cNvSpPr>
              <a:spLocks noChangeArrowheads="1"/>
            </p:cNvSpPr>
            <p:nvPr/>
          </p:nvSpPr>
          <p:spPr bwMode="auto">
            <a:xfrm>
              <a:off x="4800600" y="5039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4800600" y="5623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57600" y="2346922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1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3657600" y="3565920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3657600" y="4784917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48" name="Straight Arrow Connector 47"/>
            <p:cNvCxnSpPr>
              <a:endCxn id="45" idx="1"/>
            </p:cNvCxnSpPr>
            <p:nvPr/>
          </p:nvCxnSpPr>
          <p:spPr bwMode="auto">
            <a:xfrm>
              <a:off x="3124200" y="2278671"/>
              <a:ext cx="533400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1"/>
            </p:cNvCxnSpPr>
            <p:nvPr/>
          </p:nvCxnSpPr>
          <p:spPr bwMode="auto">
            <a:xfrm flipV="1">
              <a:off x="3124200" y="2537390"/>
              <a:ext cx="533400" cy="32538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1"/>
            </p:cNvCxnSpPr>
            <p:nvPr/>
          </p:nvCxnSpPr>
          <p:spPr bwMode="auto">
            <a:xfrm>
              <a:off x="3124200" y="3446877"/>
              <a:ext cx="533400" cy="30951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6" idx="1"/>
            </p:cNvCxnSpPr>
            <p:nvPr/>
          </p:nvCxnSpPr>
          <p:spPr bwMode="auto">
            <a:xfrm flipV="1">
              <a:off x="3124200" y="3756388"/>
              <a:ext cx="533400" cy="27459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 bwMode="auto">
            <a:xfrm>
              <a:off x="3124200" y="4615084"/>
              <a:ext cx="533400" cy="36030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7" idx="1"/>
            </p:cNvCxnSpPr>
            <p:nvPr/>
          </p:nvCxnSpPr>
          <p:spPr bwMode="auto">
            <a:xfrm flipV="1">
              <a:off x="3124200" y="4975386"/>
              <a:ext cx="533400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7" idx="1"/>
            </p:cNvCxnSpPr>
            <p:nvPr/>
          </p:nvCxnSpPr>
          <p:spPr bwMode="auto">
            <a:xfrm flipV="1">
              <a:off x="3124200" y="4975386"/>
              <a:ext cx="533400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5" idx="3"/>
              <a:endCxn id="38" idx="2"/>
            </p:cNvCxnSpPr>
            <p:nvPr/>
          </p:nvCxnSpPr>
          <p:spPr bwMode="auto">
            <a:xfrm flipV="1">
              <a:off x="4267200" y="2278671"/>
              <a:ext cx="533400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5" idx="3"/>
              <a:endCxn id="40" idx="2"/>
            </p:cNvCxnSpPr>
            <p:nvPr/>
          </p:nvCxnSpPr>
          <p:spPr bwMode="auto">
            <a:xfrm>
              <a:off x="4267200" y="2537390"/>
              <a:ext cx="533400" cy="9094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3"/>
              <a:endCxn id="39" idx="2"/>
            </p:cNvCxnSpPr>
            <p:nvPr/>
          </p:nvCxnSpPr>
          <p:spPr bwMode="auto">
            <a:xfrm flipV="1">
              <a:off x="4267200" y="2862774"/>
              <a:ext cx="533400" cy="8936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2" idx="2"/>
            </p:cNvCxnSpPr>
            <p:nvPr/>
          </p:nvCxnSpPr>
          <p:spPr bwMode="auto">
            <a:xfrm>
              <a:off x="4267200" y="3756388"/>
              <a:ext cx="533400" cy="8586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7" idx="3"/>
              <a:endCxn id="43" idx="2"/>
            </p:cNvCxnSpPr>
            <p:nvPr/>
          </p:nvCxnSpPr>
          <p:spPr bwMode="auto">
            <a:xfrm>
              <a:off x="4267200" y="4975386"/>
              <a:ext cx="533400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3"/>
              <a:endCxn id="41" idx="2"/>
            </p:cNvCxnSpPr>
            <p:nvPr/>
          </p:nvCxnSpPr>
          <p:spPr bwMode="auto">
            <a:xfrm flipV="1">
              <a:off x="4267200" y="4030980"/>
              <a:ext cx="533400" cy="94440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3"/>
              <a:endCxn id="44" idx="2"/>
            </p:cNvCxnSpPr>
            <p:nvPr/>
          </p:nvCxnSpPr>
          <p:spPr bwMode="auto">
            <a:xfrm>
              <a:off x="4267200" y="4975386"/>
              <a:ext cx="533400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154"/>
          <p:cNvGrpSpPr>
            <a:grpSpLocks/>
          </p:cNvGrpSpPr>
          <p:nvPr/>
        </p:nvGrpSpPr>
        <p:grpSpPr bwMode="auto">
          <a:xfrm>
            <a:off x="5722938" y="1933575"/>
            <a:ext cx="2209800" cy="3825875"/>
            <a:chOff x="5334000" y="2118360"/>
            <a:chExt cx="2209800" cy="3825240"/>
          </a:xfrm>
        </p:grpSpPr>
        <p:sp>
          <p:nvSpPr>
            <p:cNvPr id="63" name="Oval 128"/>
            <p:cNvSpPr>
              <a:spLocks noChangeArrowheads="1"/>
            </p:cNvSpPr>
            <p:nvPr/>
          </p:nvSpPr>
          <p:spPr bwMode="auto">
            <a:xfrm>
              <a:off x="7010400" y="2118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4" name="Oval 129"/>
            <p:cNvSpPr>
              <a:spLocks noChangeArrowheads="1"/>
            </p:cNvSpPr>
            <p:nvPr/>
          </p:nvSpPr>
          <p:spPr bwMode="auto">
            <a:xfrm>
              <a:off x="7010400" y="2702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5" name="Oval 130"/>
            <p:cNvSpPr>
              <a:spLocks noChangeArrowheads="1"/>
            </p:cNvSpPr>
            <p:nvPr/>
          </p:nvSpPr>
          <p:spPr bwMode="auto">
            <a:xfrm>
              <a:off x="7010400" y="32867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6" name="Oval 131"/>
            <p:cNvSpPr>
              <a:spLocks noChangeArrowheads="1"/>
            </p:cNvSpPr>
            <p:nvPr/>
          </p:nvSpPr>
          <p:spPr bwMode="auto">
            <a:xfrm>
              <a:off x="7010400" y="38709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7" name="Oval 132"/>
            <p:cNvSpPr>
              <a:spLocks noChangeArrowheads="1"/>
            </p:cNvSpPr>
            <p:nvPr/>
          </p:nvSpPr>
          <p:spPr bwMode="auto">
            <a:xfrm>
              <a:off x="7010400" y="44551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8" name="Oval 133"/>
            <p:cNvSpPr>
              <a:spLocks noChangeArrowheads="1"/>
            </p:cNvSpPr>
            <p:nvPr/>
          </p:nvSpPr>
          <p:spPr bwMode="auto">
            <a:xfrm>
              <a:off x="7010400" y="50393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9" name="Oval 134"/>
            <p:cNvSpPr>
              <a:spLocks noChangeArrowheads="1"/>
            </p:cNvSpPr>
            <p:nvPr/>
          </p:nvSpPr>
          <p:spPr bwMode="auto">
            <a:xfrm>
              <a:off x="7010400" y="5623560"/>
              <a:ext cx="533400" cy="320040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1200">
                  <a:solidFill>
                    <a:schemeClr val="tx1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5867400" y="2346922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1</a:t>
              </a: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5867400" y="3565920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2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5867400" y="4784917"/>
              <a:ext cx="609600" cy="380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sz="1200" dirty="0">
                  <a:solidFill>
                    <a:schemeClr val="tx1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>
              <a:off x="5334000" y="2278671"/>
              <a:ext cx="533400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1"/>
            </p:cNvCxnSpPr>
            <p:nvPr/>
          </p:nvCxnSpPr>
          <p:spPr bwMode="auto">
            <a:xfrm flipV="1">
              <a:off x="5334000" y="2537390"/>
              <a:ext cx="533400" cy="32538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1" idx="1"/>
            </p:cNvCxnSpPr>
            <p:nvPr/>
          </p:nvCxnSpPr>
          <p:spPr bwMode="auto">
            <a:xfrm>
              <a:off x="5334000" y="3446877"/>
              <a:ext cx="533400" cy="30951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1" idx="1"/>
            </p:cNvCxnSpPr>
            <p:nvPr/>
          </p:nvCxnSpPr>
          <p:spPr bwMode="auto">
            <a:xfrm flipV="1">
              <a:off x="5334000" y="3756388"/>
              <a:ext cx="533400" cy="27459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2" idx="1"/>
            </p:cNvCxnSpPr>
            <p:nvPr/>
          </p:nvCxnSpPr>
          <p:spPr bwMode="auto">
            <a:xfrm>
              <a:off x="5334000" y="4615084"/>
              <a:ext cx="533400" cy="36030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72" idx="1"/>
            </p:cNvCxnSpPr>
            <p:nvPr/>
          </p:nvCxnSpPr>
          <p:spPr bwMode="auto">
            <a:xfrm flipV="1">
              <a:off x="5334000" y="4975386"/>
              <a:ext cx="533400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2" idx="1"/>
            </p:cNvCxnSpPr>
            <p:nvPr/>
          </p:nvCxnSpPr>
          <p:spPr bwMode="auto">
            <a:xfrm flipV="1">
              <a:off x="5334000" y="4975386"/>
              <a:ext cx="533400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0" idx="3"/>
              <a:endCxn id="63" idx="2"/>
            </p:cNvCxnSpPr>
            <p:nvPr/>
          </p:nvCxnSpPr>
          <p:spPr bwMode="auto">
            <a:xfrm flipV="1">
              <a:off x="6477000" y="2278671"/>
              <a:ext cx="533400" cy="2587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0" idx="3"/>
              <a:endCxn id="65" idx="2"/>
            </p:cNvCxnSpPr>
            <p:nvPr/>
          </p:nvCxnSpPr>
          <p:spPr bwMode="auto">
            <a:xfrm>
              <a:off x="6477000" y="2537390"/>
              <a:ext cx="533400" cy="9094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64" idx="2"/>
            </p:cNvCxnSpPr>
            <p:nvPr/>
          </p:nvCxnSpPr>
          <p:spPr bwMode="auto">
            <a:xfrm flipV="1">
              <a:off x="6477000" y="2862774"/>
              <a:ext cx="533400" cy="8936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1" idx="3"/>
              <a:endCxn id="67" idx="2"/>
            </p:cNvCxnSpPr>
            <p:nvPr/>
          </p:nvCxnSpPr>
          <p:spPr bwMode="auto">
            <a:xfrm>
              <a:off x="6477000" y="3756388"/>
              <a:ext cx="533400" cy="8586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2" idx="3"/>
              <a:endCxn id="68" idx="2"/>
            </p:cNvCxnSpPr>
            <p:nvPr/>
          </p:nvCxnSpPr>
          <p:spPr bwMode="auto">
            <a:xfrm>
              <a:off x="6477000" y="4975386"/>
              <a:ext cx="533400" cy="22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2" idx="3"/>
              <a:endCxn id="66" idx="2"/>
            </p:cNvCxnSpPr>
            <p:nvPr/>
          </p:nvCxnSpPr>
          <p:spPr bwMode="auto">
            <a:xfrm flipV="1">
              <a:off x="6477000" y="4030980"/>
              <a:ext cx="533400" cy="94440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3"/>
              <a:endCxn id="69" idx="2"/>
            </p:cNvCxnSpPr>
            <p:nvPr/>
          </p:nvCxnSpPr>
          <p:spPr bwMode="auto">
            <a:xfrm>
              <a:off x="6477000" y="4975386"/>
              <a:ext cx="533400" cy="807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156"/>
          <p:cNvCxnSpPr>
            <a:cxnSpLocks noChangeShapeType="1"/>
          </p:cNvCxnSpPr>
          <p:nvPr/>
        </p:nvCxnSpPr>
        <p:spPr bwMode="auto">
          <a:xfrm>
            <a:off x="846138" y="1644650"/>
            <a:ext cx="6934200" cy="1588"/>
          </a:xfrm>
          <a:prstGeom prst="straightConnector1">
            <a:avLst/>
          </a:prstGeom>
          <a:noFill/>
          <a:ln w="38100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157"/>
          <p:cNvSpPr txBox="1">
            <a:spLocks noChangeArrowheads="1"/>
          </p:cNvSpPr>
          <p:nvPr/>
        </p:nvSpPr>
        <p:spPr bwMode="auto">
          <a:xfrm>
            <a:off x="3678238" y="1570038"/>
            <a:ext cx="114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Iterations</a:t>
            </a:r>
          </a:p>
        </p:txBody>
      </p:sp>
      <p:grpSp>
        <p:nvGrpSpPr>
          <p:cNvPr id="89" name="Group 169"/>
          <p:cNvGrpSpPr>
            <a:grpSpLocks/>
          </p:cNvGrpSpPr>
          <p:nvPr/>
        </p:nvGrpSpPr>
        <p:grpSpPr bwMode="auto">
          <a:xfrm>
            <a:off x="2446338" y="2101850"/>
            <a:ext cx="4953000" cy="3505200"/>
            <a:chOff x="2590800" y="2514600"/>
            <a:chExt cx="4953000" cy="3505200"/>
          </a:xfrm>
        </p:grpSpPr>
        <p:sp>
          <p:nvSpPr>
            <p:cNvPr id="90" name="Rectangle 89"/>
            <p:cNvSpPr/>
            <p:nvPr/>
          </p:nvSpPr>
          <p:spPr bwMode="auto">
            <a:xfrm rot="5400000">
              <a:off x="1066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Disk Penalty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 rot="5400000">
              <a:off x="3352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Disk Penalty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 rot="5400000">
              <a:off x="55626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Disk Penalty</a:t>
              </a:r>
            </a:p>
          </p:txBody>
        </p:sp>
      </p:grpSp>
      <p:grpSp>
        <p:nvGrpSpPr>
          <p:cNvPr id="93" name="Group 169"/>
          <p:cNvGrpSpPr>
            <a:grpSpLocks/>
          </p:cNvGrpSpPr>
          <p:nvPr/>
        </p:nvGrpSpPr>
        <p:grpSpPr bwMode="auto">
          <a:xfrm>
            <a:off x="1227138" y="2101850"/>
            <a:ext cx="4953000" cy="3505200"/>
            <a:chOff x="2590800" y="2514600"/>
            <a:chExt cx="4953000" cy="3505200"/>
          </a:xfrm>
        </p:grpSpPr>
        <p:sp>
          <p:nvSpPr>
            <p:cNvPr id="94" name="Rectangle 93"/>
            <p:cNvSpPr/>
            <p:nvPr/>
          </p:nvSpPr>
          <p:spPr bwMode="auto">
            <a:xfrm rot="5400000">
              <a:off x="1066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StartupPenalty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 rot="5400000">
              <a:off x="3352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Startup Penalty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 rot="5400000">
              <a:off x="55626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4400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Tahoma" pitchFamily="-64" charset="0"/>
                </a:rPr>
                <a:t>Startup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5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hash partitioning</a:t>
            </a:r>
          </a:p>
          <a:p>
            <a:pPr lvl="1"/>
            <a:r>
              <a:rPr lang="en-US" dirty="0" smtClean="0"/>
              <a:t>Randomly assign nodes to partitions</a:t>
            </a:r>
          </a:p>
          <a:p>
            <a:r>
              <a:rPr lang="en-US" dirty="0" smtClean="0"/>
              <a:t>Observation: many graphs exhibit local structure</a:t>
            </a:r>
          </a:p>
          <a:p>
            <a:pPr lvl="1"/>
            <a:r>
              <a:rPr lang="en-US" dirty="0" smtClean="0"/>
              <a:t>E.g., communities in social networks</a:t>
            </a:r>
          </a:p>
          <a:p>
            <a:pPr lvl="1"/>
            <a:r>
              <a:rPr lang="en-US" dirty="0" smtClean="0"/>
              <a:t>Better partitioning creates more opportunities for local aggregation</a:t>
            </a:r>
          </a:p>
          <a:p>
            <a:r>
              <a:rPr lang="en-US" dirty="0" smtClean="0"/>
              <a:t>Unfortunately, partitioning is </a:t>
            </a:r>
            <a:r>
              <a:rPr lang="en-US" b="1" dirty="0" smtClean="0"/>
              <a:t>hard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Sometimes, chick-and-egg… </a:t>
            </a:r>
          </a:p>
          <a:p>
            <a:pPr lvl="1"/>
            <a:r>
              <a:rPr lang="en-US" dirty="0" smtClean="0"/>
              <a:t>But cheap heuristics sometimes available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webgraphs</a:t>
            </a:r>
            <a:r>
              <a:rPr lang="en-US" dirty="0" smtClean="0"/>
              <a:t>: range partition on domain-sorted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Schimmy</a:t>
            </a: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implementation contains two </a:t>
            </a:r>
            <a:r>
              <a:rPr lang="en-US" dirty="0" err="1" smtClean="0"/>
              <a:t>dataflows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Messages (actual computations)</a:t>
            </a:r>
          </a:p>
          <a:p>
            <a:pPr lvl="1"/>
            <a:r>
              <a:rPr lang="en-US" dirty="0" smtClean="0"/>
              <a:t>Graph structure (“bookkeeping”)</a:t>
            </a:r>
          </a:p>
          <a:p>
            <a:r>
              <a:rPr lang="en-US" dirty="0" err="1" smtClean="0"/>
              <a:t>Schimmy</a:t>
            </a:r>
            <a:r>
              <a:rPr lang="en-US" dirty="0" smtClean="0"/>
              <a:t>: separate the two </a:t>
            </a:r>
            <a:r>
              <a:rPr lang="en-US" dirty="0" err="1" smtClean="0"/>
              <a:t>dataflows</a:t>
            </a:r>
            <a:r>
              <a:rPr lang="en-US" dirty="0" smtClean="0"/>
              <a:t>, shuffle only the messages</a:t>
            </a:r>
          </a:p>
          <a:p>
            <a:pPr lvl="1"/>
            <a:r>
              <a:rPr lang="en-US" dirty="0" smtClean="0"/>
              <a:t>Basic idea: merge join between graph structure and messages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41148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73380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</a:rPr>
              <a:t>both relations sorted by join key</a:t>
            </a:r>
            <a:endParaRPr lang="en-US" sz="1400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6002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3716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1148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  <a:r>
              <a:rPr kumimoji="0" lang="en-US" sz="1600" b="1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6002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5814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8200" y="41148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100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57150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1800" y="41148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9436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4093" y="3733800"/>
            <a:ext cx="4903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</a:rPr>
              <a:t>both relations consistently partitioned and sorted by join key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3716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  <a:r>
              <a:rPr kumimoji="0" lang="en-US" sz="1600" b="1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</a:t>
            </a:r>
            <a:r>
              <a:rPr lang="en-US" dirty="0" err="1" smtClean="0"/>
              <a:t>Schimmy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Schimmy</a:t>
            </a:r>
            <a:r>
              <a:rPr lang="en-US" dirty="0" smtClean="0"/>
              <a:t> = reduce side parallel merge join between graph structure and messages</a:t>
            </a:r>
          </a:p>
          <a:p>
            <a:pPr lvl="1"/>
            <a:r>
              <a:rPr lang="en-US" dirty="0" smtClean="0"/>
              <a:t>Consistent partitioning between input and intermediate data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emit only messages (actual computation)</a:t>
            </a:r>
          </a:p>
          <a:p>
            <a:pPr lvl="1"/>
            <a:r>
              <a:rPr lang="en-US" dirty="0" smtClean="0"/>
              <a:t>Reducers read graph structure directly from HDFS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6002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35814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48200" y="38862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8100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7150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1800" y="3886200"/>
            <a:ext cx="60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9436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8674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7338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5240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72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(messages)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70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(messages)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06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(messages)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7775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(graph structure)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956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(graph structure)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00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 smtClean="0">
                <a:solidFill>
                  <a:srgbClr val="000000"/>
                </a:solidFill>
              </a:rPr>
              <a:t>(graph structure)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5" grpId="0"/>
      <p:bldP spid="26" grpId="0"/>
      <p:bldP spid="2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Tools on Big Graph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Graph databases: Storage and Basic </a:t>
            </a:r>
            <a:r>
              <a:rPr lang="en-AU" dirty="0" smtClean="0"/>
              <a:t>Operators</a:t>
            </a:r>
            <a:endParaRPr lang="en-AU" dirty="0"/>
          </a:p>
          <a:p>
            <a:pPr lvl="1"/>
            <a:r>
              <a:rPr lang="en-AU" dirty="0"/>
              <a:t>http://en.wikipedia.org/wiki/Graph_database</a:t>
            </a:r>
          </a:p>
          <a:p>
            <a:pPr lvl="1"/>
            <a:r>
              <a:rPr lang="en-AU" dirty="0" smtClean="0"/>
              <a:t>Neo4j </a:t>
            </a:r>
            <a:r>
              <a:rPr lang="en-AU" dirty="0"/>
              <a:t>(an open source graph database) </a:t>
            </a:r>
          </a:p>
          <a:p>
            <a:pPr lvl="1"/>
            <a:r>
              <a:rPr lang="en-AU" dirty="0" err="1"/>
              <a:t>InfiniteGraph</a:t>
            </a:r>
            <a:endParaRPr lang="en-AU" dirty="0"/>
          </a:p>
          <a:p>
            <a:pPr lvl="1"/>
            <a:r>
              <a:rPr lang="en-AU" dirty="0" err="1"/>
              <a:t>VertexDB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Distributed </a:t>
            </a:r>
            <a:r>
              <a:rPr lang="en-AU" dirty="0"/>
              <a:t>Graph Processing (mostly in-memory-only) </a:t>
            </a:r>
          </a:p>
          <a:p>
            <a:pPr lvl="1"/>
            <a:r>
              <a:rPr lang="en-AU" dirty="0"/>
              <a:t>Google’s </a:t>
            </a:r>
            <a:r>
              <a:rPr lang="en-AU" dirty="0" err="1"/>
              <a:t>Pregel</a:t>
            </a:r>
            <a:r>
              <a:rPr lang="en-AU" dirty="0"/>
              <a:t> (vertex </a:t>
            </a:r>
            <a:r>
              <a:rPr lang="en-AU" dirty="0" err="1"/>
              <a:t>centered</a:t>
            </a:r>
            <a:r>
              <a:rPr lang="en-AU" dirty="0"/>
              <a:t> computation</a:t>
            </a:r>
            <a:r>
              <a:rPr lang="en-AU" dirty="0" smtClean="0"/>
              <a:t>)</a:t>
            </a:r>
          </a:p>
          <a:p>
            <a:pPr lvl="1"/>
            <a:r>
              <a:rPr lang="en-US" dirty="0" err="1" smtClean="0"/>
              <a:t>Giraph</a:t>
            </a:r>
            <a:r>
              <a:rPr lang="en-US" dirty="0" smtClean="0"/>
              <a:t> (Apache)</a:t>
            </a:r>
          </a:p>
          <a:p>
            <a:pPr lvl="1"/>
            <a:r>
              <a:rPr lang="en-US" dirty="0" err="1" smtClean="0"/>
              <a:t>GraphX</a:t>
            </a:r>
            <a:r>
              <a:rPr lang="en-US" dirty="0" smtClean="0"/>
              <a:t> (Spark)</a:t>
            </a:r>
          </a:p>
          <a:p>
            <a:pPr lvl="1"/>
            <a:r>
              <a:rPr lang="en-US" altLang="zh-CN" dirty="0" err="1" smtClean="0"/>
              <a:t>GraphLab</a:t>
            </a:r>
            <a:endParaRPr lang="en-US" dirty="0" smtClean="0"/>
          </a:p>
          <a:p>
            <a:pPr lvl="1"/>
            <a:r>
              <a:rPr lang="en-US" dirty="0" smtClean="0"/>
              <a:t>… …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8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References</a:t>
            </a:r>
            <a:endParaRPr lang="en-AU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Chapter 5. </a:t>
            </a:r>
            <a:r>
              <a:rPr lang="en-AU" altLang="en-US" dirty="0"/>
              <a:t>Data-Intensive Text </a:t>
            </a:r>
            <a:r>
              <a:rPr lang="en-AU" altLang="en-US" dirty="0" smtClean="0"/>
              <a:t>Processing with MapReduce</a:t>
            </a:r>
          </a:p>
          <a:p>
            <a:r>
              <a:rPr lang="en-AU" altLang="en-US" dirty="0"/>
              <a:t>Chapter 5. Mining of Massive Datasets.</a:t>
            </a:r>
          </a:p>
          <a:p>
            <a:pPr marL="0" indent="0">
              <a:buNone/>
            </a:pP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6508D-766E-4DC9-94A6-85F0647ECD7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42261</TotalTime>
  <Words>4842</Words>
  <Application>Microsoft Office PowerPoint</Application>
  <PresentationFormat>On-screen Show (4:3)</PresentationFormat>
  <Paragraphs>1316</Paragraphs>
  <Slides>97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9" baseType="lpstr">
      <vt:lpstr>db-5-grey</vt:lpstr>
      <vt:lpstr>Equation</vt:lpstr>
      <vt:lpstr>COMP9313: Big Data Management         Lecturer: Xin Cao Course web site: http://www.cse.unsw.edu.au/~cs9313/ </vt:lpstr>
      <vt:lpstr>PowerPoint Presentation</vt:lpstr>
      <vt:lpstr>What’s a Graph?</vt:lpstr>
      <vt:lpstr>Graph Data: Social Networks</vt:lpstr>
      <vt:lpstr>Graph Data: Technological Networks</vt:lpstr>
      <vt:lpstr>Some Graph Problems</vt:lpstr>
      <vt:lpstr>Graph Analytics</vt:lpstr>
      <vt:lpstr>Graphs and MapReduce</vt:lpstr>
      <vt:lpstr>Representing Graphs</vt:lpstr>
      <vt:lpstr>Adjacency Matrices: Critique</vt:lpstr>
      <vt:lpstr>Representing Graphs</vt:lpstr>
      <vt:lpstr>Adjacency Lists: Critique</vt:lpstr>
      <vt:lpstr>PowerPoint Presentation</vt:lpstr>
      <vt:lpstr>Single-Source Shortest Path (SSSP)</vt:lpstr>
      <vt:lpstr>Dijkstra’s Algorithm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Finding the Shortest Path</vt:lpstr>
      <vt:lpstr>Visualizing Parallel BFS</vt:lpstr>
      <vt:lpstr>From Intuition to Algorithm</vt:lpstr>
      <vt:lpstr>Multiple Iterations Needed</vt:lpstr>
      <vt:lpstr>BFS Pseudo-Code</vt:lpstr>
      <vt:lpstr>Stopping Criterion</vt:lpstr>
      <vt:lpstr>Implementation in MapReduce</vt:lpstr>
      <vt:lpstr>How to Find the Shortest Path?</vt:lpstr>
      <vt:lpstr>Mapper</vt:lpstr>
      <vt:lpstr>Reducer</vt:lpstr>
      <vt:lpstr>BFS Pseudo-Code (Weighted Edges)</vt:lpstr>
      <vt:lpstr>Additional Complexities</vt:lpstr>
      <vt:lpstr>How Many Iterations Are Needed?</vt:lpstr>
      <vt:lpstr>Example (only distances)</vt:lpstr>
      <vt:lpstr>Iteration 1</vt:lpstr>
      <vt:lpstr>Iteration 2</vt:lpstr>
      <vt:lpstr>Iteration 3</vt:lpstr>
      <vt:lpstr>Iteration 4</vt:lpstr>
      <vt:lpstr>Comparison to Dijkstra</vt:lpstr>
      <vt:lpstr>PowerPoint Presentation</vt:lpstr>
      <vt:lpstr>Ranking Nodes on the Graph</vt:lpstr>
      <vt:lpstr>Links as Votes</vt:lpstr>
      <vt:lpstr>Example: PageRank Scores</vt:lpstr>
      <vt:lpstr>Simple Recursive Formulation</vt:lpstr>
      <vt:lpstr>PageRank: The “Flow” Model</vt:lpstr>
      <vt:lpstr>Solving the Flow Equations</vt:lpstr>
      <vt:lpstr>PageRank: Matrix Formulation</vt:lpstr>
      <vt:lpstr>Example</vt:lpstr>
      <vt:lpstr>Eigenvector Formulation</vt:lpstr>
      <vt:lpstr>Example: Flow Equations &amp; M</vt:lpstr>
      <vt:lpstr>Power Iteration Method</vt:lpstr>
      <vt:lpstr>PageRank: How to solve?</vt:lpstr>
      <vt:lpstr>Why Power Iteration works?</vt:lpstr>
      <vt:lpstr>Random Walk Interpretation</vt:lpstr>
      <vt:lpstr>The Stationary Distribution</vt:lpstr>
      <vt:lpstr>Existence and Uniqueness</vt:lpstr>
      <vt:lpstr>PageRank: Two Questions</vt:lpstr>
      <vt:lpstr>Does this converge?</vt:lpstr>
      <vt:lpstr>Does it converge to what we want?</vt:lpstr>
      <vt:lpstr>PageRank: Problems</vt:lpstr>
      <vt:lpstr>Problem: Dead Ends</vt:lpstr>
      <vt:lpstr>Solution: Teleport!</vt:lpstr>
      <vt:lpstr>Problem: Spider Traps</vt:lpstr>
      <vt:lpstr>Solution: Always Teleports!</vt:lpstr>
      <vt:lpstr>Why Teleports Solve the Problem?</vt:lpstr>
      <vt:lpstr>Google’s Solution: Random Teleports</vt:lpstr>
      <vt:lpstr>The Google Matrix</vt:lpstr>
      <vt:lpstr>Random Teleports ( = 0.8)</vt:lpstr>
      <vt:lpstr>Computing PageRank</vt:lpstr>
      <vt:lpstr>Matrix Formulation</vt:lpstr>
      <vt:lpstr>Rearranging the Equation</vt:lpstr>
      <vt:lpstr>Sparse Matrix Formulation</vt:lpstr>
      <vt:lpstr>PageRank: The Complete Algorithm</vt:lpstr>
      <vt:lpstr>Sparse Matrix Encoding</vt:lpstr>
      <vt:lpstr>Basic Algorithm: Update Step</vt:lpstr>
      <vt:lpstr>Analysis</vt:lpstr>
      <vt:lpstr>PowerPoint Presentation</vt:lpstr>
      <vt:lpstr>PageRank Computation Review</vt:lpstr>
      <vt:lpstr>Simplified PageRank</vt:lpstr>
      <vt:lpstr>Sample PageRank Iteration (1)</vt:lpstr>
      <vt:lpstr>Sample PageRank Iteration (2)</vt:lpstr>
      <vt:lpstr>PageRank in MapReduce (One Iteration)</vt:lpstr>
      <vt:lpstr>PageRank Pseudo-Code</vt:lpstr>
      <vt:lpstr>PageRank vs. BFS</vt:lpstr>
      <vt:lpstr>Complete PageRank</vt:lpstr>
      <vt:lpstr>Graphs and MapReduce</vt:lpstr>
      <vt:lpstr>Issues with MapReduce on Graph Processing</vt:lpstr>
      <vt:lpstr>Iterative MapReduce</vt:lpstr>
      <vt:lpstr>Iterative MapReduce</vt:lpstr>
      <vt:lpstr>Better Partitioning</vt:lpstr>
      <vt:lpstr>Schimmy Design Pattern</vt:lpstr>
      <vt:lpstr>Do the Schimmy!</vt:lpstr>
      <vt:lpstr>More Tools on Big Graph Processing</vt:lpstr>
      <vt:lpstr>References</vt:lpstr>
      <vt:lpstr>End of Chapter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808</cp:revision>
  <cp:lastPrinted>2005-01-10T21:51:57Z</cp:lastPrinted>
  <dcterms:created xsi:type="dcterms:W3CDTF">1999-11-04T20:50:09Z</dcterms:created>
  <dcterms:modified xsi:type="dcterms:W3CDTF">2017-08-21T07:53:10Z</dcterms:modified>
</cp:coreProperties>
</file>