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80"/>
  </p:notesMasterIdLst>
  <p:handoutMasterIdLst>
    <p:handoutMasterId r:id="rId81"/>
  </p:handoutMasterIdLst>
  <p:sldIdLst>
    <p:sldId id="525" r:id="rId5"/>
    <p:sldId id="403" r:id="rId6"/>
    <p:sldId id="492" r:id="rId7"/>
    <p:sldId id="444" r:id="rId8"/>
    <p:sldId id="445" r:id="rId9"/>
    <p:sldId id="446" r:id="rId10"/>
    <p:sldId id="464" r:id="rId11"/>
    <p:sldId id="447" r:id="rId12"/>
    <p:sldId id="463" r:id="rId13"/>
    <p:sldId id="409" r:id="rId14"/>
    <p:sldId id="465" r:id="rId15"/>
    <p:sldId id="414" r:id="rId16"/>
    <p:sldId id="417" r:id="rId17"/>
    <p:sldId id="429" r:id="rId18"/>
    <p:sldId id="437" r:id="rId19"/>
    <p:sldId id="426" r:id="rId20"/>
    <p:sldId id="466" r:id="rId21"/>
    <p:sldId id="526" r:id="rId22"/>
    <p:sldId id="436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27" r:id="rId40"/>
    <p:sldId id="422" r:id="rId41"/>
    <p:sldId id="423" r:id="rId42"/>
    <p:sldId id="433" r:id="rId43"/>
    <p:sldId id="424" r:id="rId44"/>
    <p:sldId id="448" r:id="rId45"/>
    <p:sldId id="460" r:id="rId46"/>
    <p:sldId id="461" r:id="rId47"/>
    <p:sldId id="462" r:id="rId48"/>
    <p:sldId id="450" r:id="rId49"/>
    <p:sldId id="451" r:id="rId50"/>
    <p:sldId id="474" r:id="rId51"/>
    <p:sldId id="475" r:id="rId52"/>
    <p:sldId id="469" r:id="rId53"/>
    <p:sldId id="470" r:id="rId54"/>
    <p:sldId id="495" r:id="rId55"/>
    <p:sldId id="559" r:id="rId56"/>
    <p:sldId id="560" r:id="rId57"/>
    <p:sldId id="561" r:id="rId58"/>
    <p:sldId id="494" r:id="rId59"/>
    <p:sldId id="503" r:id="rId60"/>
    <p:sldId id="531" r:id="rId61"/>
    <p:sldId id="530" r:id="rId62"/>
    <p:sldId id="506" r:id="rId63"/>
    <p:sldId id="508" r:id="rId64"/>
    <p:sldId id="509" r:id="rId65"/>
    <p:sldId id="510" r:id="rId66"/>
    <p:sldId id="513" r:id="rId67"/>
    <p:sldId id="511" r:id="rId68"/>
    <p:sldId id="487" r:id="rId69"/>
    <p:sldId id="518" r:id="rId70"/>
    <p:sldId id="517" r:id="rId71"/>
    <p:sldId id="524" r:id="rId72"/>
    <p:sldId id="521" r:id="rId73"/>
    <p:sldId id="514" r:id="rId74"/>
    <p:sldId id="515" r:id="rId75"/>
    <p:sldId id="516" r:id="rId76"/>
    <p:sldId id="522" r:id="rId77"/>
    <p:sldId id="430" r:id="rId78"/>
    <p:sldId id="283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43" autoAdjust="0"/>
  </p:normalViewPr>
  <p:slideViewPr>
    <p:cSldViewPr snapToGrid="0">
      <p:cViewPr>
        <p:scale>
          <a:sx n="100" d="100"/>
          <a:sy n="100" d="100"/>
        </p:scale>
        <p:origin x="-1944" y="-18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presProps" Target="pres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A7EB65-DE90-4FB2-B217-525520DB5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67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6381D8-10EA-44A2-AE76-78A3C19AB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9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7BA3C169-CA32-47D5-AA7C-94C3E1B23C35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0ED58DD-6CC0-45EE-BB85-9195B5697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FC95-6767-40FF-A46D-0B8B98397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24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196AD-CE34-4912-9C8E-1D37EC0AC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9D5C8-6DEB-4563-AFD0-997A9A29E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31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5008C-BDD0-413F-B4BA-7176022A8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12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A97A-AA4E-4FCF-A825-2E8F288EA9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5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BB2CB-DB8F-4975-B347-0E565B7859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64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83B18-08FE-4B18-806B-09ECC5F1F1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75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D58D7-4AF3-4EA5-9FCD-E33D3AB159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17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20967-63C9-4EBE-9473-810782D15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7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A1D1-38A4-488B-AC05-B16E3BEBD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06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6474A5E-FAD9-454A-87C9-2DC0C189C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 smtClean="0">
                <a:solidFill>
                  <a:schemeClr val="tx2"/>
                </a:solidFill>
              </a:rPr>
              <a:t>6</a:t>
            </a:r>
            <a:r>
              <a:rPr lang="en-US" altLang="en-US" sz="1000" b="1" dirty="0" smtClean="0">
                <a:solidFill>
                  <a:schemeClr val="tx2"/>
                </a:solidFill>
              </a:rPr>
              <a:t>.</a:t>
            </a:r>
            <a:fld id="{0CC241EC-06DC-4EEA-AE11-B3873F05C8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cs.latrobe.edu.au/zhe/ZhenHeSparkRDDAPIExamples.html" TargetMode="External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la-lang.org/documentation/" TargetMode="External"/><Relationship Id="rId2" Type="http://schemas.openxmlformats.org/officeDocument/2006/relationships/hyperlink" Target="http://spark.apache.org/docs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.oreilly.com/product/0636920028512.do" TargetMode="External"/><Relationship Id="rId5" Type="http://schemas.openxmlformats.org/officeDocument/2006/relationships/hyperlink" Target="https://www.slideshare.net/tpunder/a-brief-intro-to-scala" TargetMode="External"/><Relationship Id="rId4" Type="http://schemas.openxmlformats.org/officeDocument/2006/relationships/hyperlink" Target="http://www.scala-lang.org/docu/files/ScalaByExample.pdf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Goals of Spark</a:t>
            </a:r>
            <a:endParaRPr lang="en-AU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Keep more data in-memory to improve the performance!</a:t>
            </a:r>
          </a:p>
          <a:p>
            <a:r>
              <a:rPr lang="en-AU" altLang="en-US" smtClean="0"/>
              <a:t>Extend the MapReduce model to better support two common classes of analytics apps:</a:t>
            </a:r>
          </a:p>
          <a:p>
            <a:pPr lvl="1"/>
            <a:r>
              <a:rPr lang="en-AU" altLang="en-US" smtClean="0"/>
              <a:t>Iterative algorithms (machine learning, graphs)</a:t>
            </a:r>
          </a:p>
          <a:p>
            <a:pPr lvl="1"/>
            <a:r>
              <a:rPr lang="en-AU" altLang="en-US" smtClean="0"/>
              <a:t>Interactive data mining</a:t>
            </a:r>
          </a:p>
          <a:p>
            <a:r>
              <a:rPr lang="en-AU" altLang="en-US" smtClean="0"/>
              <a:t>Enhance programmability:</a:t>
            </a:r>
          </a:p>
          <a:p>
            <a:pPr lvl="1"/>
            <a:r>
              <a:rPr lang="en-AU" altLang="en-US" smtClean="0"/>
              <a:t>Integrate into Scala programming language</a:t>
            </a:r>
          </a:p>
          <a:p>
            <a:pPr lvl="1"/>
            <a:r>
              <a:rPr lang="en-AU" altLang="en-US" smtClean="0"/>
              <a:t>Allow interactive use from Scala interpreter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Sharing in Spark </a:t>
            </a:r>
            <a:r>
              <a:rPr lang="en-US" altLang="zh-CN" dirty="0" smtClean="0"/>
              <a:t>Using RDD</a:t>
            </a:r>
            <a:endParaRPr lang="en-A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800225" y="5868988"/>
            <a:ext cx="5391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10-100× </a:t>
            </a:r>
            <a:r>
              <a:rPr kumimoji="0" lang="en-US" altLang="en-US" sz="2400"/>
              <a:t>faster than network and disk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076325"/>
            <a:ext cx="82391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4448175"/>
            <a:ext cx="50911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Spark</a:t>
            </a:r>
            <a:endParaRPr lang="en-US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popular answer to “What’s beyond MapReduce?”</a:t>
            </a:r>
          </a:p>
          <a:p>
            <a:r>
              <a:rPr lang="en-US" altLang="en-US" smtClean="0"/>
              <a:t>Open-source engine for large-scale data processing</a:t>
            </a:r>
          </a:p>
          <a:p>
            <a:pPr lvl="1"/>
            <a:r>
              <a:rPr lang="en-US" altLang="en-US" smtClean="0"/>
              <a:t>Supports generalized dataflows</a:t>
            </a:r>
          </a:p>
          <a:p>
            <a:pPr lvl="1"/>
            <a:r>
              <a:rPr lang="en-US" altLang="en-US" smtClean="0"/>
              <a:t>Written in Scala, with bindings in Java and Python</a:t>
            </a:r>
          </a:p>
          <a:p>
            <a:r>
              <a:rPr lang="en-US" altLang="en-US" smtClean="0"/>
              <a:t>Brief history:</a:t>
            </a:r>
          </a:p>
          <a:p>
            <a:pPr lvl="1"/>
            <a:r>
              <a:rPr lang="en-US" altLang="en-US" smtClean="0"/>
              <a:t>Developed at UC Berkeley AMPLab in 2009</a:t>
            </a:r>
          </a:p>
          <a:p>
            <a:pPr lvl="1"/>
            <a:r>
              <a:rPr lang="en-US" altLang="en-US" smtClean="0"/>
              <a:t>Open-sourced in 2010</a:t>
            </a:r>
          </a:p>
          <a:p>
            <a:pPr lvl="1"/>
            <a:r>
              <a:rPr lang="en-US" altLang="en-US" smtClean="0"/>
              <a:t>Became top-level Apache project in February 2014</a:t>
            </a:r>
          </a:p>
          <a:p>
            <a:pPr lvl="1"/>
            <a:r>
              <a:rPr lang="en-US" altLang="en-US" smtClean="0"/>
              <a:t>Commercial support provided by DataBricks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Spark</a:t>
            </a:r>
            <a:endParaRPr lang="en-A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Fast and expressive cluster computing system interoperable with Apache Hadoop</a:t>
            </a:r>
          </a:p>
          <a:p>
            <a:r>
              <a:rPr lang="en-US" altLang="en-US" smtClean="0"/>
              <a:t>Improves efficiency through:</a:t>
            </a:r>
          </a:p>
          <a:p>
            <a:pPr lvl="1"/>
            <a:r>
              <a:rPr lang="en-US" altLang="en-US" b="1" smtClean="0"/>
              <a:t>In-memory</a:t>
            </a:r>
            <a:r>
              <a:rPr lang="en-US" altLang="en-US" smtClean="0"/>
              <a:t> computing primitives</a:t>
            </a:r>
          </a:p>
          <a:p>
            <a:pPr lvl="1"/>
            <a:r>
              <a:rPr lang="en-US" altLang="en-US" smtClean="0"/>
              <a:t>General computation graphs</a:t>
            </a:r>
          </a:p>
          <a:p>
            <a:r>
              <a:rPr lang="en-US" altLang="en-US" smtClean="0"/>
              <a:t>Improves usability through:</a:t>
            </a:r>
          </a:p>
          <a:p>
            <a:pPr lvl="1"/>
            <a:r>
              <a:rPr lang="en-US" altLang="en-US" smtClean="0"/>
              <a:t>Rich APIs in Scala, Java, Python</a:t>
            </a:r>
          </a:p>
          <a:p>
            <a:pPr lvl="1"/>
            <a:r>
              <a:rPr lang="en-US" altLang="en-US" smtClean="0"/>
              <a:t>Interactive shell</a:t>
            </a:r>
          </a:p>
          <a:p>
            <a:endParaRPr lang="en-US" altLang="en-US" smtClean="0"/>
          </a:p>
          <a:p>
            <a:r>
              <a:rPr lang="en-AU" altLang="en-US" smtClean="0"/>
              <a:t> </a:t>
            </a:r>
            <a:r>
              <a:rPr lang="en-AU" altLang="en-US" b="1" smtClean="0"/>
              <a:t>Spark is not</a:t>
            </a:r>
          </a:p>
          <a:p>
            <a:pPr lvl="1"/>
            <a:r>
              <a:rPr lang="en-AU" altLang="en-US" smtClean="0"/>
              <a:t>a modified version of Hadoop </a:t>
            </a:r>
          </a:p>
          <a:p>
            <a:pPr lvl="1"/>
            <a:r>
              <a:rPr lang="en-AU" altLang="en-US" smtClean="0"/>
              <a:t>dependent on Hadoop because it has its own cluster management</a:t>
            </a:r>
          </a:p>
          <a:p>
            <a:pPr lvl="1"/>
            <a:r>
              <a:rPr lang="en-AU" altLang="en-US" smtClean="0"/>
              <a:t>Spark uses Hadoop for storage purpose only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70475" y="1733550"/>
            <a:ext cx="3427413" cy="1016000"/>
            <a:chOff x="6168006" y="4112936"/>
            <a:chExt cx="3096168" cy="101532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68006" y="4650742"/>
              <a:ext cx="413014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69" name="TextBox 5"/>
            <p:cNvSpPr txBox="1">
              <a:spLocks noChangeArrowheads="1"/>
            </p:cNvSpPr>
            <p:nvPr/>
          </p:nvSpPr>
          <p:spPr bwMode="auto">
            <a:xfrm>
              <a:off x="6475889" y="4112936"/>
              <a:ext cx="2788285" cy="101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3000">
                  <a:solidFill>
                    <a:srgbClr val="FF6600"/>
                  </a:solidFill>
                  <a:latin typeface="Corbel" pitchFamily="34" charset="0"/>
                </a:rPr>
                <a:t>Up to 100× faster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3000">
                  <a:solidFill>
                    <a:srgbClr val="FF6600"/>
                  </a:solidFill>
                  <a:latin typeface="Corbel" pitchFamily="34" charset="0"/>
                </a:rPr>
                <a:t>(10× on disk)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852988" y="3579813"/>
            <a:ext cx="3540125" cy="554037"/>
            <a:chOff x="6532373" y="4327563"/>
            <a:chExt cx="3540007" cy="55399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2373" y="4619642"/>
              <a:ext cx="457185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67" name="TextBox 8"/>
            <p:cNvSpPr txBox="1">
              <a:spLocks noChangeArrowheads="1"/>
            </p:cNvSpPr>
            <p:nvPr/>
          </p:nvSpPr>
          <p:spPr bwMode="auto">
            <a:xfrm>
              <a:off x="6980518" y="4327563"/>
              <a:ext cx="309186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3000">
                  <a:solidFill>
                    <a:srgbClr val="FF6600"/>
                  </a:solidFill>
                  <a:latin typeface="Corbel" pitchFamily="34" charset="0"/>
                </a:rPr>
                <a:t>Often 5× less code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Spark</a:t>
            </a:r>
            <a:endParaRPr lang="en-AU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Spark is the basis of a wide set of projects in the Berkeley Data Analytics Stack (BDAS)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AU" altLang="en-US" smtClean="0"/>
              <a:t>Spark SQL (SQL on Spark)</a:t>
            </a:r>
          </a:p>
          <a:p>
            <a:pPr lvl="1"/>
            <a:r>
              <a:rPr lang="en-AU" altLang="en-US" smtClean="0"/>
              <a:t>Spark Streaming (stream processing)</a:t>
            </a:r>
          </a:p>
          <a:p>
            <a:pPr lvl="1"/>
            <a:r>
              <a:rPr lang="en-AU" altLang="en-US" smtClean="0"/>
              <a:t>GraphX (graph processing)</a:t>
            </a:r>
          </a:p>
          <a:p>
            <a:pPr lvl="1"/>
            <a:r>
              <a:rPr lang="en-AU" altLang="en-US" smtClean="0"/>
              <a:t>MLlib (machine learning library)</a:t>
            </a:r>
          </a:p>
          <a:p>
            <a:endParaRPr lang="en-AU" altLang="en-US" smtClean="0"/>
          </a:p>
        </p:txBody>
      </p:sp>
      <p:grpSp>
        <p:nvGrpSpPr>
          <p:cNvPr id="16388" name="Group 11"/>
          <p:cNvGrpSpPr>
            <a:grpSpLocks/>
          </p:cNvGrpSpPr>
          <p:nvPr/>
        </p:nvGrpSpPr>
        <p:grpSpPr bwMode="auto">
          <a:xfrm>
            <a:off x="685800" y="2092325"/>
            <a:ext cx="7807325" cy="2435225"/>
            <a:chOff x="645592" y="2286000"/>
            <a:chExt cx="7999802" cy="2559280"/>
          </a:xfrm>
        </p:grpSpPr>
        <p:sp>
          <p:nvSpPr>
            <p:cNvPr id="13" name="Rectangle 12"/>
            <p:cNvSpPr/>
            <p:nvPr/>
          </p:nvSpPr>
          <p:spPr>
            <a:xfrm>
              <a:off x="645592" y="4117871"/>
              <a:ext cx="7911964" cy="72740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kern="0" dirty="0">
                  <a:solidFill>
                    <a:sysClr val="window" lastClr="FFFFFF"/>
                  </a:solidFill>
                  <a:latin typeface="Corbel"/>
                  <a:cs typeface="Corbel"/>
                </a:rPr>
                <a:t>Spark </a:t>
              </a:r>
              <a:r>
                <a:rPr lang="en-US" altLang="zh-CN" sz="3000" kern="0" dirty="0">
                  <a:solidFill>
                    <a:sysClr val="window" lastClr="FFFFFF"/>
                  </a:solidFill>
                  <a:latin typeface="Corbel"/>
                  <a:cs typeface="Corbel"/>
                </a:rPr>
                <a:t>Core</a:t>
              </a:r>
              <a:endParaRPr lang="en-US" sz="3000" kern="0" dirty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53638" y="2286000"/>
              <a:ext cx="1766528" cy="165669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Spark Streaming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(real-time)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1683" y="2286000"/>
              <a:ext cx="1766528" cy="1656692"/>
            </a:xfrm>
            <a:prstGeom prst="rect">
              <a:avLst/>
            </a:prstGeom>
            <a:gradFill rotWithShape="1">
              <a:gsLst>
                <a:gs pos="0">
                  <a:srgbClr val="84AADF"/>
                </a:gs>
                <a:gs pos="100000">
                  <a:srgbClr val="A1C5FF"/>
                </a:gs>
              </a:gsLst>
              <a:lin ang="16200000" scaled="0"/>
            </a:gradFill>
            <a:ln w="9525" cap="flat" cmpd="sng" algn="ctr">
              <a:solidFill>
                <a:srgbClr val="7090C1"/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 err="1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GraphX</a:t>
              </a:r>
              <a:endParaRPr lang="en-US" sz="29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(graph)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33004" y="3518926"/>
              <a:ext cx="512390" cy="5488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rbel"/>
                  <a:cs typeface="Corbel"/>
                </a:rPr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5592" y="2286000"/>
              <a:ext cx="1766528" cy="165669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Shark</a:t>
              </a:r>
              <a:r>
                <a:rPr lang="en-US" sz="30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/>
              </a:r>
              <a:br>
                <a:rPr lang="en-US" sz="30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</a:b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(SQL)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69729" y="2286000"/>
              <a:ext cx="1766528" cy="1656692"/>
            </a:xfrm>
            <a:prstGeom prst="rect">
              <a:avLst/>
            </a:prstGeom>
            <a:gradFill rotWithShape="1">
              <a:gsLst>
                <a:gs pos="0">
                  <a:srgbClr val="84AADF"/>
                </a:gs>
                <a:gs pos="100000">
                  <a:srgbClr val="A1C5FF"/>
                </a:gs>
              </a:gsLst>
              <a:lin ang="16200000" scaled="0"/>
            </a:gradFill>
            <a:ln w="9525" cap="flat" cmpd="sng" algn="ctr">
              <a:solidFill>
                <a:srgbClr val="7090C1"/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kern="0" dirty="0" err="1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MLlib</a:t>
              </a:r>
              <a:endParaRPr lang="en-US" sz="2900" kern="0" dirty="0">
                <a:solidFill>
                  <a:sysClr val="window" lastClr="FFFFFF"/>
                </a:solidFill>
                <a:latin typeface="Corbel"/>
                <a:ea typeface="+mn-ea"/>
                <a:cs typeface="Corbel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kern="0" dirty="0">
                  <a:solidFill>
                    <a:sysClr val="window" lastClr="FFFFFF"/>
                  </a:solidFill>
                  <a:latin typeface="Corbel"/>
                  <a:ea typeface="+mn-ea"/>
                  <a:cs typeface="Corbel"/>
                </a:rPr>
                <a:t>(machine learning)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Sources</a:t>
            </a:r>
            <a:endParaRPr lang="en-A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Local Files</a:t>
            </a:r>
          </a:p>
          <a:p>
            <a:pPr lvl="1"/>
            <a:r>
              <a:rPr lang="en-US" altLang="en-US" smtClean="0"/>
              <a:t>file:///opt/httpd/logs/access_log</a:t>
            </a:r>
          </a:p>
          <a:p>
            <a:r>
              <a:rPr lang="en-US" altLang="en-US" smtClean="0"/>
              <a:t>S3</a:t>
            </a:r>
          </a:p>
          <a:p>
            <a:r>
              <a:rPr lang="en-US" altLang="en-US" smtClean="0"/>
              <a:t>Hadoop Distributed Filesystem</a:t>
            </a:r>
          </a:p>
          <a:p>
            <a:pPr lvl="1"/>
            <a:r>
              <a:rPr lang="en-US" altLang="en-US" smtClean="0"/>
              <a:t>Regular files, sequence files, any other Hadoop InputFormat</a:t>
            </a:r>
          </a:p>
          <a:p>
            <a:r>
              <a:rPr lang="en-US" altLang="en-US" smtClean="0"/>
              <a:t>HBase, </a:t>
            </a:r>
            <a:r>
              <a:rPr lang="en-AU" altLang="en-US" smtClean="0"/>
              <a:t>Cassandra, etc.</a:t>
            </a:r>
            <a:endParaRPr lang="en-US" altLang="en-US" smtClean="0"/>
          </a:p>
          <a:p>
            <a:endParaRPr lang="en-AU" altLang="en-US" smtClean="0"/>
          </a:p>
        </p:txBody>
      </p:sp>
      <p:pic>
        <p:nvPicPr>
          <p:cNvPr id="17413" name="Picture 5" descr="Spark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3786188"/>
            <a:ext cx="4381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Ideas</a:t>
            </a:r>
            <a:endParaRPr lang="en-AU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Expressive computing system, not limited to map-reduce model</a:t>
            </a:r>
          </a:p>
          <a:p>
            <a:r>
              <a:rPr lang="en-US" altLang="zh-CN" smtClean="0"/>
              <a:t>Facilitate</a:t>
            </a:r>
            <a:r>
              <a:rPr lang="en-AU" altLang="en-US" smtClean="0"/>
              <a:t> system memory</a:t>
            </a:r>
          </a:p>
          <a:p>
            <a:pPr lvl="1"/>
            <a:r>
              <a:rPr lang="en-AU" altLang="en-US" smtClean="0"/>
              <a:t>avoid saving intermediate results to disk</a:t>
            </a:r>
          </a:p>
          <a:p>
            <a:pPr lvl="1"/>
            <a:r>
              <a:rPr lang="en-AU" altLang="en-US" smtClean="0"/>
              <a:t>cache data for repetitive queries (e.g. for machine learning)</a:t>
            </a:r>
          </a:p>
          <a:p>
            <a:r>
              <a:rPr lang="en-AU" altLang="en-US" smtClean="0"/>
              <a:t>Layer an in-memory system on top of Hadoop.</a:t>
            </a:r>
          </a:p>
          <a:p>
            <a:r>
              <a:rPr lang="en-AU" altLang="en-US" smtClean="0"/>
              <a:t>Achieve fault-tolerance by re-execution instead of replication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Workflow</a:t>
            </a:r>
            <a:endParaRPr lang="en-AU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10100" y="1370013"/>
            <a:ext cx="3865563" cy="4903787"/>
          </a:xfrm>
        </p:spPr>
        <p:txBody>
          <a:bodyPr/>
          <a:lstStyle/>
          <a:p>
            <a:r>
              <a:rPr lang="en-AU" altLang="en-US" smtClean="0"/>
              <a:t>A Spark program first creates a SparkContext object</a:t>
            </a:r>
          </a:p>
          <a:p>
            <a:pPr lvl="1"/>
            <a:r>
              <a:rPr lang="en-AU" altLang="en-US" smtClean="0"/>
              <a:t>Tells Spark how and where to access a cluster</a:t>
            </a:r>
          </a:p>
          <a:p>
            <a:pPr lvl="1"/>
            <a:r>
              <a:rPr lang="en-US" altLang="zh-CN" smtClean="0"/>
              <a:t>C</a:t>
            </a:r>
            <a:r>
              <a:rPr lang="en-AU" altLang="en-US" smtClean="0"/>
              <a:t>onnect to several types of cluster managers (e.g., YARN, Mesos, or its own manager)</a:t>
            </a:r>
          </a:p>
          <a:p>
            <a:r>
              <a:rPr lang="en-US" altLang="en-US" smtClean="0"/>
              <a:t>Cluster manager: </a:t>
            </a:r>
          </a:p>
          <a:p>
            <a:pPr lvl="1"/>
            <a:r>
              <a:rPr lang="en-US" altLang="zh-CN" smtClean="0"/>
              <a:t>A</a:t>
            </a:r>
            <a:r>
              <a:rPr lang="en-US" altLang="en-US" smtClean="0"/>
              <a:t>llocate resources </a:t>
            </a:r>
            <a:r>
              <a:rPr lang="en-AU" altLang="en-US" smtClean="0"/>
              <a:t>across applications</a:t>
            </a:r>
            <a:endParaRPr lang="en-US" altLang="en-US" smtClean="0"/>
          </a:p>
          <a:p>
            <a:r>
              <a:rPr lang="en-US" altLang="en-US" smtClean="0"/>
              <a:t>Spark executor: </a:t>
            </a:r>
          </a:p>
          <a:p>
            <a:pPr lvl="1"/>
            <a:r>
              <a:rPr lang="en-AU" altLang="en-US" smtClean="0"/>
              <a:t>Run computations</a:t>
            </a:r>
            <a:endParaRPr lang="en-US" altLang="en-US" smtClean="0"/>
          </a:p>
          <a:p>
            <a:pPr lvl="1"/>
            <a:r>
              <a:rPr lang="en-US" altLang="en-US" smtClean="0"/>
              <a:t>Access data storage</a:t>
            </a:r>
          </a:p>
          <a:p>
            <a:pPr lvl="1"/>
            <a:endParaRPr lang="en-AU" alt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357313"/>
            <a:ext cx="41910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Worker Nodes and Executors</a:t>
            </a:r>
            <a:endParaRPr lang="en-AU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Worker nodes are machines that run executors</a:t>
            </a:r>
          </a:p>
          <a:p>
            <a:pPr lvl="1"/>
            <a:r>
              <a:rPr lang="en-AU" altLang="en-US" smtClean="0"/>
              <a:t>Host one or multiple Workers</a:t>
            </a:r>
          </a:p>
          <a:p>
            <a:pPr lvl="1"/>
            <a:r>
              <a:rPr lang="en-AU" altLang="en-US" smtClean="0"/>
              <a:t>One JVM (1 process) per Worker</a:t>
            </a:r>
          </a:p>
          <a:p>
            <a:pPr lvl="1"/>
            <a:r>
              <a:rPr lang="en-AU" altLang="en-US" smtClean="0"/>
              <a:t>Each Worker can spawn one or more Executors</a:t>
            </a:r>
          </a:p>
          <a:p>
            <a:r>
              <a:rPr lang="en-US" altLang="en-US" smtClean="0"/>
              <a:t>Executors run tasks</a:t>
            </a:r>
          </a:p>
          <a:p>
            <a:pPr lvl="1"/>
            <a:r>
              <a:rPr lang="en-US" altLang="en-US" smtClean="0"/>
              <a:t>Run in child JVM (1 process</a:t>
            </a:r>
            <a:r>
              <a:rPr lang="zh-CN" altLang="en-US" smtClean="0"/>
              <a:t>）</a:t>
            </a:r>
            <a:endParaRPr lang="en-US" altLang="en-US" smtClean="0"/>
          </a:p>
          <a:p>
            <a:pPr lvl="1"/>
            <a:r>
              <a:rPr lang="en-AU" altLang="en-US" smtClean="0"/>
              <a:t>Execute one or more task using threads in a ThreadPool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  <a:p>
            <a:pPr lvl="1"/>
            <a:endParaRPr lang="en-AU" alt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771900"/>
            <a:ext cx="6896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Challenge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Existing Systems</a:t>
            </a:r>
          </a:p>
          <a:p>
            <a:pPr lvl="1">
              <a:defRPr/>
            </a:pPr>
            <a:r>
              <a:rPr lang="en-AU" dirty="0" smtClean="0"/>
              <a:t>Existing in-memory storage systems have interfaces based on fine-grained updates</a:t>
            </a:r>
          </a:p>
          <a:p>
            <a:pPr lvl="2">
              <a:defRPr/>
            </a:pPr>
            <a:r>
              <a:rPr lang="en-AU" dirty="0" smtClean="0"/>
              <a:t>Reads and writes to cells in a table</a:t>
            </a:r>
          </a:p>
          <a:p>
            <a:pPr lvl="2">
              <a:defRPr/>
            </a:pPr>
            <a:r>
              <a:rPr lang="en-AU" dirty="0" smtClean="0"/>
              <a:t>E.g., databases, key-value stores, distributed memory</a:t>
            </a:r>
          </a:p>
          <a:p>
            <a:pPr lvl="1">
              <a:defRPr/>
            </a:pPr>
            <a:r>
              <a:rPr lang="en-AU" dirty="0" smtClean="0"/>
              <a:t>Requires replicating data or logs across nodes for fault tolerance </a:t>
            </a:r>
          </a:p>
          <a:p>
            <a:pPr marL="457200" lvl="1" indent="0">
              <a:buFont typeface="Monotype Sorts" pitchFamily="-84" charset="2"/>
              <a:buNone/>
              <a:defRPr/>
            </a:pPr>
            <a:r>
              <a:rPr lang="en-AU" dirty="0" smtClean="0"/>
              <a:t>	-&gt; expensive!	</a:t>
            </a:r>
          </a:p>
          <a:p>
            <a:pPr lvl="2">
              <a:defRPr/>
            </a:pPr>
            <a:r>
              <a:rPr lang="en-AU" dirty="0" smtClean="0"/>
              <a:t>10-100x slower than memory writ</a:t>
            </a:r>
            <a:r>
              <a:rPr lang="en-US" altLang="zh-CN" dirty="0" smtClean="0"/>
              <a:t>e</a:t>
            </a:r>
            <a:endParaRPr lang="en-US" dirty="0" smtClean="0"/>
          </a:p>
          <a:p>
            <a:pPr>
              <a:defRPr/>
            </a:pPr>
            <a:endParaRPr lang="en-AU" dirty="0" smtClean="0"/>
          </a:p>
          <a:p>
            <a:pPr>
              <a:defRPr/>
            </a:pPr>
            <a:r>
              <a:rPr lang="en-AU" dirty="0" smtClean="0"/>
              <a:t>How to design a distributed memory abstraction that is both </a:t>
            </a:r>
            <a:r>
              <a:rPr lang="en-AU" b="1" dirty="0" smtClean="0"/>
              <a:t>fault-tolerant</a:t>
            </a:r>
            <a:r>
              <a:rPr lang="en-AU" dirty="0" smtClean="0"/>
              <a:t> and </a:t>
            </a:r>
            <a:r>
              <a:rPr lang="en-AU" b="1" dirty="0" smtClean="0"/>
              <a:t>efficient</a:t>
            </a:r>
            <a:r>
              <a:rPr lang="en-AU" dirty="0" smtClean="0"/>
              <a:t>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190023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Chapter 6: Spark</a:t>
            </a:r>
            <a:endParaRPr lang="en-US" altLang="en-US" kern="0" dirty="0" smtClean="0"/>
          </a:p>
        </p:txBody>
      </p:sp>
      <p:pic>
        <p:nvPicPr>
          <p:cNvPr id="4099" name="Picture 2" descr="http://datascience-enthusiast.com/figures/spark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3013075"/>
            <a:ext cx="3813175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92893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Part 2: Scala Introduction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673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Scala (</a:t>
            </a:r>
            <a:r>
              <a:rPr lang="en-US" dirty="0" smtClean="0">
                <a:solidFill>
                  <a:srgbClr val="7030A0"/>
                </a:solidFill>
              </a:rPr>
              <a:t>Sca</a:t>
            </a:r>
            <a:r>
              <a:rPr lang="en-US" dirty="0" smtClean="0"/>
              <a:t>lable </a:t>
            </a:r>
            <a:r>
              <a:rPr lang="en-US" dirty="0" smtClean="0">
                <a:solidFill>
                  <a:srgbClr val="7030A0"/>
                </a:solidFill>
              </a:rPr>
              <a:t>la</a:t>
            </a:r>
            <a:r>
              <a:rPr lang="en-US" dirty="0" smtClean="0"/>
              <a:t>nguage)</a:t>
            </a:r>
            <a:endParaRPr lang="en-AU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Scala is a </a:t>
            </a:r>
            <a:r>
              <a:rPr lang="en-AU" altLang="en-US" i="1" smtClean="0"/>
              <a:t>general-purpose programming language </a:t>
            </a:r>
            <a:r>
              <a:rPr lang="en-AU" altLang="en-US" smtClean="0"/>
              <a:t>designed to express common programming patterns in a concise, elegant, and type-safe way  </a:t>
            </a:r>
          </a:p>
          <a:p>
            <a:r>
              <a:rPr lang="en-AU" altLang="en-US" smtClean="0"/>
              <a:t>Scala supports both Object Oriented Programming and Functional Programming  </a:t>
            </a:r>
          </a:p>
          <a:p>
            <a:r>
              <a:rPr lang="en-AU" altLang="en-US" smtClean="0"/>
              <a:t>Scala is Practical</a:t>
            </a:r>
          </a:p>
          <a:p>
            <a:pPr lvl="1"/>
            <a:r>
              <a:rPr lang="en-AU" altLang="en-US" smtClean="0"/>
              <a:t>Can be used as drop-in replacement for Java</a:t>
            </a:r>
          </a:p>
          <a:p>
            <a:pPr lvl="2"/>
            <a:r>
              <a:rPr lang="en-AU" altLang="en-US" smtClean="0"/>
              <a:t>Mixed Scala/Java projects</a:t>
            </a:r>
          </a:p>
          <a:p>
            <a:pPr lvl="1"/>
            <a:r>
              <a:rPr lang="en-AU" altLang="en-US" smtClean="0"/>
              <a:t>Use existing Java libraries</a:t>
            </a:r>
          </a:p>
          <a:p>
            <a:pPr lvl="1"/>
            <a:r>
              <a:rPr lang="en-AU" altLang="en-US" smtClean="0"/>
              <a:t>Use existing Java tools (Ant, Maven, JUnit, etc…)</a:t>
            </a:r>
          </a:p>
          <a:p>
            <a:pPr lvl="1"/>
            <a:r>
              <a:rPr lang="en-AU" altLang="en-US" smtClean="0"/>
              <a:t>Decent IDE Support (NetBeans, IntelliJ, Eclipse)</a:t>
            </a:r>
          </a:p>
          <a:p>
            <a:endParaRPr lang="en-AU" altLang="en-US" smtClean="0"/>
          </a:p>
        </p:txBody>
      </p:sp>
      <p:pic>
        <p:nvPicPr>
          <p:cNvPr id="39940" name="Picture 2" descr="C:\Users\Tim Underwood\Desktop\Scal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5248275"/>
            <a:ext cx="4178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6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Why Scala</a:t>
            </a:r>
            <a:endParaRPr lang="en-AU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Scala supports object-oriented programming. Conceptually, every value is an object and every operation is a method-call. The language supports advanced component architectures through classes and traits  </a:t>
            </a:r>
          </a:p>
          <a:p>
            <a:r>
              <a:rPr lang="en-AU" altLang="en-US" smtClean="0"/>
              <a:t>Scala is also a functional language. Supports functions, immutable data structures and preference for immutability over mutation  </a:t>
            </a:r>
          </a:p>
          <a:p>
            <a:r>
              <a:rPr lang="en-AU" altLang="en-US" smtClean="0"/>
              <a:t>Seamlessly integrated with Java  </a:t>
            </a:r>
          </a:p>
          <a:p>
            <a:r>
              <a:rPr lang="en-AU" altLang="en-US" smtClean="0"/>
              <a:t>Being used heavily for Big data, e.g., Spark, etc.</a:t>
            </a:r>
          </a:p>
        </p:txBody>
      </p:sp>
    </p:spTree>
    <p:extLst>
      <p:ext uri="{BB962C8B-B14F-4D97-AF65-F5344CB8AC3E}">
        <p14:creationId xmlns:p14="http://schemas.microsoft.com/office/powerpoint/2010/main" val="339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Scala Basic Syntax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When considering </a:t>
            </a:r>
            <a:r>
              <a:rPr lang="en-AU" dirty="0"/>
              <a:t>a Scala program, it can be defined as a collection of objects that communicate via invoking each other’s methods</a:t>
            </a:r>
            <a:r>
              <a:rPr lang="en-AU" dirty="0" smtClean="0"/>
              <a:t>.</a:t>
            </a:r>
          </a:p>
          <a:p>
            <a:pPr>
              <a:defRPr/>
            </a:pPr>
            <a:r>
              <a:rPr lang="en-AU" b="1" dirty="0"/>
              <a:t>Object</a:t>
            </a:r>
            <a:r>
              <a:rPr lang="en-AU" dirty="0"/>
              <a:t> </a:t>
            </a:r>
            <a:r>
              <a:rPr lang="en-AU" dirty="0" smtClean="0"/>
              <a:t>− same as in </a:t>
            </a:r>
            <a:r>
              <a:rPr lang="en-US" dirty="0" smtClean="0"/>
              <a:t>Java</a:t>
            </a:r>
            <a:endParaRPr lang="en-AU" dirty="0"/>
          </a:p>
          <a:p>
            <a:pPr>
              <a:defRPr/>
            </a:pPr>
            <a:r>
              <a:rPr lang="en-AU" b="1" dirty="0"/>
              <a:t>Class </a:t>
            </a:r>
            <a:r>
              <a:rPr lang="en-AU" dirty="0" smtClean="0"/>
              <a:t>− same as in </a:t>
            </a:r>
            <a:r>
              <a:rPr lang="en-US" dirty="0" smtClean="0"/>
              <a:t>Java</a:t>
            </a:r>
            <a:endParaRPr lang="en-AU" dirty="0"/>
          </a:p>
          <a:p>
            <a:pPr>
              <a:defRPr/>
            </a:pPr>
            <a:r>
              <a:rPr lang="en-AU" b="1" dirty="0"/>
              <a:t>Methods</a:t>
            </a:r>
            <a:r>
              <a:rPr lang="en-AU" dirty="0"/>
              <a:t> − </a:t>
            </a:r>
            <a:r>
              <a:rPr lang="en-AU" dirty="0" smtClean="0"/>
              <a:t>same as in </a:t>
            </a:r>
            <a:r>
              <a:rPr lang="en-US" dirty="0" smtClean="0"/>
              <a:t>Java</a:t>
            </a:r>
            <a:endParaRPr lang="en-AU" dirty="0"/>
          </a:p>
          <a:p>
            <a:pPr>
              <a:defRPr/>
            </a:pPr>
            <a:r>
              <a:rPr lang="en-AU" b="1" dirty="0"/>
              <a:t>Fields</a:t>
            </a:r>
            <a:r>
              <a:rPr lang="en-AU" dirty="0"/>
              <a:t> − Each object has its unique set of instant variables, which are called fields. An object's state is created by the values assigned to these fields.</a:t>
            </a:r>
          </a:p>
          <a:p>
            <a:pPr>
              <a:defRPr/>
            </a:pPr>
            <a:r>
              <a:rPr lang="en-AU" b="1" dirty="0" smtClean="0"/>
              <a:t>Traits</a:t>
            </a:r>
            <a:r>
              <a:rPr lang="en-AU" dirty="0" smtClean="0"/>
              <a:t> − Like Java Interface. A trait encapsulates method and field definitions, which can then be reused by mixing them into classes. </a:t>
            </a:r>
            <a:endParaRPr lang="en-AU" b="1" dirty="0" smtClean="0"/>
          </a:p>
          <a:p>
            <a:pPr>
              <a:defRPr/>
            </a:pPr>
            <a:r>
              <a:rPr lang="en-AU" b="1" dirty="0" smtClean="0"/>
              <a:t>Closure</a:t>
            </a:r>
            <a:r>
              <a:rPr lang="en-AU" dirty="0"/>
              <a:t> − A </a:t>
            </a:r>
            <a:r>
              <a:rPr lang="en-AU" b="1" dirty="0"/>
              <a:t>closure</a:t>
            </a:r>
            <a:r>
              <a:rPr lang="en-AU" dirty="0"/>
              <a:t> is a function, whose return value depends on the value of one or more variables declared </a:t>
            </a:r>
            <a:r>
              <a:rPr lang="en-AU" dirty="0" smtClean="0"/>
              <a:t>outside </a:t>
            </a:r>
            <a:r>
              <a:rPr lang="en-AU" dirty="0"/>
              <a:t>this function</a:t>
            </a:r>
            <a:r>
              <a:rPr lang="en-AU" dirty="0" smtClean="0"/>
              <a:t>.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altLang="zh-CN" dirty="0" smtClean="0"/>
              <a:t>closure = function + </a:t>
            </a:r>
            <a:r>
              <a:rPr lang="en-US" altLang="zh-CN" dirty="0" err="1" smtClean="0"/>
              <a:t>enviroment</a:t>
            </a:r>
            <a:endParaRPr lang="en-AU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2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Scala is Statically Typed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You don't have to specify a type in most cases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Type Inference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sum = 1 + 2 + 3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= List(1, 2, 3)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map = Map("</a:t>
            </a:r>
            <a:r>
              <a:rPr lang="en-US" dirty="0" err="1" smtClean="0">
                <a:latin typeface="Consolas"/>
                <a:cs typeface="Consolas"/>
              </a:rPr>
              <a:t>abc</a:t>
            </a:r>
            <a:r>
              <a:rPr lang="en-US" dirty="0" smtClean="0">
                <a:latin typeface="Consolas"/>
                <a:cs typeface="Consolas"/>
              </a:rPr>
              <a:t>" -&gt; List(1,2,3))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/>
              <a:t>Explicit Types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sum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1 + 2 + 3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List[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= List(1, 2, 3)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map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Map[String, List[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]]</a:t>
            </a:r>
            <a:r>
              <a:rPr lang="en-US" dirty="0" smtClean="0">
                <a:latin typeface="Consolas"/>
                <a:cs typeface="Consolas"/>
              </a:rPr>
              <a:t> = ...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99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Scala is High level</a:t>
            </a:r>
            <a:endParaRPr lang="en-AU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altLang="en-US" b="1" dirty="0" smtClean="0">
                <a:solidFill>
                  <a:srgbClr val="008000"/>
                </a:solidFill>
                <a:latin typeface="Consolas" pitchFamily="49" charset="0"/>
              </a:rPr>
              <a:t>Java – Check if string has uppercase character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boolean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hasUpperCase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= </a:t>
            </a:r>
            <a:r>
              <a:rPr lang="en-US" altLang="en-US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false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for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int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= 0; 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&lt;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name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.length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(); 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++) {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</a:t>
            </a:r>
            <a:r>
              <a:rPr lang="en-US" altLang="en-US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if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Character.isUpperCase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name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.charAt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i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))) {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</a:t>
            </a:r>
            <a:r>
              <a:rPr lang="en-US" altLang="en-US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hasUpperCase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= </a:t>
            </a:r>
            <a:r>
              <a:rPr lang="en-US" altLang="en-US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true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	      </a:t>
            </a:r>
            <a:r>
              <a:rPr lang="en-US" altLang="en-US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break</a:t>
            </a: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}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}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altLang="en-US" b="1" dirty="0" smtClean="0">
                <a:solidFill>
                  <a:srgbClr val="008000"/>
                </a:solidFill>
                <a:latin typeface="Consolas" pitchFamily="49" charset="0"/>
              </a:rPr>
              <a:t>Scala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 err="1" smtClean="0">
                <a:latin typeface="Consolas" pitchFamily="49" charset="0"/>
              </a:rPr>
              <a:t>val</a:t>
            </a:r>
            <a:r>
              <a:rPr lang="en-US" altLang="en-US" dirty="0" smtClean="0">
                <a:latin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</a:rPr>
              <a:t>hasUpperCase</a:t>
            </a:r>
            <a:r>
              <a:rPr lang="en-US" altLang="en-US" dirty="0" smtClean="0">
                <a:latin typeface="Consolas" pitchFamily="49" charset="0"/>
              </a:rPr>
              <a:t> =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dirty="0" err="1" smtClean="0">
                <a:latin typeface="Consolas" pitchFamily="49" charset="0"/>
              </a:rPr>
              <a:t>.exists</a:t>
            </a:r>
            <a:r>
              <a:rPr lang="en-US" altLang="en-US" dirty="0" smtClean="0">
                <a:latin typeface="Consolas" pitchFamily="49" charset="0"/>
              </a:rPr>
              <a:t>(_.</a:t>
            </a:r>
            <a:r>
              <a:rPr lang="en-US" altLang="en-US" dirty="0" err="1" smtClean="0">
                <a:latin typeface="Consolas" pitchFamily="49" charset="0"/>
              </a:rPr>
              <a:t>isUpper</a:t>
            </a:r>
            <a:r>
              <a:rPr lang="en-US" altLang="en-US" dirty="0" smtClean="0">
                <a:latin typeface="Consolas" pitchFamily="49" charset="0"/>
              </a:rPr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nsolas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nsolas" pitchFamily="49" charset="0"/>
            </a:endParaRPr>
          </a:p>
          <a:p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2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Scala is </a:t>
            </a:r>
            <a:r>
              <a:rPr lang="en-US" dirty="0" smtClean="0"/>
              <a:t>Concise</a:t>
            </a:r>
            <a:endParaRPr lang="en-AU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</a:t>
            </a:r>
            <a:r>
              <a:rPr lang="en-US" altLang="en-US" b="1" smtClean="0">
                <a:solidFill>
                  <a:srgbClr val="008000"/>
                </a:solidFill>
                <a:latin typeface="Consolas" pitchFamily="49" charset="0"/>
              </a:rPr>
              <a:t>Java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b="1" smtClean="0">
                <a:latin typeface="Consolas" pitchFamily="49" charset="0"/>
              </a:rPr>
              <a:t>public class</a:t>
            </a:r>
            <a:r>
              <a:rPr lang="en-US" altLang="en-US" sz="1100" smtClean="0">
                <a:latin typeface="Consolas" pitchFamily="49" charset="0"/>
              </a:rPr>
              <a:t> Person {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</a:t>
            </a:r>
            <a:r>
              <a:rPr lang="en-US" altLang="en-US" sz="1100" b="1" smtClean="0">
                <a:latin typeface="Consolas" pitchFamily="49" charset="0"/>
              </a:rPr>
              <a:t>private</a:t>
            </a:r>
            <a:r>
              <a:rPr lang="en-US" altLang="en-US" sz="1100" smtClean="0">
                <a:latin typeface="Consolas" pitchFamily="49" charset="0"/>
              </a:rPr>
              <a:t> String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sz="1100" smtClean="0">
                <a:latin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</a:t>
            </a:r>
            <a:r>
              <a:rPr lang="en-US" altLang="en-US" sz="1100" b="1" smtClean="0">
                <a:latin typeface="Consolas" pitchFamily="49" charset="0"/>
              </a:rPr>
              <a:t>private </a:t>
            </a:r>
            <a:r>
              <a:rPr lang="en-US" altLang="en-US" sz="1100" smtClean="0">
                <a:latin typeface="Consolas" pitchFamily="49" charset="0"/>
              </a:rPr>
              <a:t>int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</a:t>
            </a:r>
            <a:r>
              <a:rPr lang="en-US" altLang="en-US" sz="1100" b="1" smtClean="0">
                <a:latin typeface="Consolas" pitchFamily="49" charset="0"/>
              </a:rPr>
              <a:t>public</a:t>
            </a:r>
            <a:r>
              <a:rPr lang="en-US" altLang="en-US" sz="1100" smtClean="0">
                <a:latin typeface="Consolas" pitchFamily="49" charset="0"/>
              </a:rPr>
              <a:t> Person(String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sz="1100" smtClean="0">
                <a:latin typeface="Consolas" pitchFamily="49" charset="0"/>
              </a:rPr>
              <a:t>, Int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) {</a:t>
            </a:r>
            <a:endParaRPr lang="en-US" altLang="en-US" sz="1100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  this.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sz="1100" smtClean="0">
                <a:latin typeface="Consolas" pitchFamily="49" charset="0"/>
              </a:rPr>
              <a:t> =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sz="1100" smtClean="0">
                <a:latin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	this.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 =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}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</a:t>
            </a:r>
            <a:r>
              <a:rPr lang="en-US" altLang="en-US" sz="1100" b="1" smtClean="0">
                <a:latin typeface="Consolas" pitchFamily="49" charset="0"/>
              </a:rPr>
              <a:t>public</a:t>
            </a:r>
            <a:r>
              <a:rPr lang="en-US" altLang="en-US" sz="1100" smtClean="0">
                <a:latin typeface="Consolas" pitchFamily="49" charset="0"/>
              </a:rPr>
              <a:t> String getName() {              </a:t>
            </a:r>
            <a:r>
              <a:rPr lang="en-US" altLang="en-US" sz="1100" smtClean="0">
                <a:solidFill>
                  <a:srgbClr val="008000"/>
                </a:solidFill>
                <a:latin typeface="Consolas" pitchFamily="49" charset="0"/>
              </a:rPr>
              <a:t>// name getter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  return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sz="1100" smtClean="0">
                <a:latin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}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</a:t>
            </a:r>
            <a:r>
              <a:rPr lang="en-US" altLang="en-US" sz="1100" b="1" smtClean="0">
                <a:latin typeface="Consolas" pitchFamily="49" charset="0"/>
              </a:rPr>
              <a:t>public</a:t>
            </a:r>
            <a:r>
              <a:rPr lang="en-US" altLang="en-US" sz="1100" smtClean="0">
                <a:latin typeface="Consolas" pitchFamily="49" charset="0"/>
              </a:rPr>
              <a:t> int getAge() {                  </a:t>
            </a:r>
            <a:r>
              <a:rPr lang="en-US" altLang="en-US" sz="1100" smtClean="0">
                <a:solidFill>
                  <a:srgbClr val="008000"/>
                </a:solidFill>
                <a:latin typeface="Consolas" pitchFamily="49" charset="0"/>
              </a:rPr>
              <a:t>// age getter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  return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}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</a:t>
            </a:r>
            <a:r>
              <a:rPr lang="en-US" altLang="en-US" sz="1100" b="1" smtClean="0">
                <a:latin typeface="Consolas" pitchFamily="49" charset="0"/>
              </a:rPr>
              <a:t>public</a:t>
            </a:r>
            <a:r>
              <a:rPr lang="en-US" altLang="en-US" sz="1100" smtClean="0">
                <a:latin typeface="Consolas" pitchFamily="49" charset="0"/>
              </a:rPr>
              <a:t> void setName(String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sz="1100" smtClean="0">
                <a:latin typeface="Consolas" pitchFamily="49" charset="0"/>
              </a:rPr>
              <a:t>) {     </a:t>
            </a:r>
            <a:r>
              <a:rPr lang="en-US" altLang="en-US" sz="1100" smtClean="0">
                <a:solidFill>
                  <a:srgbClr val="008000"/>
                </a:solidFill>
                <a:latin typeface="Consolas" pitchFamily="49" charset="0"/>
              </a:rPr>
              <a:t>// name setter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  this.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altLang="en-US" sz="1100" smtClean="0">
                <a:latin typeface="Consolas" pitchFamily="49" charset="0"/>
              </a:rPr>
              <a:t> = name;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}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</a:t>
            </a:r>
            <a:r>
              <a:rPr lang="en-US" altLang="en-US" sz="1100" b="1" smtClean="0">
                <a:latin typeface="Consolas" pitchFamily="49" charset="0"/>
              </a:rPr>
              <a:t>public</a:t>
            </a:r>
            <a:r>
              <a:rPr lang="en-US" altLang="en-US" sz="1100" smtClean="0">
                <a:latin typeface="Consolas" pitchFamily="49" charset="0"/>
              </a:rPr>
              <a:t> void setAge(int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) {          </a:t>
            </a:r>
            <a:r>
              <a:rPr lang="en-US" altLang="en-US" sz="1100" smtClean="0">
                <a:solidFill>
                  <a:srgbClr val="008000"/>
                </a:solidFill>
                <a:latin typeface="Consolas" pitchFamily="49" charset="0"/>
              </a:rPr>
              <a:t>// age setter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  this.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 = </a:t>
            </a:r>
            <a:r>
              <a:rPr lang="en-US" altLang="en-US" sz="1100" smtClean="0">
                <a:solidFill>
                  <a:srgbClr val="FF0000"/>
                </a:solidFill>
                <a:latin typeface="Consolas" pitchFamily="49" charset="0"/>
              </a:rPr>
              <a:t>age</a:t>
            </a:r>
            <a:r>
              <a:rPr lang="en-US" altLang="en-US" sz="1100" smtClean="0">
                <a:latin typeface="Consolas" pitchFamily="49" charset="0"/>
              </a:rPr>
              <a:t>;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100" smtClean="0">
                <a:latin typeface="Consolas" pitchFamily="49" charset="0"/>
              </a:rPr>
              <a:t>  }</a:t>
            </a:r>
            <a:endParaRPr lang="en-US" altLang="en-US" smtClean="0">
              <a:latin typeface="Consolas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400" smtClean="0">
                <a:latin typeface="Consolas" pitchFamily="49" charset="0"/>
              </a:rPr>
              <a:t>}</a:t>
            </a:r>
            <a:endParaRPr lang="en-US" altLang="en-US" sz="1400" smtClean="0"/>
          </a:p>
          <a:p>
            <a:endParaRPr lang="en-AU" altLang="en-US" smtClean="0"/>
          </a:p>
        </p:txBody>
      </p:sp>
      <p:sp>
        <p:nvSpPr>
          <p:cNvPr id="5" name="직사각형 4"/>
          <p:cNvSpPr/>
          <p:nvPr/>
        </p:nvSpPr>
        <p:spPr>
          <a:xfrm>
            <a:off x="3995738" y="1098550"/>
            <a:ext cx="5053012" cy="166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Scala</a:t>
            </a:r>
          </a:p>
          <a:p>
            <a:pPr>
              <a:defRPr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Person(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name: String,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_age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_age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Getter for age</a:t>
            </a:r>
          </a:p>
          <a:p>
            <a:pPr>
              <a:defRPr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age_=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newAge:Int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 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Setter for age</a:t>
            </a:r>
          </a:p>
          <a:p>
            <a:pPr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("Changing age to: "+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newAge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_age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newAge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4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Var</a:t>
            </a:r>
            <a:r>
              <a:rPr lang="en-US" dirty="0" smtClean="0"/>
              <a:t>iables and </a:t>
            </a:r>
            <a:r>
              <a:rPr lang="en-US" dirty="0">
                <a:solidFill>
                  <a:srgbClr val="7030A0"/>
                </a:solidFill>
              </a:rPr>
              <a:t>Val</a:t>
            </a:r>
            <a:r>
              <a:rPr lang="en-US" dirty="0" smtClean="0"/>
              <a:t>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Var</a:t>
            </a:r>
            <a:r>
              <a:rPr lang="en-US" dirty="0" smtClean="0"/>
              <a:t>iables: values stored can be changed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var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foo = "foo"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latin typeface="Consolas"/>
                <a:cs typeface="Consolas"/>
              </a:rPr>
              <a:t>foo = "bar" 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okay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Values: immutable variable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val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foo = "foo"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i="1" dirty="0" smtClean="0">
                <a:solidFill>
                  <a:srgbClr val="00B0F0"/>
                </a:solidFill>
                <a:latin typeface="Consolas"/>
                <a:cs typeface="Consolas"/>
              </a:rPr>
              <a:t>foo = "bar"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nope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0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Scala is Pure Object Oriented</a:t>
            </a:r>
            <a:endParaRPr lang="en-AU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Every value is an object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nsolas" pitchFamily="49" charset="0"/>
              </a:rPr>
              <a:t>1.toString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Every operation is a method call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nsolas" pitchFamily="49" charset="0"/>
              </a:rPr>
              <a:t>1 + 2 + 3  </a:t>
            </a:r>
            <a:r>
              <a:rPr lang="en-US" altLang="en-US" smtClean="0">
                <a:latin typeface="Consolas" pitchFamily="49" charset="0"/>
                <a:sym typeface="Wingdings" pitchFamily="2" charset="2"/>
              </a:rPr>
              <a:t>  (1).+(2).+(3)</a:t>
            </a:r>
            <a:endParaRPr lang="en-US" altLang="en-US" smtClean="0">
              <a:solidFill>
                <a:srgbClr val="00B050"/>
              </a:solidFill>
              <a:latin typeface="Consolas" pitchFamily="49" charset="0"/>
              <a:sym typeface="Wingdings" pitchFamily="2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  <a:sym typeface="Wingdings" pitchFamily="2" charset="2"/>
              </a:rPr>
              <a:t>// Can omit . and ( )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nsolas" pitchFamily="49" charset="0"/>
                <a:sym typeface="Wingdings" pitchFamily="2" charset="2"/>
              </a:rPr>
              <a:t>"abc" charAt 1    "abc".charAt(1)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Classes (and abstract classes) like Java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latin typeface="Consolas" pitchFamily="49" charset="0"/>
              </a:rPr>
              <a:t>abstract class</a:t>
            </a:r>
            <a:r>
              <a:rPr lang="en-US" altLang="en-US" smtClean="0">
                <a:latin typeface="Consolas" pitchFamily="49" charset="0"/>
              </a:rPr>
              <a:t> Language(</a:t>
            </a:r>
            <a:r>
              <a:rPr lang="en-US" altLang="en-US" b="1" smtClean="0">
                <a:latin typeface="Consolas" pitchFamily="49" charset="0"/>
              </a:rPr>
              <a:t>val</a:t>
            </a:r>
            <a:r>
              <a:rPr lang="en-US" altLang="en-US" smtClean="0">
                <a:latin typeface="Consolas" pitchFamily="49" charset="0"/>
              </a:rPr>
              <a:t> name:String) {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nsolas" pitchFamily="49" charset="0"/>
              </a:rPr>
              <a:t>  </a:t>
            </a:r>
            <a:r>
              <a:rPr lang="en-US" altLang="en-US" b="1" smtClean="0">
                <a:latin typeface="Consolas" pitchFamily="49" charset="0"/>
              </a:rPr>
              <a:t>override def</a:t>
            </a:r>
            <a:r>
              <a:rPr lang="en-US" altLang="en-US" smtClean="0">
                <a:latin typeface="Consolas" pitchFamily="49" charset="0"/>
              </a:rPr>
              <a:t> toString = name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nsolas" pitchFamily="49" charset="0"/>
              </a:rPr>
              <a:t>}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Example implementations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latin typeface="Consolas" pitchFamily="49" charset="0"/>
              </a:rPr>
              <a:t>class</a:t>
            </a:r>
            <a:r>
              <a:rPr lang="en-US" altLang="en-US" smtClean="0">
                <a:latin typeface="Consolas" pitchFamily="49" charset="0"/>
              </a:rPr>
              <a:t> Scala 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</a:rPr>
              <a:t>extends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</a:rPr>
              <a:t> Language</a:t>
            </a:r>
            <a:r>
              <a:rPr lang="en-US" altLang="en-US" smtClean="0">
                <a:latin typeface="Consolas" pitchFamily="49" charset="0"/>
              </a:rPr>
              <a:t>("Scala")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Anonymous class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latin typeface="Consolas" pitchFamily="49" charset="0"/>
              </a:rPr>
              <a:t>val</a:t>
            </a:r>
            <a:r>
              <a:rPr lang="en-US" altLang="en-US" smtClean="0">
                <a:latin typeface="Consolas" pitchFamily="49" charset="0"/>
              </a:rPr>
              <a:t> scala = 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</a:rPr>
              <a:t>new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</a:rPr>
              <a:t> Language</a:t>
            </a:r>
            <a:r>
              <a:rPr lang="en-US" altLang="en-US" smtClean="0">
                <a:latin typeface="Consolas" pitchFamily="49" charset="0"/>
              </a:rPr>
              <a:t>("Scala") { </a:t>
            </a: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/* empty */</a:t>
            </a:r>
            <a:r>
              <a:rPr lang="en-US" altLang="en-US" smtClean="0">
                <a:latin typeface="Consolas" pitchFamily="49" charset="0"/>
              </a:rPr>
              <a:t> }</a:t>
            </a:r>
          </a:p>
          <a:p>
            <a:pPr>
              <a:buFont typeface="Monotype Sorts" pitchFamily="-84" charset="2"/>
              <a:buNone/>
            </a:pPr>
            <a:endParaRPr lang="en-US" altLang="en-US" smtClean="0">
              <a:latin typeface="Consolas" pitchFamily="49" charset="0"/>
              <a:sym typeface="Wingdings" pitchFamily="2" charset="2"/>
            </a:endParaRP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587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Scala </a:t>
            </a:r>
            <a:r>
              <a:rPr lang="en-US" dirty="0" smtClean="0"/>
              <a:t>Traits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Like interfaces in Java</a:t>
            </a:r>
            <a:endParaRPr lang="en-US" sz="2000" b="1" dirty="0" smtClean="0">
              <a:latin typeface="Consolas"/>
              <a:cs typeface="Consola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sz="2000" b="1" dirty="0" smtClean="0">
                <a:latin typeface="Consolas"/>
                <a:cs typeface="Consolas"/>
              </a:rPr>
              <a:t>trait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JVM </a:t>
            </a:r>
            <a:r>
              <a:rPr lang="en-US" sz="2000" dirty="0" smtClean="0">
                <a:latin typeface="Consolas"/>
                <a:cs typeface="Consolas"/>
              </a:rPr>
              <a:t>{ 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But allow implementation</a:t>
            </a:r>
            <a:endParaRPr lang="en-US" sz="2000" dirty="0" smtClean="0">
              <a:latin typeface="Consolas"/>
              <a:cs typeface="Consola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sz="1600" b="1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override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toString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super.toString</a:t>
            </a:r>
            <a:r>
              <a:rPr lang="en-US" dirty="0" smtClean="0">
                <a:latin typeface="Consolas"/>
                <a:cs typeface="Consolas"/>
              </a:rPr>
              <a:t>+" runs on JVM" 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sz="2000" b="1" dirty="0" smtClean="0">
                <a:latin typeface="Consolas"/>
                <a:cs typeface="Consolas"/>
              </a:rPr>
              <a:t>trait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Static </a:t>
            </a:r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sz="1600" b="1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override </a:t>
            </a:r>
            <a:r>
              <a:rPr lang="en-US" b="1" dirty="0" err="1" smtClean="0">
                <a:latin typeface="Consolas"/>
                <a:cs typeface="Consolas"/>
              </a:rPr>
              <a:t>def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toString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super.toString</a:t>
            </a:r>
            <a:r>
              <a:rPr lang="en-US" dirty="0" smtClean="0">
                <a:latin typeface="Consolas"/>
                <a:cs typeface="Consolas"/>
              </a:rPr>
              <a:t>+" is Static" 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</a:p>
          <a:p>
            <a:pPr>
              <a:buFont typeface="Monotype Sorts" pitchFamily="-84" charset="2"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Traits are stackable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Scala </a:t>
            </a:r>
            <a:r>
              <a:rPr lang="en-US" sz="2000" b="1" dirty="0" smtClean="0">
                <a:latin typeface="Consolas"/>
                <a:cs typeface="Consolas"/>
              </a:rPr>
              <a:t>extends</a:t>
            </a:r>
            <a:r>
              <a:rPr lang="en-US" sz="2000" dirty="0" smtClean="0">
                <a:latin typeface="Consolas"/>
                <a:cs typeface="Consolas"/>
              </a:rPr>
              <a:t> Language 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  <a:cs typeface="Consolas"/>
              </a:rPr>
              <a:t>with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JVM 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  <a:cs typeface="Consolas"/>
              </a:rPr>
              <a:t>with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 Static</a:t>
            </a:r>
            <a:r>
              <a:rPr lang="en-US" sz="2000" dirty="0" smtClean="0">
                <a:latin typeface="Consolas"/>
                <a:cs typeface="Consolas"/>
              </a:rPr>
              <a:t> {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name = "Scala"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println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b="1" dirty="0" smtClean="0">
                <a:latin typeface="Consolas"/>
                <a:cs typeface="Consolas"/>
              </a:rPr>
              <a:t>new</a:t>
            </a:r>
            <a:r>
              <a:rPr lang="en-US" sz="2000" dirty="0" smtClean="0">
                <a:latin typeface="Consolas"/>
                <a:cs typeface="Consolas"/>
              </a:rPr>
              <a:t> Scala)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"Scala runs on JVM is Static"</a:t>
            </a:r>
          </a:p>
        </p:txBody>
      </p:sp>
    </p:spTree>
    <p:extLst>
      <p:ext uri="{BB962C8B-B14F-4D97-AF65-F5344CB8AC3E}">
        <p14:creationId xmlns:p14="http://schemas.microsoft.com/office/powerpoint/2010/main" val="3598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92893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Part 1: Spark Introduction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Scala is Functional</a:t>
            </a:r>
            <a:endParaRPr lang="en-AU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First Class Functions. Functions are treated like objects:</a:t>
            </a:r>
          </a:p>
          <a:p>
            <a:pPr lvl="1"/>
            <a:r>
              <a:rPr lang="en-AU" altLang="en-US" smtClean="0"/>
              <a:t>passing functions as arguments to other functions </a:t>
            </a:r>
          </a:p>
          <a:p>
            <a:pPr lvl="1"/>
            <a:r>
              <a:rPr lang="en-AU" altLang="en-US" smtClean="0"/>
              <a:t>returning functions as the values from other functions</a:t>
            </a:r>
          </a:p>
          <a:p>
            <a:pPr lvl="1"/>
            <a:r>
              <a:rPr lang="en-AU" altLang="en-US" smtClean="0"/>
              <a:t>assigning functions to variables or storing them in data structures</a:t>
            </a:r>
            <a:r>
              <a:rPr lang="en-US" altLang="en-US" smtClean="0"/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mtClean="0">
              <a:solidFill>
                <a:srgbClr val="008000"/>
              </a:solidFill>
              <a:latin typeface="Consolas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Lightweight anonymous functions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</a:rPr>
              <a:t>(x:Int) =&gt; x + 1</a:t>
            </a:r>
            <a:endParaRPr lang="en-US" altLang="en-US" b="1" smtClean="0">
              <a:latin typeface="Consolas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b="1" smtClean="0">
              <a:latin typeface="Consolas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  <a:latin typeface="Consolas" pitchFamily="49" charset="0"/>
              </a:rPr>
              <a:t>// Calling the anonymous function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latin typeface="Consolas" pitchFamily="49" charset="0"/>
              </a:rPr>
              <a:t>val</a:t>
            </a:r>
            <a:r>
              <a:rPr lang="en-US" altLang="en-US" smtClean="0">
                <a:latin typeface="Consolas" pitchFamily="49" charset="0"/>
              </a:rPr>
              <a:t> plusOne = 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</a:rPr>
              <a:t>(x:Int) =&gt; x + 1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latin typeface="Consolas" pitchFamily="49" charset="0"/>
              </a:rPr>
              <a:t>plusOne(5)  </a:t>
            </a:r>
            <a:r>
              <a:rPr lang="en-US" altLang="en-US" smtClean="0">
                <a:solidFill>
                  <a:srgbClr val="7F7F7F"/>
                </a:solidFill>
                <a:latin typeface="Consolas" pitchFamily="49" charset="0"/>
                <a:sym typeface="Wingdings" pitchFamily="2" charset="2"/>
              </a:rPr>
              <a:t>  6</a:t>
            </a:r>
          </a:p>
          <a:p>
            <a:endParaRPr lang="en-US" altLang="en-US" smtClean="0"/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41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Scala is Functional</a:t>
            </a:r>
            <a:endParaRPr lang="en-AU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Closures: </a:t>
            </a:r>
            <a:r>
              <a:rPr lang="en-AU" altLang="en-US" smtClean="0"/>
              <a:t>a function whose return value depends on the value of one or more variables declared outside this function.</a:t>
            </a:r>
            <a:endParaRPr lang="en-US" altLang="en-US" smtClean="0"/>
          </a:p>
          <a:p>
            <a:endParaRPr lang="en-US" altLang="en-US" smtClean="0"/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</a:rPr>
              <a:t>// plusFoo can reference any </a:t>
            </a:r>
            <a:r>
              <a:rPr lang="en-US" altLang="en-US" b="1" smtClean="0">
                <a:solidFill>
                  <a:srgbClr val="008000"/>
                </a:solidFill>
              </a:rPr>
              <a:t>val</a:t>
            </a:r>
            <a:r>
              <a:rPr lang="en-US" altLang="en-US" smtClean="0">
                <a:solidFill>
                  <a:srgbClr val="008000"/>
                </a:solidFill>
              </a:rPr>
              <a:t>ues/</a:t>
            </a:r>
            <a:r>
              <a:rPr lang="en-US" altLang="en-US" b="1" smtClean="0">
                <a:solidFill>
                  <a:srgbClr val="008000"/>
                </a:solidFill>
              </a:rPr>
              <a:t>var</a:t>
            </a:r>
            <a:r>
              <a:rPr lang="en-US" altLang="en-US" smtClean="0">
                <a:solidFill>
                  <a:srgbClr val="008000"/>
                </a:solidFill>
              </a:rPr>
              <a:t>iables in scope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/>
              <a:t>var</a:t>
            </a:r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FF0000"/>
                </a:solidFill>
              </a:rPr>
              <a:t>foo </a:t>
            </a:r>
            <a:r>
              <a:rPr lang="en-US" altLang="en-US" smtClean="0"/>
              <a:t>= 1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/>
              <a:t>val</a:t>
            </a:r>
            <a:r>
              <a:rPr lang="en-US" altLang="en-US" smtClean="0"/>
              <a:t> plusFoo = (x:Int) =&gt; x + </a:t>
            </a:r>
            <a:r>
              <a:rPr lang="en-US" altLang="en-US" b="1" smtClean="0">
                <a:solidFill>
                  <a:srgbClr val="FF0000"/>
                </a:solidFill>
              </a:rPr>
              <a:t>foo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plusFoo(5)    </a:t>
            </a:r>
            <a:r>
              <a:rPr lang="en-US" altLang="en-US" smtClean="0">
                <a:solidFill>
                  <a:srgbClr val="7F7F7F"/>
                </a:solidFill>
                <a:sym typeface="Wingdings" pitchFamily="2" charset="2"/>
              </a:rPr>
              <a:t>  6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olidFill>
                  <a:srgbClr val="008000"/>
                </a:solidFill>
              </a:rPr>
              <a:t>// Changing foo changes the return value of plusFoo</a:t>
            </a:r>
            <a:r>
              <a:rPr lang="en-US" altLang="en-US" smtClean="0"/>
              <a:t>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solidFill>
                  <a:srgbClr val="FF0000"/>
                </a:solidFill>
              </a:rPr>
              <a:t>foo </a:t>
            </a:r>
            <a:r>
              <a:rPr lang="en-US" altLang="en-US" smtClean="0"/>
              <a:t>= 5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plusFoo(5)    </a:t>
            </a:r>
            <a:r>
              <a:rPr lang="en-US" altLang="en-US" smtClean="0">
                <a:solidFill>
                  <a:srgbClr val="7F7F7F"/>
                </a:solidFill>
                <a:sym typeface="Wingdings" pitchFamily="2" charset="2"/>
              </a:rPr>
              <a:t>  10</a:t>
            </a:r>
            <a:endParaRPr lang="en-US" altLang="en-US" smtClean="0">
              <a:solidFill>
                <a:srgbClr val="7F7F7F"/>
              </a:solidFill>
            </a:endParaRPr>
          </a:p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647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Scala is Functional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Higher Order Functions</a:t>
            </a:r>
          </a:p>
          <a:p>
            <a:pPr lvl="1">
              <a:defRPr/>
            </a:pPr>
            <a:r>
              <a:rPr lang="en-AU" dirty="0" smtClean="0"/>
              <a:t> A function that does at least one of the following:</a:t>
            </a:r>
          </a:p>
          <a:p>
            <a:pPr lvl="2">
              <a:defRPr/>
            </a:pPr>
            <a:r>
              <a:rPr lang="en-AU" dirty="0"/>
              <a:t>takes one or more functions as </a:t>
            </a:r>
            <a:r>
              <a:rPr lang="en-AU" dirty="0" smtClean="0"/>
              <a:t>arguments</a:t>
            </a:r>
          </a:p>
          <a:p>
            <a:pPr lvl="2">
              <a:defRPr/>
            </a:pPr>
            <a:r>
              <a:rPr lang="en-AU" dirty="0"/>
              <a:t>returns a function as its </a:t>
            </a:r>
            <a:r>
              <a:rPr lang="en-AU" dirty="0" smtClean="0"/>
              <a:t>result</a:t>
            </a:r>
          </a:p>
          <a:p>
            <a:pPr lvl="2">
              <a:defRPr/>
            </a:pPr>
            <a:endParaRPr lang="en-US" dirty="0" smtClean="0"/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/>
              <a:t>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/>
              <a:t>plusOne</a:t>
            </a:r>
            <a:r>
              <a:rPr lang="en-US" dirty="0"/>
              <a:t> = (</a:t>
            </a:r>
            <a:r>
              <a:rPr lang="en-US" dirty="0" err="1"/>
              <a:t>x:Int</a:t>
            </a:r>
            <a:r>
              <a:rPr lang="en-US" dirty="0"/>
              <a:t>) =&gt; x + 1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/>
              <a:t>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/>
              <a:t>nums</a:t>
            </a:r>
            <a:r>
              <a:rPr lang="en-US" dirty="0"/>
              <a:t> = List(1,2,3)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map takes a function: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=&gt; T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err="1"/>
              <a:t>nums.map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plusOne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List(2,3,4)</a:t>
            </a: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// Inline Anonymous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err="1">
                <a:sym typeface="Wingdings"/>
              </a:rPr>
              <a:t>nums.map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x =&gt; x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List(2,3,4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// Short form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err="1">
                <a:sym typeface="Wingdings"/>
              </a:rPr>
              <a:t>nums.map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_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List(2,3,4)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73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17475"/>
            <a:ext cx="85248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More </a:t>
            </a:r>
            <a:r>
              <a:rPr lang="en-US" dirty="0" smtClean="0"/>
              <a:t>Examples on Higher Order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  <a:defRPr/>
            </a:pPr>
            <a:r>
              <a:rPr lang="en-US" sz="1600" b="1" dirty="0" err="1" smtClean="0">
                <a:latin typeface="Consolas"/>
                <a:cs typeface="Consolas"/>
              </a:rPr>
              <a:t>val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nums</a:t>
            </a:r>
            <a:r>
              <a:rPr lang="en-US" sz="1600" dirty="0" smtClean="0">
                <a:latin typeface="Consolas"/>
                <a:cs typeface="Consolas"/>
              </a:rPr>
              <a:t> = List(1,2,3,4)</a:t>
            </a:r>
            <a:endParaRPr lang="en-US" dirty="0" smtClean="0">
              <a:latin typeface="Consolas"/>
              <a:cs typeface="Consola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// A few more examples for List class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err="1" smtClean="0">
                <a:latin typeface="Consolas"/>
                <a:cs typeface="Consolas"/>
              </a:rPr>
              <a:t>nums.exists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_ == 2</a:t>
            </a:r>
            <a:r>
              <a:rPr lang="en-US" dirty="0" smtClean="0">
                <a:latin typeface="Consolas"/>
                <a:cs typeface="Consolas"/>
              </a:rPr>
              <a:t>)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true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nums.find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_ == 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Some(2)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err="1" smtClean="0">
                <a:latin typeface="Consolas"/>
                <a:cs typeface="Consolas"/>
                <a:sym typeface="Wingdings"/>
              </a:rPr>
              <a:t>nums.indexWhere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  <a:sym typeface="Wingdings"/>
              </a:rPr>
              <a:t>_ == 2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)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1</a:t>
            </a:r>
          </a:p>
          <a:p>
            <a:pPr>
              <a:buFont typeface="Monotype Sorts" pitchFamily="-84" charset="2"/>
              <a:buNone/>
              <a:defRPr/>
            </a:pPr>
            <a:endParaRPr lang="en-US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functions as parameters, apply f to the value “1”</a:t>
            </a: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 pitchFamily="49" charset="0"/>
                <a:cs typeface="Consolas" pitchFamily="49" charset="0"/>
                <a:sym typeface="Wingdings"/>
              </a:rPr>
              <a:t>def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 call(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f: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=&gt;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=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f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(1)</a:t>
            </a:r>
          </a:p>
          <a:p>
            <a:pPr>
              <a:buFont typeface="Monotype Sorts" pitchFamily="-84" charset="2"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call(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plusOne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2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call(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x =&gt; x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2</a:t>
            </a:r>
            <a:endParaRPr lang="en-US" dirty="0" smtClean="0">
              <a:latin typeface="Consolas" pitchFamily="49" charset="0"/>
              <a:cs typeface="Consolas" pitchFamily="49" charset="0"/>
              <a:sym typeface="Wingding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call(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_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  2</a:t>
            </a:r>
          </a:p>
          <a:p>
            <a:pPr>
              <a:buFont typeface="Monotype Sorts" pitchFamily="-84" charset="2"/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36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basefunc</a:t>
            </a:r>
            <a:r>
              <a:rPr lang="en-US" dirty="0" smtClean="0">
                <a:latin typeface="Consolas"/>
                <a:cs typeface="Consolas"/>
              </a:rPr>
              <a:t> = (</a:t>
            </a:r>
            <a:r>
              <a:rPr lang="en-US" dirty="0" err="1" smtClean="0">
                <a:latin typeface="Consolas"/>
                <a:cs typeface="Consolas"/>
              </a:rPr>
              <a:t>x:Int</a:t>
            </a:r>
            <a:r>
              <a:rPr lang="en-US" dirty="0" smtClean="0">
                <a:latin typeface="Consolas"/>
                <a:cs typeface="Consolas"/>
              </a:rPr>
              <a:t>) =&gt; ((</a:t>
            </a:r>
            <a:r>
              <a:rPr lang="en-US" dirty="0" err="1" smtClean="0">
                <a:latin typeface="Consolas"/>
                <a:cs typeface="Consolas"/>
              </a:rPr>
              <a:t>y:Int</a:t>
            </a:r>
            <a:r>
              <a:rPr lang="en-US" dirty="0" smtClean="0">
                <a:latin typeface="Consolas"/>
                <a:cs typeface="Consolas"/>
              </a:rPr>
              <a:t>) =&gt; x + y)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// interpreted by: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basefunc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(x){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sumfunc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(y){ return 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x+y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;}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	return </a:t>
            </a:r>
            <a:r>
              <a:rPr lang="en-US" dirty="0" err="1">
                <a:solidFill>
                  <a:srgbClr val="008000"/>
                </a:solidFill>
                <a:latin typeface="Consolas"/>
                <a:cs typeface="Consolas"/>
              </a:rPr>
              <a:t>sumfunc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   }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closure1 = </a:t>
            </a:r>
            <a:r>
              <a:rPr lang="en-US" dirty="0" err="1" smtClean="0">
                <a:latin typeface="Consolas"/>
                <a:cs typeface="Consolas"/>
              </a:rPr>
              <a:t>basefunc</a:t>
            </a:r>
            <a:r>
              <a:rPr lang="en-US" dirty="0" smtClean="0">
                <a:latin typeface="Consolas"/>
                <a:cs typeface="Consolas"/>
              </a:rPr>
              <a:t>(1) 	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closure1(5) </a:t>
            </a:r>
            <a:r>
              <a:rPr lang="en-US" altLang="zh-CN" dirty="0" smtClean="0">
                <a:solidFill>
                  <a:srgbClr val="7030A0"/>
                </a:solidFill>
                <a:latin typeface="Consolas"/>
              </a:rPr>
              <a:t>= ?</a:t>
            </a:r>
            <a:endParaRPr lang="en-US" dirty="0" smtClean="0">
              <a:solidFill>
                <a:srgbClr val="7030A0"/>
              </a:solidFill>
              <a:latin typeface="Consolas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7030A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					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6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 closure2 = </a:t>
            </a:r>
            <a:r>
              <a:rPr lang="en-US" dirty="0" err="1" smtClean="0">
                <a:latin typeface="Consolas"/>
                <a:cs typeface="Consolas"/>
              </a:rPr>
              <a:t>basefunc</a:t>
            </a:r>
            <a:r>
              <a:rPr lang="en-US" dirty="0" smtClean="0">
                <a:latin typeface="Consolas"/>
                <a:cs typeface="Consolas"/>
              </a:rPr>
              <a:t>(4) 	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closure2(5) </a:t>
            </a:r>
            <a:r>
              <a:rPr lang="en-US" altLang="zh-CN" dirty="0" smtClean="0">
                <a:solidFill>
                  <a:srgbClr val="7030A0"/>
                </a:solidFill>
                <a:latin typeface="Consolas"/>
              </a:rPr>
              <a:t>= ?</a:t>
            </a:r>
            <a:endParaRPr lang="en-US" dirty="0" smtClean="0">
              <a:solidFill>
                <a:srgbClr val="7030A0"/>
              </a:solidFill>
              <a:latin typeface="Consolas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7030A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Consolas"/>
              </a:rPr>
              <a:t>					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9</a:t>
            </a:r>
            <a:endParaRPr lang="en-US" b="1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>
              <a:defRPr/>
            </a:pPr>
            <a:r>
              <a:rPr lang="en-US" dirty="0" err="1"/>
              <a:t>basefunc</a:t>
            </a:r>
            <a:r>
              <a:rPr lang="en-US" dirty="0"/>
              <a:t> </a:t>
            </a:r>
            <a:r>
              <a:rPr lang="en-US" altLang="zh-CN" dirty="0"/>
              <a:t>returns a function, and closure1 and closure2 are of function type.</a:t>
            </a:r>
            <a:r>
              <a:rPr lang="en-AU" dirty="0"/>
              <a:t> </a:t>
            </a:r>
          </a:p>
          <a:p>
            <a:pPr>
              <a:defRPr/>
            </a:pPr>
            <a:r>
              <a:rPr lang="en-AU" dirty="0"/>
              <a:t>While </a:t>
            </a:r>
            <a:r>
              <a:rPr lang="en-US" altLang="zh-CN" dirty="0"/>
              <a:t> closure1 </a:t>
            </a:r>
            <a:r>
              <a:rPr lang="en-AU" dirty="0"/>
              <a:t>and </a:t>
            </a:r>
            <a:r>
              <a:rPr lang="en-US" altLang="zh-CN" dirty="0"/>
              <a:t>closure2 </a:t>
            </a:r>
            <a:r>
              <a:rPr lang="en-AU" dirty="0"/>
              <a:t>refer to the same function </a:t>
            </a:r>
            <a:r>
              <a:rPr lang="en-US" dirty="0" err="1"/>
              <a:t>basefunc</a:t>
            </a:r>
            <a:r>
              <a:rPr lang="en-AU" dirty="0"/>
              <a:t>, the associated environments differ, and </a:t>
            </a:r>
            <a:r>
              <a:rPr lang="en-US" altLang="zh-CN" dirty="0" smtClean="0"/>
              <a:t>the results are different</a:t>
            </a:r>
            <a:endParaRPr 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725" y="117475"/>
            <a:ext cx="85248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More </a:t>
            </a:r>
            <a:r>
              <a:rPr lang="en-US" dirty="0" smtClean="0"/>
              <a:t>Examples on Higher Order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4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Usage of “_” in Scala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</a:t>
            </a:r>
            <a:r>
              <a:rPr lang="en-AU" dirty="0" smtClean="0"/>
              <a:t>anonymous functions, the “_” acts </a:t>
            </a:r>
            <a:r>
              <a:rPr lang="en-AU" dirty="0"/>
              <a:t>as a placeholder for parameters </a:t>
            </a:r>
            <a:endParaRPr lang="en-AU" dirty="0" smtClean="0"/>
          </a:p>
          <a:p>
            <a:pPr>
              <a:buFont typeface="Monotype Sorts" pitchFamily="-84" charset="2"/>
              <a:buNone/>
              <a:defRPr/>
            </a:pPr>
            <a:r>
              <a:rPr lang="en-US" dirty="0" err="1" smtClean="0">
                <a:sym typeface="Wingdings"/>
              </a:rPr>
              <a:t>nums.map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/>
              </a:rPr>
              <a:t>x =&gt; x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 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>
                <a:sym typeface="Wingdings"/>
              </a:rPr>
              <a:t>is equivalent to: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 err="1" smtClean="0">
                <a:sym typeface="Wingdings"/>
              </a:rPr>
              <a:t>nums.map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/>
              </a:rPr>
              <a:t>_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+ 1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  <a:p>
            <a:pPr>
              <a:buFont typeface="Monotype Sorts" pitchFamily="-84" charset="2"/>
              <a:buNone/>
              <a:defRPr/>
            </a:pPr>
            <a:endParaRPr lang="en-US" dirty="0">
              <a:latin typeface="Consolas" pitchFamily="49" charset="0"/>
              <a:sym typeface="Wingdings"/>
            </a:endParaRPr>
          </a:p>
          <a:p>
            <a:pPr>
              <a:buFont typeface="Monotype Sorts" pitchFamily="-84" charset="2"/>
              <a:buNone/>
              <a:defRPr/>
            </a:pPr>
            <a:r>
              <a:rPr lang="en-AU" dirty="0"/>
              <a:t>List(1,2,3,4,5).</a:t>
            </a:r>
            <a:r>
              <a:rPr lang="en-AU" dirty="0" err="1" smtClean="0"/>
              <a:t>foreach</a:t>
            </a:r>
            <a:r>
              <a:rPr lang="en-AU" dirty="0"/>
              <a:t>(</a:t>
            </a:r>
            <a:r>
              <a:rPr lang="en-AU" dirty="0" smtClean="0"/>
              <a:t>print(</a:t>
            </a:r>
            <a:r>
              <a:rPr lang="en-AU" dirty="0" smtClean="0">
                <a:solidFill>
                  <a:srgbClr val="00B0F0"/>
                </a:solidFill>
              </a:rPr>
              <a:t>_</a:t>
            </a:r>
            <a:r>
              <a:rPr lang="en-AU" dirty="0" smtClean="0"/>
              <a:t>)) 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dirty="0">
                <a:sym typeface="Wingdings"/>
              </a:rPr>
              <a:t>is equivalent to: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AU" dirty="0"/>
              <a:t>List(1,2,3,4,5).</a:t>
            </a:r>
            <a:r>
              <a:rPr lang="en-AU" dirty="0" err="1" smtClean="0"/>
              <a:t>foreach</a:t>
            </a:r>
            <a:r>
              <a:rPr lang="en-AU" dirty="0"/>
              <a:t>(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00B0F0"/>
                </a:solidFill>
              </a:rPr>
              <a:t>a </a:t>
            </a:r>
            <a:r>
              <a:rPr lang="en-AU" dirty="0">
                <a:solidFill>
                  <a:srgbClr val="00B0F0"/>
                </a:solidFill>
              </a:rPr>
              <a:t>=&gt;</a:t>
            </a:r>
            <a:r>
              <a:rPr lang="en-AU" dirty="0" smtClean="0">
                <a:solidFill>
                  <a:srgbClr val="00B0F0"/>
                </a:solidFill>
              </a:rPr>
              <a:t> print</a:t>
            </a:r>
            <a:r>
              <a:rPr lang="en-AU" dirty="0">
                <a:solidFill>
                  <a:srgbClr val="00B0F0"/>
                </a:solidFill>
              </a:rPr>
              <a:t>(</a:t>
            </a:r>
            <a:r>
              <a:rPr lang="en-AU" dirty="0" smtClean="0">
                <a:solidFill>
                  <a:srgbClr val="00B0F0"/>
                </a:solidFill>
              </a:rPr>
              <a:t>a) </a:t>
            </a:r>
            <a:r>
              <a:rPr lang="en-AU" dirty="0" smtClean="0"/>
              <a:t>)</a:t>
            </a:r>
          </a:p>
          <a:p>
            <a:pPr>
              <a:buFont typeface="Monotype Sorts" pitchFamily="-84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AU" dirty="0" smtClean="0"/>
              <a:t>You can use </a:t>
            </a:r>
            <a:r>
              <a:rPr lang="en-AU" dirty="0"/>
              <a:t>two or more underscores to refer different parameters</a:t>
            </a:r>
            <a:r>
              <a:rPr lang="en-AU" dirty="0" smtClean="0"/>
              <a:t>.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err="1"/>
              <a:t>val</a:t>
            </a:r>
            <a:r>
              <a:rPr lang="en-AU" dirty="0" smtClean="0"/>
              <a:t> sum </a:t>
            </a:r>
            <a:r>
              <a:rPr lang="en-AU" dirty="0"/>
              <a:t>=</a:t>
            </a:r>
            <a:r>
              <a:rPr lang="en-AU" dirty="0" smtClean="0"/>
              <a:t> </a:t>
            </a:r>
            <a:r>
              <a:rPr lang="en-AU" dirty="0"/>
              <a:t>List(1,2,3,4,5).</a:t>
            </a:r>
            <a:r>
              <a:rPr lang="en-AU" dirty="0" err="1" smtClean="0"/>
              <a:t>reduceLeft</a:t>
            </a:r>
            <a:r>
              <a:rPr lang="en-AU" dirty="0" smtClean="0"/>
              <a:t>(_+_)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>
                <a:sym typeface="Wingdings"/>
              </a:rPr>
              <a:t>is equivalent to:</a:t>
            </a:r>
            <a:endParaRPr lang="en-US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err="1"/>
              <a:t>val</a:t>
            </a:r>
            <a:r>
              <a:rPr lang="en-AU" dirty="0" smtClean="0"/>
              <a:t> sum </a:t>
            </a:r>
            <a:r>
              <a:rPr lang="en-AU" dirty="0"/>
              <a:t>=</a:t>
            </a:r>
            <a:r>
              <a:rPr lang="en-AU" dirty="0" smtClean="0"/>
              <a:t> </a:t>
            </a:r>
            <a:r>
              <a:rPr lang="en-AU" dirty="0"/>
              <a:t>List(1,2,3,4,5).</a:t>
            </a:r>
            <a:r>
              <a:rPr lang="en-AU" dirty="0" err="1" smtClean="0"/>
              <a:t>reduceLeft</a:t>
            </a:r>
            <a:r>
              <a:rPr lang="en-AU" dirty="0"/>
              <a:t>((</a:t>
            </a:r>
            <a:r>
              <a:rPr lang="en-AU" dirty="0" smtClean="0"/>
              <a:t>a</a:t>
            </a:r>
            <a:r>
              <a:rPr lang="en-AU" dirty="0"/>
              <a:t>,</a:t>
            </a:r>
            <a:r>
              <a:rPr lang="en-AU" dirty="0" smtClean="0"/>
              <a:t> b</a:t>
            </a:r>
            <a:r>
              <a:rPr lang="en-AU" dirty="0"/>
              <a:t>)</a:t>
            </a:r>
            <a:r>
              <a:rPr lang="en-AU" dirty="0" smtClean="0"/>
              <a:t> </a:t>
            </a:r>
            <a:r>
              <a:rPr lang="en-AU" dirty="0"/>
              <a:t>=&gt;</a:t>
            </a:r>
            <a:r>
              <a:rPr lang="en-AU" dirty="0" smtClean="0"/>
              <a:t> a </a:t>
            </a:r>
            <a:r>
              <a:rPr lang="en-AU" dirty="0"/>
              <a:t>+</a:t>
            </a:r>
            <a:r>
              <a:rPr lang="en-AU" dirty="0" smtClean="0"/>
              <a:t> b)</a:t>
            </a:r>
          </a:p>
          <a:p>
            <a:pPr lvl="1">
              <a:defRPr/>
            </a:pPr>
            <a:r>
              <a:rPr lang="en-AU" dirty="0"/>
              <a:t>The </a:t>
            </a:r>
            <a:r>
              <a:rPr lang="en-AU" dirty="0" err="1" smtClean="0"/>
              <a:t>reduceLeft</a:t>
            </a:r>
            <a:r>
              <a:rPr lang="en-AU" dirty="0"/>
              <a:t> method </a:t>
            </a:r>
            <a:r>
              <a:rPr lang="en-AU" dirty="0" smtClean="0"/>
              <a:t>works </a:t>
            </a:r>
            <a:r>
              <a:rPr lang="en-AU" dirty="0"/>
              <a:t>by applying the function/operation you give it, and applying it to successive elements in the collection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23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852738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Part 3: RDD Introduction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Solution: Resilient Distributed Datasets</a:t>
            </a:r>
            <a:endParaRPr lang="en-AU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Resilient Distributed Datasets (RDDs) </a:t>
            </a:r>
          </a:p>
          <a:p>
            <a:pPr lvl="1"/>
            <a:r>
              <a:rPr lang="en-US" altLang="en-US" smtClean="0"/>
              <a:t>Distributed collections of objects that can be cached in memory across cluster</a:t>
            </a:r>
          </a:p>
          <a:p>
            <a:pPr lvl="1"/>
            <a:r>
              <a:rPr lang="en-US" altLang="en-US" smtClean="0"/>
              <a:t>Manipulated through parallel operators</a:t>
            </a:r>
          </a:p>
          <a:p>
            <a:pPr lvl="1"/>
            <a:r>
              <a:rPr lang="en-US" altLang="en-US" smtClean="0"/>
              <a:t>Automatically recomputed on failure </a:t>
            </a:r>
            <a:r>
              <a:rPr lang="en-US" altLang="zh-CN" smtClean="0"/>
              <a:t>based on lineage</a:t>
            </a:r>
            <a:endParaRPr lang="en-US" altLang="en-US" smtClean="0"/>
          </a:p>
          <a:p>
            <a:r>
              <a:rPr lang="en-AU" altLang="en-US" smtClean="0"/>
              <a:t>RDDs can express many parallel algorithms</a:t>
            </a:r>
            <a:r>
              <a:rPr lang="en-US" altLang="en-US" smtClean="0"/>
              <a:t>, and </a:t>
            </a:r>
            <a:r>
              <a:rPr lang="en-AU" altLang="en-US" smtClean="0"/>
              <a:t>capture many current programming models</a:t>
            </a:r>
          </a:p>
          <a:p>
            <a:pPr lvl="1"/>
            <a:r>
              <a:rPr lang="en-US" altLang="en-US" smtClean="0"/>
              <a:t>Data flow models: MapReduce, SQL, …</a:t>
            </a:r>
          </a:p>
          <a:p>
            <a:pPr lvl="1"/>
            <a:r>
              <a:rPr lang="en-US" altLang="en-US" smtClean="0"/>
              <a:t>Specialized models for iterative apps: Pregel, …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RDD</a:t>
            </a:r>
            <a:endParaRPr lang="en-AU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Resilient Distributed Datasets: A Fault-Tolerant Abstraction for In-Memory Cluster Computing. Matei Zaharia, et al. NSDI’12</a:t>
            </a:r>
          </a:p>
          <a:p>
            <a:pPr lvl="1"/>
            <a:r>
              <a:rPr lang="en-US" altLang="zh-CN" smtClean="0"/>
              <a:t>RDD is </a:t>
            </a:r>
            <a:r>
              <a:rPr lang="en-AU" altLang="en-US" smtClean="0"/>
              <a:t>a </a:t>
            </a:r>
            <a:r>
              <a:rPr lang="en-AU" altLang="en-US" b="1" smtClean="0"/>
              <a:t>distributed</a:t>
            </a:r>
            <a:r>
              <a:rPr lang="en-AU" altLang="en-US" smtClean="0"/>
              <a:t> memory abstraction that lets programmers perform </a:t>
            </a:r>
            <a:r>
              <a:rPr lang="en-AU" altLang="en-US" b="1" smtClean="0"/>
              <a:t>in-memory</a:t>
            </a:r>
            <a:r>
              <a:rPr lang="en-AU" altLang="en-US" smtClean="0"/>
              <a:t> computations on large clusters in a </a:t>
            </a:r>
            <a:r>
              <a:rPr lang="en-AU" altLang="en-US" b="1" smtClean="0"/>
              <a:t>fault-tolerant</a:t>
            </a:r>
            <a:r>
              <a:rPr lang="en-AU" altLang="en-US" smtClean="0"/>
              <a:t> manner.</a:t>
            </a:r>
          </a:p>
          <a:p>
            <a:r>
              <a:rPr lang="en-AU" altLang="en-US" b="1" smtClean="0"/>
              <a:t>Resilient</a:t>
            </a:r>
          </a:p>
          <a:p>
            <a:pPr lvl="1"/>
            <a:r>
              <a:rPr lang="en-US" altLang="zh-CN" smtClean="0"/>
              <a:t>Fault</a:t>
            </a:r>
            <a:r>
              <a:rPr lang="en-AU" altLang="en-US" smtClean="0"/>
              <a:t>-tolerant, is able to recompute missing or damaged partitions due to node failures.</a:t>
            </a:r>
          </a:p>
          <a:p>
            <a:r>
              <a:rPr lang="en-AU" altLang="en-US" b="1" smtClean="0"/>
              <a:t>Distributed</a:t>
            </a:r>
            <a:r>
              <a:rPr lang="en-AU" altLang="en-US" smtClean="0"/>
              <a:t> </a:t>
            </a:r>
          </a:p>
          <a:p>
            <a:pPr lvl="1"/>
            <a:r>
              <a:rPr lang="en-AU" altLang="en-US" smtClean="0"/>
              <a:t>Data residing on multiple nodes in a cluster.</a:t>
            </a:r>
          </a:p>
          <a:p>
            <a:r>
              <a:rPr lang="en-AU" altLang="en-US" b="1" smtClean="0"/>
              <a:t>Dataset</a:t>
            </a:r>
            <a:r>
              <a:rPr lang="en-AU" altLang="en-US" smtClean="0"/>
              <a:t> </a:t>
            </a:r>
            <a:endParaRPr lang="en-US" altLang="en-US" smtClean="0"/>
          </a:p>
          <a:p>
            <a:pPr lvl="1"/>
            <a:r>
              <a:rPr lang="en-US" altLang="zh-CN" smtClean="0"/>
              <a:t>A</a:t>
            </a:r>
            <a:r>
              <a:rPr lang="en-AU" altLang="en-US" smtClean="0"/>
              <a:t> collection of partitioned elements, e.g. tuples or other objects (that represent records of the data you work with).</a:t>
            </a:r>
            <a:endParaRPr lang="en-US" altLang="en-US" smtClean="0"/>
          </a:p>
          <a:p>
            <a:r>
              <a:rPr lang="en-US" altLang="en-US" smtClean="0"/>
              <a:t>RDD is </a:t>
            </a:r>
            <a:r>
              <a:rPr lang="en-AU" altLang="en-US" smtClean="0"/>
              <a:t>the primary data abstraction in Apache Spark and the core of Spark</a:t>
            </a:r>
            <a:r>
              <a:rPr lang="en-US" altLang="en-US" smtClean="0"/>
              <a:t>. It </a:t>
            </a:r>
            <a:r>
              <a:rPr lang="en-AU" altLang="en-US" smtClean="0"/>
              <a:t>enables operations on collection of elements in parallel.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Traits</a:t>
            </a:r>
            <a:endParaRPr lang="en-AU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b="1" smtClean="0"/>
              <a:t>In-Memory</a:t>
            </a:r>
            <a:r>
              <a:rPr lang="en-AU" altLang="en-US" smtClean="0"/>
              <a:t>, i.e. data inside RDD is stored in memory as much (size) and long (time) as possible.</a:t>
            </a:r>
          </a:p>
          <a:p>
            <a:r>
              <a:rPr lang="en-AU" altLang="en-US" b="1" smtClean="0"/>
              <a:t>Immutable</a:t>
            </a:r>
            <a:r>
              <a:rPr lang="en-AU" altLang="en-US" smtClean="0"/>
              <a:t> or </a:t>
            </a:r>
            <a:r>
              <a:rPr lang="en-AU" altLang="en-US" b="1" smtClean="0"/>
              <a:t>Read-Only</a:t>
            </a:r>
            <a:r>
              <a:rPr lang="en-AU" altLang="en-US" smtClean="0"/>
              <a:t>, i.e. it does not change once created and can only be transformed using transformations to new RDDs.</a:t>
            </a:r>
          </a:p>
          <a:p>
            <a:r>
              <a:rPr lang="en-AU" altLang="en-US" b="1" smtClean="0"/>
              <a:t>Lazy evaluated</a:t>
            </a:r>
            <a:r>
              <a:rPr lang="en-AU" altLang="en-US" smtClean="0"/>
              <a:t>, i.e. the data inside RDD is not available or transformed until an action is executed that triggers the execution.</a:t>
            </a:r>
          </a:p>
          <a:p>
            <a:r>
              <a:rPr lang="en-AU" altLang="en-US" b="1" smtClean="0"/>
              <a:t>Cacheable</a:t>
            </a:r>
            <a:r>
              <a:rPr lang="en-AU" altLang="en-US" smtClean="0"/>
              <a:t>, i.e. you can hold all the data in a persistent "storage" like memory (default and the most preferred) or disk (the least preferred due to access speed).</a:t>
            </a:r>
          </a:p>
          <a:p>
            <a:r>
              <a:rPr lang="en-AU" altLang="en-US" b="1" smtClean="0"/>
              <a:t>Parallel</a:t>
            </a:r>
            <a:r>
              <a:rPr lang="en-AU" altLang="en-US" smtClean="0"/>
              <a:t>, i.e. process data in parallel.</a:t>
            </a:r>
          </a:p>
          <a:p>
            <a:r>
              <a:rPr lang="en-AU" altLang="en-US" b="1" smtClean="0"/>
              <a:t>Typed</a:t>
            </a:r>
            <a:r>
              <a:rPr lang="en-AU" altLang="en-US" smtClean="0"/>
              <a:t>, i.e. values in a RDD have types, e.g. RDD[Long] or RDD[(Int, String)].</a:t>
            </a:r>
          </a:p>
          <a:p>
            <a:r>
              <a:rPr lang="en-AU" altLang="en-US" b="1" smtClean="0"/>
              <a:t>Partitioned</a:t>
            </a:r>
            <a:r>
              <a:rPr lang="en-AU" altLang="en-US" smtClean="0"/>
              <a:t>, i.e. the data inside a RDD is partitioned (split into partitions) and then distributed across nodes in a cluster (one partition per JVM that may or may not correspond to a single node).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Motivation of Spark</a:t>
            </a:r>
            <a:endParaRPr lang="en-AU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MapReduce greatly simplified big data analysis on	large, unreliable clusters. It is </a:t>
            </a:r>
            <a:r>
              <a:rPr lang="en-AU" altLang="en-US" smtClean="0"/>
              <a:t>great at one-pass computation.</a:t>
            </a:r>
            <a:endParaRPr lang="en-US" altLang="en-US" smtClean="0"/>
          </a:p>
          <a:p>
            <a:r>
              <a:rPr lang="en-US" altLang="en-US" smtClean="0"/>
              <a:t>But as soon as it got popular, users wanted more:</a:t>
            </a:r>
          </a:p>
          <a:p>
            <a:pPr lvl="1"/>
            <a:r>
              <a:rPr lang="en-US" altLang="en-US" smtClean="0"/>
              <a:t>More </a:t>
            </a:r>
            <a:r>
              <a:rPr lang="en-US" altLang="en-US" b="1" smtClean="0"/>
              <a:t>complex</a:t>
            </a:r>
            <a:r>
              <a:rPr lang="en-US" altLang="en-US" smtClean="0"/>
              <a:t>, multi-pass analytics (e.g. ML, graph)</a:t>
            </a:r>
          </a:p>
          <a:p>
            <a:pPr lvl="1"/>
            <a:r>
              <a:rPr lang="en-US" altLang="en-US" smtClean="0"/>
              <a:t>More </a:t>
            </a:r>
            <a:r>
              <a:rPr lang="en-US" altLang="en-US" b="1" smtClean="0"/>
              <a:t>interactive</a:t>
            </a:r>
            <a:r>
              <a:rPr lang="en-US" altLang="en-US" smtClean="0"/>
              <a:t> ad-hoc queries</a:t>
            </a:r>
          </a:p>
          <a:p>
            <a:pPr lvl="1"/>
            <a:r>
              <a:rPr lang="en-US" altLang="en-US" smtClean="0"/>
              <a:t>More </a:t>
            </a:r>
            <a:r>
              <a:rPr lang="en-US" altLang="en-US" b="1" smtClean="0"/>
              <a:t>real-time</a:t>
            </a:r>
            <a:r>
              <a:rPr lang="en-US" altLang="en-US" smtClean="0"/>
              <a:t> stream processing</a:t>
            </a:r>
          </a:p>
          <a:p>
            <a:r>
              <a:rPr lang="en-US" altLang="en-US" smtClean="0"/>
              <a:t>All 3 need faster </a:t>
            </a:r>
            <a:r>
              <a:rPr lang="en-US" altLang="en-US" b="1" smtClean="0"/>
              <a:t>data sharing </a:t>
            </a:r>
            <a:r>
              <a:rPr lang="en-US" altLang="en-US" smtClean="0"/>
              <a:t>across parallel jobs</a:t>
            </a:r>
          </a:p>
          <a:p>
            <a:pPr lvl="1"/>
            <a:r>
              <a:rPr lang="en-AU" altLang="en-US" smtClean="0"/>
              <a:t>One reaction: specialized models for some of these apps, e.g.,</a:t>
            </a:r>
          </a:p>
          <a:p>
            <a:pPr lvl="2"/>
            <a:r>
              <a:rPr lang="en-AU" altLang="en-US" smtClean="0"/>
              <a:t>Pregel (graph processing)</a:t>
            </a:r>
          </a:p>
          <a:p>
            <a:pPr lvl="2"/>
            <a:r>
              <a:rPr lang="en-AU" altLang="en-US" smtClean="0"/>
              <a:t>Storm (stream processing)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Operations</a:t>
            </a:r>
            <a:endParaRPr lang="en-AU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endParaRPr lang="en-AU" altLang="en-US" b="1" smtClean="0"/>
          </a:p>
          <a:p>
            <a:r>
              <a:rPr lang="en-AU" altLang="en-US" b="1" smtClean="0"/>
              <a:t>Transformation: </a:t>
            </a:r>
            <a:r>
              <a:rPr lang="en-AU" altLang="en-US" smtClean="0"/>
              <a:t>returns a new RDD. </a:t>
            </a:r>
          </a:p>
          <a:p>
            <a:pPr lvl="1"/>
            <a:r>
              <a:rPr lang="en-AU" altLang="en-US" smtClean="0"/>
              <a:t>Nothing gets evaluated when you call a Transformation function, it just takes an RDD and return a new RDD.</a:t>
            </a:r>
          </a:p>
          <a:p>
            <a:pPr lvl="1"/>
            <a:r>
              <a:rPr lang="en-AU" altLang="en-US" smtClean="0"/>
              <a:t>Transformation functions </a:t>
            </a:r>
            <a:r>
              <a:rPr lang="en-US" altLang="en-US" smtClean="0"/>
              <a:t>include </a:t>
            </a:r>
            <a:r>
              <a:rPr lang="en-AU" altLang="en-US" i="1" smtClean="0"/>
              <a:t>map, filter, flatMap, groupByKey, reduceByKey, aggregateByKey</a:t>
            </a:r>
            <a:r>
              <a:rPr lang="en-US" altLang="en-US" i="1" smtClean="0"/>
              <a:t>, filter, join, etc.</a:t>
            </a:r>
          </a:p>
          <a:p>
            <a:r>
              <a:rPr lang="en-AU" altLang="en-US" b="1" smtClean="0"/>
              <a:t>Action: </a:t>
            </a:r>
            <a:r>
              <a:rPr lang="en-AU" altLang="en-US" smtClean="0"/>
              <a:t>evaluates and returns a new value. </a:t>
            </a:r>
          </a:p>
          <a:p>
            <a:pPr lvl="1"/>
            <a:r>
              <a:rPr lang="en-AU" altLang="en-US" smtClean="0"/>
              <a:t>When an Action function is called on a RDD object, all the data processing queries are computed at that time and the result value is returned.</a:t>
            </a:r>
          </a:p>
          <a:p>
            <a:pPr lvl="1"/>
            <a:r>
              <a:rPr lang="en-AU" altLang="en-US" smtClean="0"/>
              <a:t>Action operations include </a:t>
            </a:r>
            <a:r>
              <a:rPr lang="en-AU" altLang="en-US" i="1" smtClean="0"/>
              <a:t>reduce, collect, count, first, take, countByKey, foreach, saveAsTextFile, etc.</a:t>
            </a:r>
            <a:endParaRPr lang="en-US" altLang="en-US" i="1" smtClean="0"/>
          </a:p>
          <a:p>
            <a:endParaRPr lang="en-AU" altLang="en-US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962025"/>
            <a:ext cx="567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Working with RDDs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Create an RDD from a data source</a:t>
            </a:r>
          </a:p>
          <a:p>
            <a:pPr lvl="1"/>
            <a:r>
              <a:rPr lang="en-AU" altLang="en-US" smtClean="0"/>
              <a:t>by parallelizing existing collections (lists or arrays) </a:t>
            </a:r>
          </a:p>
          <a:p>
            <a:pPr lvl="1"/>
            <a:r>
              <a:rPr lang="en-AU" altLang="en-US" smtClean="0"/>
              <a:t>by transforming an existing RDDs</a:t>
            </a:r>
          </a:p>
          <a:p>
            <a:pPr lvl="1"/>
            <a:r>
              <a:rPr lang="en-AU" altLang="en-US" smtClean="0"/>
              <a:t>from files in HDFS or any other storage system </a:t>
            </a:r>
            <a:endParaRPr lang="en-US" altLang="en-US" smtClean="0"/>
          </a:p>
          <a:p>
            <a:r>
              <a:rPr lang="en-AU" altLang="en-US" smtClean="0"/>
              <a:t>Apply transformations to an RDD: e.g., map, filter </a:t>
            </a:r>
          </a:p>
          <a:p>
            <a:r>
              <a:rPr lang="en-AU" altLang="en-US" smtClean="0"/>
              <a:t>Apply actions to an RDD: e.g., collect, count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AU" altLang="en-US" smtClean="0"/>
              <a:t>Users can control two other aspects:</a:t>
            </a:r>
          </a:p>
          <a:p>
            <a:pPr lvl="1"/>
            <a:r>
              <a:rPr lang="en-US" altLang="en-US" smtClean="0"/>
              <a:t>Persistence</a:t>
            </a:r>
          </a:p>
          <a:p>
            <a:pPr lvl="1"/>
            <a:r>
              <a:rPr lang="en-US" altLang="en-US" smtClean="0"/>
              <a:t>Partitioning</a:t>
            </a:r>
          </a:p>
          <a:p>
            <a:endParaRPr lang="en-AU" altLang="en-US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367088"/>
            <a:ext cx="6829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Creating RDDs</a:t>
            </a:r>
            <a:endParaRPr lang="en-AU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From HDFS, text files, Amazon S3, Apache HBase, SequenceFiles, any other Hadoop InputFormat</a:t>
            </a:r>
          </a:p>
          <a:p>
            <a:r>
              <a:rPr lang="en-AU" altLang="en-US" smtClean="0"/>
              <a:t>Creating an RDD from a File</a:t>
            </a:r>
          </a:p>
          <a:p>
            <a:pPr lvl="1"/>
            <a:r>
              <a:rPr lang="en-AU" altLang="en-US" smtClean="0"/>
              <a:t>val inputfile = sc.textFile("...", 4) </a:t>
            </a:r>
          </a:p>
          <a:p>
            <a:pPr lvl="2"/>
            <a:r>
              <a:rPr lang="en-AU" altLang="en-US" smtClean="0"/>
              <a:t>RDD distributed in 4 partitions</a:t>
            </a:r>
          </a:p>
          <a:p>
            <a:pPr lvl="2"/>
            <a:r>
              <a:rPr lang="en-AU" altLang="en-US" smtClean="0"/>
              <a:t>Elements are lines of input</a:t>
            </a:r>
          </a:p>
          <a:p>
            <a:pPr lvl="2"/>
            <a:r>
              <a:rPr lang="en-AU" altLang="en-US" smtClean="0"/>
              <a:t>Lazy evaluation means no execution happens now 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AU" altLang="en-US" smtClean="0"/>
              <a:t>Turn a collection into an RDD</a:t>
            </a:r>
          </a:p>
          <a:p>
            <a:pPr lvl="1"/>
            <a:r>
              <a:rPr lang="en-US" altLang="en-US" smtClean="0"/>
              <a:t>sc.parallelize([1, 2, 3]), creating from a Python list</a:t>
            </a:r>
          </a:p>
          <a:p>
            <a:pPr lvl="1"/>
            <a:r>
              <a:rPr lang="en-US" altLang="en-US" smtClean="0"/>
              <a:t>sc.parallelize(Array(“hello”, “spark”)), creating from a Scala Array</a:t>
            </a:r>
          </a:p>
          <a:p>
            <a:r>
              <a:rPr lang="en-US" altLang="en-US" smtClean="0"/>
              <a:t>Creating an RDD from an existing Hadoop InputFormat </a:t>
            </a:r>
          </a:p>
          <a:p>
            <a:pPr lvl="1"/>
            <a:r>
              <a:rPr lang="en-US" altLang="en-US" smtClean="0"/>
              <a:t>sc.hadoopFile(keyClass, valClass, inputFmt, conf)</a:t>
            </a:r>
          </a:p>
          <a:p>
            <a:pPr lvl="1"/>
            <a:endParaRPr lang="en-US" alt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681413"/>
            <a:ext cx="53435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Spark Transformations</a:t>
            </a:r>
            <a:endParaRPr lang="en-AU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Create new datasets from an existing one</a:t>
            </a:r>
          </a:p>
          <a:p>
            <a:r>
              <a:rPr lang="en-AU" altLang="en-US" smtClean="0"/>
              <a:t>Use lazy evaluation: results not computed right away – instead Spark remembers set of transformations applied to base dataset</a:t>
            </a:r>
          </a:p>
          <a:p>
            <a:pPr lvl="1"/>
            <a:r>
              <a:rPr lang="en-AU" altLang="en-US" smtClean="0"/>
              <a:t>Spark optimizes the required calculations</a:t>
            </a:r>
          </a:p>
          <a:p>
            <a:pPr lvl="1"/>
            <a:r>
              <a:rPr lang="en-AU" altLang="en-US" smtClean="0"/>
              <a:t>Spark recovers from failures</a:t>
            </a:r>
            <a:endParaRPr lang="en-US" altLang="en-US" smtClean="0"/>
          </a:p>
          <a:p>
            <a:r>
              <a:rPr lang="en-AU" altLang="en-US" smtClean="0"/>
              <a:t>Some transformation functions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414713"/>
            <a:ext cx="6096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Spark Actions</a:t>
            </a:r>
            <a:endParaRPr lang="en-AU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Cause Spark to execute recipe to transform source</a:t>
            </a:r>
          </a:p>
          <a:p>
            <a:r>
              <a:rPr lang="en-AU" altLang="en-US" smtClean="0"/>
              <a:t>Mechanism for getting results out of Spark</a:t>
            </a:r>
          </a:p>
          <a:p>
            <a:r>
              <a:rPr lang="en-AU" altLang="en-US" smtClean="0"/>
              <a:t>Some action functions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Example: words.collect().foreach(println)</a:t>
            </a:r>
          </a:p>
          <a:p>
            <a:pPr lvl="1"/>
            <a:endParaRPr lang="en-AU" altLang="en-US" smtClean="0"/>
          </a:p>
          <a:p>
            <a:endParaRPr lang="en-AU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362200"/>
            <a:ext cx="6334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AU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Web service is experiencing errors and an operators want to search terabytes of logs in the Hadoop file system to find the cause.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AU" altLang="en-US" smtClean="0">
              <a:solidFill>
                <a:srgbClr val="00B0F0"/>
              </a:solidFill>
            </a:endParaRPr>
          </a:p>
          <a:p>
            <a:pPr lvl="1"/>
            <a:r>
              <a:rPr lang="en-AU" altLang="en-US" smtClean="0">
                <a:solidFill>
                  <a:srgbClr val="00B0F0"/>
                </a:solidFill>
              </a:rPr>
              <a:t>Line1</a:t>
            </a:r>
            <a:r>
              <a:rPr lang="en-AU" altLang="en-US" smtClean="0"/>
              <a:t>: RDD backed by an HDFS file (base RDD lines not loaded in memory)</a:t>
            </a:r>
          </a:p>
          <a:p>
            <a:pPr lvl="1"/>
            <a:r>
              <a:rPr lang="en-AU" altLang="en-US" smtClean="0">
                <a:solidFill>
                  <a:srgbClr val="7030A0"/>
                </a:solidFill>
              </a:rPr>
              <a:t>Line3</a:t>
            </a:r>
            <a:r>
              <a:rPr lang="en-AU" altLang="en-US" smtClean="0"/>
              <a:t>: Asks for errors to persist in memory (errors are in RAM)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286000"/>
            <a:ext cx="4037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791075" y="1939925"/>
            <a:ext cx="4200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solidFill>
                  <a:srgbClr val="C00000"/>
                </a:solidFill>
              </a:rPr>
              <a:t>//base RDD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>
                <a:solidFill>
                  <a:srgbClr val="00B0F0"/>
                </a:solidFill>
              </a:rPr>
              <a:t>val</a:t>
            </a:r>
            <a:r>
              <a:rPr kumimoji="0" lang="en-US" altLang="en-US" i="1" dirty="0">
                <a:solidFill>
                  <a:srgbClr val="00B0F0"/>
                </a:solidFill>
              </a:rPr>
              <a:t> lines = </a:t>
            </a:r>
            <a:r>
              <a:rPr kumimoji="0" lang="en-US" altLang="en-US" i="1" dirty="0" err="1">
                <a:solidFill>
                  <a:srgbClr val="00B0F0"/>
                </a:solidFill>
              </a:rPr>
              <a:t>sc.textFile</a:t>
            </a:r>
            <a:r>
              <a:rPr kumimoji="0" lang="en-US" altLang="en-US" i="1" dirty="0">
                <a:solidFill>
                  <a:srgbClr val="00B0F0"/>
                </a:solidFill>
              </a:rPr>
              <a:t>(“</a:t>
            </a:r>
            <a:r>
              <a:rPr kumimoji="0" lang="en-US" altLang="en-US" i="1" dirty="0" err="1">
                <a:solidFill>
                  <a:srgbClr val="00B0F0"/>
                </a:solidFill>
              </a:rPr>
              <a:t>hdfs</a:t>
            </a:r>
            <a:r>
              <a:rPr kumimoji="0" lang="en-US" altLang="en-US" i="1" dirty="0">
                <a:solidFill>
                  <a:srgbClr val="00B0F0"/>
                </a:solidFill>
              </a:rPr>
              <a:t>://…”)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solidFill>
                  <a:srgbClr val="C00000"/>
                </a:solidFill>
              </a:rPr>
              <a:t>//Transformed RDD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/>
              <a:t>val</a:t>
            </a:r>
            <a:r>
              <a:rPr kumimoji="0" lang="en-US" altLang="en-US" i="1" dirty="0"/>
              <a:t> errors = </a:t>
            </a:r>
            <a:r>
              <a:rPr kumimoji="0" lang="en-US" altLang="en-US" i="1" dirty="0" err="1"/>
              <a:t>lines.filter</a:t>
            </a:r>
            <a:r>
              <a:rPr kumimoji="0" lang="en-US" altLang="en-US" i="1" dirty="0"/>
              <a:t>(_.</a:t>
            </a:r>
            <a:r>
              <a:rPr kumimoji="0" lang="en-US" altLang="en-US" i="1" dirty="0" err="1"/>
              <a:t>startsWith</a:t>
            </a:r>
            <a:r>
              <a:rPr kumimoji="0" lang="en-US" altLang="en-US" i="1" dirty="0"/>
              <a:t>(“Error”))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>
                <a:solidFill>
                  <a:srgbClr val="7030A0"/>
                </a:solidFill>
              </a:rPr>
              <a:t>errors.persist</a:t>
            </a:r>
            <a:r>
              <a:rPr kumimoji="0" lang="en-US" altLang="en-US" i="1" dirty="0">
                <a:solidFill>
                  <a:srgbClr val="7030A0"/>
                </a:solidFill>
              </a:rPr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/>
              <a:t>errors.count</a:t>
            </a:r>
            <a:r>
              <a:rPr kumimoji="0" lang="en-US" altLang="en-US" i="1" dirty="0"/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/>
              <a:t>errors.filter</a:t>
            </a:r>
            <a:r>
              <a:rPr kumimoji="0" lang="en-US" altLang="en-US" i="1" dirty="0"/>
              <a:t>(_.contains(“HDFS”))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/>
              <a:t>           .map</a:t>
            </a:r>
            <a:r>
              <a:rPr kumimoji="0" lang="en-US" altLang="en-US" i="1" dirty="0" smtClean="0"/>
              <a:t>(_.split</a:t>
            </a:r>
            <a:r>
              <a:rPr kumimoji="0" lang="en-US" altLang="en-US" i="1" dirty="0"/>
              <a:t>(‘\t’)(3))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/>
              <a:t>           .collect()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Lineage Graph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dirty="0" smtClean="0"/>
              <a:t>RDDs keep track of </a:t>
            </a:r>
            <a:r>
              <a:rPr lang="en-US" i="1" dirty="0" smtClean="0"/>
              <a:t>lineage</a:t>
            </a:r>
            <a:endParaRPr lang="en-AU" dirty="0" smtClean="0"/>
          </a:p>
          <a:p>
            <a:pPr>
              <a:defRPr/>
            </a:pPr>
            <a:r>
              <a:rPr lang="en-AU" dirty="0" smtClean="0"/>
              <a:t>RDD has enough information about how it was derived from to compute its partitions from data in stable storage.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AU" dirty="0" smtClean="0"/>
              <a:t>Example:</a:t>
            </a:r>
          </a:p>
          <a:p>
            <a:pPr lvl="1">
              <a:defRPr/>
            </a:pPr>
            <a:r>
              <a:rPr lang="en-AU" dirty="0" smtClean="0"/>
              <a:t>If a partition of errors is lost, Spark rebuilds it by applying a filter on only the corresponding partition of lines.</a:t>
            </a:r>
          </a:p>
          <a:p>
            <a:pPr lvl="1">
              <a:defRPr/>
            </a:pPr>
            <a:r>
              <a:rPr lang="en-AU" dirty="0" smtClean="0"/>
              <a:t>Partitions can be recomputed in parallel on different nodes, without having to roll back the whole program.</a:t>
            </a:r>
          </a:p>
          <a:p>
            <a:pPr>
              <a:defRPr/>
            </a:pPr>
            <a:endParaRPr lang="en-AU" dirty="0"/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486025" y="2165350"/>
            <a:ext cx="4067175" cy="2286000"/>
            <a:chOff x="4981069" y="1219200"/>
            <a:chExt cx="4067054" cy="2286000"/>
          </a:xfrm>
        </p:grpSpPr>
        <p:pic>
          <p:nvPicPr>
            <p:cNvPr id="32773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219200"/>
              <a:ext cx="3561723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TextBox 5"/>
            <p:cNvSpPr txBox="1">
              <a:spLocks noChangeArrowheads="1"/>
            </p:cNvSpPr>
            <p:nvPr/>
          </p:nvSpPr>
          <p:spPr bwMode="auto">
            <a:xfrm>
              <a:off x="4981072" y="1319464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/>
                <a:t>RDD1</a:t>
              </a:r>
            </a:p>
          </p:txBody>
        </p:sp>
        <p:sp>
          <p:nvSpPr>
            <p:cNvPr id="32775" name="TextBox 6"/>
            <p:cNvSpPr txBox="1">
              <a:spLocks noChangeArrowheads="1"/>
            </p:cNvSpPr>
            <p:nvPr/>
          </p:nvSpPr>
          <p:spPr bwMode="auto">
            <a:xfrm>
              <a:off x="4981071" y="1876928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/>
                <a:t>RDD2</a:t>
              </a:r>
            </a:p>
          </p:txBody>
        </p:sp>
        <p:sp>
          <p:nvSpPr>
            <p:cNvPr id="32776" name="TextBox 7"/>
            <p:cNvSpPr txBox="1">
              <a:spLocks noChangeArrowheads="1"/>
            </p:cNvSpPr>
            <p:nvPr/>
          </p:nvSpPr>
          <p:spPr bwMode="auto">
            <a:xfrm>
              <a:off x="4981070" y="2430380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/>
                <a:t>RDD3</a:t>
              </a:r>
            </a:p>
          </p:txBody>
        </p:sp>
        <p:sp>
          <p:nvSpPr>
            <p:cNvPr id="32777" name="TextBox 8"/>
            <p:cNvSpPr txBox="1">
              <a:spLocks noChangeArrowheads="1"/>
            </p:cNvSpPr>
            <p:nvPr/>
          </p:nvSpPr>
          <p:spPr bwMode="auto">
            <a:xfrm>
              <a:off x="4981069" y="2983832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/>
                <a:t>RDD4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Deconstructed</a:t>
            </a:r>
            <a:endParaRPr lang="en-AU" dirty="0"/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2919413" y="2835275"/>
            <a:ext cx="42005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solidFill>
                  <a:srgbClr val="C00000"/>
                </a:solidFill>
              </a:rPr>
              <a:t>//base RDD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>
                <a:solidFill>
                  <a:srgbClr val="00B0F0"/>
                </a:solidFill>
              </a:rPr>
              <a:t>val</a:t>
            </a:r>
            <a:r>
              <a:rPr kumimoji="0" lang="en-US" altLang="en-US" i="1" dirty="0">
                <a:solidFill>
                  <a:srgbClr val="00B0F0"/>
                </a:solidFill>
              </a:rPr>
              <a:t> lines = </a:t>
            </a:r>
            <a:r>
              <a:rPr kumimoji="0" lang="en-US" altLang="en-US" i="1" dirty="0" err="1">
                <a:solidFill>
                  <a:srgbClr val="00B0F0"/>
                </a:solidFill>
              </a:rPr>
              <a:t>sc.textFile</a:t>
            </a:r>
            <a:r>
              <a:rPr kumimoji="0" lang="en-US" altLang="en-US" i="1" dirty="0">
                <a:solidFill>
                  <a:srgbClr val="00B0F0"/>
                </a:solidFill>
              </a:rPr>
              <a:t>(“</a:t>
            </a:r>
            <a:r>
              <a:rPr kumimoji="0" lang="en-US" altLang="en-US" i="1" dirty="0" err="1">
                <a:solidFill>
                  <a:srgbClr val="00B0F0"/>
                </a:solidFill>
              </a:rPr>
              <a:t>hdfs</a:t>
            </a:r>
            <a:r>
              <a:rPr kumimoji="0" lang="en-US" altLang="en-US" i="1" dirty="0">
                <a:solidFill>
                  <a:srgbClr val="00B0F0"/>
                </a:solidFill>
              </a:rPr>
              <a:t>://…”)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>
                <a:solidFill>
                  <a:srgbClr val="C00000"/>
                </a:solidFill>
              </a:rPr>
              <a:t>//Transformed RDD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/>
              <a:t>val</a:t>
            </a:r>
            <a:r>
              <a:rPr kumimoji="0" lang="en-US" altLang="en-US" i="1" dirty="0"/>
              <a:t> errors = </a:t>
            </a:r>
            <a:r>
              <a:rPr kumimoji="0" lang="en-US" altLang="en-US" i="1" dirty="0" err="1"/>
              <a:t>lines.filter</a:t>
            </a:r>
            <a:r>
              <a:rPr kumimoji="0" lang="en-US" altLang="en-US" i="1" dirty="0"/>
              <a:t>(_.</a:t>
            </a:r>
            <a:r>
              <a:rPr kumimoji="0" lang="en-US" altLang="en-US" i="1" dirty="0" err="1"/>
              <a:t>startsWith</a:t>
            </a:r>
            <a:r>
              <a:rPr kumimoji="0" lang="en-US" altLang="en-US" i="1" dirty="0"/>
              <a:t>(“Error”))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>
                <a:solidFill>
                  <a:srgbClr val="7030A0"/>
                </a:solidFill>
              </a:rPr>
              <a:t>errors.persist</a:t>
            </a:r>
            <a:r>
              <a:rPr kumimoji="0" lang="en-US" altLang="en-US" i="1" dirty="0">
                <a:solidFill>
                  <a:srgbClr val="7030A0"/>
                </a:solidFill>
              </a:rPr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/>
              <a:t>errors.count</a:t>
            </a:r>
            <a:r>
              <a:rPr kumimoji="0" lang="en-US" altLang="en-US" i="1" dirty="0"/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 err="1"/>
              <a:t>errors.filter</a:t>
            </a:r>
            <a:r>
              <a:rPr kumimoji="0" lang="en-US" altLang="en-US" i="1" dirty="0"/>
              <a:t>(_.contains(“HDFS”))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/>
              <a:t>           .map</a:t>
            </a:r>
            <a:r>
              <a:rPr kumimoji="0" lang="en-US" altLang="en-US" i="1" dirty="0" smtClean="0"/>
              <a:t>(_.split</a:t>
            </a:r>
            <a:r>
              <a:rPr kumimoji="0" lang="en-US" altLang="en-US" i="1" dirty="0"/>
              <a:t>(‘\t’)(3))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 dirty="0"/>
              <a:t>           .collect()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87450"/>
            <a:ext cx="4495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883025"/>
            <a:ext cx="4495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rved Up Arrow 6"/>
          <p:cNvSpPr/>
          <p:nvPr/>
        </p:nvSpPr>
        <p:spPr bwMode="auto">
          <a:xfrm flipV="1">
            <a:off x="3657600" y="3524250"/>
            <a:ext cx="3028950" cy="847725"/>
          </a:xfrm>
          <a:prstGeom prst="curvedUpArrow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>
              <a:defRPr/>
            </a:pPr>
            <a:endParaRPr lang="en-AU">
              <a:latin typeface="Helvetica" pitchFamily="-12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Deconstructed</a:t>
            </a:r>
            <a:endParaRPr lang="en-AU" dirty="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2886075" y="1203325"/>
            <a:ext cx="4572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olidFill>
                  <a:srgbClr val="C00000"/>
                </a:solidFill>
              </a:rPr>
              <a:t>//base RDD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olidFill>
                  <a:srgbClr val="00B0F0"/>
                </a:solidFill>
              </a:rPr>
              <a:t>val lines = sc.textFile(“hdfs://…”)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266825"/>
            <a:ext cx="1314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66938"/>
            <a:ext cx="23050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3305175" y="23241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olidFill>
                  <a:srgbClr val="C00000"/>
                </a:solidFill>
              </a:rPr>
              <a:t>//Transformed RDD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val errors = lines.filter(_.startsWith(“Error”))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olidFill>
                  <a:srgbClr val="7030A0"/>
                </a:solidFill>
              </a:rPr>
              <a:t>errors.persist()</a:t>
            </a:r>
            <a:endParaRPr kumimoji="0" lang="en-AU" altLang="en-US"/>
          </a:p>
        </p:txBody>
      </p:sp>
      <p:sp>
        <p:nvSpPr>
          <p:cNvPr id="34825" name="Rectangle 5"/>
          <p:cNvSpPr>
            <a:spLocks noChangeArrowheads="1"/>
          </p:cNvSpPr>
          <p:nvPr/>
        </p:nvSpPr>
        <p:spPr bwMode="auto">
          <a:xfrm>
            <a:off x="5286375" y="3883025"/>
            <a:ext cx="32385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errors.count()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AU" altLang="en-US"/>
          </a:p>
          <a:p>
            <a:pPr marL="0" lvl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/>
              <a:t>count() causes Spark to: 1) read data;  2) sum within partitions; 3) combine sums in driver</a:t>
            </a:r>
            <a:endParaRPr kumimoji="0" lang="en-US" altLang="en-US" i="1"/>
          </a:p>
        </p:txBody>
      </p:sp>
      <p:sp>
        <p:nvSpPr>
          <p:cNvPr id="34826" name="Rectangle 8"/>
          <p:cNvSpPr>
            <a:spLocks noChangeArrowheads="1"/>
          </p:cNvSpPr>
          <p:nvPr/>
        </p:nvSpPr>
        <p:spPr bwMode="auto">
          <a:xfrm>
            <a:off x="1466850" y="5824538"/>
            <a:ext cx="63246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Put transform and action together: </a:t>
            </a:r>
            <a:r>
              <a:rPr kumimoji="0" lang="en-US" altLang="en-US" i="1">
                <a:solidFill>
                  <a:srgbClr val="FF0000"/>
                </a:solidFill>
              </a:rPr>
              <a:t>errors.filter(_.contains(“HDFS”)).map(_split(‘\t’)(3))</a:t>
            </a:r>
            <a:r>
              <a:rPr kumimoji="0" lang="en-US" altLang="en-US" i="1"/>
              <a:t>.</a:t>
            </a:r>
            <a:r>
              <a:rPr kumimoji="0" lang="en-US" altLang="en-US" i="1">
                <a:solidFill>
                  <a:srgbClr val="7030A0"/>
                </a:solidFill>
              </a:rPr>
              <a:t>collect()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SparkContext</a:t>
            </a:r>
            <a:endParaRPr lang="en-AU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SparkContext is the entry point to Spark </a:t>
            </a:r>
            <a:r>
              <a:rPr lang="en-AU" altLang="en-US" smtClean="0"/>
              <a:t>for a Spark application.</a:t>
            </a:r>
          </a:p>
          <a:p>
            <a:r>
              <a:rPr lang="en-AU" altLang="en-US" smtClean="0"/>
              <a:t>Once a SparkContext instance is created you can use it to </a:t>
            </a:r>
          </a:p>
          <a:p>
            <a:pPr lvl="1"/>
            <a:r>
              <a:rPr lang="en-AU" altLang="en-US" smtClean="0"/>
              <a:t>Create RDDs</a:t>
            </a:r>
          </a:p>
          <a:p>
            <a:pPr lvl="1"/>
            <a:r>
              <a:rPr lang="en-AU" altLang="en-US" smtClean="0"/>
              <a:t>Create accumulators </a:t>
            </a:r>
          </a:p>
          <a:p>
            <a:pPr lvl="1"/>
            <a:r>
              <a:rPr lang="en-AU" altLang="en-US" smtClean="0"/>
              <a:t>Create broadcast variables</a:t>
            </a:r>
          </a:p>
          <a:p>
            <a:pPr lvl="1"/>
            <a:r>
              <a:rPr lang="en-AU" altLang="en-US" smtClean="0"/>
              <a:t>access Spark services and run jobs</a:t>
            </a:r>
          </a:p>
          <a:p>
            <a:r>
              <a:rPr lang="en-AU" altLang="en-US" smtClean="0"/>
              <a:t>A Spark context is essentially a client of Spark’s execution environment and acts as the </a:t>
            </a:r>
            <a:r>
              <a:rPr lang="en-AU" altLang="en-US" i="1" smtClean="0"/>
              <a:t>master of your Spark application</a:t>
            </a:r>
          </a:p>
          <a:p>
            <a:r>
              <a:rPr lang="en-AU" altLang="en-US" smtClean="0"/>
              <a:t>The first thing a Spark program must do is to create a SparkContext object, which tells Spark how to access a cluster</a:t>
            </a:r>
          </a:p>
          <a:p>
            <a:r>
              <a:rPr lang="en-AU" altLang="en-US" smtClean="0"/>
              <a:t>In the Spark shell, a special interpreter-aware SparkContext is already created for you, in the variable called </a:t>
            </a:r>
            <a:r>
              <a:rPr lang="en-AU" altLang="en-US" i="1" smtClean="0"/>
              <a:t>sc</a:t>
            </a:r>
            <a:endParaRPr lang="en-US" altLang="en-US" i="1" smtClean="0"/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Limitations of MapReduce</a:t>
            </a:r>
            <a:endParaRPr lang="en-AU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r>
              <a:rPr lang="en-AU" altLang="en-US" smtClean="0"/>
              <a:t>As a general programming model: </a:t>
            </a:r>
          </a:p>
          <a:p>
            <a:pPr lvl="1"/>
            <a:r>
              <a:rPr lang="en-AU" altLang="en-US" smtClean="0"/>
              <a:t>It is more suitable for one-pass computation on a large dataset</a:t>
            </a:r>
          </a:p>
          <a:p>
            <a:pPr lvl="1"/>
            <a:r>
              <a:rPr lang="en-AU" altLang="en-US" smtClean="0"/>
              <a:t>Hard to compose and nest multiple operations</a:t>
            </a:r>
          </a:p>
          <a:p>
            <a:pPr lvl="1"/>
            <a:r>
              <a:rPr lang="en-AU" altLang="en-US" smtClean="0"/>
              <a:t>No means of expressing iterative operations</a:t>
            </a:r>
            <a:endParaRPr lang="en-US" altLang="en-US" smtClean="0"/>
          </a:p>
          <a:p>
            <a:r>
              <a:rPr lang="en-AU" altLang="en-US" smtClean="0"/>
              <a:t>As implemented in Hadoop</a:t>
            </a:r>
          </a:p>
          <a:p>
            <a:pPr lvl="1"/>
            <a:r>
              <a:rPr lang="en-AU" altLang="en-US" smtClean="0"/>
              <a:t>All datasets are read from disk, then stored back on to disk</a:t>
            </a:r>
          </a:p>
          <a:p>
            <a:pPr lvl="1"/>
            <a:r>
              <a:rPr lang="en-AU" altLang="en-US" smtClean="0"/>
              <a:t>All data is (usually) triple-replicated for reliability</a:t>
            </a:r>
          </a:p>
          <a:p>
            <a:pPr lvl="1"/>
            <a:r>
              <a:rPr lang="en-US" altLang="en-US" smtClean="0"/>
              <a:t>Not easy to write MapReduce programs </a:t>
            </a:r>
            <a:r>
              <a:rPr lang="en-US" altLang="zh-CN" smtClean="0"/>
              <a:t>using Java</a:t>
            </a:r>
            <a:endParaRPr lang="en-US" altLang="en-US" smtClean="0"/>
          </a:p>
          <a:p>
            <a:pPr lvl="1"/>
            <a:endParaRPr lang="en-US" altLang="en-US" smtClean="0"/>
          </a:p>
          <a:p>
            <a:endParaRPr lang="en-AU" altLang="en-US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009650"/>
            <a:ext cx="5818188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392238" y="1571625"/>
            <a:ext cx="6342062" cy="1093788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sz="2400" b="1" dirty="0"/>
              <a:t>Benefits of data flow:</a:t>
            </a:r>
            <a:r>
              <a:rPr lang="en-US" sz="2400" dirty="0"/>
              <a:t> runtime can decide where to run tasks and can automatically recover from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Persistence: Cache/Persist</a:t>
            </a:r>
            <a:endParaRPr lang="en-AU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One of the most important capabilities in Spark is </a:t>
            </a:r>
            <a:r>
              <a:rPr lang="en-AU" altLang="en-US" i="1" smtClean="0"/>
              <a:t>persisting</a:t>
            </a:r>
            <a:r>
              <a:rPr lang="en-AU" altLang="en-US" smtClean="0"/>
              <a:t> (or </a:t>
            </a:r>
            <a:r>
              <a:rPr lang="en-AU" altLang="en-US" i="1" smtClean="0"/>
              <a:t>caching</a:t>
            </a:r>
            <a:r>
              <a:rPr lang="en-AU" altLang="en-US" smtClean="0"/>
              <a:t>) a dataset in memory across operations. </a:t>
            </a:r>
          </a:p>
          <a:p>
            <a:r>
              <a:rPr lang="en-AU" altLang="en-US" smtClean="0"/>
              <a:t>When you persist an RDD, each node stores any partitions of it. You can reuse it in other actions on that dataset</a:t>
            </a:r>
          </a:p>
          <a:p>
            <a:r>
              <a:rPr lang="en-AU" altLang="en-US" smtClean="0"/>
              <a:t>Each persisted RDD can be stored using a different </a:t>
            </a:r>
            <a:r>
              <a:rPr lang="en-AU" altLang="en-US" i="1" smtClean="0"/>
              <a:t>storage level, </a:t>
            </a:r>
            <a:r>
              <a:rPr lang="en-AU" altLang="en-US" smtClean="0"/>
              <a:t>e.g.</a:t>
            </a:r>
          </a:p>
          <a:p>
            <a:pPr lvl="1"/>
            <a:r>
              <a:rPr lang="en-AU" altLang="en-US" smtClean="0"/>
              <a:t>MEMORY_ONLY: </a:t>
            </a:r>
          </a:p>
          <a:p>
            <a:pPr lvl="2"/>
            <a:r>
              <a:rPr lang="en-AU" altLang="en-US" smtClean="0"/>
              <a:t>Store RDD as deserialized Java objects in the JVM. </a:t>
            </a:r>
          </a:p>
          <a:p>
            <a:pPr lvl="2"/>
            <a:r>
              <a:rPr lang="en-AU" altLang="en-US" smtClean="0"/>
              <a:t>If the RDD does not fit in memory, some partitions will not be cached and will be recomputed when they're needed.</a:t>
            </a:r>
          </a:p>
          <a:p>
            <a:pPr lvl="2"/>
            <a:r>
              <a:rPr lang="en-AU" altLang="en-US" smtClean="0"/>
              <a:t>This is the default level.</a:t>
            </a:r>
          </a:p>
          <a:p>
            <a:pPr lvl="1"/>
            <a:r>
              <a:rPr lang="en-AU" altLang="en-US" smtClean="0"/>
              <a:t>MEMORY_AND_DISK:</a:t>
            </a:r>
          </a:p>
          <a:p>
            <a:pPr lvl="2"/>
            <a:r>
              <a:rPr lang="en-AU" altLang="en-US" smtClean="0"/>
              <a:t>If the RDD does not fit in memory, store the partitions that don't fit on disk, and read them from there when they're needed.</a:t>
            </a:r>
          </a:p>
          <a:p>
            <a:r>
              <a:rPr lang="en-AU" altLang="en-US" smtClean="0"/>
              <a:t>cache()  = persist(StorageLevel.MEMORY_ONLY)</a:t>
            </a:r>
            <a:endParaRPr lang="en-US" altLang="en-US" smtClean="0"/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Persisting RDD?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Monotype Sorts" pitchFamily="-84" charset="2"/>
              <a:buNone/>
              <a:defRPr/>
            </a:pPr>
            <a:r>
              <a:rPr kumimoji="0" lang="en-US" sz="1600" i="1" kern="1200" dirty="0" err="1">
                <a:solidFill>
                  <a:srgbClr val="00B0F0"/>
                </a:solidFill>
                <a:cs typeface="+mn-cs"/>
              </a:rPr>
              <a:t>val</a:t>
            </a:r>
            <a:r>
              <a:rPr kumimoji="0" lang="en-US" sz="1600" i="1" kern="1200" dirty="0">
                <a:solidFill>
                  <a:srgbClr val="00B0F0"/>
                </a:solidFill>
                <a:cs typeface="+mn-cs"/>
              </a:rPr>
              <a:t> lines = </a:t>
            </a:r>
            <a:r>
              <a:rPr kumimoji="0" lang="en-US" sz="1600" i="1" kern="1200" dirty="0" err="1">
                <a:solidFill>
                  <a:srgbClr val="00B0F0"/>
                </a:solidFill>
                <a:cs typeface="+mn-cs"/>
              </a:rPr>
              <a:t>sc.textFile</a:t>
            </a:r>
            <a:r>
              <a:rPr kumimoji="0" lang="en-US" sz="1600" i="1" kern="1200" dirty="0">
                <a:solidFill>
                  <a:srgbClr val="00B0F0"/>
                </a:solidFill>
                <a:cs typeface="+mn-cs"/>
              </a:rPr>
              <a:t>(“</a:t>
            </a:r>
            <a:r>
              <a:rPr kumimoji="0" lang="en-US" sz="1600" i="1" kern="1200" dirty="0" err="1">
                <a:solidFill>
                  <a:srgbClr val="00B0F0"/>
                </a:solidFill>
                <a:cs typeface="+mn-cs"/>
              </a:rPr>
              <a:t>hdfs</a:t>
            </a:r>
            <a:r>
              <a:rPr kumimoji="0" lang="en-US" sz="1600" i="1" kern="1200" dirty="0">
                <a:solidFill>
                  <a:srgbClr val="00B0F0"/>
                </a:solidFill>
                <a:cs typeface="+mn-cs"/>
              </a:rPr>
              <a:t>://…”)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Monotype Sorts" pitchFamily="-84" charset="2"/>
              <a:buNone/>
              <a:defRPr/>
            </a:pPr>
            <a:r>
              <a:rPr kumimoji="0" lang="en-US" sz="1600" i="1" kern="1200" dirty="0" err="1" smtClean="0">
                <a:solidFill>
                  <a:srgbClr val="000000"/>
                </a:solidFill>
                <a:cs typeface="+mn-cs"/>
              </a:rPr>
              <a:t>val</a:t>
            </a:r>
            <a:r>
              <a:rPr kumimoji="0" lang="en-US" sz="1600" i="1" kern="12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kumimoji="0" lang="en-US" sz="1600" i="1" kern="1200" dirty="0">
                <a:solidFill>
                  <a:srgbClr val="000000"/>
                </a:solidFill>
                <a:cs typeface="+mn-cs"/>
              </a:rPr>
              <a:t>errors = </a:t>
            </a:r>
            <a:r>
              <a:rPr kumimoji="0" lang="en-US" sz="1600" i="1" kern="1200" dirty="0" err="1">
                <a:solidFill>
                  <a:srgbClr val="000000"/>
                </a:solidFill>
                <a:cs typeface="+mn-cs"/>
              </a:rPr>
              <a:t>lines.filter</a:t>
            </a:r>
            <a:r>
              <a:rPr kumimoji="0" lang="en-US" sz="1600" i="1" kern="1200" dirty="0">
                <a:solidFill>
                  <a:srgbClr val="000000"/>
                </a:solidFill>
                <a:cs typeface="+mn-cs"/>
              </a:rPr>
              <a:t>(_.</a:t>
            </a:r>
            <a:r>
              <a:rPr kumimoji="0" lang="en-US" sz="1600" i="1" kern="1200" dirty="0" err="1">
                <a:solidFill>
                  <a:srgbClr val="000000"/>
                </a:solidFill>
                <a:cs typeface="+mn-cs"/>
              </a:rPr>
              <a:t>startsWith</a:t>
            </a:r>
            <a:r>
              <a:rPr kumimoji="0" lang="en-US" sz="1600" i="1" kern="1200" dirty="0">
                <a:solidFill>
                  <a:srgbClr val="000000"/>
                </a:solidFill>
                <a:cs typeface="+mn-cs"/>
              </a:rPr>
              <a:t>(“Error”))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Monotype Sorts" pitchFamily="-84" charset="2"/>
              <a:buNone/>
              <a:defRPr/>
            </a:pPr>
            <a:r>
              <a:rPr kumimoji="0" lang="en-US" sz="1600" i="1" kern="1200" dirty="0" err="1">
                <a:solidFill>
                  <a:srgbClr val="7030A0"/>
                </a:solidFill>
                <a:cs typeface="+mn-cs"/>
              </a:rPr>
              <a:t>errors.persist</a:t>
            </a:r>
            <a:r>
              <a:rPr kumimoji="0" lang="en-US" sz="1600" i="1" kern="1200" dirty="0">
                <a:solidFill>
                  <a:srgbClr val="7030A0"/>
                </a:solidFill>
                <a:cs typeface="+mn-cs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Monotype Sorts" pitchFamily="-84" charset="2"/>
              <a:buNone/>
              <a:defRPr/>
            </a:pPr>
            <a:r>
              <a:rPr kumimoji="0" lang="en-US" sz="1600" i="1" kern="1200" dirty="0" err="1">
                <a:solidFill>
                  <a:srgbClr val="000000"/>
                </a:solidFill>
                <a:cs typeface="+mn-cs"/>
              </a:rPr>
              <a:t>errors.count</a:t>
            </a:r>
            <a:r>
              <a:rPr kumimoji="0" lang="en-US" sz="1600" i="1" kern="1200" dirty="0">
                <a:solidFill>
                  <a:srgbClr val="000000"/>
                </a:solidFill>
                <a:cs typeface="+mn-cs"/>
              </a:rPr>
              <a:t>()</a:t>
            </a:r>
          </a:p>
          <a:p>
            <a:pPr>
              <a:defRPr/>
            </a:pPr>
            <a:r>
              <a:rPr lang="en-US" dirty="0" smtClean="0"/>
              <a:t>If you do </a:t>
            </a:r>
            <a:r>
              <a:rPr lang="en-US" dirty="0" err="1" smtClean="0"/>
              <a:t>errors.count</a:t>
            </a:r>
            <a:r>
              <a:rPr lang="en-US" dirty="0" smtClean="0"/>
              <a:t>() again, the file will be loaded again and computed again.</a:t>
            </a:r>
            <a:endParaRPr lang="en-AU" dirty="0" smtClean="0"/>
          </a:p>
          <a:p>
            <a:pPr>
              <a:defRPr/>
            </a:pPr>
            <a:r>
              <a:rPr lang="en-US" dirty="0" smtClean="0"/>
              <a:t>Persist will tell Spark to cache the data in memory, to reduce the data loading cost for further actions on the same data</a:t>
            </a:r>
          </a:p>
          <a:p>
            <a:pPr>
              <a:defRPr/>
            </a:pPr>
            <a:r>
              <a:rPr lang="en-US" dirty="0" err="1" smtClean="0"/>
              <a:t>erros.persist</a:t>
            </a:r>
            <a:r>
              <a:rPr lang="en-US" dirty="0" smtClean="0"/>
              <a:t>() will do nothing. It is a lazy operation. </a:t>
            </a:r>
            <a:r>
              <a:rPr lang="en-AU" dirty="0"/>
              <a:t>But now the RDD says "read this file and then cache the contents</a:t>
            </a:r>
            <a:r>
              <a:rPr lang="en-AU" dirty="0" smtClean="0"/>
              <a:t>". The action will trigger computation and data caching.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Spark Key-Value RDDs</a:t>
            </a:r>
            <a:endParaRPr lang="en-AU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Similar to Map Reduce, Spark supports Key-Value pairs</a:t>
            </a:r>
          </a:p>
          <a:p>
            <a:r>
              <a:rPr lang="en-AU" altLang="en-US" dirty="0" smtClean="0"/>
              <a:t>Each element of a </a:t>
            </a:r>
            <a:r>
              <a:rPr lang="en-AU" altLang="en-US" i="1" dirty="0" smtClean="0"/>
              <a:t>Pair RDD </a:t>
            </a:r>
            <a:r>
              <a:rPr lang="en-AU" altLang="en-US" dirty="0" smtClean="0"/>
              <a:t>is a pair tuple</a:t>
            </a:r>
          </a:p>
          <a:p>
            <a:r>
              <a:rPr lang="en-AU" altLang="en-US" dirty="0" smtClean="0"/>
              <a:t>Some Key-Value transformation functions:</a:t>
            </a: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505075"/>
            <a:ext cx="62579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More Examples on Pair RDD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a pair RDD from existing RDDs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Output?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 err="1" smtClean="0"/>
              <a:t>reduceByKey</a:t>
            </a:r>
            <a:r>
              <a:rPr lang="en-US" dirty="0" smtClean="0"/>
              <a:t>() function: reduce key-value pairs by key using give </a:t>
            </a:r>
            <a:r>
              <a:rPr lang="en-US" i="1" dirty="0" err="1" smtClean="0"/>
              <a:t>func</a:t>
            </a:r>
            <a:endParaRPr lang="en-US" i="1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Output?</a:t>
            </a:r>
            <a:endParaRPr lang="en-US" dirty="0"/>
          </a:p>
          <a:p>
            <a:pPr>
              <a:defRPr/>
            </a:pPr>
            <a:r>
              <a:rPr lang="en-US" dirty="0" err="1" smtClean="0"/>
              <a:t>mapValues</a:t>
            </a:r>
            <a:r>
              <a:rPr lang="en-US" dirty="0" smtClean="0"/>
              <a:t>() function: work on values only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Output?</a:t>
            </a:r>
          </a:p>
          <a:p>
            <a:pPr>
              <a:defRPr/>
            </a:pPr>
            <a:r>
              <a:rPr lang="en-US" dirty="0" err="1" smtClean="0"/>
              <a:t>groupByKey</a:t>
            </a:r>
            <a:r>
              <a:rPr lang="en-US" dirty="0" smtClean="0"/>
              <a:t>() function: </a:t>
            </a:r>
            <a:r>
              <a:rPr lang="en-AU" dirty="0"/>
              <a:t>When called on a dataset of (K, V) pairs, returns a dataset of (K, </a:t>
            </a:r>
            <a:r>
              <a:rPr lang="en-AU" dirty="0" err="1"/>
              <a:t>Iterable</a:t>
            </a:r>
            <a:r>
              <a:rPr lang="en-AU" dirty="0"/>
              <a:t>&lt;V&gt;) pairs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Monotype Sorts" pitchFamily="-84" charset="2"/>
              <a:buNone/>
              <a:defRPr/>
            </a:pPr>
            <a:endParaRPr lang="en-AU" dirty="0"/>
          </a:p>
        </p:txBody>
      </p:sp>
      <p:sp>
        <p:nvSpPr>
          <p:cNvPr id="4" name="직사각형 4"/>
          <p:cNvSpPr/>
          <p:nvPr/>
        </p:nvSpPr>
        <p:spPr>
          <a:xfrm>
            <a:off x="914400" y="1520825"/>
            <a:ext cx="75438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/>
              <a:t>val</a:t>
            </a:r>
            <a:r>
              <a:rPr lang="en-US" sz="1800" dirty="0"/>
              <a:t> pairs = </a:t>
            </a:r>
            <a:r>
              <a:rPr lang="en-US" sz="1800" dirty="0" err="1"/>
              <a:t>sc.parallelize</a:t>
            </a:r>
            <a:r>
              <a:rPr lang="en-US" sz="1800" dirty="0"/>
              <a:t>( List( (“This”, 2), (“</a:t>
            </a:r>
            <a:r>
              <a:rPr lang="en-US" altLang="zh-CN" sz="1800" dirty="0"/>
              <a:t>is”, 3), (“Spark”, 5), </a:t>
            </a:r>
            <a:r>
              <a:rPr lang="en-US" sz="1800" dirty="0"/>
              <a:t>(“</a:t>
            </a:r>
            <a:r>
              <a:rPr lang="en-US" altLang="zh-CN" sz="1800" dirty="0"/>
              <a:t>is”, 3) ) )</a:t>
            </a:r>
          </a:p>
          <a:p>
            <a:pPr>
              <a:defRPr/>
            </a:pPr>
            <a:r>
              <a:rPr lang="en-US" sz="1800" dirty="0" err="1"/>
              <a:t>pairs.collect</a:t>
            </a:r>
            <a:r>
              <a:rPr lang="en-US" sz="1800" dirty="0"/>
              <a:t>().</a:t>
            </a: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4400" y="3052763"/>
            <a:ext cx="7543800" cy="646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sz="1800" dirty="0" err="1"/>
              <a:t>val</a:t>
            </a:r>
            <a:r>
              <a:rPr lang="en-AU" sz="1800" dirty="0"/>
              <a:t> pair1 = </a:t>
            </a:r>
            <a:r>
              <a:rPr lang="en-AU" sz="1800" dirty="0" err="1"/>
              <a:t>pairs.reduceByKey</a:t>
            </a:r>
            <a:r>
              <a:rPr lang="en-AU" sz="1800" dirty="0"/>
              <a:t>((</a:t>
            </a:r>
            <a:r>
              <a:rPr lang="en-AU" sz="1800" dirty="0" err="1"/>
              <a:t>x,y</a:t>
            </a:r>
            <a:r>
              <a:rPr lang="en-AU" sz="1800" dirty="0"/>
              <a:t>) =&gt; x + y)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pairs1.collect().</a:t>
            </a: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/>
              <a:t>)</a:t>
            </a:r>
          </a:p>
        </p:txBody>
      </p:sp>
      <p:sp>
        <p:nvSpPr>
          <p:cNvPr id="6" name="직사각형 4"/>
          <p:cNvSpPr/>
          <p:nvPr/>
        </p:nvSpPr>
        <p:spPr>
          <a:xfrm>
            <a:off x="914400" y="4503738"/>
            <a:ext cx="7543800" cy="646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sz="1800" dirty="0" err="1"/>
              <a:t>val</a:t>
            </a:r>
            <a:r>
              <a:rPr lang="en-AU" sz="1800" dirty="0"/>
              <a:t> pair2 = </a:t>
            </a:r>
            <a:r>
              <a:rPr lang="en-AU" sz="1800" dirty="0" err="1"/>
              <a:t>pairs.mapValues</a:t>
            </a:r>
            <a:r>
              <a:rPr lang="en-AU" sz="1800" dirty="0"/>
              <a:t>( x =&gt; x -1 )</a:t>
            </a:r>
            <a:endParaRPr lang="en-US" sz="1800" dirty="0"/>
          </a:p>
          <a:p>
            <a:pPr>
              <a:defRPr/>
            </a:pPr>
            <a:r>
              <a:rPr lang="en-US" sz="1800" dirty="0"/>
              <a:t>pairs2.collect().</a:t>
            </a:r>
            <a:r>
              <a:rPr lang="en-US" sz="1800" dirty="0" err="1"/>
              <a:t>foreach</a:t>
            </a:r>
            <a:r>
              <a:rPr lang="en-US" sz="1800" dirty="0"/>
              <a:t>(</a:t>
            </a:r>
            <a:r>
              <a:rPr lang="en-US" sz="1800" dirty="0" err="1"/>
              <a:t>println</a:t>
            </a:r>
            <a:r>
              <a:rPr lang="en-US" sz="1800" dirty="0"/>
              <a:t>)</a:t>
            </a:r>
          </a:p>
        </p:txBody>
      </p:sp>
      <p:sp>
        <p:nvSpPr>
          <p:cNvPr id="7" name="직사각형 4"/>
          <p:cNvSpPr/>
          <p:nvPr/>
        </p:nvSpPr>
        <p:spPr>
          <a:xfrm>
            <a:off x="914400" y="6161088"/>
            <a:ext cx="7543800" cy="369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sz="1800" dirty="0" err="1"/>
              <a:t>pairs.groupByKey</a:t>
            </a:r>
            <a:r>
              <a:rPr lang="en-AU" sz="1800" dirty="0"/>
              <a:t>().collect().</a:t>
            </a:r>
            <a:r>
              <a:rPr lang="en-AU" sz="1800" dirty="0" err="1"/>
              <a:t>foreach</a:t>
            </a:r>
            <a:r>
              <a:rPr lang="en-AU" sz="1800" dirty="0"/>
              <a:t>(</a:t>
            </a:r>
            <a:r>
              <a:rPr lang="en-AU" sz="1800" dirty="0" err="1"/>
              <a:t>println</a:t>
            </a:r>
            <a:r>
              <a:rPr lang="en-AU" sz="1800" dirty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53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Setting the Level of Parallelism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All the pair RDD operations take an optional second parameter for number of tasks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x,y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) =&gt; x + y</a:t>
            </a:r>
            <a:r>
              <a:rPr lang="en-US" sz="2000" dirty="0" smtClean="0">
                <a:latin typeface="Lucida Console"/>
                <a:cs typeface="Lucida Console"/>
              </a:rPr>
              <a:t>, 5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endParaRPr lang="en-US" sz="20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000" dirty="0" err="1" smtClean="0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000" dirty="0" smtClean="0">
                <a:solidFill>
                  <a:prstClr val="black"/>
                </a:solidFill>
                <a:latin typeface="Lucida Console"/>
                <a:cs typeface="Lucida Console"/>
              </a:rPr>
              <a:t>(5)</a:t>
            </a:r>
            <a:endParaRPr lang="en-US" sz="20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62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767013"/>
            <a:ext cx="77724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defRPr>
            </a:lvl9pPr>
          </a:lstStyle>
          <a:p>
            <a:pPr>
              <a:defRPr/>
            </a:pPr>
            <a:r>
              <a:rPr lang="en-US" altLang="zh-CN" kern="0" dirty="0" smtClean="0"/>
              <a:t>Part 4: Spark Programming Model</a:t>
            </a:r>
            <a:endParaRPr lang="en-US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How Spark Works</a:t>
            </a:r>
            <a:endParaRPr lang="en-AU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User application create RDDs, transform them, and run actions.</a:t>
            </a:r>
          </a:p>
          <a:p>
            <a:r>
              <a:rPr lang="en-US" altLang="en-US" smtClean="0"/>
              <a:t>This results in a DAG (Directed Acyclic Graph) of operators.</a:t>
            </a:r>
          </a:p>
          <a:p>
            <a:r>
              <a:rPr lang="en-US" altLang="en-US" smtClean="0"/>
              <a:t>DAG is compiled into stages</a:t>
            </a:r>
          </a:p>
          <a:p>
            <a:r>
              <a:rPr lang="en-US" altLang="en-US" smtClean="0"/>
              <a:t>Each stage is executed as a series of Task (one Task for each Partition).</a:t>
            </a:r>
          </a:p>
          <a:p>
            <a:endParaRPr lang="en-US" altLang="en-US" smtClean="0"/>
          </a:p>
          <a:p>
            <a:endParaRPr lang="en-AU" altLang="en-US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287713"/>
            <a:ext cx="80772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Word Count in Spark</a:t>
            </a:r>
            <a:endParaRPr lang="en-AU" dirty="0"/>
          </a:p>
        </p:txBody>
      </p:sp>
      <p:sp>
        <p:nvSpPr>
          <p:cNvPr id="57347" name="TextBox 2"/>
          <p:cNvSpPr txBox="1">
            <a:spLocks noChangeArrowheads="1"/>
          </p:cNvSpPr>
          <p:nvPr/>
        </p:nvSpPr>
        <p:spPr bwMode="auto">
          <a:xfrm>
            <a:off x="627063" y="1655763"/>
            <a:ext cx="5164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file = sc.textFile(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“hdfs://…”, 4</a:t>
            </a:r>
            <a:r>
              <a:rPr kumimoji="0" lang="en-US" altLang="ja-JP" sz="2400">
                <a:latin typeface="Arial" pitchFamily="34" charset="0"/>
              </a:rPr>
              <a:t>)</a:t>
            </a:r>
            <a:endParaRPr kumimoji="0" lang="en-US" altLang="en-US" sz="2400">
              <a:latin typeface="Arial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6208713" y="1758950"/>
            <a:ext cx="14874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57349" name="Group 8"/>
          <p:cNvGrpSpPr>
            <a:grpSpLocks/>
          </p:cNvGrpSpPr>
          <p:nvPr/>
        </p:nvGrpSpPr>
        <p:grpSpPr bwMode="auto">
          <a:xfrm>
            <a:off x="969963" y="4132263"/>
            <a:ext cx="742950" cy="1584325"/>
            <a:chOff x="1642340" y="5129482"/>
            <a:chExt cx="648072" cy="1584176"/>
          </a:xfrm>
        </p:grpSpPr>
        <p:sp>
          <p:nvSpPr>
            <p:cNvPr id="7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6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Rounded Rectangle 17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Rounded Rectangle 18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57350" name="TextBox 36"/>
          <p:cNvSpPr txBox="1">
            <a:spLocks noChangeArrowheads="1"/>
          </p:cNvSpPr>
          <p:nvPr/>
        </p:nvSpPr>
        <p:spPr bwMode="auto">
          <a:xfrm>
            <a:off x="890588" y="5851525"/>
            <a:ext cx="919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textFile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Word Count in Spark</a:t>
            </a:r>
            <a:endParaRPr lang="en-AU" dirty="0"/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627063" y="1655763"/>
            <a:ext cx="5164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file = sc.textFile(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“hdfs://…”, 4</a:t>
            </a:r>
            <a:r>
              <a:rPr kumimoji="0" lang="en-US" altLang="ja-JP" sz="2400">
                <a:latin typeface="Arial" pitchFamily="34" charset="0"/>
              </a:rPr>
              <a:t>)</a:t>
            </a:r>
            <a:endParaRPr kumimoji="0" lang="en-US" altLang="en-US" sz="24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words = file.flatMap(line =&gt; 	line.split(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 ”</a:t>
            </a:r>
            <a:r>
              <a:rPr kumimoji="0" lang="en-US" altLang="ja-JP" sz="2400">
                <a:latin typeface="Arial" pitchFamily="34" charset="0"/>
              </a:rPr>
              <a:t>))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08713" y="1758950"/>
            <a:ext cx="14874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58373" name="Group 8"/>
          <p:cNvGrpSpPr>
            <a:grpSpLocks/>
          </p:cNvGrpSpPr>
          <p:nvPr/>
        </p:nvGrpSpPr>
        <p:grpSpPr bwMode="auto">
          <a:xfrm>
            <a:off x="969963" y="4132263"/>
            <a:ext cx="742950" cy="1584325"/>
            <a:chOff x="1642340" y="5129482"/>
            <a:chExt cx="648072" cy="1584176"/>
          </a:xfrm>
        </p:grpSpPr>
        <p:sp>
          <p:nvSpPr>
            <p:cNvPr id="7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6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Rounded Rectangle 17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Rounded Rectangle 18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58374" name="Group 20"/>
          <p:cNvGrpSpPr>
            <a:grpSpLocks/>
          </p:cNvGrpSpPr>
          <p:nvPr/>
        </p:nvGrpSpPr>
        <p:grpSpPr bwMode="auto">
          <a:xfrm>
            <a:off x="2438400" y="4132263"/>
            <a:ext cx="742950" cy="1584325"/>
            <a:chOff x="1642340" y="5129482"/>
            <a:chExt cx="648072" cy="1584176"/>
          </a:xfrm>
        </p:grpSpPr>
        <p:sp>
          <p:nvSpPr>
            <p:cNvPr id="14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" name="Rounded Rectangle 22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6" name="Rounded Rectangle 23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Rounded Rectangle 24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Rounded Rectangle 25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19" name="Straight Arrow Connector 28"/>
          <p:cNvCxnSpPr>
            <a:endCxn id="15" idx="1"/>
          </p:cNvCxnSpPr>
          <p:nvPr/>
        </p:nvCxnSpPr>
        <p:spPr>
          <a:xfrm>
            <a:off x="1546225" y="437515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0"/>
          <p:cNvCxnSpPr>
            <a:endCxn id="16" idx="1"/>
          </p:cNvCxnSpPr>
          <p:nvPr/>
        </p:nvCxnSpPr>
        <p:spPr>
          <a:xfrm>
            <a:off x="1546225" y="4741863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/>
          <p:cNvCxnSpPr>
            <a:stCxn id="10" idx="3"/>
            <a:endCxn id="17" idx="1"/>
          </p:cNvCxnSpPr>
          <p:nvPr/>
        </p:nvCxnSpPr>
        <p:spPr>
          <a:xfrm>
            <a:off x="1630363" y="5111750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/>
          <p:cNvCxnSpPr>
            <a:stCxn id="11" idx="3"/>
            <a:endCxn id="18" idx="1"/>
          </p:cNvCxnSpPr>
          <p:nvPr/>
        </p:nvCxnSpPr>
        <p:spPr>
          <a:xfrm>
            <a:off x="1630363" y="5478463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7"/>
          <p:cNvSpPr txBox="1"/>
          <p:nvPr/>
        </p:nvSpPr>
        <p:spPr>
          <a:xfrm>
            <a:off x="6208713" y="2101850"/>
            <a:ext cx="24257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  <p:sp>
        <p:nvSpPr>
          <p:cNvPr id="58380" name="TextBox 36"/>
          <p:cNvSpPr txBox="1">
            <a:spLocks noChangeArrowheads="1"/>
          </p:cNvSpPr>
          <p:nvPr/>
        </p:nvSpPr>
        <p:spPr bwMode="auto">
          <a:xfrm>
            <a:off x="890588" y="5851525"/>
            <a:ext cx="919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textFile</a:t>
            </a:r>
          </a:p>
        </p:txBody>
      </p:sp>
      <p:sp>
        <p:nvSpPr>
          <p:cNvPr id="58381" name="TextBox 36"/>
          <p:cNvSpPr txBox="1">
            <a:spLocks noChangeArrowheads="1"/>
          </p:cNvSpPr>
          <p:nvPr/>
        </p:nvSpPr>
        <p:spPr bwMode="auto">
          <a:xfrm>
            <a:off x="2390775" y="5829300"/>
            <a:ext cx="952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flatMap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Word Count in Spark</a:t>
            </a:r>
            <a:endParaRPr lang="en-AU" dirty="0"/>
          </a:p>
        </p:txBody>
      </p:sp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627063" y="1655763"/>
            <a:ext cx="51641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file = sc.textFile(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“hdfs://…”, 4</a:t>
            </a:r>
            <a:r>
              <a:rPr kumimoji="0" lang="en-US" altLang="ja-JP" sz="2400">
                <a:latin typeface="Arial" pitchFamily="34" charset="0"/>
              </a:rPr>
              <a:t>)</a:t>
            </a:r>
            <a:endParaRPr kumimoji="0" lang="en-US" altLang="en-US" sz="24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words = file.flatMap(line =&gt; 	line.split(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 ”</a:t>
            </a:r>
            <a:r>
              <a:rPr kumimoji="0" lang="en-US" altLang="ja-JP" sz="2400">
                <a:latin typeface="Arial" pitchFamily="34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pairs = words.map(t =&gt; (t, 1))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08713" y="1758950"/>
            <a:ext cx="14874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59397" name="Group 8"/>
          <p:cNvGrpSpPr>
            <a:grpSpLocks/>
          </p:cNvGrpSpPr>
          <p:nvPr/>
        </p:nvGrpSpPr>
        <p:grpSpPr bwMode="auto">
          <a:xfrm>
            <a:off x="969963" y="4132263"/>
            <a:ext cx="742950" cy="1584325"/>
            <a:chOff x="1642340" y="5129482"/>
            <a:chExt cx="648072" cy="1584176"/>
          </a:xfrm>
        </p:grpSpPr>
        <p:sp>
          <p:nvSpPr>
            <p:cNvPr id="7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6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Rounded Rectangle 17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Rounded Rectangle 18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59398" name="Group 20"/>
          <p:cNvGrpSpPr>
            <a:grpSpLocks/>
          </p:cNvGrpSpPr>
          <p:nvPr/>
        </p:nvGrpSpPr>
        <p:grpSpPr bwMode="auto">
          <a:xfrm>
            <a:off x="2438400" y="4132263"/>
            <a:ext cx="742950" cy="1584325"/>
            <a:chOff x="1642340" y="5129482"/>
            <a:chExt cx="648072" cy="1584176"/>
          </a:xfrm>
        </p:grpSpPr>
        <p:sp>
          <p:nvSpPr>
            <p:cNvPr id="14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" name="Rounded Rectangle 22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6" name="Rounded Rectangle 23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Rounded Rectangle 24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Rounded Rectangle 25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19" name="Straight Arrow Connector 28"/>
          <p:cNvCxnSpPr>
            <a:endCxn id="15" idx="1"/>
          </p:cNvCxnSpPr>
          <p:nvPr/>
        </p:nvCxnSpPr>
        <p:spPr>
          <a:xfrm>
            <a:off x="1546225" y="437515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0"/>
          <p:cNvCxnSpPr>
            <a:endCxn id="16" idx="1"/>
          </p:cNvCxnSpPr>
          <p:nvPr/>
        </p:nvCxnSpPr>
        <p:spPr>
          <a:xfrm>
            <a:off x="1546225" y="4741863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/>
          <p:cNvCxnSpPr>
            <a:stCxn id="10" idx="3"/>
            <a:endCxn id="17" idx="1"/>
          </p:cNvCxnSpPr>
          <p:nvPr/>
        </p:nvCxnSpPr>
        <p:spPr>
          <a:xfrm>
            <a:off x="1630363" y="5111750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/>
          <p:cNvCxnSpPr>
            <a:stCxn id="11" idx="3"/>
            <a:endCxn id="18" idx="1"/>
          </p:cNvCxnSpPr>
          <p:nvPr/>
        </p:nvCxnSpPr>
        <p:spPr>
          <a:xfrm>
            <a:off x="1630363" y="5478463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7"/>
          <p:cNvSpPr txBox="1"/>
          <p:nvPr/>
        </p:nvSpPr>
        <p:spPr>
          <a:xfrm>
            <a:off x="6208713" y="2101850"/>
            <a:ext cx="24257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6208713" y="2774950"/>
            <a:ext cx="2425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59405" name="Group 35"/>
          <p:cNvGrpSpPr>
            <a:grpSpLocks/>
          </p:cNvGrpSpPr>
          <p:nvPr/>
        </p:nvGrpSpPr>
        <p:grpSpPr bwMode="auto">
          <a:xfrm>
            <a:off x="3924300" y="4116388"/>
            <a:ext cx="742950" cy="1582737"/>
            <a:chOff x="1642340" y="5129482"/>
            <a:chExt cx="648072" cy="1584176"/>
          </a:xfrm>
        </p:grpSpPr>
        <p:sp>
          <p:nvSpPr>
            <p:cNvPr id="27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8" name="Rounded Rectangle 39"/>
            <p:cNvSpPr/>
            <p:nvPr/>
          </p:nvSpPr>
          <p:spPr>
            <a:xfrm>
              <a:off x="1714348" y="5229585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Rounded Rectangle 40"/>
            <p:cNvSpPr/>
            <p:nvPr/>
          </p:nvSpPr>
          <p:spPr>
            <a:xfrm>
              <a:off x="1714348" y="559504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Rounded Rectangle 41"/>
            <p:cNvSpPr/>
            <p:nvPr/>
          </p:nvSpPr>
          <p:spPr>
            <a:xfrm>
              <a:off x="1714348" y="5965266"/>
              <a:ext cx="504056" cy="2891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Rounded Rectangle 42"/>
            <p:cNvSpPr/>
            <p:nvPr/>
          </p:nvSpPr>
          <p:spPr>
            <a:xfrm>
              <a:off x="1714348" y="633231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32" name="Straight Arrow Connector 43"/>
          <p:cNvCxnSpPr>
            <a:endCxn id="28" idx="1"/>
          </p:cNvCxnSpPr>
          <p:nvPr/>
        </p:nvCxnSpPr>
        <p:spPr>
          <a:xfrm>
            <a:off x="3032125" y="435927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4"/>
          <p:cNvCxnSpPr>
            <a:endCxn id="29" idx="1"/>
          </p:cNvCxnSpPr>
          <p:nvPr/>
        </p:nvCxnSpPr>
        <p:spPr>
          <a:xfrm>
            <a:off x="3032125" y="4725988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5"/>
          <p:cNvCxnSpPr>
            <a:endCxn id="30" idx="1"/>
          </p:cNvCxnSpPr>
          <p:nvPr/>
        </p:nvCxnSpPr>
        <p:spPr>
          <a:xfrm>
            <a:off x="3032125" y="509587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6"/>
          <p:cNvCxnSpPr>
            <a:endCxn id="31" idx="1"/>
          </p:cNvCxnSpPr>
          <p:nvPr/>
        </p:nvCxnSpPr>
        <p:spPr>
          <a:xfrm>
            <a:off x="3032125" y="546100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0" name="TextBox 47"/>
          <p:cNvSpPr txBox="1">
            <a:spLocks noChangeArrowheads="1"/>
          </p:cNvSpPr>
          <p:nvPr/>
        </p:nvSpPr>
        <p:spPr bwMode="auto">
          <a:xfrm>
            <a:off x="3951288" y="5813425"/>
            <a:ext cx="688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map</a:t>
            </a:r>
          </a:p>
        </p:txBody>
      </p:sp>
      <p:sp>
        <p:nvSpPr>
          <p:cNvPr id="59411" name="TextBox 36"/>
          <p:cNvSpPr txBox="1">
            <a:spLocks noChangeArrowheads="1"/>
          </p:cNvSpPr>
          <p:nvPr/>
        </p:nvSpPr>
        <p:spPr bwMode="auto">
          <a:xfrm>
            <a:off x="890588" y="5851525"/>
            <a:ext cx="919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textFile</a:t>
            </a:r>
          </a:p>
        </p:txBody>
      </p:sp>
      <p:sp>
        <p:nvSpPr>
          <p:cNvPr id="59412" name="TextBox 36"/>
          <p:cNvSpPr txBox="1">
            <a:spLocks noChangeArrowheads="1"/>
          </p:cNvSpPr>
          <p:nvPr/>
        </p:nvSpPr>
        <p:spPr bwMode="auto">
          <a:xfrm>
            <a:off x="2390775" y="5829300"/>
            <a:ext cx="952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flatMap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Sharing in MapReduce</a:t>
            </a:r>
            <a:endParaRPr lang="en-AU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257300" y="4775200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Slow</a:t>
            </a:r>
            <a:r>
              <a:rPr kumimoji="0" lang="en-US" altLang="en-US" sz="2400"/>
              <a:t> due to replication, serialization, and disk IO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04900"/>
            <a:ext cx="60198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4388" y="5353050"/>
            <a:ext cx="7661275" cy="1266825"/>
          </a:xfrm>
        </p:spPr>
        <p:txBody>
          <a:bodyPr/>
          <a:lstStyle/>
          <a:p>
            <a:pPr>
              <a:defRPr/>
            </a:pPr>
            <a:r>
              <a:rPr lang="en-AU" dirty="0" smtClean="0"/>
              <a:t>Complex apps, streaming, and interactive queries all need one thing that MapReduce lacks: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AU" dirty="0" smtClean="0"/>
              <a:t> 		Efficient primitives for </a:t>
            </a:r>
            <a:r>
              <a:rPr lang="en-AU" b="1" dirty="0" smtClean="0"/>
              <a:t>data sharing</a:t>
            </a:r>
            <a:endParaRPr lang="en-US" b="1" dirty="0" smtClean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Word Count in Spark</a:t>
            </a:r>
            <a:endParaRPr lang="en-AU" dirty="0"/>
          </a:p>
        </p:txBody>
      </p:sp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627063" y="1655763"/>
            <a:ext cx="51641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file = sc.textFile(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“hdfs://…”, 4</a:t>
            </a:r>
            <a:r>
              <a:rPr kumimoji="0" lang="en-US" altLang="ja-JP" sz="2400">
                <a:latin typeface="Arial" pitchFamily="34" charset="0"/>
              </a:rPr>
              <a:t>)</a:t>
            </a:r>
            <a:endParaRPr kumimoji="0" lang="en-US" altLang="en-US" sz="24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words = file.flatMap(line =&gt; 	line.split(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 ”</a:t>
            </a:r>
            <a:r>
              <a:rPr kumimoji="0" lang="en-US" altLang="ja-JP" sz="2400">
                <a:latin typeface="Arial" pitchFamily="34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pairs = words.map(t =&gt; (t, 1))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count = pairs. reduceByKey(_+_)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08713" y="1758950"/>
            <a:ext cx="14874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60421" name="Group 8"/>
          <p:cNvGrpSpPr>
            <a:grpSpLocks/>
          </p:cNvGrpSpPr>
          <p:nvPr/>
        </p:nvGrpSpPr>
        <p:grpSpPr bwMode="auto">
          <a:xfrm>
            <a:off x="969963" y="4132263"/>
            <a:ext cx="742950" cy="1584325"/>
            <a:chOff x="1642340" y="5129482"/>
            <a:chExt cx="648072" cy="1584176"/>
          </a:xfrm>
        </p:grpSpPr>
        <p:sp>
          <p:nvSpPr>
            <p:cNvPr id="7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6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Rounded Rectangle 17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Rounded Rectangle 18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0422" name="Group 20"/>
          <p:cNvGrpSpPr>
            <a:grpSpLocks/>
          </p:cNvGrpSpPr>
          <p:nvPr/>
        </p:nvGrpSpPr>
        <p:grpSpPr bwMode="auto">
          <a:xfrm>
            <a:off x="2438400" y="4132263"/>
            <a:ext cx="742950" cy="1584325"/>
            <a:chOff x="1642340" y="5129482"/>
            <a:chExt cx="648072" cy="1584176"/>
          </a:xfrm>
        </p:grpSpPr>
        <p:sp>
          <p:nvSpPr>
            <p:cNvPr id="14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" name="Rounded Rectangle 22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6" name="Rounded Rectangle 23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Rounded Rectangle 24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Rounded Rectangle 25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19" name="Straight Arrow Connector 28"/>
          <p:cNvCxnSpPr>
            <a:endCxn id="15" idx="1"/>
          </p:cNvCxnSpPr>
          <p:nvPr/>
        </p:nvCxnSpPr>
        <p:spPr>
          <a:xfrm>
            <a:off x="1546225" y="437515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0"/>
          <p:cNvCxnSpPr>
            <a:endCxn id="16" idx="1"/>
          </p:cNvCxnSpPr>
          <p:nvPr/>
        </p:nvCxnSpPr>
        <p:spPr>
          <a:xfrm>
            <a:off x="1546225" y="4741863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/>
          <p:cNvCxnSpPr>
            <a:stCxn id="10" idx="3"/>
            <a:endCxn id="17" idx="1"/>
          </p:cNvCxnSpPr>
          <p:nvPr/>
        </p:nvCxnSpPr>
        <p:spPr>
          <a:xfrm>
            <a:off x="1630363" y="5111750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/>
          <p:cNvCxnSpPr>
            <a:stCxn id="11" idx="3"/>
            <a:endCxn id="18" idx="1"/>
          </p:cNvCxnSpPr>
          <p:nvPr/>
        </p:nvCxnSpPr>
        <p:spPr>
          <a:xfrm>
            <a:off x="1630363" y="5478463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7"/>
          <p:cNvSpPr txBox="1"/>
          <p:nvPr/>
        </p:nvSpPr>
        <p:spPr>
          <a:xfrm>
            <a:off x="6208713" y="2101850"/>
            <a:ext cx="24257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6208713" y="2832100"/>
            <a:ext cx="2425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60429" name="Group 35"/>
          <p:cNvGrpSpPr>
            <a:grpSpLocks/>
          </p:cNvGrpSpPr>
          <p:nvPr/>
        </p:nvGrpSpPr>
        <p:grpSpPr bwMode="auto">
          <a:xfrm>
            <a:off x="3924300" y="4116388"/>
            <a:ext cx="742950" cy="1582737"/>
            <a:chOff x="1642340" y="5129482"/>
            <a:chExt cx="648072" cy="1584176"/>
          </a:xfrm>
        </p:grpSpPr>
        <p:sp>
          <p:nvSpPr>
            <p:cNvPr id="27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8" name="Rounded Rectangle 39"/>
            <p:cNvSpPr/>
            <p:nvPr/>
          </p:nvSpPr>
          <p:spPr>
            <a:xfrm>
              <a:off x="1714348" y="5229585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Rounded Rectangle 40"/>
            <p:cNvSpPr/>
            <p:nvPr/>
          </p:nvSpPr>
          <p:spPr>
            <a:xfrm>
              <a:off x="1714348" y="559504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Rounded Rectangle 41"/>
            <p:cNvSpPr/>
            <p:nvPr/>
          </p:nvSpPr>
          <p:spPr>
            <a:xfrm>
              <a:off x="1714348" y="5965266"/>
              <a:ext cx="504056" cy="2891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Rounded Rectangle 42"/>
            <p:cNvSpPr/>
            <p:nvPr/>
          </p:nvSpPr>
          <p:spPr>
            <a:xfrm>
              <a:off x="1714348" y="633231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32" name="Straight Arrow Connector 43"/>
          <p:cNvCxnSpPr>
            <a:endCxn id="28" idx="1"/>
          </p:cNvCxnSpPr>
          <p:nvPr/>
        </p:nvCxnSpPr>
        <p:spPr>
          <a:xfrm>
            <a:off x="3032125" y="435927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4"/>
          <p:cNvCxnSpPr>
            <a:endCxn id="29" idx="1"/>
          </p:cNvCxnSpPr>
          <p:nvPr/>
        </p:nvCxnSpPr>
        <p:spPr>
          <a:xfrm>
            <a:off x="3032125" y="4725988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5"/>
          <p:cNvCxnSpPr>
            <a:endCxn id="30" idx="1"/>
          </p:cNvCxnSpPr>
          <p:nvPr/>
        </p:nvCxnSpPr>
        <p:spPr>
          <a:xfrm>
            <a:off x="3032125" y="509587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6"/>
          <p:cNvCxnSpPr>
            <a:endCxn id="31" idx="1"/>
          </p:cNvCxnSpPr>
          <p:nvPr/>
        </p:nvCxnSpPr>
        <p:spPr>
          <a:xfrm>
            <a:off x="3032125" y="546100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4" name="TextBox 47"/>
          <p:cNvSpPr txBox="1">
            <a:spLocks noChangeArrowheads="1"/>
          </p:cNvSpPr>
          <p:nvPr/>
        </p:nvSpPr>
        <p:spPr bwMode="auto">
          <a:xfrm>
            <a:off x="3951288" y="5813425"/>
            <a:ext cx="688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map</a:t>
            </a:r>
          </a:p>
        </p:txBody>
      </p:sp>
      <p:sp>
        <p:nvSpPr>
          <p:cNvPr id="60435" name="TextBox 36"/>
          <p:cNvSpPr txBox="1">
            <a:spLocks noChangeArrowheads="1"/>
          </p:cNvSpPr>
          <p:nvPr/>
        </p:nvSpPr>
        <p:spPr bwMode="auto">
          <a:xfrm>
            <a:off x="890588" y="5851525"/>
            <a:ext cx="919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textFile</a:t>
            </a:r>
          </a:p>
        </p:txBody>
      </p:sp>
      <p:sp>
        <p:nvSpPr>
          <p:cNvPr id="60436" name="TextBox 36"/>
          <p:cNvSpPr txBox="1">
            <a:spLocks noChangeArrowheads="1"/>
          </p:cNvSpPr>
          <p:nvPr/>
        </p:nvSpPr>
        <p:spPr bwMode="auto">
          <a:xfrm>
            <a:off x="2390775" y="5829300"/>
            <a:ext cx="952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flatMap</a:t>
            </a:r>
          </a:p>
        </p:txBody>
      </p:sp>
      <p:sp>
        <p:nvSpPr>
          <p:cNvPr id="39" name="TextBox 33"/>
          <p:cNvSpPr txBox="1"/>
          <p:nvPr/>
        </p:nvSpPr>
        <p:spPr>
          <a:xfrm>
            <a:off x="6208713" y="3162300"/>
            <a:ext cx="2425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60438" name="Group 49"/>
          <p:cNvGrpSpPr>
            <a:grpSpLocks/>
          </p:cNvGrpSpPr>
          <p:nvPr/>
        </p:nvGrpSpPr>
        <p:grpSpPr bwMode="auto">
          <a:xfrm>
            <a:off x="5743575" y="4264025"/>
            <a:ext cx="730250" cy="1231900"/>
            <a:chOff x="1642340" y="5481950"/>
            <a:chExt cx="648072" cy="1231707"/>
          </a:xfrm>
        </p:grpSpPr>
        <p:sp>
          <p:nvSpPr>
            <p:cNvPr id="41" name="Rounded Rectangle 50"/>
            <p:cNvSpPr/>
            <p:nvPr/>
          </p:nvSpPr>
          <p:spPr>
            <a:xfrm>
              <a:off x="1642340" y="5481950"/>
              <a:ext cx="648072" cy="123170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2" name="Rounded Rectangle 52"/>
            <p:cNvSpPr/>
            <p:nvPr/>
          </p:nvSpPr>
          <p:spPr>
            <a:xfrm>
              <a:off x="1714192" y="5594645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Rounded Rectangle 53"/>
            <p:cNvSpPr/>
            <p:nvPr/>
          </p:nvSpPr>
          <p:spPr>
            <a:xfrm>
              <a:off x="1714192" y="5966062"/>
              <a:ext cx="504369" cy="28729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Rounded Rectangle 54"/>
            <p:cNvSpPr/>
            <p:nvPr/>
          </p:nvSpPr>
          <p:spPr>
            <a:xfrm>
              <a:off x="1714192" y="6331130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45" name="Straight Arrow Connector 26"/>
          <p:cNvCxnSpPr>
            <a:endCxn id="42" idx="1"/>
          </p:cNvCxnSpPr>
          <p:nvPr/>
        </p:nvCxnSpPr>
        <p:spPr>
          <a:xfrm>
            <a:off x="4660900" y="4348163"/>
            <a:ext cx="1163638" cy="173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9"/>
          <p:cNvCxnSpPr>
            <a:endCxn id="41" idx="1"/>
          </p:cNvCxnSpPr>
          <p:nvPr/>
        </p:nvCxnSpPr>
        <p:spPr>
          <a:xfrm>
            <a:off x="4589463" y="4378325"/>
            <a:ext cx="1154112" cy="5016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5"/>
          <p:cNvCxnSpPr>
            <a:endCxn id="44" idx="1"/>
          </p:cNvCxnSpPr>
          <p:nvPr/>
        </p:nvCxnSpPr>
        <p:spPr>
          <a:xfrm>
            <a:off x="4660900" y="4378325"/>
            <a:ext cx="1163638" cy="8794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7"/>
          <p:cNvCxnSpPr/>
          <p:nvPr/>
        </p:nvCxnSpPr>
        <p:spPr>
          <a:xfrm flipV="1">
            <a:off x="4660900" y="4521200"/>
            <a:ext cx="1154113" cy="1920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59"/>
          <p:cNvCxnSpPr>
            <a:endCxn id="41" idx="1"/>
          </p:cNvCxnSpPr>
          <p:nvPr/>
        </p:nvCxnSpPr>
        <p:spPr>
          <a:xfrm>
            <a:off x="4660900" y="4713288"/>
            <a:ext cx="1082675" cy="16668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1"/>
          <p:cNvCxnSpPr>
            <a:endCxn id="44" idx="1"/>
          </p:cNvCxnSpPr>
          <p:nvPr/>
        </p:nvCxnSpPr>
        <p:spPr>
          <a:xfrm>
            <a:off x="4589463" y="4743450"/>
            <a:ext cx="1235075" cy="5143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23"/>
          <p:cNvCxnSpPr/>
          <p:nvPr/>
        </p:nvCxnSpPr>
        <p:spPr>
          <a:xfrm flipV="1">
            <a:off x="4660900" y="4521200"/>
            <a:ext cx="1082675" cy="5635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26"/>
          <p:cNvCxnSpPr>
            <a:endCxn id="41" idx="1"/>
          </p:cNvCxnSpPr>
          <p:nvPr/>
        </p:nvCxnSpPr>
        <p:spPr>
          <a:xfrm flipV="1">
            <a:off x="4660900" y="4879975"/>
            <a:ext cx="1082675" cy="2047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28"/>
          <p:cNvCxnSpPr/>
          <p:nvPr/>
        </p:nvCxnSpPr>
        <p:spPr>
          <a:xfrm>
            <a:off x="4589463" y="5100638"/>
            <a:ext cx="1225550" cy="15716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30"/>
          <p:cNvCxnSpPr>
            <a:endCxn id="42" idx="1"/>
          </p:cNvCxnSpPr>
          <p:nvPr/>
        </p:nvCxnSpPr>
        <p:spPr>
          <a:xfrm flipV="1">
            <a:off x="4660900" y="4521200"/>
            <a:ext cx="1163638" cy="9286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032"/>
          <p:cNvCxnSpPr>
            <a:endCxn id="41" idx="1"/>
          </p:cNvCxnSpPr>
          <p:nvPr/>
        </p:nvCxnSpPr>
        <p:spPr>
          <a:xfrm flipV="1">
            <a:off x="4589463" y="4879975"/>
            <a:ext cx="1154112" cy="6159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34"/>
          <p:cNvCxnSpPr/>
          <p:nvPr/>
        </p:nvCxnSpPr>
        <p:spPr>
          <a:xfrm flipV="1">
            <a:off x="4660900" y="5235575"/>
            <a:ext cx="1154113" cy="21431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1" name="TextBox 75"/>
          <p:cNvSpPr txBox="1">
            <a:spLocks noChangeArrowheads="1"/>
          </p:cNvSpPr>
          <p:nvPr/>
        </p:nvSpPr>
        <p:spPr bwMode="auto">
          <a:xfrm>
            <a:off x="5502275" y="5780088"/>
            <a:ext cx="1574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reduceByKey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Word Count in Spark</a:t>
            </a:r>
            <a:endParaRPr lang="en-AU" dirty="0"/>
          </a:p>
        </p:txBody>
      </p:sp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627063" y="1655763"/>
            <a:ext cx="51641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file = sc.textFile(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“hdfs://…”, 4</a:t>
            </a:r>
            <a:r>
              <a:rPr kumimoji="0" lang="en-US" altLang="ja-JP" sz="2400">
                <a:latin typeface="Arial" pitchFamily="34" charset="0"/>
              </a:rPr>
              <a:t>)</a:t>
            </a:r>
            <a:endParaRPr kumimoji="0" lang="en-US" altLang="en-US" sz="24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words = file.flatMap(line =&gt; 	line.split(</a:t>
            </a:r>
            <a:r>
              <a:rPr kumimoji="0" lang="en-US" altLang="en-US" sz="2400">
                <a:solidFill>
                  <a:srgbClr val="FF0000"/>
                </a:solidFill>
                <a:latin typeface="Arial" pitchFamily="34" charset="0"/>
              </a:rPr>
              <a:t>“ ”</a:t>
            </a:r>
            <a:r>
              <a:rPr kumimoji="0" lang="en-US" altLang="ja-JP" sz="2400">
                <a:latin typeface="Arial" pitchFamily="34" charset="0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pairs = words.map(t =&gt; (t, 1))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val count = pairs. reduceByKey(_+_)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Arial" pitchFamily="34" charset="0"/>
              </a:rPr>
              <a:t>count.collect()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08713" y="1758950"/>
            <a:ext cx="14874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RDD[String]</a:t>
            </a:r>
          </a:p>
        </p:txBody>
      </p:sp>
      <p:grpSp>
        <p:nvGrpSpPr>
          <p:cNvPr id="61445" name="Group 8"/>
          <p:cNvGrpSpPr>
            <a:grpSpLocks/>
          </p:cNvGrpSpPr>
          <p:nvPr/>
        </p:nvGrpSpPr>
        <p:grpSpPr bwMode="auto">
          <a:xfrm>
            <a:off x="969963" y="4132263"/>
            <a:ext cx="742950" cy="1584325"/>
            <a:chOff x="1642340" y="5129482"/>
            <a:chExt cx="648072" cy="1584176"/>
          </a:xfrm>
        </p:grpSpPr>
        <p:sp>
          <p:nvSpPr>
            <p:cNvPr id="7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6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Rounded Rectangle 17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Rounded Rectangle 18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1446" name="Group 20"/>
          <p:cNvGrpSpPr>
            <a:grpSpLocks/>
          </p:cNvGrpSpPr>
          <p:nvPr/>
        </p:nvGrpSpPr>
        <p:grpSpPr bwMode="auto">
          <a:xfrm>
            <a:off x="2438400" y="4132263"/>
            <a:ext cx="742950" cy="1584325"/>
            <a:chOff x="1642340" y="5129482"/>
            <a:chExt cx="648072" cy="1584176"/>
          </a:xfrm>
        </p:grpSpPr>
        <p:sp>
          <p:nvSpPr>
            <p:cNvPr id="14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5" name="Rounded Rectangle 22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6" name="Rounded Rectangle 23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Rounded Rectangle 24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8" name="Rounded Rectangle 25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19" name="Straight Arrow Connector 28"/>
          <p:cNvCxnSpPr>
            <a:endCxn id="15" idx="1"/>
          </p:cNvCxnSpPr>
          <p:nvPr/>
        </p:nvCxnSpPr>
        <p:spPr>
          <a:xfrm>
            <a:off x="1546225" y="437515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0"/>
          <p:cNvCxnSpPr>
            <a:endCxn id="16" idx="1"/>
          </p:cNvCxnSpPr>
          <p:nvPr/>
        </p:nvCxnSpPr>
        <p:spPr>
          <a:xfrm>
            <a:off x="1546225" y="4741863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2"/>
          <p:cNvCxnSpPr>
            <a:stCxn id="10" idx="3"/>
            <a:endCxn id="17" idx="1"/>
          </p:cNvCxnSpPr>
          <p:nvPr/>
        </p:nvCxnSpPr>
        <p:spPr>
          <a:xfrm>
            <a:off x="1630363" y="5111750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/>
          <p:cNvCxnSpPr>
            <a:stCxn id="11" idx="3"/>
            <a:endCxn id="18" idx="1"/>
          </p:cNvCxnSpPr>
          <p:nvPr/>
        </p:nvCxnSpPr>
        <p:spPr>
          <a:xfrm>
            <a:off x="1630363" y="5478463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7"/>
          <p:cNvSpPr txBox="1"/>
          <p:nvPr/>
        </p:nvSpPr>
        <p:spPr>
          <a:xfrm>
            <a:off x="6208713" y="2101850"/>
            <a:ext cx="24257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RDD[List[String]]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6208713" y="2832100"/>
            <a:ext cx="2425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61453" name="Group 35"/>
          <p:cNvGrpSpPr>
            <a:grpSpLocks/>
          </p:cNvGrpSpPr>
          <p:nvPr/>
        </p:nvGrpSpPr>
        <p:grpSpPr bwMode="auto">
          <a:xfrm>
            <a:off x="3924300" y="4116388"/>
            <a:ext cx="742950" cy="1582737"/>
            <a:chOff x="1642340" y="5129482"/>
            <a:chExt cx="648072" cy="1584176"/>
          </a:xfrm>
        </p:grpSpPr>
        <p:sp>
          <p:nvSpPr>
            <p:cNvPr id="27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8" name="Rounded Rectangle 39"/>
            <p:cNvSpPr/>
            <p:nvPr/>
          </p:nvSpPr>
          <p:spPr>
            <a:xfrm>
              <a:off x="1714348" y="5229585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Rounded Rectangle 40"/>
            <p:cNvSpPr/>
            <p:nvPr/>
          </p:nvSpPr>
          <p:spPr>
            <a:xfrm>
              <a:off x="1714348" y="559504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Rounded Rectangle 41"/>
            <p:cNvSpPr/>
            <p:nvPr/>
          </p:nvSpPr>
          <p:spPr>
            <a:xfrm>
              <a:off x="1714348" y="5965266"/>
              <a:ext cx="504056" cy="2891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Rounded Rectangle 42"/>
            <p:cNvSpPr/>
            <p:nvPr/>
          </p:nvSpPr>
          <p:spPr>
            <a:xfrm>
              <a:off x="1714348" y="633231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32" name="Straight Arrow Connector 43"/>
          <p:cNvCxnSpPr>
            <a:endCxn id="28" idx="1"/>
          </p:cNvCxnSpPr>
          <p:nvPr/>
        </p:nvCxnSpPr>
        <p:spPr>
          <a:xfrm>
            <a:off x="3032125" y="435927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4"/>
          <p:cNvCxnSpPr>
            <a:endCxn id="29" idx="1"/>
          </p:cNvCxnSpPr>
          <p:nvPr/>
        </p:nvCxnSpPr>
        <p:spPr>
          <a:xfrm>
            <a:off x="3032125" y="4725988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5"/>
          <p:cNvCxnSpPr>
            <a:endCxn id="30" idx="1"/>
          </p:cNvCxnSpPr>
          <p:nvPr/>
        </p:nvCxnSpPr>
        <p:spPr>
          <a:xfrm>
            <a:off x="3032125" y="509587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6"/>
          <p:cNvCxnSpPr>
            <a:endCxn id="31" idx="1"/>
          </p:cNvCxnSpPr>
          <p:nvPr/>
        </p:nvCxnSpPr>
        <p:spPr>
          <a:xfrm>
            <a:off x="3032125" y="546100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8" name="TextBox 47"/>
          <p:cNvSpPr txBox="1">
            <a:spLocks noChangeArrowheads="1"/>
          </p:cNvSpPr>
          <p:nvPr/>
        </p:nvSpPr>
        <p:spPr bwMode="auto">
          <a:xfrm>
            <a:off x="3951288" y="5813425"/>
            <a:ext cx="688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map</a:t>
            </a:r>
          </a:p>
        </p:txBody>
      </p:sp>
      <p:sp>
        <p:nvSpPr>
          <p:cNvPr id="61459" name="TextBox 36"/>
          <p:cNvSpPr txBox="1">
            <a:spLocks noChangeArrowheads="1"/>
          </p:cNvSpPr>
          <p:nvPr/>
        </p:nvSpPr>
        <p:spPr bwMode="auto">
          <a:xfrm>
            <a:off x="890588" y="5851525"/>
            <a:ext cx="919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textFile</a:t>
            </a:r>
          </a:p>
        </p:txBody>
      </p:sp>
      <p:sp>
        <p:nvSpPr>
          <p:cNvPr id="61460" name="TextBox 36"/>
          <p:cNvSpPr txBox="1">
            <a:spLocks noChangeArrowheads="1"/>
          </p:cNvSpPr>
          <p:nvPr/>
        </p:nvSpPr>
        <p:spPr bwMode="auto">
          <a:xfrm>
            <a:off x="2390775" y="5829300"/>
            <a:ext cx="952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flatMap</a:t>
            </a:r>
          </a:p>
        </p:txBody>
      </p:sp>
      <p:sp>
        <p:nvSpPr>
          <p:cNvPr id="39" name="TextBox 33"/>
          <p:cNvSpPr txBox="1"/>
          <p:nvPr/>
        </p:nvSpPr>
        <p:spPr>
          <a:xfrm>
            <a:off x="6208713" y="3248025"/>
            <a:ext cx="24257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RDD[(String,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grpSp>
        <p:nvGrpSpPr>
          <p:cNvPr id="61462" name="Group 49"/>
          <p:cNvGrpSpPr>
            <a:grpSpLocks/>
          </p:cNvGrpSpPr>
          <p:nvPr/>
        </p:nvGrpSpPr>
        <p:grpSpPr bwMode="auto">
          <a:xfrm>
            <a:off x="5743575" y="4264025"/>
            <a:ext cx="730250" cy="1231900"/>
            <a:chOff x="1642340" y="5481950"/>
            <a:chExt cx="648072" cy="1231707"/>
          </a:xfrm>
        </p:grpSpPr>
        <p:sp>
          <p:nvSpPr>
            <p:cNvPr id="41" name="Rounded Rectangle 50"/>
            <p:cNvSpPr/>
            <p:nvPr/>
          </p:nvSpPr>
          <p:spPr>
            <a:xfrm>
              <a:off x="1642340" y="5481950"/>
              <a:ext cx="648072" cy="123170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2" name="Rounded Rectangle 52"/>
            <p:cNvSpPr/>
            <p:nvPr/>
          </p:nvSpPr>
          <p:spPr>
            <a:xfrm>
              <a:off x="1714192" y="5594645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Rounded Rectangle 53"/>
            <p:cNvSpPr/>
            <p:nvPr/>
          </p:nvSpPr>
          <p:spPr>
            <a:xfrm>
              <a:off x="1714192" y="5966062"/>
              <a:ext cx="504369" cy="28729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Rounded Rectangle 54"/>
            <p:cNvSpPr/>
            <p:nvPr/>
          </p:nvSpPr>
          <p:spPr>
            <a:xfrm>
              <a:off x="1714192" y="6331130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45" name="Straight Arrow Connector 26"/>
          <p:cNvCxnSpPr>
            <a:endCxn id="42" idx="1"/>
          </p:cNvCxnSpPr>
          <p:nvPr/>
        </p:nvCxnSpPr>
        <p:spPr>
          <a:xfrm>
            <a:off x="4660900" y="4348163"/>
            <a:ext cx="1163638" cy="173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9"/>
          <p:cNvCxnSpPr>
            <a:endCxn id="41" idx="1"/>
          </p:cNvCxnSpPr>
          <p:nvPr/>
        </p:nvCxnSpPr>
        <p:spPr>
          <a:xfrm>
            <a:off x="4589463" y="4378325"/>
            <a:ext cx="1154112" cy="5016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5"/>
          <p:cNvCxnSpPr>
            <a:endCxn id="44" idx="1"/>
          </p:cNvCxnSpPr>
          <p:nvPr/>
        </p:nvCxnSpPr>
        <p:spPr>
          <a:xfrm>
            <a:off x="4660900" y="4378325"/>
            <a:ext cx="1163638" cy="8794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57"/>
          <p:cNvCxnSpPr/>
          <p:nvPr/>
        </p:nvCxnSpPr>
        <p:spPr>
          <a:xfrm flipV="1">
            <a:off x="4660900" y="4521200"/>
            <a:ext cx="1154113" cy="1920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59"/>
          <p:cNvCxnSpPr>
            <a:endCxn id="41" idx="1"/>
          </p:cNvCxnSpPr>
          <p:nvPr/>
        </p:nvCxnSpPr>
        <p:spPr>
          <a:xfrm>
            <a:off x="4660900" y="4713288"/>
            <a:ext cx="1082675" cy="16668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61"/>
          <p:cNvCxnSpPr>
            <a:endCxn id="44" idx="1"/>
          </p:cNvCxnSpPr>
          <p:nvPr/>
        </p:nvCxnSpPr>
        <p:spPr>
          <a:xfrm>
            <a:off x="4589463" y="4743450"/>
            <a:ext cx="1235075" cy="5143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23"/>
          <p:cNvCxnSpPr/>
          <p:nvPr/>
        </p:nvCxnSpPr>
        <p:spPr>
          <a:xfrm flipV="1">
            <a:off x="4660900" y="4521200"/>
            <a:ext cx="1082675" cy="5635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26"/>
          <p:cNvCxnSpPr>
            <a:endCxn id="41" idx="1"/>
          </p:cNvCxnSpPr>
          <p:nvPr/>
        </p:nvCxnSpPr>
        <p:spPr>
          <a:xfrm flipV="1">
            <a:off x="4660900" y="4879975"/>
            <a:ext cx="1082675" cy="2047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28"/>
          <p:cNvCxnSpPr/>
          <p:nvPr/>
        </p:nvCxnSpPr>
        <p:spPr>
          <a:xfrm>
            <a:off x="4589463" y="5100638"/>
            <a:ext cx="1225550" cy="15716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30"/>
          <p:cNvCxnSpPr>
            <a:endCxn id="42" idx="1"/>
          </p:cNvCxnSpPr>
          <p:nvPr/>
        </p:nvCxnSpPr>
        <p:spPr>
          <a:xfrm flipV="1">
            <a:off x="4660900" y="4521200"/>
            <a:ext cx="1163638" cy="9286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032"/>
          <p:cNvCxnSpPr>
            <a:endCxn id="41" idx="1"/>
          </p:cNvCxnSpPr>
          <p:nvPr/>
        </p:nvCxnSpPr>
        <p:spPr>
          <a:xfrm flipV="1">
            <a:off x="4589463" y="4879975"/>
            <a:ext cx="1154112" cy="6159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34"/>
          <p:cNvCxnSpPr/>
          <p:nvPr/>
        </p:nvCxnSpPr>
        <p:spPr>
          <a:xfrm flipV="1">
            <a:off x="4660900" y="5235575"/>
            <a:ext cx="1154113" cy="21431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5" name="TextBox 75"/>
          <p:cNvSpPr txBox="1">
            <a:spLocks noChangeArrowheads="1"/>
          </p:cNvSpPr>
          <p:nvPr/>
        </p:nvSpPr>
        <p:spPr bwMode="auto">
          <a:xfrm>
            <a:off x="5502275" y="5780088"/>
            <a:ext cx="1574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reduceByKey</a:t>
            </a:r>
          </a:p>
        </p:txBody>
      </p:sp>
      <p:sp>
        <p:nvSpPr>
          <p:cNvPr id="58" name="TextBox 63"/>
          <p:cNvSpPr txBox="1"/>
          <p:nvPr/>
        </p:nvSpPr>
        <p:spPr>
          <a:xfrm>
            <a:off x="6213475" y="3643313"/>
            <a:ext cx="25161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Array[(String,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sp>
        <p:nvSpPr>
          <p:cNvPr id="59" name="Rounded Rectangle 64"/>
          <p:cNvSpPr/>
          <p:nvPr/>
        </p:nvSpPr>
        <p:spPr>
          <a:xfrm>
            <a:off x="7262813" y="4751388"/>
            <a:ext cx="598487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478" name="TextBox 67"/>
          <p:cNvSpPr txBox="1">
            <a:spLocks noChangeArrowheads="1"/>
          </p:cNvSpPr>
          <p:nvPr/>
        </p:nvSpPr>
        <p:spPr bwMode="auto">
          <a:xfrm>
            <a:off x="7132638" y="5235575"/>
            <a:ext cx="876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collect</a:t>
            </a:r>
          </a:p>
        </p:txBody>
      </p:sp>
      <p:cxnSp>
        <p:nvCxnSpPr>
          <p:cNvPr id="62" name="Straight Arrow Connector 43"/>
          <p:cNvCxnSpPr>
            <a:stCxn id="41" idx="3"/>
            <a:endCxn id="59" idx="1"/>
          </p:cNvCxnSpPr>
          <p:nvPr/>
        </p:nvCxnSpPr>
        <p:spPr>
          <a:xfrm>
            <a:off x="6473825" y="4879975"/>
            <a:ext cx="788988" cy="158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1"/>
          <p:cNvSpPr/>
          <p:nvPr/>
        </p:nvSpPr>
        <p:spPr>
          <a:xfrm>
            <a:off x="503238" y="1219200"/>
            <a:ext cx="5060950" cy="2449513"/>
          </a:xfrm>
          <a:prstGeom prst="roundRect">
            <a:avLst/>
          </a:prstGeom>
          <a:solidFill>
            <a:schemeClr val="accent5"/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5" name="Rounded Rectangle 75"/>
          <p:cNvSpPr/>
          <p:nvPr/>
        </p:nvSpPr>
        <p:spPr>
          <a:xfrm>
            <a:off x="5105400" y="1214438"/>
            <a:ext cx="3392488" cy="2447925"/>
          </a:xfrm>
          <a:prstGeom prst="roundRect">
            <a:avLst/>
          </a:prstGeom>
          <a:solidFill>
            <a:schemeClr val="accent5"/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Execution Plan</a:t>
            </a:r>
            <a:endParaRPr lang="en-AU" dirty="0"/>
          </a:p>
        </p:txBody>
      </p:sp>
      <p:grpSp>
        <p:nvGrpSpPr>
          <p:cNvPr id="62469" name="Group 8"/>
          <p:cNvGrpSpPr>
            <a:grpSpLocks/>
          </p:cNvGrpSpPr>
          <p:nvPr/>
        </p:nvGrpSpPr>
        <p:grpSpPr bwMode="auto">
          <a:xfrm>
            <a:off x="1131888" y="1522413"/>
            <a:ext cx="742950" cy="1584325"/>
            <a:chOff x="1642340" y="5129482"/>
            <a:chExt cx="648072" cy="1584176"/>
          </a:xfrm>
        </p:grpSpPr>
        <p:sp>
          <p:nvSpPr>
            <p:cNvPr id="5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" name="Rounded Rectangle 16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17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2470" name="Group 20"/>
          <p:cNvGrpSpPr>
            <a:grpSpLocks/>
          </p:cNvGrpSpPr>
          <p:nvPr/>
        </p:nvGrpSpPr>
        <p:grpSpPr bwMode="auto">
          <a:xfrm>
            <a:off x="2600325" y="1522413"/>
            <a:ext cx="742950" cy="1584325"/>
            <a:chOff x="1642340" y="5129482"/>
            <a:chExt cx="648072" cy="1584176"/>
          </a:xfrm>
        </p:grpSpPr>
        <p:sp>
          <p:nvSpPr>
            <p:cNvPr id="11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" name="Rounded Rectangle 22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3" name="Rounded Rectangle 23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4" name="Rounded Rectangle 24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5" name="Rounded Rectangle 25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16" name="Straight Arrow Connector 28"/>
          <p:cNvCxnSpPr>
            <a:endCxn id="12" idx="1"/>
          </p:cNvCxnSpPr>
          <p:nvPr/>
        </p:nvCxnSpPr>
        <p:spPr>
          <a:xfrm>
            <a:off x="1708150" y="176530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0"/>
          <p:cNvCxnSpPr>
            <a:endCxn id="13" idx="1"/>
          </p:cNvCxnSpPr>
          <p:nvPr/>
        </p:nvCxnSpPr>
        <p:spPr>
          <a:xfrm>
            <a:off x="1708150" y="2132013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2"/>
          <p:cNvCxnSpPr>
            <a:stCxn id="8" idx="3"/>
            <a:endCxn id="14" idx="1"/>
          </p:cNvCxnSpPr>
          <p:nvPr/>
        </p:nvCxnSpPr>
        <p:spPr>
          <a:xfrm>
            <a:off x="1792288" y="2501900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stCxn id="9" idx="3"/>
            <a:endCxn id="15" idx="1"/>
          </p:cNvCxnSpPr>
          <p:nvPr/>
        </p:nvCxnSpPr>
        <p:spPr>
          <a:xfrm>
            <a:off x="1792288" y="2868613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475" name="Group 35"/>
          <p:cNvGrpSpPr>
            <a:grpSpLocks/>
          </p:cNvGrpSpPr>
          <p:nvPr/>
        </p:nvGrpSpPr>
        <p:grpSpPr bwMode="auto">
          <a:xfrm>
            <a:off x="4086225" y="1506538"/>
            <a:ext cx="742950" cy="1582737"/>
            <a:chOff x="1642340" y="5129482"/>
            <a:chExt cx="648072" cy="1584176"/>
          </a:xfrm>
        </p:grpSpPr>
        <p:sp>
          <p:nvSpPr>
            <p:cNvPr id="21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" name="Rounded Rectangle 39"/>
            <p:cNvSpPr/>
            <p:nvPr/>
          </p:nvSpPr>
          <p:spPr>
            <a:xfrm>
              <a:off x="1714348" y="5229585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3" name="Rounded Rectangle 40"/>
            <p:cNvSpPr/>
            <p:nvPr/>
          </p:nvSpPr>
          <p:spPr>
            <a:xfrm>
              <a:off x="1714348" y="559504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4" name="Rounded Rectangle 41"/>
            <p:cNvSpPr/>
            <p:nvPr/>
          </p:nvSpPr>
          <p:spPr>
            <a:xfrm>
              <a:off x="1714348" y="5965266"/>
              <a:ext cx="504056" cy="2891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5" name="Rounded Rectangle 42"/>
            <p:cNvSpPr/>
            <p:nvPr/>
          </p:nvSpPr>
          <p:spPr>
            <a:xfrm>
              <a:off x="1714348" y="633231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26" name="Straight Arrow Connector 43"/>
          <p:cNvCxnSpPr>
            <a:endCxn id="22" idx="1"/>
          </p:cNvCxnSpPr>
          <p:nvPr/>
        </p:nvCxnSpPr>
        <p:spPr>
          <a:xfrm>
            <a:off x="3194050" y="174942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4"/>
          <p:cNvCxnSpPr>
            <a:endCxn id="23" idx="1"/>
          </p:cNvCxnSpPr>
          <p:nvPr/>
        </p:nvCxnSpPr>
        <p:spPr>
          <a:xfrm>
            <a:off x="3194050" y="2116138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45"/>
          <p:cNvCxnSpPr>
            <a:endCxn id="24" idx="1"/>
          </p:cNvCxnSpPr>
          <p:nvPr/>
        </p:nvCxnSpPr>
        <p:spPr>
          <a:xfrm>
            <a:off x="3194050" y="248602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6"/>
          <p:cNvCxnSpPr>
            <a:endCxn id="25" idx="1"/>
          </p:cNvCxnSpPr>
          <p:nvPr/>
        </p:nvCxnSpPr>
        <p:spPr>
          <a:xfrm>
            <a:off x="3194050" y="285115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0" name="TextBox 47"/>
          <p:cNvSpPr txBox="1">
            <a:spLocks noChangeArrowheads="1"/>
          </p:cNvSpPr>
          <p:nvPr/>
        </p:nvSpPr>
        <p:spPr bwMode="auto">
          <a:xfrm>
            <a:off x="4113213" y="3203575"/>
            <a:ext cx="688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map</a:t>
            </a:r>
          </a:p>
        </p:txBody>
      </p:sp>
      <p:sp>
        <p:nvSpPr>
          <p:cNvPr id="62481" name="TextBox 30"/>
          <p:cNvSpPr txBox="1">
            <a:spLocks noChangeArrowheads="1"/>
          </p:cNvSpPr>
          <p:nvPr/>
        </p:nvSpPr>
        <p:spPr bwMode="auto">
          <a:xfrm>
            <a:off x="1052513" y="3241675"/>
            <a:ext cx="919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textFile</a:t>
            </a:r>
          </a:p>
        </p:txBody>
      </p:sp>
      <p:sp>
        <p:nvSpPr>
          <p:cNvPr id="62482" name="TextBox 36"/>
          <p:cNvSpPr txBox="1">
            <a:spLocks noChangeArrowheads="1"/>
          </p:cNvSpPr>
          <p:nvPr/>
        </p:nvSpPr>
        <p:spPr bwMode="auto">
          <a:xfrm>
            <a:off x="2552700" y="3219450"/>
            <a:ext cx="952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flatMap</a:t>
            </a:r>
          </a:p>
        </p:txBody>
      </p:sp>
      <p:grpSp>
        <p:nvGrpSpPr>
          <p:cNvPr id="62483" name="Group 49"/>
          <p:cNvGrpSpPr>
            <a:grpSpLocks/>
          </p:cNvGrpSpPr>
          <p:nvPr/>
        </p:nvGrpSpPr>
        <p:grpSpPr bwMode="auto">
          <a:xfrm>
            <a:off x="5905500" y="1654175"/>
            <a:ext cx="730250" cy="1231900"/>
            <a:chOff x="1642340" y="5481950"/>
            <a:chExt cx="648072" cy="1231707"/>
          </a:xfrm>
        </p:grpSpPr>
        <p:sp>
          <p:nvSpPr>
            <p:cNvPr id="34" name="Rounded Rectangle 50"/>
            <p:cNvSpPr/>
            <p:nvPr/>
          </p:nvSpPr>
          <p:spPr>
            <a:xfrm>
              <a:off x="1642340" y="5481950"/>
              <a:ext cx="648072" cy="123170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5" name="Rounded Rectangle 52"/>
            <p:cNvSpPr/>
            <p:nvPr/>
          </p:nvSpPr>
          <p:spPr>
            <a:xfrm>
              <a:off x="1714192" y="5594645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Rounded Rectangle 53"/>
            <p:cNvSpPr/>
            <p:nvPr/>
          </p:nvSpPr>
          <p:spPr>
            <a:xfrm>
              <a:off x="1714192" y="5966062"/>
              <a:ext cx="504369" cy="28729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Rounded Rectangle 54"/>
            <p:cNvSpPr/>
            <p:nvPr/>
          </p:nvSpPr>
          <p:spPr>
            <a:xfrm>
              <a:off x="1714192" y="6331130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38" name="Straight Arrow Connector 26"/>
          <p:cNvCxnSpPr>
            <a:endCxn id="35" idx="1"/>
          </p:cNvCxnSpPr>
          <p:nvPr/>
        </p:nvCxnSpPr>
        <p:spPr>
          <a:xfrm>
            <a:off x="4822825" y="1738313"/>
            <a:ext cx="1163638" cy="173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9"/>
          <p:cNvCxnSpPr>
            <a:endCxn id="34" idx="1"/>
          </p:cNvCxnSpPr>
          <p:nvPr/>
        </p:nvCxnSpPr>
        <p:spPr>
          <a:xfrm>
            <a:off x="4751388" y="1768475"/>
            <a:ext cx="1154112" cy="5016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5"/>
          <p:cNvCxnSpPr>
            <a:endCxn id="37" idx="1"/>
          </p:cNvCxnSpPr>
          <p:nvPr/>
        </p:nvCxnSpPr>
        <p:spPr>
          <a:xfrm>
            <a:off x="4822825" y="1768475"/>
            <a:ext cx="1163638" cy="8794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7"/>
          <p:cNvCxnSpPr/>
          <p:nvPr/>
        </p:nvCxnSpPr>
        <p:spPr>
          <a:xfrm flipV="1">
            <a:off x="4822825" y="1911350"/>
            <a:ext cx="1154113" cy="1920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9"/>
          <p:cNvCxnSpPr>
            <a:endCxn id="34" idx="1"/>
          </p:cNvCxnSpPr>
          <p:nvPr/>
        </p:nvCxnSpPr>
        <p:spPr>
          <a:xfrm>
            <a:off x="4822825" y="2103438"/>
            <a:ext cx="1082675" cy="16668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1"/>
          <p:cNvCxnSpPr>
            <a:endCxn id="37" idx="1"/>
          </p:cNvCxnSpPr>
          <p:nvPr/>
        </p:nvCxnSpPr>
        <p:spPr>
          <a:xfrm>
            <a:off x="4751388" y="2133600"/>
            <a:ext cx="1235075" cy="5143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023"/>
          <p:cNvCxnSpPr/>
          <p:nvPr/>
        </p:nvCxnSpPr>
        <p:spPr>
          <a:xfrm flipV="1">
            <a:off x="4822825" y="1911350"/>
            <a:ext cx="1082675" cy="5635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26"/>
          <p:cNvCxnSpPr>
            <a:endCxn id="34" idx="1"/>
          </p:cNvCxnSpPr>
          <p:nvPr/>
        </p:nvCxnSpPr>
        <p:spPr>
          <a:xfrm flipV="1">
            <a:off x="4822825" y="2270125"/>
            <a:ext cx="1082675" cy="2047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028"/>
          <p:cNvCxnSpPr/>
          <p:nvPr/>
        </p:nvCxnSpPr>
        <p:spPr>
          <a:xfrm>
            <a:off x="4751388" y="2490788"/>
            <a:ext cx="1225550" cy="15716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30"/>
          <p:cNvCxnSpPr>
            <a:endCxn id="35" idx="1"/>
          </p:cNvCxnSpPr>
          <p:nvPr/>
        </p:nvCxnSpPr>
        <p:spPr>
          <a:xfrm flipV="1">
            <a:off x="4822825" y="1911350"/>
            <a:ext cx="1163638" cy="9286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32"/>
          <p:cNvCxnSpPr>
            <a:endCxn id="34" idx="1"/>
          </p:cNvCxnSpPr>
          <p:nvPr/>
        </p:nvCxnSpPr>
        <p:spPr>
          <a:xfrm flipV="1">
            <a:off x="4751388" y="2270125"/>
            <a:ext cx="1154112" cy="6159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34"/>
          <p:cNvCxnSpPr/>
          <p:nvPr/>
        </p:nvCxnSpPr>
        <p:spPr>
          <a:xfrm flipV="1">
            <a:off x="4822825" y="2625725"/>
            <a:ext cx="1154113" cy="21431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6" name="TextBox 75"/>
          <p:cNvSpPr txBox="1">
            <a:spLocks noChangeArrowheads="1"/>
          </p:cNvSpPr>
          <p:nvPr/>
        </p:nvSpPr>
        <p:spPr bwMode="auto">
          <a:xfrm>
            <a:off x="5664200" y="3170238"/>
            <a:ext cx="1574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reduceByKey</a:t>
            </a:r>
          </a:p>
        </p:txBody>
      </p:sp>
      <p:sp>
        <p:nvSpPr>
          <p:cNvPr id="51" name="Rounded Rectangle 64"/>
          <p:cNvSpPr/>
          <p:nvPr/>
        </p:nvSpPr>
        <p:spPr>
          <a:xfrm>
            <a:off x="7424738" y="2141538"/>
            <a:ext cx="598487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2498" name="TextBox 67"/>
          <p:cNvSpPr txBox="1">
            <a:spLocks noChangeArrowheads="1"/>
          </p:cNvSpPr>
          <p:nvPr/>
        </p:nvSpPr>
        <p:spPr bwMode="auto">
          <a:xfrm>
            <a:off x="7294563" y="2625725"/>
            <a:ext cx="876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collect</a:t>
            </a:r>
          </a:p>
        </p:txBody>
      </p:sp>
      <p:cxnSp>
        <p:nvCxnSpPr>
          <p:cNvPr id="53" name="Straight Arrow Connector 43"/>
          <p:cNvCxnSpPr>
            <a:stCxn id="34" idx="3"/>
            <a:endCxn id="51" idx="1"/>
          </p:cNvCxnSpPr>
          <p:nvPr/>
        </p:nvCxnSpPr>
        <p:spPr>
          <a:xfrm>
            <a:off x="6635750" y="2270125"/>
            <a:ext cx="788988" cy="158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00" name="TextBox 2"/>
          <p:cNvSpPr txBox="1">
            <a:spLocks noChangeArrowheads="1"/>
          </p:cNvSpPr>
          <p:nvPr/>
        </p:nvSpPr>
        <p:spPr bwMode="auto">
          <a:xfrm>
            <a:off x="2486025" y="1192213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latin typeface="Arial" pitchFamily="34" charset="0"/>
              </a:rPr>
              <a:t>Stage 1</a:t>
            </a:r>
          </a:p>
        </p:txBody>
      </p:sp>
      <p:sp>
        <p:nvSpPr>
          <p:cNvPr id="62501" name="TextBox 114"/>
          <p:cNvSpPr txBox="1">
            <a:spLocks noChangeArrowheads="1"/>
          </p:cNvSpPr>
          <p:nvPr/>
        </p:nvSpPr>
        <p:spPr bwMode="auto">
          <a:xfrm>
            <a:off x="6448425" y="1204913"/>
            <a:ext cx="1104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latin typeface="Arial" pitchFamily="34" charset="0"/>
              </a:rPr>
              <a:t>Stage 2</a:t>
            </a:r>
          </a:p>
        </p:txBody>
      </p:sp>
      <p:sp>
        <p:nvSpPr>
          <p:cNvPr id="62502" name="Content Placeholder 2"/>
          <p:cNvSpPr>
            <a:spLocks noGrp="1"/>
          </p:cNvSpPr>
          <p:nvPr>
            <p:ph idx="1"/>
          </p:nvPr>
        </p:nvSpPr>
        <p:spPr>
          <a:xfrm>
            <a:off x="814388" y="4352925"/>
            <a:ext cx="7661275" cy="1644650"/>
          </a:xfrm>
        </p:spPr>
        <p:txBody>
          <a:bodyPr/>
          <a:lstStyle/>
          <a:p>
            <a:r>
              <a:rPr lang="en-AU" altLang="en-US" smtClean="0"/>
              <a:t>The scheduler examines the RDD’s lineage graph to build a DAG of stages.</a:t>
            </a:r>
            <a:endParaRPr lang="en-US" altLang="en-US" smtClean="0"/>
          </a:p>
          <a:p>
            <a:r>
              <a:rPr lang="en-US" altLang="en-US" smtClean="0"/>
              <a:t>Stages are sequences of RDDs, that don’t have a Shuffle in between</a:t>
            </a:r>
          </a:p>
          <a:p>
            <a:r>
              <a:rPr lang="en-AU" altLang="en-US" smtClean="0"/>
              <a:t>The boundaries are the shuffle stages.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Execution Plan</a:t>
            </a:r>
            <a:endParaRPr lang="en-AU" dirty="0"/>
          </a:p>
        </p:txBody>
      </p:sp>
      <p:sp>
        <p:nvSpPr>
          <p:cNvPr id="4" name="Rounded Rectangle 1"/>
          <p:cNvSpPr/>
          <p:nvPr/>
        </p:nvSpPr>
        <p:spPr>
          <a:xfrm>
            <a:off x="503238" y="1219200"/>
            <a:ext cx="5060950" cy="2449513"/>
          </a:xfrm>
          <a:prstGeom prst="roundRect">
            <a:avLst/>
          </a:prstGeom>
          <a:solidFill>
            <a:schemeClr val="accent5"/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ounded Rectangle 75"/>
          <p:cNvSpPr/>
          <p:nvPr/>
        </p:nvSpPr>
        <p:spPr>
          <a:xfrm>
            <a:off x="5105400" y="1214438"/>
            <a:ext cx="3392488" cy="2447925"/>
          </a:xfrm>
          <a:prstGeom prst="roundRect">
            <a:avLst/>
          </a:prstGeom>
          <a:solidFill>
            <a:schemeClr val="accent5"/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63493" name="Group 8"/>
          <p:cNvGrpSpPr>
            <a:grpSpLocks/>
          </p:cNvGrpSpPr>
          <p:nvPr/>
        </p:nvGrpSpPr>
        <p:grpSpPr bwMode="auto">
          <a:xfrm>
            <a:off x="1131888" y="1522413"/>
            <a:ext cx="742950" cy="1584325"/>
            <a:chOff x="1642340" y="5129482"/>
            <a:chExt cx="648072" cy="1584176"/>
          </a:xfrm>
        </p:grpSpPr>
        <p:sp>
          <p:nvSpPr>
            <p:cNvPr id="7" name="Rounded Rectangle 5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6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0" name="Rounded Rectangle 17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1" name="Rounded Rectangle 18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grpSp>
        <p:nvGrpSpPr>
          <p:cNvPr id="63494" name="Group 20"/>
          <p:cNvGrpSpPr>
            <a:grpSpLocks/>
          </p:cNvGrpSpPr>
          <p:nvPr/>
        </p:nvGrpSpPr>
        <p:grpSpPr bwMode="auto">
          <a:xfrm>
            <a:off x="2600325" y="1522413"/>
            <a:ext cx="742950" cy="1584325"/>
            <a:chOff x="1642340" y="5129482"/>
            <a:chExt cx="648072" cy="1584176"/>
          </a:xfrm>
        </p:grpSpPr>
        <p:sp>
          <p:nvSpPr>
            <p:cNvPr id="13" name="Rounded Rectangle 21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" name="Rounded Rectangle 22"/>
            <p:cNvSpPr/>
            <p:nvPr/>
          </p:nvSpPr>
          <p:spPr>
            <a:xfrm>
              <a:off x="1714348" y="522948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5" name="Rounded Rectangle 23"/>
            <p:cNvSpPr/>
            <p:nvPr/>
          </p:nvSpPr>
          <p:spPr>
            <a:xfrm>
              <a:off x="1714348" y="5594575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6" name="Rounded Rectangle 24"/>
            <p:cNvSpPr/>
            <p:nvPr/>
          </p:nvSpPr>
          <p:spPr>
            <a:xfrm>
              <a:off x="1714348" y="5966015"/>
              <a:ext cx="504056" cy="2873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7" name="Rounded Rectangle 25"/>
            <p:cNvSpPr/>
            <p:nvPr/>
          </p:nvSpPr>
          <p:spPr>
            <a:xfrm>
              <a:off x="1714348" y="6331106"/>
              <a:ext cx="504056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18" name="Straight Arrow Connector 28"/>
          <p:cNvCxnSpPr>
            <a:endCxn id="14" idx="1"/>
          </p:cNvCxnSpPr>
          <p:nvPr/>
        </p:nvCxnSpPr>
        <p:spPr>
          <a:xfrm>
            <a:off x="1708150" y="176530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0"/>
          <p:cNvCxnSpPr>
            <a:endCxn id="15" idx="1"/>
          </p:cNvCxnSpPr>
          <p:nvPr/>
        </p:nvCxnSpPr>
        <p:spPr>
          <a:xfrm>
            <a:off x="1708150" y="2132013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2"/>
          <p:cNvCxnSpPr>
            <a:stCxn id="10" idx="3"/>
            <a:endCxn id="16" idx="1"/>
          </p:cNvCxnSpPr>
          <p:nvPr/>
        </p:nvCxnSpPr>
        <p:spPr>
          <a:xfrm>
            <a:off x="1792288" y="2501900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4"/>
          <p:cNvCxnSpPr>
            <a:stCxn id="11" idx="3"/>
            <a:endCxn id="17" idx="1"/>
          </p:cNvCxnSpPr>
          <p:nvPr/>
        </p:nvCxnSpPr>
        <p:spPr>
          <a:xfrm>
            <a:off x="1792288" y="2868613"/>
            <a:ext cx="890587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99" name="Group 35"/>
          <p:cNvGrpSpPr>
            <a:grpSpLocks/>
          </p:cNvGrpSpPr>
          <p:nvPr/>
        </p:nvGrpSpPr>
        <p:grpSpPr bwMode="auto">
          <a:xfrm>
            <a:off x="4086225" y="1506538"/>
            <a:ext cx="742950" cy="1582737"/>
            <a:chOff x="1642340" y="5129482"/>
            <a:chExt cx="648072" cy="1584176"/>
          </a:xfrm>
        </p:grpSpPr>
        <p:sp>
          <p:nvSpPr>
            <p:cNvPr id="23" name="Rounded Rectangle 38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4" name="Rounded Rectangle 39"/>
            <p:cNvSpPr/>
            <p:nvPr/>
          </p:nvSpPr>
          <p:spPr>
            <a:xfrm>
              <a:off x="1714348" y="5229585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5" name="Rounded Rectangle 40"/>
            <p:cNvSpPr/>
            <p:nvPr/>
          </p:nvSpPr>
          <p:spPr>
            <a:xfrm>
              <a:off x="1714348" y="559504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6" name="Rounded Rectangle 41"/>
            <p:cNvSpPr/>
            <p:nvPr/>
          </p:nvSpPr>
          <p:spPr>
            <a:xfrm>
              <a:off x="1714348" y="5965266"/>
              <a:ext cx="504056" cy="2891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7" name="Rounded Rectangle 42"/>
            <p:cNvSpPr/>
            <p:nvPr/>
          </p:nvSpPr>
          <p:spPr>
            <a:xfrm>
              <a:off x="1714348" y="6332312"/>
              <a:ext cx="504056" cy="28759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28" name="Straight Arrow Connector 43"/>
          <p:cNvCxnSpPr>
            <a:endCxn id="24" idx="1"/>
          </p:cNvCxnSpPr>
          <p:nvPr/>
        </p:nvCxnSpPr>
        <p:spPr>
          <a:xfrm>
            <a:off x="3194050" y="174942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4"/>
          <p:cNvCxnSpPr>
            <a:endCxn id="25" idx="1"/>
          </p:cNvCxnSpPr>
          <p:nvPr/>
        </p:nvCxnSpPr>
        <p:spPr>
          <a:xfrm>
            <a:off x="3194050" y="2116138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5"/>
          <p:cNvCxnSpPr>
            <a:endCxn id="26" idx="1"/>
          </p:cNvCxnSpPr>
          <p:nvPr/>
        </p:nvCxnSpPr>
        <p:spPr>
          <a:xfrm>
            <a:off x="3194050" y="2486025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6"/>
          <p:cNvCxnSpPr>
            <a:endCxn id="27" idx="1"/>
          </p:cNvCxnSpPr>
          <p:nvPr/>
        </p:nvCxnSpPr>
        <p:spPr>
          <a:xfrm>
            <a:off x="3194050" y="2851150"/>
            <a:ext cx="974725" cy="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4" name="TextBox 47"/>
          <p:cNvSpPr txBox="1">
            <a:spLocks noChangeArrowheads="1"/>
          </p:cNvSpPr>
          <p:nvPr/>
        </p:nvSpPr>
        <p:spPr bwMode="auto">
          <a:xfrm>
            <a:off x="4113213" y="3203575"/>
            <a:ext cx="688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map</a:t>
            </a:r>
          </a:p>
        </p:txBody>
      </p:sp>
      <p:sp>
        <p:nvSpPr>
          <p:cNvPr id="63505" name="TextBox 32"/>
          <p:cNvSpPr txBox="1">
            <a:spLocks noChangeArrowheads="1"/>
          </p:cNvSpPr>
          <p:nvPr/>
        </p:nvSpPr>
        <p:spPr bwMode="auto">
          <a:xfrm>
            <a:off x="1052513" y="3241675"/>
            <a:ext cx="919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textFile</a:t>
            </a:r>
          </a:p>
        </p:txBody>
      </p:sp>
      <p:sp>
        <p:nvSpPr>
          <p:cNvPr id="63506" name="TextBox 36"/>
          <p:cNvSpPr txBox="1">
            <a:spLocks noChangeArrowheads="1"/>
          </p:cNvSpPr>
          <p:nvPr/>
        </p:nvSpPr>
        <p:spPr bwMode="auto">
          <a:xfrm>
            <a:off x="2552700" y="3219450"/>
            <a:ext cx="952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flatMap</a:t>
            </a:r>
          </a:p>
        </p:txBody>
      </p:sp>
      <p:grpSp>
        <p:nvGrpSpPr>
          <p:cNvPr id="63507" name="Group 49"/>
          <p:cNvGrpSpPr>
            <a:grpSpLocks/>
          </p:cNvGrpSpPr>
          <p:nvPr/>
        </p:nvGrpSpPr>
        <p:grpSpPr bwMode="auto">
          <a:xfrm>
            <a:off x="5905500" y="1654175"/>
            <a:ext cx="730250" cy="1231900"/>
            <a:chOff x="1642340" y="5481950"/>
            <a:chExt cx="648072" cy="1231707"/>
          </a:xfrm>
        </p:grpSpPr>
        <p:sp>
          <p:nvSpPr>
            <p:cNvPr id="36" name="Rounded Rectangle 50"/>
            <p:cNvSpPr/>
            <p:nvPr/>
          </p:nvSpPr>
          <p:spPr>
            <a:xfrm>
              <a:off x="1642340" y="5481950"/>
              <a:ext cx="648072" cy="123170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" name="Rounded Rectangle 52"/>
            <p:cNvSpPr/>
            <p:nvPr/>
          </p:nvSpPr>
          <p:spPr>
            <a:xfrm>
              <a:off x="1714192" y="5594645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Rounded Rectangle 53"/>
            <p:cNvSpPr/>
            <p:nvPr/>
          </p:nvSpPr>
          <p:spPr>
            <a:xfrm>
              <a:off x="1714192" y="5966062"/>
              <a:ext cx="504369" cy="28729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Rounded Rectangle 54"/>
            <p:cNvSpPr/>
            <p:nvPr/>
          </p:nvSpPr>
          <p:spPr>
            <a:xfrm>
              <a:off x="1714192" y="6331130"/>
              <a:ext cx="504369" cy="2888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40" name="Straight Arrow Connector 26"/>
          <p:cNvCxnSpPr>
            <a:endCxn id="37" idx="1"/>
          </p:cNvCxnSpPr>
          <p:nvPr/>
        </p:nvCxnSpPr>
        <p:spPr>
          <a:xfrm>
            <a:off x="4822825" y="1738313"/>
            <a:ext cx="1163638" cy="17303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>
            <a:endCxn id="36" idx="1"/>
          </p:cNvCxnSpPr>
          <p:nvPr/>
        </p:nvCxnSpPr>
        <p:spPr>
          <a:xfrm>
            <a:off x="4751388" y="1768475"/>
            <a:ext cx="1154112" cy="5016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5"/>
          <p:cNvCxnSpPr>
            <a:endCxn id="39" idx="1"/>
          </p:cNvCxnSpPr>
          <p:nvPr/>
        </p:nvCxnSpPr>
        <p:spPr>
          <a:xfrm>
            <a:off x="4822825" y="1768475"/>
            <a:ext cx="1163638" cy="8794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7"/>
          <p:cNvCxnSpPr/>
          <p:nvPr/>
        </p:nvCxnSpPr>
        <p:spPr>
          <a:xfrm flipV="1">
            <a:off x="4822825" y="1911350"/>
            <a:ext cx="1154113" cy="1920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9"/>
          <p:cNvCxnSpPr>
            <a:endCxn id="36" idx="1"/>
          </p:cNvCxnSpPr>
          <p:nvPr/>
        </p:nvCxnSpPr>
        <p:spPr>
          <a:xfrm>
            <a:off x="4822825" y="2103438"/>
            <a:ext cx="1082675" cy="166687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1"/>
          <p:cNvCxnSpPr>
            <a:endCxn id="39" idx="1"/>
          </p:cNvCxnSpPr>
          <p:nvPr/>
        </p:nvCxnSpPr>
        <p:spPr>
          <a:xfrm>
            <a:off x="4751388" y="2133600"/>
            <a:ext cx="1235075" cy="5143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023"/>
          <p:cNvCxnSpPr/>
          <p:nvPr/>
        </p:nvCxnSpPr>
        <p:spPr>
          <a:xfrm flipV="1">
            <a:off x="4822825" y="1911350"/>
            <a:ext cx="1082675" cy="5635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26"/>
          <p:cNvCxnSpPr>
            <a:endCxn id="36" idx="1"/>
          </p:cNvCxnSpPr>
          <p:nvPr/>
        </p:nvCxnSpPr>
        <p:spPr>
          <a:xfrm flipV="1">
            <a:off x="4822825" y="2270125"/>
            <a:ext cx="1082675" cy="2047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028"/>
          <p:cNvCxnSpPr/>
          <p:nvPr/>
        </p:nvCxnSpPr>
        <p:spPr>
          <a:xfrm>
            <a:off x="4751388" y="2490788"/>
            <a:ext cx="1225550" cy="15716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030"/>
          <p:cNvCxnSpPr>
            <a:endCxn id="37" idx="1"/>
          </p:cNvCxnSpPr>
          <p:nvPr/>
        </p:nvCxnSpPr>
        <p:spPr>
          <a:xfrm flipV="1">
            <a:off x="4822825" y="1911350"/>
            <a:ext cx="1163638" cy="9286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032"/>
          <p:cNvCxnSpPr>
            <a:endCxn id="36" idx="1"/>
          </p:cNvCxnSpPr>
          <p:nvPr/>
        </p:nvCxnSpPr>
        <p:spPr>
          <a:xfrm flipV="1">
            <a:off x="4751388" y="2270125"/>
            <a:ext cx="1154112" cy="6159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034"/>
          <p:cNvCxnSpPr/>
          <p:nvPr/>
        </p:nvCxnSpPr>
        <p:spPr>
          <a:xfrm flipV="1">
            <a:off x="4822825" y="2625725"/>
            <a:ext cx="1154113" cy="21431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20" name="TextBox 75"/>
          <p:cNvSpPr txBox="1">
            <a:spLocks noChangeArrowheads="1"/>
          </p:cNvSpPr>
          <p:nvPr/>
        </p:nvSpPr>
        <p:spPr bwMode="auto">
          <a:xfrm>
            <a:off x="5664200" y="3170238"/>
            <a:ext cx="1574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reduceByKey</a:t>
            </a:r>
          </a:p>
        </p:txBody>
      </p:sp>
      <p:sp>
        <p:nvSpPr>
          <p:cNvPr id="53" name="Rounded Rectangle 64"/>
          <p:cNvSpPr/>
          <p:nvPr/>
        </p:nvSpPr>
        <p:spPr>
          <a:xfrm>
            <a:off x="7424738" y="2141538"/>
            <a:ext cx="598487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3522" name="TextBox 67"/>
          <p:cNvSpPr txBox="1">
            <a:spLocks noChangeArrowheads="1"/>
          </p:cNvSpPr>
          <p:nvPr/>
        </p:nvSpPr>
        <p:spPr bwMode="auto">
          <a:xfrm>
            <a:off x="7294563" y="2625725"/>
            <a:ext cx="876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itchFamily="34" charset="0"/>
              </a:rPr>
              <a:t>collect</a:t>
            </a:r>
          </a:p>
        </p:txBody>
      </p:sp>
      <p:cxnSp>
        <p:nvCxnSpPr>
          <p:cNvPr id="55" name="Straight Arrow Connector 43"/>
          <p:cNvCxnSpPr>
            <a:stCxn id="36" idx="3"/>
            <a:endCxn id="53" idx="1"/>
          </p:cNvCxnSpPr>
          <p:nvPr/>
        </p:nvCxnSpPr>
        <p:spPr>
          <a:xfrm>
            <a:off x="6635750" y="2270125"/>
            <a:ext cx="788988" cy="158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24" name="TextBox 2"/>
          <p:cNvSpPr txBox="1">
            <a:spLocks noChangeArrowheads="1"/>
          </p:cNvSpPr>
          <p:nvPr/>
        </p:nvSpPr>
        <p:spPr bwMode="auto">
          <a:xfrm>
            <a:off x="2486025" y="1192213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latin typeface="Arial" pitchFamily="34" charset="0"/>
              </a:rPr>
              <a:t>Stage 1</a:t>
            </a:r>
          </a:p>
        </p:txBody>
      </p:sp>
      <p:sp>
        <p:nvSpPr>
          <p:cNvPr id="63525" name="TextBox 114"/>
          <p:cNvSpPr txBox="1">
            <a:spLocks noChangeArrowheads="1"/>
          </p:cNvSpPr>
          <p:nvPr/>
        </p:nvSpPr>
        <p:spPr bwMode="auto">
          <a:xfrm>
            <a:off x="6448425" y="1204913"/>
            <a:ext cx="1104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latin typeface="Arial" pitchFamily="34" charset="0"/>
              </a:rPr>
              <a:t>Stage 2</a:t>
            </a:r>
          </a:p>
        </p:txBody>
      </p:sp>
      <p:sp>
        <p:nvSpPr>
          <p:cNvPr id="58" name="Down Arrow 7"/>
          <p:cNvSpPr/>
          <p:nvPr/>
        </p:nvSpPr>
        <p:spPr>
          <a:xfrm>
            <a:off x="4171950" y="4011613"/>
            <a:ext cx="520700" cy="649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9" name="Rounded Rectangle 126"/>
          <p:cNvSpPr/>
          <p:nvPr/>
        </p:nvSpPr>
        <p:spPr>
          <a:xfrm>
            <a:off x="3225800" y="4508500"/>
            <a:ext cx="647700" cy="15843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0" name="Rounded Rectangle 127"/>
          <p:cNvSpPr/>
          <p:nvPr/>
        </p:nvSpPr>
        <p:spPr>
          <a:xfrm>
            <a:off x="3297238" y="4608513"/>
            <a:ext cx="504825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" name="Rounded Rectangle 128"/>
          <p:cNvSpPr/>
          <p:nvPr/>
        </p:nvSpPr>
        <p:spPr>
          <a:xfrm>
            <a:off x="3297238" y="4975225"/>
            <a:ext cx="504825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2" name="Rounded Rectangle 129"/>
          <p:cNvSpPr/>
          <p:nvPr/>
        </p:nvSpPr>
        <p:spPr>
          <a:xfrm>
            <a:off x="3297238" y="5345113"/>
            <a:ext cx="504825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3" name="Rounded Rectangle 130"/>
          <p:cNvSpPr/>
          <p:nvPr/>
        </p:nvSpPr>
        <p:spPr>
          <a:xfrm>
            <a:off x="3297238" y="5711825"/>
            <a:ext cx="504825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4" name="Rounded Rectangle 131"/>
          <p:cNvSpPr/>
          <p:nvPr/>
        </p:nvSpPr>
        <p:spPr>
          <a:xfrm>
            <a:off x="4956175" y="4668838"/>
            <a:ext cx="647700" cy="1231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5" name="Rounded Rectangle 132"/>
          <p:cNvSpPr/>
          <p:nvPr/>
        </p:nvSpPr>
        <p:spPr>
          <a:xfrm>
            <a:off x="5027613" y="4783138"/>
            <a:ext cx="504825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6" name="Rounded Rectangle 133"/>
          <p:cNvSpPr/>
          <p:nvPr/>
        </p:nvSpPr>
        <p:spPr>
          <a:xfrm>
            <a:off x="5027613" y="5153025"/>
            <a:ext cx="504825" cy="288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7" name="Rounded Rectangle 134"/>
          <p:cNvSpPr/>
          <p:nvPr/>
        </p:nvSpPr>
        <p:spPr>
          <a:xfrm>
            <a:off x="5027613" y="5519738"/>
            <a:ext cx="504825" cy="2873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68" name="Straight Arrow Connector 135"/>
          <p:cNvCxnSpPr>
            <a:stCxn id="60" idx="3"/>
            <a:endCxn id="65" idx="1"/>
          </p:cNvCxnSpPr>
          <p:nvPr/>
        </p:nvCxnSpPr>
        <p:spPr>
          <a:xfrm>
            <a:off x="3802063" y="4752975"/>
            <a:ext cx="1225550" cy="17303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136"/>
          <p:cNvCxnSpPr>
            <a:stCxn id="61" idx="3"/>
          </p:cNvCxnSpPr>
          <p:nvPr/>
        </p:nvCxnSpPr>
        <p:spPr>
          <a:xfrm flipV="1">
            <a:off x="3802063" y="4926013"/>
            <a:ext cx="1225550" cy="1936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37"/>
          <p:cNvCxnSpPr>
            <a:stCxn id="62" idx="3"/>
          </p:cNvCxnSpPr>
          <p:nvPr/>
        </p:nvCxnSpPr>
        <p:spPr>
          <a:xfrm flipV="1">
            <a:off x="3802063" y="4926013"/>
            <a:ext cx="1154112" cy="563562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38"/>
          <p:cNvCxnSpPr>
            <a:endCxn id="64" idx="1"/>
          </p:cNvCxnSpPr>
          <p:nvPr/>
        </p:nvCxnSpPr>
        <p:spPr>
          <a:xfrm flipV="1">
            <a:off x="3802063" y="5284788"/>
            <a:ext cx="1154112" cy="61595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17"/>
          <p:cNvCxnSpPr>
            <a:endCxn id="67" idx="1"/>
          </p:cNvCxnSpPr>
          <p:nvPr/>
        </p:nvCxnSpPr>
        <p:spPr>
          <a:xfrm flipV="1">
            <a:off x="3873500" y="5662613"/>
            <a:ext cx="1154113" cy="23812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9"/>
          <p:cNvCxnSpPr/>
          <p:nvPr/>
        </p:nvCxnSpPr>
        <p:spPr>
          <a:xfrm flipV="1">
            <a:off x="3821113" y="4883150"/>
            <a:ext cx="1082675" cy="101758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1"/>
          <p:cNvCxnSpPr>
            <a:endCxn id="67" idx="1"/>
          </p:cNvCxnSpPr>
          <p:nvPr/>
        </p:nvCxnSpPr>
        <p:spPr>
          <a:xfrm>
            <a:off x="3802063" y="5519738"/>
            <a:ext cx="1225550" cy="14287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23"/>
          <p:cNvCxnSpPr>
            <a:stCxn id="60" idx="3"/>
            <a:endCxn id="64" idx="1"/>
          </p:cNvCxnSpPr>
          <p:nvPr/>
        </p:nvCxnSpPr>
        <p:spPr>
          <a:xfrm>
            <a:off x="3802063" y="4752975"/>
            <a:ext cx="1154112" cy="53181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5"/>
          <p:cNvCxnSpPr>
            <a:stCxn id="60" idx="3"/>
            <a:endCxn id="67" idx="1"/>
          </p:cNvCxnSpPr>
          <p:nvPr/>
        </p:nvCxnSpPr>
        <p:spPr>
          <a:xfrm>
            <a:off x="3802063" y="4752975"/>
            <a:ext cx="1225550" cy="909638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7"/>
          <p:cNvCxnSpPr>
            <a:endCxn id="66" idx="1"/>
          </p:cNvCxnSpPr>
          <p:nvPr/>
        </p:nvCxnSpPr>
        <p:spPr>
          <a:xfrm>
            <a:off x="3821113" y="5153025"/>
            <a:ext cx="1206500" cy="144463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29"/>
          <p:cNvCxnSpPr/>
          <p:nvPr/>
        </p:nvCxnSpPr>
        <p:spPr>
          <a:xfrm>
            <a:off x="3821113" y="5141913"/>
            <a:ext cx="1187450" cy="520700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1"/>
          <p:cNvCxnSpPr>
            <a:endCxn id="64" idx="1"/>
          </p:cNvCxnSpPr>
          <p:nvPr/>
        </p:nvCxnSpPr>
        <p:spPr>
          <a:xfrm flipV="1">
            <a:off x="3821113" y="5284788"/>
            <a:ext cx="1135062" cy="174625"/>
          </a:xfrm>
          <a:prstGeom prst="straightConnector1">
            <a:avLst/>
          </a:prstGeom>
          <a:ln w="158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48" name="TextBox 139"/>
          <p:cNvSpPr txBox="1">
            <a:spLocks noChangeArrowheads="1"/>
          </p:cNvSpPr>
          <p:nvPr/>
        </p:nvSpPr>
        <p:spPr bwMode="auto">
          <a:xfrm>
            <a:off x="3019425" y="6029325"/>
            <a:ext cx="105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latin typeface="Arial" pitchFamily="34" charset="0"/>
              </a:rPr>
              <a:t>Stage 1</a:t>
            </a:r>
          </a:p>
        </p:txBody>
      </p:sp>
      <p:sp>
        <p:nvSpPr>
          <p:cNvPr id="63549" name="TextBox 140"/>
          <p:cNvSpPr txBox="1">
            <a:spLocks noChangeArrowheads="1"/>
          </p:cNvSpPr>
          <p:nvPr/>
        </p:nvSpPr>
        <p:spPr bwMode="auto">
          <a:xfrm>
            <a:off x="4746625" y="5984875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latin typeface="Arial" pitchFamily="34" charset="0"/>
              </a:rPr>
              <a:t>Stage 2</a:t>
            </a:r>
          </a:p>
        </p:txBody>
      </p:sp>
      <p:sp>
        <p:nvSpPr>
          <p:cNvPr id="82" name="TextBox 32"/>
          <p:cNvSpPr txBox="1">
            <a:spLocks noChangeArrowheads="1"/>
          </p:cNvSpPr>
          <p:nvPr/>
        </p:nvSpPr>
        <p:spPr bwMode="auto">
          <a:xfrm>
            <a:off x="503238" y="4772025"/>
            <a:ext cx="2613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/>
            </a:pPr>
            <a:r>
              <a:rPr kumimoji="0" lang="en-US" altLang="en-US" sz="1800">
                <a:latin typeface="Arial" pitchFamily="34" charset="0"/>
              </a:rPr>
              <a:t>Read HDFS split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/>
            </a:pPr>
            <a:r>
              <a:rPr kumimoji="0" lang="en-US" altLang="en-US" sz="1800">
                <a:latin typeface="Arial" pitchFamily="34" charset="0"/>
              </a:rPr>
              <a:t>Apply both the maps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/>
            </a:pPr>
            <a:r>
              <a:rPr kumimoji="0" lang="en-US" altLang="en-US" sz="1800">
                <a:latin typeface="Arial" pitchFamily="34" charset="0"/>
              </a:rPr>
              <a:t>Start Partial reduce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/>
            </a:pPr>
            <a:r>
              <a:rPr kumimoji="0" lang="en-US" altLang="en-US" sz="1800">
                <a:latin typeface="Arial" pitchFamily="34" charset="0"/>
              </a:rPr>
              <a:t>Write shuffle data</a:t>
            </a:r>
          </a:p>
        </p:txBody>
      </p:sp>
      <p:sp>
        <p:nvSpPr>
          <p:cNvPr id="83" name="TextBox 141"/>
          <p:cNvSpPr txBox="1">
            <a:spLocks noChangeArrowheads="1"/>
          </p:cNvSpPr>
          <p:nvPr/>
        </p:nvSpPr>
        <p:spPr bwMode="auto">
          <a:xfrm>
            <a:off x="6056313" y="4800600"/>
            <a:ext cx="2441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/>
            </a:pPr>
            <a:r>
              <a:rPr kumimoji="0" lang="en-US" altLang="en-US" sz="1800">
                <a:latin typeface="Arial" pitchFamily="34" charset="0"/>
              </a:rPr>
              <a:t>Read shuffle data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/>
            </a:pPr>
            <a:r>
              <a:rPr kumimoji="0" lang="en-US" altLang="en-US" sz="1800">
                <a:latin typeface="Arial" pitchFamily="34" charset="0"/>
              </a:rPr>
              <a:t>Final reduce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/>
            </a:pPr>
            <a:r>
              <a:rPr kumimoji="0" lang="en-US" altLang="en-US" sz="1800">
                <a:latin typeface="Arial" pitchFamily="34" charset="0"/>
              </a:rPr>
              <a:t>Send result to driver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Stage Execution</a:t>
            </a:r>
            <a:endParaRPr lang="en-AU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814388" y="3695700"/>
            <a:ext cx="7661275" cy="2301875"/>
          </a:xfrm>
        </p:spPr>
        <p:txBody>
          <a:bodyPr/>
          <a:lstStyle/>
          <a:p>
            <a:r>
              <a:rPr lang="en-US" altLang="en-US" smtClean="0"/>
              <a:t>Create a task for each Partition in the new RDD</a:t>
            </a:r>
          </a:p>
          <a:p>
            <a:r>
              <a:rPr lang="en-US" altLang="en-US" smtClean="0"/>
              <a:t>Serialize the Task</a:t>
            </a:r>
          </a:p>
          <a:p>
            <a:r>
              <a:rPr lang="en-US" altLang="en-US" smtClean="0"/>
              <a:t>Schedule and ship Tasks to Slaves</a:t>
            </a:r>
          </a:p>
          <a:p>
            <a:endParaRPr lang="en-US" altLang="en-US" smtClean="0"/>
          </a:p>
          <a:p>
            <a:r>
              <a:rPr lang="en-US" altLang="en-US" smtClean="0"/>
              <a:t>All this happens internally</a:t>
            </a:r>
            <a:endParaRPr lang="en-AU" altLang="en-US" smtClean="0"/>
          </a:p>
        </p:txBody>
      </p:sp>
      <p:grpSp>
        <p:nvGrpSpPr>
          <p:cNvPr id="64516" name="Group 115"/>
          <p:cNvGrpSpPr>
            <a:grpSpLocks/>
          </p:cNvGrpSpPr>
          <p:nvPr/>
        </p:nvGrpSpPr>
        <p:grpSpPr bwMode="auto">
          <a:xfrm>
            <a:off x="3751263" y="1273175"/>
            <a:ext cx="647700" cy="1584325"/>
            <a:chOff x="1642340" y="5129482"/>
            <a:chExt cx="648072" cy="1584176"/>
          </a:xfrm>
        </p:grpSpPr>
        <p:sp>
          <p:nvSpPr>
            <p:cNvPr id="5" name="Rounded Rectangle 116"/>
            <p:cNvSpPr/>
            <p:nvPr/>
          </p:nvSpPr>
          <p:spPr>
            <a:xfrm>
              <a:off x="1642340" y="5129482"/>
              <a:ext cx="648072" cy="15841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" name="Rounded Rectangle 117"/>
            <p:cNvSpPr/>
            <p:nvPr/>
          </p:nvSpPr>
          <p:spPr>
            <a:xfrm>
              <a:off x="1713818" y="5229486"/>
              <a:ext cx="505115" cy="2873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" name="Rounded Rectangle 118"/>
            <p:cNvSpPr/>
            <p:nvPr/>
          </p:nvSpPr>
          <p:spPr>
            <a:xfrm>
              <a:off x="1713818" y="5594576"/>
              <a:ext cx="505115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8" name="Rounded Rectangle 119"/>
            <p:cNvSpPr/>
            <p:nvPr/>
          </p:nvSpPr>
          <p:spPr>
            <a:xfrm>
              <a:off x="1713818" y="5966016"/>
              <a:ext cx="505115" cy="2873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9" name="Rounded Rectangle 120"/>
            <p:cNvSpPr/>
            <p:nvPr/>
          </p:nvSpPr>
          <p:spPr>
            <a:xfrm>
              <a:off x="1713818" y="6331107"/>
              <a:ext cx="505115" cy="2888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64517" name="TextBox 121"/>
          <p:cNvSpPr txBox="1">
            <a:spLocks noChangeArrowheads="1"/>
          </p:cNvSpPr>
          <p:nvPr/>
        </p:nvSpPr>
        <p:spPr bwMode="auto">
          <a:xfrm>
            <a:off x="4348163" y="1333500"/>
            <a:ext cx="7191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Arial" pitchFamily="34" charset="0"/>
              </a:rPr>
              <a:t>Task 1</a:t>
            </a:r>
            <a:endParaRPr kumimoji="0" lang="en-US" altLang="en-US" sz="1800">
              <a:latin typeface="Arial" pitchFamily="34" charset="0"/>
            </a:endParaRPr>
          </a:p>
        </p:txBody>
      </p:sp>
      <p:sp>
        <p:nvSpPr>
          <p:cNvPr id="64518" name="TextBox 122"/>
          <p:cNvSpPr txBox="1">
            <a:spLocks noChangeArrowheads="1"/>
          </p:cNvSpPr>
          <p:nvPr/>
        </p:nvSpPr>
        <p:spPr bwMode="auto">
          <a:xfrm>
            <a:off x="4348163" y="1765300"/>
            <a:ext cx="7191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Arial" pitchFamily="34" charset="0"/>
              </a:rPr>
              <a:t>Task 2</a:t>
            </a:r>
            <a:endParaRPr kumimoji="0" lang="en-US" altLang="en-US" sz="1800">
              <a:latin typeface="Arial" pitchFamily="34" charset="0"/>
            </a:endParaRPr>
          </a:p>
        </p:txBody>
      </p:sp>
      <p:sp>
        <p:nvSpPr>
          <p:cNvPr id="64519" name="TextBox 123"/>
          <p:cNvSpPr txBox="1">
            <a:spLocks noChangeArrowheads="1"/>
          </p:cNvSpPr>
          <p:nvPr/>
        </p:nvSpPr>
        <p:spPr bwMode="auto">
          <a:xfrm>
            <a:off x="4348163" y="2125663"/>
            <a:ext cx="7191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Arial" pitchFamily="34" charset="0"/>
              </a:rPr>
              <a:t>Task 3</a:t>
            </a:r>
            <a:endParaRPr kumimoji="0" lang="en-US" altLang="en-US" sz="1800">
              <a:latin typeface="Arial" pitchFamily="34" charset="0"/>
            </a:endParaRPr>
          </a:p>
        </p:txBody>
      </p:sp>
      <p:sp>
        <p:nvSpPr>
          <p:cNvPr id="64520" name="TextBox 124"/>
          <p:cNvSpPr txBox="1">
            <a:spLocks noChangeArrowheads="1"/>
          </p:cNvSpPr>
          <p:nvPr/>
        </p:nvSpPr>
        <p:spPr bwMode="auto">
          <a:xfrm>
            <a:off x="4348163" y="2484438"/>
            <a:ext cx="719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Arial" pitchFamily="34" charset="0"/>
              </a:rPr>
              <a:t>Task 4</a:t>
            </a:r>
            <a:endParaRPr kumimoji="0" lang="en-US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Word Count in Spark (As a Whole View)</a:t>
            </a:r>
            <a:endParaRPr lang="en-AU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Word Count using Scala in Spark</a:t>
            </a:r>
            <a:endParaRPr lang="en-AU" altLang="en-US" smtClean="0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17650"/>
            <a:ext cx="8077200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47700" y="1539875"/>
            <a:ext cx="7915275" cy="1622425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8950" y="1609725"/>
            <a:ext cx="1438275" cy="352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Transformation</a:t>
            </a:r>
            <a:endParaRPr kumimoji="0" lang="en-AU" altLang="en-US"/>
          </a:p>
        </p:txBody>
      </p:sp>
      <p:sp>
        <p:nvSpPr>
          <p:cNvPr id="7" name="Rounded Rectangle 6"/>
          <p:cNvSpPr/>
          <p:nvPr/>
        </p:nvSpPr>
        <p:spPr>
          <a:xfrm>
            <a:off x="647700" y="3409950"/>
            <a:ext cx="7915275" cy="328613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62800" y="3386138"/>
            <a:ext cx="790575" cy="3524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Action</a:t>
            </a:r>
            <a:endParaRPr kumimoji="0" lang="en-AU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31888" y="4081463"/>
            <a:ext cx="6642100" cy="1998662"/>
            <a:chOff x="1364823" y="4724400"/>
            <a:chExt cx="5926182" cy="2271589"/>
          </a:xfrm>
        </p:grpSpPr>
        <p:sp>
          <p:nvSpPr>
            <p:cNvPr id="65546" name="TextBox 9"/>
            <p:cNvSpPr txBox="1">
              <a:spLocks noChangeArrowheads="1"/>
            </p:cNvSpPr>
            <p:nvPr/>
          </p:nvSpPr>
          <p:spPr bwMode="auto">
            <a:xfrm>
              <a:off x="1364823" y="5080000"/>
              <a:ext cx="1091476" cy="45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“to be or”</a:t>
              </a:r>
            </a:p>
          </p:txBody>
        </p:sp>
        <p:sp>
          <p:nvSpPr>
            <p:cNvPr id="65547" name="TextBox 10"/>
            <p:cNvSpPr txBox="1">
              <a:spLocks noChangeArrowheads="1"/>
            </p:cNvSpPr>
            <p:nvPr/>
          </p:nvSpPr>
          <p:spPr bwMode="auto">
            <a:xfrm>
              <a:off x="1364823" y="6146741"/>
              <a:ext cx="1197127" cy="45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“not to be”</a:t>
              </a:r>
            </a:p>
          </p:txBody>
        </p:sp>
        <p:sp>
          <p:nvSpPr>
            <p:cNvPr id="65548" name="TextBox 11"/>
            <p:cNvSpPr txBox="1">
              <a:spLocks noChangeArrowheads="1"/>
            </p:cNvSpPr>
            <p:nvPr/>
          </p:nvSpPr>
          <p:spPr bwMode="auto">
            <a:xfrm>
              <a:off x="3256599" y="4724400"/>
              <a:ext cx="588070" cy="1153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“to”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“be”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“or”</a:t>
              </a:r>
            </a:p>
          </p:txBody>
        </p:sp>
        <p:sp>
          <p:nvSpPr>
            <p:cNvPr id="65549" name="TextBox 12"/>
            <p:cNvSpPr txBox="1">
              <a:spLocks noChangeArrowheads="1"/>
            </p:cNvSpPr>
            <p:nvPr/>
          </p:nvSpPr>
          <p:spPr bwMode="auto">
            <a:xfrm>
              <a:off x="3256599" y="5842337"/>
              <a:ext cx="668157" cy="1153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“not”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“to”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“be”</a:t>
              </a:r>
            </a:p>
          </p:txBody>
        </p:sp>
        <p:sp>
          <p:nvSpPr>
            <p:cNvPr id="65550" name="TextBox 13"/>
            <p:cNvSpPr txBox="1">
              <a:spLocks noChangeArrowheads="1"/>
            </p:cNvSpPr>
            <p:nvPr/>
          </p:nvSpPr>
          <p:spPr bwMode="auto">
            <a:xfrm>
              <a:off x="4761126" y="4724400"/>
              <a:ext cx="747082" cy="115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(to, 1)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(be, 1)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(or, 1)</a:t>
              </a:r>
            </a:p>
          </p:txBody>
        </p:sp>
        <p:sp>
          <p:nvSpPr>
            <p:cNvPr id="65551" name="TextBox 14"/>
            <p:cNvSpPr txBox="1">
              <a:spLocks noChangeArrowheads="1"/>
            </p:cNvSpPr>
            <p:nvPr/>
          </p:nvSpPr>
          <p:spPr bwMode="auto">
            <a:xfrm>
              <a:off x="4761126" y="5842337"/>
              <a:ext cx="830544" cy="115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(not, 1)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(to, 1)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(be, 1)</a:t>
              </a:r>
            </a:p>
          </p:txBody>
        </p:sp>
        <p:sp>
          <p:nvSpPr>
            <p:cNvPr id="65552" name="TextBox 15"/>
            <p:cNvSpPr txBox="1">
              <a:spLocks noChangeArrowheads="1"/>
            </p:cNvSpPr>
            <p:nvPr/>
          </p:nvSpPr>
          <p:spPr bwMode="auto">
            <a:xfrm>
              <a:off x="6460461" y="4885074"/>
              <a:ext cx="830544" cy="804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(be, 2)</a:t>
              </a:r>
              <a:br>
                <a:rPr kumimoji="0" lang="en-US" altLang="en-US" sz="2000">
                  <a:latin typeface="Corbel" pitchFamily="34" charset="0"/>
                </a:rPr>
              </a:br>
              <a:r>
                <a:rPr kumimoji="0" lang="en-US" altLang="en-US" sz="2000">
                  <a:latin typeface="Corbel" pitchFamily="34" charset="0"/>
                </a:rPr>
                <a:t>(not, 1)</a:t>
              </a:r>
            </a:p>
          </p:txBody>
        </p:sp>
        <p:sp>
          <p:nvSpPr>
            <p:cNvPr id="65553" name="TextBox 16"/>
            <p:cNvSpPr txBox="1">
              <a:spLocks noChangeArrowheads="1"/>
            </p:cNvSpPr>
            <p:nvPr/>
          </p:nvSpPr>
          <p:spPr bwMode="auto">
            <a:xfrm>
              <a:off x="6460461" y="6001851"/>
              <a:ext cx="726412" cy="804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-8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(or, 1)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Corbel" pitchFamily="34" charset="0"/>
                </a:rPr>
                <a:t>(to, 2)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519182" y="5287336"/>
              <a:ext cx="6699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19182" y="6357274"/>
              <a:ext cx="6699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73816" y="5263879"/>
              <a:ext cx="66995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73816" y="6400576"/>
              <a:ext cx="66995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40908" y="5220577"/>
              <a:ext cx="763435" cy="11240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40908" y="5215164"/>
              <a:ext cx="763435" cy="10284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40908" y="5312596"/>
              <a:ext cx="763435" cy="111684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640908" y="6341036"/>
              <a:ext cx="763435" cy="10104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map vs. </a:t>
            </a:r>
            <a:r>
              <a:rPr lang="en-AU" dirty="0" err="1" smtClean="0"/>
              <a:t>flatMap</a:t>
            </a:r>
            <a:endParaRPr lang="en-AU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Sample input file:</a:t>
            </a:r>
          </a:p>
          <a:p>
            <a:endParaRPr lang="en-AU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map: </a:t>
            </a:r>
            <a:r>
              <a:rPr lang="en-AU" altLang="en-US" smtClean="0"/>
              <a:t>Return a new distributed dataset formed by passing each element of the source through a function </a:t>
            </a:r>
            <a:r>
              <a:rPr lang="en-AU" altLang="en-US" i="1" smtClean="0"/>
              <a:t>func</a:t>
            </a:r>
            <a:r>
              <a:rPr lang="en-AU" altLang="en-US" smtClean="0"/>
              <a:t>.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flatMap: </a:t>
            </a:r>
            <a:r>
              <a:rPr lang="en-AU" altLang="en-US" smtClean="0"/>
              <a:t>Similar to map, but each input item can be mapped to 0 or more output items (so </a:t>
            </a:r>
            <a:r>
              <a:rPr lang="en-AU" altLang="en-US" i="1" smtClean="0"/>
              <a:t>func </a:t>
            </a:r>
            <a:r>
              <a:rPr lang="en-AU" altLang="en-US" smtClean="0"/>
              <a:t>should return a </a:t>
            </a:r>
            <a:r>
              <a:rPr lang="en-AU" altLang="en-US" smtClean="0">
                <a:solidFill>
                  <a:srgbClr val="FF0000"/>
                </a:solidFill>
              </a:rPr>
              <a:t>Seq </a:t>
            </a:r>
            <a:r>
              <a:rPr lang="en-AU" altLang="en-US" smtClean="0"/>
              <a:t>rather than </a:t>
            </a:r>
            <a:r>
              <a:rPr lang="en-AU" altLang="en-US" smtClean="0">
                <a:solidFill>
                  <a:srgbClr val="FF0000"/>
                </a:solidFill>
              </a:rPr>
              <a:t>a single item</a:t>
            </a:r>
            <a:r>
              <a:rPr lang="en-AU" altLang="en-US" smtClean="0"/>
              <a:t>).</a:t>
            </a:r>
            <a:r>
              <a:rPr lang="en-US" altLang="en-US" smtClean="0"/>
              <a:t> </a:t>
            </a:r>
          </a:p>
          <a:p>
            <a:endParaRPr lang="en-AU" altLang="en-US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600200"/>
            <a:ext cx="419576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690938"/>
            <a:ext cx="66341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286000"/>
            <a:ext cx="634841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5686425"/>
            <a:ext cx="68722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RDD Operations</a:t>
            </a:r>
            <a:endParaRPr lang="en-AU" dirty="0"/>
          </a:p>
        </p:txBody>
      </p:sp>
      <p:pic>
        <p:nvPicPr>
          <p:cNvPr id="6758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62100"/>
            <a:ext cx="830421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47725" y="5470525"/>
            <a:ext cx="7762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lang="en-US" altLang="en-US"/>
              <a:t>Spark RDD API Examples:</a:t>
            </a:r>
            <a:endParaRPr lang="en-AU" altLang="en-US"/>
          </a:p>
          <a:p>
            <a:endParaRPr lang="en-AU" altLang="en-US">
              <a:hlinkClick r:id="rId3"/>
            </a:endParaRPr>
          </a:p>
          <a:p>
            <a:r>
              <a:rPr lang="en-AU" altLang="en-US">
                <a:hlinkClick r:id="rId3"/>
              </a:rPr>
              <a:t>http://homepage.cs.latrobe.edu.au/zhe/ZhenHeSparkRDDAPIExamples.html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Local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external variables you use in a closure will automatically be shipped to the cluster:</a:t>
            </a: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000" dirty="0" smtClean="0">
                <a:latin typeface="Lucida Console"/>
                <a:cs typeface="Lucida Console"/>
              </a:rPr>
              <a:t>query = </a:t>
            </a:r>
            <a:r>
              <a:rPr lang="en-US" sz="2000" dirty="0" err="1" smtClean="0">
                <a:latin typeface="Lucida Console"/>
                <a:cs typeface="Lucida Console"/>
              </a:rPr>
              <a:t>sys.stdin.readline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endParaRPr lang="en-US" sz="20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000" dirty="0" err="1" smtClean="0">
                <a:latin typeface="Lucida Console"/>
                <a:cs typeface="Lucida Console"/>
              </a:rPr>
              <a:t>pages.</a:t>
            </a:r>
            <a:r>
              <a:rPr lang="en-US" sz="20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000" dirty="0" smtClean="0">
                <a:latin typeface="Lucida Console"/>
                <a:cs typeface="Lucida Console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20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2000" dirty="0" smtClean="0">
                <a:solidFill>
                  <a:srgbClr val="FF0080"/>
                </a:solidFill>
                <a:latin typeface="Lucida Console"/>
                <a:cs typeface="Lucida Console"/>
              </a:rPr>
              <a:t>(query)</a:t>
            </a:r>
            <a:r>
              <a:rPr lang="en-US" sz="2000" dirty="0" smtClean="0">
                <a:latin typeface="Lucida Console"/>
                <a:cs typeface="Lucida Console"/>
              </a:rPr>
              <a:t>).</a:t>
            </a:r>
            <a:r>
              <a:rPr lang="en-US" sz="20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000" dirty="0" smtClean="0">
                <a:latin typeface="Lucida Console"/>
                <a:cs typeface="Lucida Console"/>
              </a:rPr>
              <a:t>()</a:t>
            </a:r>
            <a:endParaRPr lang="en-US" sz="2000" dirty="0" smtClean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Some caveats: </a:t>
            </a:r>
          </a:p>
          <a:p>
            <a:pPr lvl="1">
              <a:defRPr/>
            </a:pPr>
            <a:r>
              <a:rPr lang="en-US" dirty="0" smtClean="0"/>
              <a:t>Each task gets a new copy (updates aren’t sent back)</a:t>
            </a:r>
          </a:p>
          <a:p>
            <a:pPr lvl="1">
              <a:defRPr/>
            </a:pPr>
            <a:r>
              <a:rPr lang="en-US" dirty="0" smtClean="0"/>
              <a:t>Variable must be Serializable</a:t>
            </a:r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Shared Variables</a:t>
            </a:r>
            <a:endParaRPr lang="en-AU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When you perform transformations and actions that use functions (e.g., map(f: T=&gt;U)), Spark will automatically push a closure containing that function to the workers so that it can run at the workers.</a:t>
            </a:r>
            <a:endParaRPr lang="en-US" altLang="en-US" smtClean="0"/>
          </a:p>
          <a:p>
            <a:endParaRPr lang="en-AU" altLang="en-US" smtClean="0"/>
          </a:p>
          <a:p>
            <a:r>
              <a:rPr lang="en-AU" altLang="en-US" smtClean="0"/>
              <a:t>Any variable or data within a closure or data structure will be distributed to the worker nodes along with the closure</a:t>
            </a:r>
          </a:p>
          <a:p>
            <a:endParaRPr lang="en-AU" altLang="en-US" smtClean="0"/>
          </a:p>
          <a:p>
            <a:r>
              <a:rPr lang="en-AU" altLang="en-US" smtClean="0"/>
              <a:t>When a function (such as map or reduce) is executed on a cluster node, it works on </a:t>
            </a:r>
            <a:r>
              <a:rPr lang="en-AU" altLang="en-US" b="1" smtClean="0"/>
              <a:t>separate</a:t>
            </a:r>
            <a:r>
              <a:rPr lang="en-AU" altLang="en-US" smtClean="0"/>
              <a:t> copies of all the variables used in it. </a:t>
            </a:r>
          </a:p>
          <a:p>
            <a:endParaRPr lang="en-AU" altLang="en-US" smtClean="0"/>
          </a:p>
          <a:p>
            <a:r>
              <a:rPr lang="en-AU" altLang="en-US" smtClean="0"/>
              <a:t>Usually these variables are just constants but they cannot be shared across workers </a:t>
            </a:r>
            <a:r>
              <a:rPr lang="en-US" altLang="en-US" smtClean="0"/>
              <a:t>efficiently</a:t>
            </a:r>
            <a:r>
              <a:rPr lang="en-AU" altLang="en-US" smtClean="0"/>
              <a:t>.</a:t>
            </a:r>
          </a:p>
          <a:p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Sharing in MapReduce</a:t>
            </a:r>
            <a:endParaRPr lang="en-AU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Iterative jobs involve a lot of disk I/O for each repetition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Interactive queries </a:t>
            </a:r>
            <a:r>
              <a:rPr lang="en-AU" altLang="en-US" smtClean="0"/>
              <a:t>and online processing involves lots of disk I/O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85900"/>
            <a:ext cx="6616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4791075"/>
            <a:ext cx="571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Shared Variables</a:t>
            </a:r>
            <a:endParaRPr lang="en-AU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Consider These Use Cases</a:t>
            </a:r>
          </a:p>
          <a:p>
            <a:pPr lvl="1"/>
            <a:r>
              <a:rPr lang="en-AU" altLang="en-US" smtClean="0"/>
              <a:t>Iterative or single jobs with large global variables</a:t>
            </a:r>
          </a:p>
          <a:p>
            <a:pPr lvl="2"/>
            <a:r>
              <a:rPr lang="en-AU" altLang="en-US" smtClean="0"/>
              <a:t>Sending large read-only lookup table to workers</a:t>
            </a:r>
          </a:p>
          <a:p>
            <a:pPr lvl="2"/>
            <a:r>
              <a:rPr lang="en-AU" altLang="en-US" smtClean="0"/>
              <a:t>Sending large feature vector in a ML algorithm to workers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</a:rPr>
              <a:t>Problem</a:t>
            </a:r>
            <a:r>
              <a:rPr lang="en-US" altLang="zh-CN" smtClean="0">
                <a:solidFill>
                  <a:srgbClr val="FF0000"/>
                </a:solidFill>
              </a:rPr>
              <a:t>s?</a:t>
            </a:r>
            <a:r>
              <a:rPr lang="en-US" altLang="zh-CN" smtClean="0"/>
              <a:t> </a:t>
            </a:r>
            <a:r>
              <a:rPr lang="en-AU" altLang="en-US" smtClean="0">
                <a:solidFill>
                  <a:srgbClr val="FF0000"/>
                </a:solidFill>
              </a:rPr>
              <a:t>Inefficient to send large data to each worker with each iteration</a:t>
            </a:r>
            <a:endParaRPr lang="en-US" altLang="en-US" smtClean="0">
              <a:solidFill>
                <a:srgbClr val="FF0000"/>
              </a:solidFill>
            </a:endParaRPr>
          </a:p>
          <a:p>
            <a:pPr lvl="2"/>
            <a:r>
              <a:rPr lang="en-US" altLang="en-US" smtClean="0"/>
              <a:t>Solution: Broadcast variables</a:t>
            </a:r>
            <a:endParaRPr lang="en-AU" altLang="en-US" smtClean="0"/>
          </a:p>
          <a:p>
            <a:pPr lvl="1"/>
            <a:r>
              <a:rPr lang="en-AU" altLang="en-US" smtClean="0"/>
              <a:t>Counting events that occur during job execution</a:t>
            </a:r>
          </a:p>
          <a:p>
            <a:pPr lvl="2"/>
            <a:r>
              <a:rPr lang="en-AU" altLang="en-US" smtClean="0"/>
              <a:t>How many input lines were blank? </a:t>
            </a:r>
          </a:p>
          <a:p>
            <a:pPr lvl="2"/>
            <a:r>
              <a:rPr lang="en-AU" altLang="en-US" smtClean="0"/>
              <a:t>How many input records were corrupt?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</a:rPr>
              <a:t>Problems? </a:t>
            </a:r>
            <a:r>
              <a:rPr lang="en-AU" altLang="en-US" smtClean="0">
                <a:solidFill>
                  <a:srgbClr val="FF0000"/>
                </a:solidFill>
              </a:rPr>
              <a:t>Closures are one way: driver -&gt; worker</a:t>
            </a:r>
            <a:endParaRPr lang="en-US" altLang="en-US" smtClean="0">
              <a:solidFill>
                <a:srgbClr val="FF0000"/>
              </a:solidFill>
            </a:endParaRPr>
          </a:p>
          <a:p>
            <a:pPr lvl="2"/>
            <a:r>
              <a:rPr lang="en-US" altLang="en-US" smtClean="0"/>
              <a:t>Solution: Accumulators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Broadcast Variables</a:t>
            </a:r>
            <a:endParaRPr lang="en-AU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Broadcast variables allow the programmer to keep a read-only variable cached on each machine rather than shipping a copy of it with tasks. </a:t>
            </a:r>
          </a:p>
          <a:p>
            <a:pPr lvl="1"/>
            <a:r>
              <a:rPr lang="en-AU" altLang="en-US" smtClean="0"/>
              <a:t>For example, to give every node a copy of a large input dataset efficiently</a:t>
            </a:r>
          </a:p>
          <a:p>
            <a:r>
              <a:rPr lang="en-AU" altLang="en-US" smtClean="0"/>
              <a:t>Spark also attempts to distribute broadcast variables using efficient broadcast algorithms to reduce communication cost</a:t>
            </a:r>
          </a:p>
          <a:p>
            <a:r>
              <a:rPr lang="en-AU" altLang="en-US" smtClean="0"/>
              <a:t>Broadcast variables are created from a variable </a:t>
            </a:r>
            <a:r>
              <a:rPr lang="en-AU" altLang="en-US" b="1" smtClean="0"/>
              <a:t>v</a:t>
            </a:r>
            <a:r>
              <a:rPr lang="en-AU" altLang="en-US" smtClean="0"/>
              <a:t> by calling </a:t>
            </a:r>
            <a:r>
              <a:rPr lang="en-AU" altLang="en-US" b="1" smtClean="0"/>
              <a:t>SparkContext.broadcast(v)</a:t>
            </a:r>
            <a:r>
              <a:rPr lang="en-AU" altLang="en-US" smtClean="0"/>
              <a:t>. Its value can be accessed by calling the </a:t>
            </a:r>
            <a:r>
              <a:rPr lang="en-AU" altLang="en-US" b="1" smtClean="0"/>
              <a:t>value</a:t>
            </a:r>
            <a:r>
              <a:rPr lang="en-AU" altLang="en-US" smtClean="0"/>
              <a:t> method.</a:t>
            </a:r>
          </a:p>
          <a:p>
            <a:endParaRPr lang="en-AU" altLang="en-US" smtClean="0"/>
          </a:p>
          <a:p>
            <a:endParaRPr lang="en-AU" altLang="en-US" smtClean="0"/>
          </a:p>
          <a:p>
            <a:endParaRPr lang="en-AU" altLang="en-US" smtClean="0"/>
          </a:p>
          <a:p>
            <a:r>
              <a:rPr lang="en-AU" altLang="en-US" smtClean="0"/>
              <a:t>The broadcast variable should be used instead of the value </a:t>
            </a:r>
            <a:r>
              <a:rPr lang="en-AU" altLang="en-US" b="1" smtClean="0"/>
              <a:t>v </a:t>
            </a:r>
            <a:r>
              <a:rPr lang="en-AU" altLang="en-US" smtClean="0"/>
              <a:t>in any functions run on the cluster, so that </a:t>
            </a:r>
            <a:r>
              <a:rPr lang="en-AU" altLang="en-US" b="1" smtClean="0"/>
              <a:t>v</a:t>
            </a:r>
            <a:r>
              <a:rPr lang="en-AU" altLang="en-US" smtClean="0"/>
              <a:t> is not shipped to the nodes more than once.</a:t>
            </a:r>
            <a:endParaRPr lang="en-US" altLang="en-US" smtClean="0"/>
          </a:p>
          <a:p>
            <a:endParaRPr lang="en-AU" altLang="en-US" smtClean="0"/>
          </a:p>
        </p:txBody>
      </p:sp>
      <p:sp>
        <p:nvSpPr>
          <p:cNvPr id="4" name="직사각형 4"/>
          <p:cNvSpPr/>
          <p:nvPr/>
        </p:nvSpPr>
        <p:spPr>
          <a:xfrm>
            <a:off x="1019175" y="4198938"/>
            <a:ext cx="7543800" cy="1077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dirty="0" err="1"/>
              <a:t>scala</a:t>
            </a:r>
            <a:r>
              <a:rPr lang="en-AU" dirty="0"/>
              <a:t> &gt; </a:t>
            </a:r>
            <a:r>
              <a:rPr lang="en-AU" b="1" dirty="0" err="1"/>
              <a:t>val</a:t>
            </a:r>
            <a:r>
              <a:rPr lang="en-AU" dirty="0"/>
              <a:t> </a:t>
            </a:r>
            <a:r>
              <a:rPr lang="en-AU" dirty="0" err="1"/>
              <a:t>broadcastVar</a:t>
            </a:r>
            <a:r>
              <a:rPr lang="en-AU" dirty="0"/>
              <a:t> =</a:t>
            </a:r>
            <a:r>
              <a:rPr lang="en-AU" dirty="0" err="1"/>
              <a:t>sc.broadcast</a:t>
            </a:r>
            <a:r>
              <a:rPr lang="en-AU" dirty="0"/>
              <a:t>(Array(1, 2, 3))</a:t>
            </a:r>
          </a:p>
          <a:p>
            <a:pPr>
              <a:defRPr/>
            </a:pPr>
            <a:r>
              <a:rPr lang="en-AU" dirty="0" err="1">
                <a:solidFill>
                  <a:srgbClr val="7030A0"/>
                </a:solidFill>
              </a:rPr>
              <a:t>broadcastVar</a:t>
            </a:r>
            <a:r>
              <a:rPr lang="en-AU" dirty="0">
                <a:solidFill>
                  <a:srgbClr val="7030A0"/>
                </a:solidFill>
              </a:rPr>
              <a:t>: </a:t>
            </a:r>
            <a:r>
              <a:rPr lang="en-AU" dirty="0" err="1">
                <a:solidFill>
                  <a:srgbClr val="7030A0"/>
                </a:solidFill>
              </a:rPr>
              <a:t>org.apache.spark.broadcast.Broadcast</a:t>
            </a:r>
            <a:r>
              <a:rPr lang="en-AU" dirty="0">
                <a:solidFill>
                  <a:srgbClr val="7030A0"/>
                </a:solidFill>
              </a:rPr>
              <a:t>[Array[</a:t>
            </a:r>
            <a:r>
              <a:rPr lang="en-AU" dirty="0" err="1">
                <a:solidFill>
                  <a:srgbClr val="7030A0"/>
                </a:solidFill>
              </a:rPr>
              <a:t>Int</a:t>
            </a:r>
            <a:r>
              <a:rPr lang="en-AU" dirty="0">
                <a:solidFill>
                  <a:srgbClr val="7030A0"/>
                </a:solidFill>
              </a:rPr>
              <a:t>]] = Broadcast(0)</a:t>
            </a:r>
          </a:p>
          <a:p>
            <a:pPr>
              <a:defRPr/>
            </a:pPr>
            <a:r>
              <a:rPr lang="en-AU" dirty="0" err="1"/>
              <a:t>scala</a:t>
            </a:r>
            <a:r>
              <a:rPr lang="en-AU" dirty="0"/>
              <a:t> &gt; </a:t>
            </a:r>
            <a:r>
              <a:rPr lang="en-AU" dirty="0" err="1"/>
              <a:t>broadcastVar.value</a:t>
            </a:r>
            <a:endParaRPr lang="en-AU" dirty="0"/>
          </a:p>
          <a:p>
            <a:pPr>
              <a:defRPr/>
            </a:pPr>
            <a:r>
              <a:rPr lang="en-AU" dirty="0">
                <a:solidFill>
                  <a:srgbClr val="7030A0"/>
                </a:solidFill>
              </a:rPr>
              <a:t>res0</a:t>
            </a:r>
            <a:r>
              <a:rPr lang="en-AU" b="1" dirty="0">
                <a:solidFill>
                  <a:srgbClr val="7030A0"/>
                </a:solidFill>
              </a:rPr>
              <a:t>:</a:t>
            </a:r>
            <a:r>
              <a:rPr lang="en-AU" dirty="0">
                <a:solidFill>
                  <a:srgbClr val="7030A0"/>
                </a:solidFill>
              </a:rPr>
              <a:t> Array[</a:t>
            </a:r>
            <a:r>
              <a:rPr lang="en-AU" dirty="0" err="1">
                <a:solidFill>
                  <a:srgbClr val="7030A0"/>
                </a:solidFill>
              </a:rPr>
              <a:t>Int</a:t>
            </a:r>
            <a:r>
              <a:rPr lang="en-AU" dirty="0">
                <a:solidFill>
                  <a:srgbClr val="7030A0"/>
                </a:solidFill>
              </a:rPr>
              <a:t>] </a:t>
            </a:r>
            <a:r>
              <a:rPr lang="en-AU" b="1" dirty="0">
                <a:solidFill>
                  <a:srgbClr val="7030A0"/>
                </a:solidFill>
              </a:rPr>
              <a:t>=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b="1" dirty="0">
                <a:solidFill>
                  <a:srgbClr val="7030A0"/>
                </a:solidFill>
              </a:rPr>
              <a:t>Array</a:t>
            </a:r>
            <a:r>
              <a:rPr lang="en-AU" dirty="0">
                <a:solidFill>
                  <a:srgbClr val="7030A0"/>
                </a:solidFill>
              </a:rPr>
              <a:t>(1, 2, 3)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Accumulators</a:t>
            </a:r>
            <a:endParaRPr lang="en-AU" dirty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Accumulators are variables that are only “added” to through an associative and commutative operation and can therefore be efficiently supported in parallel.</a:t>
            </a:r>
          </a:p>
          <a:p>
            <a:r>
              <a:rPr lang="en-AU" altLang="en-US" smtClean="0"/>
              <a:t>They can be used to implement counters (as in MapReduce) or sums. </a:t>
            </a:r>
          </a:p>
          <a:p>
            <a:r>
              <a:rPr lang="en-AU" altLang="en-US" smtClean="0"/>
              <a:t>Spark natively supports accumulators of numeric types, and programmers can add support for new types.</a:t>
            </a:r>
          </a:p>
          <a:p>
            <a:r>
              <a:rPr lang="en-AU" altLang="en-US" smtClean="0"/>
              <a:t>Only driver can read an accumulator’s value, not tasks</a:t>
            </a:r>
          </a:p>
          <a:p>
            <a:r>
              <a:rPr lang="en-AU" altLang="en-US" smtClean="0"/>
              <a:t>An accumulator is created from an initial value </a:t>
            </a:r>
            <a:r>
              <a:rPr lang="en-AU" altLang="en-US" b="1" smtClean="0"/>
              <a:t>v</a:t>
            </a:r>
            <a:r>
              <a:rPr lang="en-AU" altLang="en-US" smtClean="0"/>
              <a:t> by calling </a:t>
            </a:r>
            <a:r>
              <a:rPr lang="en-AU" altLang="en-US" b="1" smtClean="0"/>
              <a:t>SparkContext.accumulator(v)</a:t>
            </a:r>
            <a:r>
              <a:rPr lang="en-AU" altLang="en-US" smtClean="0"/>
              <a:t>.</a:t>
            </a:r>
          </a:p>
        </p:txBody>
      </p:sp>
      <p:sp>
        <p:nvSpPr>
          <p:cNvPr id="4" name="직사각형 4"/>
          <p:cNvSpPr/>
          <p:nvPr/>
        </p:nvSpPr>
        <p:spPr>
          <a:xfrm>
            <a:off x="1019175" y="4198938"/>
            <a:ext cx="7543800" cy="18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dirty="0" err="1"/>
              <a:t>scala</a:t>
            </a:r>
            <a:r>
              <a:rPr lang="en-AU" dirty="0"/>
              <a:t>&gt; </a:t>
            </a:r>
            <a:r>
              <a:rPr lang="en-AU" b="1" dirty="0" err="1"/>
              <a:t>val</a:t>
            </a:r>
            <a:r>
              <a:rPr lang="en-AU" dirty="0"/>
              <a:t> </a:t>
            </a:r>
            <a:r>
              <a:rPr lang="en-AU" dirty="0" err="1"/>
              <a:t>accum</a:t>
            </a:r>
            <a:r>
              <a:rPr lang="en-AU" dirty="0"/>
              <a:t> </a:t>
            </a:r>
            <a:r>
              <a:rPr lang="en-AU" b="1" dirty="0"/>
              <a:t>=</a:t>
            </a:r>
            <a:r>
              <a:rPr lang="en-AU" dirty="0"/>
              <a:t> </a:t>
            </a:r>
            <a:r>
              <a:rPr lang="en-AU" dirty="0" err="1"/>
              <a:t>sc.longAccumulator</a:t>
            </a:r>
            <a:r>
              <a:rPr lang="en-AU" dirty="0"/>
              <a:t>("My Accumulator") </a:t>
            </a:r>
          </a:p>
          <a:p>
            <a:pPr>
              <a:defRPr/>
            </a:pPr>
            <a:r>
              <a:rPr lang="en-AU" dirty="0" err="1">
                <a:solidFill>
                  <a:srgbClr val="7030A0"/>
                </a:solidFill>
              </a:rPr>
              <a:t>accum</a:t>
            </a:r>
            <a:r>
              <a:rPr lang="en-AU" dirty="0">
                <a:solidFill>
                  <a:srgbClr val="7030A0"/>
                </a:solidFill>
              </a:rPr>
              <a:t>: </a:t>
            </a:r>
            <a:r>
              <a:rPr lang="en-AU" dirty="0" err="1">
                <a:solidFill>
                  <a:srgbClr val="7030A0"/>
                </a:solidFill>
              </a:rPr>
              <a:t>org.apache.spark.util.LongAccumulator</a:t>
            </a:r>
            <a:r>
              <a:rPr lang="en-AU" dirty="0">
                <a:solidFill>
                  <a:srgbClr val="7030A0"/>
                </a:solidFill>
              </a:rPr>
              <a:t> = </a:t>
            </a:r>
            <a:r>
              <a:rPr lang="en-AU" b="1" dirty="0" err="1">
                <a:solidFill>
                  <a:srgbClr val="7030A0"/>
                </a:solidFill>
              </a:rPr>
              <a:t>LongAccumulator</a:t>
            </a:r>
            <a:r>
              <a:rPr lang="en-AU" dirty="0">
                <a:solidFill>
                  <a:srgbClr val="7030A0"/>
                </a:solidFill>
              </a:rPr>
              <a:t>(id</a:t>
            </a:r>
            <a:r>
              <a:rPr lang="en-AU" b="1" dirty="0">
                <a:solidFill>
                  <a:srgbClr val="7030A0"/>
                </a:solidFill>
              </a:rPr>
              <a:t>:</a:t>
            </a:r>
            <a:r>
              <a:rPr lang="en-AU" dirty="0">
                <a:solidFill>
                  <a:srgbClr val="7030A0"/>
                </a:solidFill>
              </a:rPr>
              <a:t> 0, name</a:t>
            </a:r>
            <a:r>
              <a:rPr lang="en-AU" b="1" dirty="0">
                <a:solidFill>
                  <a:srgbClr val="7030A0"/>
                </a:solidFill>
              </a:rPr>
              <a:t>:</a:t>
            </a:r>
            <a:r>
              <a:rPr lang="en-AU" dirty="0">
                <a:solidFill>
                  <a:srgbClr val="7030A0"/>
                </a:solidFill>
              </a:rPr>
              <a:t> Some(My Accumulator), value</a:t>
            </a:r>
            <a:r>
              <a:rPr lang="en-AU" b="1" dirty="0">
                <a:solidFill>
                  <a:srgbClr val="7030A0"/>
                </a:solidFill>
              </a:rPr>
              <a:t>:</a:t>
            </a:r>
            <a:r>
              <a:rPr lang="en-AU" dirty="0">
                <a:solidFill>
                  <a:srgbClr val="7030A0"/>
                </a:solidFill>
              </a:rPr>
              <a:t> 0) </a:t>
            </a:r>
          </a:p>
          <a:p>
            <a:pPr>
              <a:defRPr/>
            </a:pPr>
            <a:r>
              <a:rPr lang="en-AU" dirty="0" err="1"/>
              <a:t>scala</a:t>
            </a:r>
            <a:r>
              <a:rPr lang="en-AU" dirty="0"/>
              <a:t>&gt; </a:t>
            </a:r>
            <a:r>
              <a:rPr lang="en-AU" dirty="0" err="1"/>
              <a:t>sc.parallelize</a:t>
            </a:r>
            <a:r>
              <a:rPr lang="en-AU" dirty="0"/>
              <a:t>(</a:t>
            </a:r>
            <a:r>
              <a:rPr lang="en-AU" b="1" dirty="0"/>
              <a:t>Array</a:t>
            </a:r>
            <a:r>
              <a:rPr lang="en-AU" dirty="0"/>
              <a:t>(1, 2, 3, 4)).</a:t>
            </a:r>
            <a:r>
              <a:rPr lang="en-AU" dirty="0" err="1"/>
              <a:t>foreach</a:t>
            </a:r>
            <a:r>
              <a:rPr lang="en-AU" dirty="0"/>
              <a:t>(x </a:t>
            </a:r>
            <a:r>
              <a:rPr lang="en-AU" b="1" dirty="0"/>
              <a:t>=&gt;</a:t>
            </a:r>
            <a:r>
              <a:rPr lang="en-AU" dirty="0"/>
              <a:t> </a:t>
            </a:r>
            <a:r>
              <a:rPr lang="en-AU" dirty="0" err="1"/>
              <a:t>accum.add</a:t>
            </a:r>
            <a:r>
              <a:rPr lang="en-AU" dirty="0"/>
              <a:t>(x)) </a:t>
            </a:r>
          </a:p>
          <a:p>
            <a:pPr>
              <a:defRPr/>
            </a:pPr>
            <a:r>
              <a:rPr lang="en-AU" dirty="0">
                <a:solidFill>
                  <a:srgbClr val="7030A0"/>
                </a:solidFill>
              </a:rPr>
              <a:t>... 10/09/29 18</a:t>
            </a:r>
            <a:r>
              <a:rPr lang="en-AU" b="1" dirty="0">
                <a:solidFill>
                  <a:srgbClr val="7030A0"/>
                </a:solidFill>
              </a:rPr>
              <a:t>:</a:t>
            </a:r>
            <a:r>
              <a:rPr lang="en-AU" dirty="0">
                <a:solidFill>
                  <a:srgbClr val="7030A0"/>
                </a:solidFill>
              </a:rPr>
              <a:t>41:08 INFO </a:t>
            </a:r>
            <a:r>
              <a:rPr lang="en-AU" dirty="0" err="1">
                <a:solidFill>
                  <a:srgbClr val="7030A0"/>
                </a:solidFill>
              </a:rPr>
              <a:t>SparkContext</a:t>
            </a:r>
            <a:r>
              <a:rPr lang="en-AU" dirty="0">
                <a:solidFill>
                  <a:srgbClr val="7030A0"/>
                </a:solidFill>
              </a:rPr>
              <a:t>: Tasks finished in 0.317106 s </a:t>
            </a:r>
          </a:p>
          <a:p>
            <a:pPr>
              <a:defRPr/>
            </a:pPr>
            <a:r>
              <a:rPr lang="en-AU" dirty="0" err="1"/>
              <a:t>scala</a:t>
            </a:r>
            <a:r>
              <a:rPr lang="en-AU" dirty="0"/>
              <a:t>&gt; </a:t>
            </a:r>
            <a:r>
              <a:rPr lang="en-AU" dirty="0" err="1"/>
              <a:t>accum.value</a:t>
            </a:r>
            <a:r>
              <a:rPr lang="en-AU" dirty="0"/>
              <a:t> </a:t>
            </a:r>
          </a:p>
          <a:p>
            <a:pPr>
              <a:defRPr/>
            </a:pPr>
            <a:r>
              <a:rPr lang="en-AU" dirty="0">
                <a:solidFill>
                  <a:srgbClr val="7030A0"/>
                </a:solidFill>
              </a:rPr>
              <a:t>res2</a:t>
            </a:r>
            <a:r>
              <a:rPr lang="en-AU" b="1" dirty="0">
                <a:solidFill>
                  <a:srgbClr val="7030A0"/>
                </a:solidFill>
              </a:rPr>
              <a:t>:</a:t>
            </a:r>
            <a:r>
              <a:rPr lang="en-AU" dirty="0">
                <a:solidFill>
                  <a:srgbClr val="7030A0"/>
                </a:solidFill>
              </a:rPr>
              <a:t> Long = 10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Accumulators Example (Python)</a:t>
            </a:r>
            <a:endParaRPr lang="en-AU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Counting empty lines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blankLines is created in the driver, and shared among workers</a:t>
            </a:r>
          </a:p>
          <a:p>
            <a:pPr lvl="1"/>
            <a:r>
              <a:rPr lang="en-US" altLang="en-US" smtClean="0"/>
              <a:t>Each worker can access this variable</a:t>
            </a:r>
          </a:p>
          <a:p>
            <a:endParaRPr lang="en-AU" altLang="en-US" smtClean="0"/>
          </a:p>
        </p:txBody>
      </p:sp>
      <p:sp>
        <p:nvSpPr>
          <p:cNvPr id="4" name="직사각형 4"/>
          <p:cNvSpPr/>
          <p:nvPr/>
        </p:nvSpPr>
        <p:spPr>
          <a:xfrm>
            <a:off x="1019175" y="1617663"/>
            <a:ext cx="75438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AU" dirty="0"/>
              <a:t>file = </a:t>
            </a:r>
            <a:r>
              <a:rPr lang="en-AU" b="1" dirty="0" err="1"/>
              <a:t>sc.textFile</a:t>
            </a:r>
            <a:r>
              <a:rPr lang="en-AU" dirty="0"/>
              <a:t>(</a:t>
            </a:r>
            <a:r>
              <a:rPr lang="en-AU" dirty="0" err="1"/>
              <a:t>inputFile</a:t>
            </a:r>
            <a:r>
              <a:rPr lang="en-AU" dirty="0"/>
              <a:t>) </a:t>
            </a:r>
          </a:p>
          <a:p>
            <a:pPr>
              <a:defRPr/>
            </a:pPr>
            <a:r>
              <a:rPr lang="en-AU" dirty="0">
                <a:solidFill>
                  <a:srgbClr val="7030A0"/>
                </a:solidFill>
              </a:rPr>
              <a:t># Create Accumulator[</a:t>
            </a:r>
            <a:r>
              <a:rPr lang="en-AU" dirty="0" err="1">
                <a:solidFill>
                  <a:srgbClr val="7030A0"/>
                </a:solidFill>
              </a:rPr>
              <a:t>Int</a:t>
            </a:r>
            <a:r>
              <a:rPr lang="en-AU" dirty="0">
                <a:solidFill>
                  <a:srgbClr val="7030A0"/>
                </a:solidFill>
              </a:rPr>
              <a:t>] initialized to 0 </a:t>
            </a:r>
          </a:p>
          <a:p>
            <a:pPr>
              <a:defRPr/>
            </a:pPr>
            <a:r>
              <a:rPr lang="en-AU" dirty="0" err="1"/>
              <a:t>blankLines</a:t>
            </a:r>
            <a:r>
              <a:rPr lang="en-AU" dirty="0"/>
              <a:t> = </a:t>
            </a:r>
            <a:r>
              <a:rPr lang="en-AU" b="1" dirty="0" err="1"/>
              <a:t>sc.accumulator</a:t>
            </a:r>
            <a:r>
              <a:rPr lang="en-AU" dirty="0"/>
              <a:t>(0) 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b="1" dirty="0" err="1"/>
              <a:t>def</a:t>
            </a:r>
            <a:r>
              <a:rPr lang="en-AU" dirty="0"/>
              <a:t> </a:t>
            </a:r>
            <a:r>
              <a:rPr lang="en-AU" dirty="0" err="1"/>
              <a:t>extractCallSigns</a:t>
            </a:r>
            <a:r>
              <a:rPr lang="en-AU" dirty="0"/>
              <a:t>(line): </a:t>
            </a:r>
          </a:p>
          <a:p>
            <a:pPr>
              <a:defRPr/>
            </a:pPr>
            <a:r>
              <a:rPr lang="en-AU" dirty="0"/>
              <a:t>	</a:t>
            </a:r>
            <a:r>
              <a:rPr lang="en-AU" b="1" dirty="0"/>
              <a:t>global</a:t>
            </a:r>
            <a:r>
              <a:rPr lang="en-AU" dirty="0"/>
              <a:t> </a:t>
            </a:r>
            <a:r>
              <a:rPr lang="en-AU" dirty="0" err="1"/>
              <a:t>blankLines</a:t>
            </a:r>
            <a:r>
              <a:rPr lang="en-AU" dirty="0"/>
              <a:t> # Make the global variable accessible </a:t>
            </a:r>
          </a:p>
          <a:p>
            <a:pPr>
              <a:defRPr/>
            </a:pPr>
            <a:r>
              <a:rPr lang="en-AU" dirty="0"/>
              <a:t>	</a:t>
            </a:r>
            <a:r>
              <a:rPr lang="en-AU" b="1" dirty="0"/>
              <a:t>if</a:t>
            </a:r>
            <a:r>
              <a:rPr lang="en-AU" dirty="0"/>
              <a:t> (line == ""): </a:t>
            </a:r>
          </a:p>
          <a:p>
            <a:pPr>
              <a:defRPr/>
            </a:pPr>
            <a:r>
              <a:rPr lang="en-AU" dirty="0"/>
              <a:t>		</a:t>
            </a:r>
            <a:r>
              <a:rPr lang="en-AU" dirty="0" err="1"/>
              <a:t>blankLines</a:t>
            </a:r>
            <a:r>
              <a:rPr lang="en-AU" dirty="0"/>
              <a:t> += 1 </a:t>
            </a:r>
          </a:p>
          <a:p>
            <a:pPr>
              <a:defRPr/>
            </a:pPr>
            <a:r>
              <a:rPr lang="en-AU" dirty="0"/>
              <a:t>	</a:t>
            </a:r>
            <a:r>
              <a:rPr lang="en-AU" b="1" dirty="0"/>
              <a:t>return</a:t>
            </a:r>
            <a:r>
              <a:rPr lang="en-AU" dirty="0"/>
              <a:t> </a:t>
            </a:r>
            <a:r>
              <a:rPr lang="en-AU" dirty="0" err="1"/>
              <a:t>line.split</a:t>
            </a:r>
            <a:r>
              <a:rPr lang="en-AU" dirty="0"/>
              <a:t>(" ") 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 err="1"/>
              <a:t>callSigns</a:t>
            </a:r>
            <a:r>
              <a:rPr lang="en-AU" dirty="0"/>
              <a:t> = </a:t>
            </a:r>
            <a:r>
              <a:rPr lang="en-AU" dirty="0" err="1"/>
              <a:t>file.</a:t>
            </a:r>
            <a:r>
              <a:rPr lang="en-AU" b="1" dirty="0" err="1"/>
              <a:t>flatMap</a:t>
            </a:r>
            <a:r>
              <a:rPr lang="en-AU" dirty="0"/>
              <a:t>(</a:t>
            </a:r>
            <a:r>
              <a:rPr lang="en-AU" dirty="0" err="1"/>
              <a:t>extractCallSigns</a:t>
            </a:r>
            <a:r>
              <a:rPr lang="en-AU" dirty="0"/>
              <a:t>) </a:t>
            </a:r>
          </a:p>
          <a:p>
            <a:pPr>
              <a:defRPr/>
            </a:pPr>
            <a:r>
              <a:rPr lang="en-AU" b="1" dirty="0"/>
              <a:t>print</a:t>
            </a:r>
            <a:r>
              <a:rPr lang="en-AU" dirty="0"/>
              <a:t> "Blank lines: %d" % </a:t>
            </a:r>
            <a:r>
              <a:rPr lang="en-AU" dirty="0" err="1"/>
              <a:t>blankLines.value</a:t>
            </a:r>
            <a:r>
              <a:rPr lang="en-AU" dirty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References</a:t>
            </a:r>
            <a:endParaRPr lang="en-AU" dirty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>
                <a:hlinkClick r:id="rId2"/>
              </a:rPr>
              <a:t>http://spark.apache.org/docs/latest/index.html</a:t>
            </a:r>
            <a:endParaRPr lang="en-AU" altLang="en-US" dirty="0" smtClean="0"/>
          </a:p>
          <a:p>
            <a:r>
              <a:rPr lang="en-AU" altLang="en-US" dirty="0" smtClean="0">
                <a:hlinkClick r:id="rId3"/>
              </a:rPr>
              <a:t>http://www.scala-lang.org/documentation/</a:t>
            </a:r>
            <a:endParaRPr lang="en-AU" altLang="en-US" dirty="0" smtClean="0"/>
          </a:p>
          <a:p>
            <a:r>
              <a:rPr lang="en-AU" altLang="en-US" dirty="0" smtClean="0">
                <a:hlinkClick r:id="rId4"/>
              </a:rPr>
              <a:t>http://www.scala-lang.org/docu/files/ScalaByExample.pdf</a:t>
            </a:r>
            <a:endParaRPr lang="en-AU" altLang="en-US" dirty="0" smtClean="0"/>
          </a:p>
          <a:p>
            <a:r>
              <a:rPr lang="en-AU" altLang="en-US" dirty="0" smtClean="0">
                <a:hlinkClick r:id="rId5"/>
              </a:rPr>
              <a:t>A Brief Intro to Scala</a:t>
            </a:r>
            <a:r>
              <a:rPr lang="en-AU" altLang="en-US" dirty="0" smtClean="0"/>
              <a:t>, by Tim Underwood.</a:t>
            </a:r>
          </a:p>
          <a:p>
            <a:r>
              <a:rPr lang="en-US" altLang="en-US" dirty="0" smtClean="0">
                <a:hlinkClick r:id="rId6"/>
              </a:rPr>
              <a:t>Learning Spark</a:t>
            </a:r>
            <a:r>
              <a:rPr lang="en-US" altLang="en-US" dirty="0" smtClean="0"/>
              <a:t>. Chapters 1-7.</a:t>
            </a:r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End of </a:t>
            </a:r>
            <a:r>
              <a:rPr lang="en-US" altLang="en-US" smtClean="0"/>
              <a:t>Chapter 6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Example: PageRank</a:t>
            </a:r>
            <a:endParaRPr lang="en-AU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Repeatedly multiply sparse matrix and vector </a:t>
            </a:r>
          </a:p>
          <a:p>
            <a:r>
              <a:rPr lang="en-AU" altLang="en-US" smtClean="0"/>
              <a:t>Requires repeatedly hashing together page adjacency lists and rank vector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14613"/>
            <a:ext cx="7248525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Hardware for Big Data</a:t>
            </a:r>
            <a:endParaRPr lang="en-AU" dirty="0"/>
          </a:p>
        </p:txBody>
      </p:sp>
      <p:pic>
        <p:nvPicPr>
          <p:cNvPr id="11267" name="Picture 6" descr="http://marginminder.com/assets/images/Scalable-keep-pace-grow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320800"/>
            <a:ext cx="3165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8" descr="http://previews.123rf.com/images/addricky/addricky1303/addricky130300196/18720705-Many-electronic-Processor-unit-CPU-Electronic-background-3D-Stock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577975"/>
            <a:ext cx="2762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 descr="http://laptoprepairhelp.com/wp-content/uploads/2015/01/Laptop-4GB-RAM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4278313"/>
            <a:ext cx="3040062" cy="147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1276350" y="3598863"/>
            <a:ext cx="271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 sz="2400"/>
              <a:t>Lots of hard drives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611813" y="3598863"/>
            <a:ext cx="1997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 sz="2400"/>
              <a:t>Lots of CPUs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9925" y="5989638"/>
            <a:ext cx="2921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AU" altLang="en-US" sz="2400">
                <a:solidFill>
                  <a:srgbClr val="FF0000"/>
                </a:solidFill>
              </a:rPr>
              <a:t>And lots of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454FF0-0EB5-4161-8F7E-1189AD88DC4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49465</TotalTime>
  <Words>3637</Words>
  <Application>Microsoft Office PowerPoint</Application>
  <PresentationFormat>On-screen Show (4:3)</PresentationFormat>
  <Paragraphs>765</Paragraphs>
  <Slides>75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db-5-grey</vt:lpstr>
      <vt:lpstr>COMP9313: Big Data Management         Lecturer: Xin Cao Course web site: http://www.cse.unsw.edu.au/~cs9313/ </vt:lpstr>
      <vt:lpstr>PowerPoint Presentation</vt:lpstr>
      <vt:lpstr>PowerPoint Presentation</vt:lpstr>
      <vt:lpstr>Motivation of Spark</vt:lpstr>
      <vt:lpstr>Limitations of MapReduce</vt:lpstr>
      <vt:lpstr>Data Sharing in MapReduce</vt:lpstr>
      <vt:lpstr>Data Sharing in MapReduce</vt:lpstr>
      <vt:lpstr>Example: PageRank</vt:lpstr>
      <vt:lpstr>Hardware for Big Data</vt:lpstr>
      <vt:lpstr>Goals of Spark</vt:lpstr>
      <vt:lpstr>Data Sharing in Spark Using RDD</vt:lpstr>
      <vt:lpstr>What is Spark</vt:lpstr>
      <vt:lpstr>What is Spark</vt:lpstr>
      <vt:lpstr>What is Spark</vt:lpstr>
      <vt:lpstr>Data Sources</vt:lpstr>
      <vt:lpstr>Spark Ideas</vt:lpstr>
      <vt:lpstr>Spark Workflow</vt:lpstr>
      <vt:lpstr>Worker Nodes and Executors</vt:lpstr>
      <vt:lpstr>Challenge</vt:lpstr>
      <vt:lpstr>PowerPoint Presentation</vt:lpstr>
      <vt:lpstr>Scala (Scalable language)</vt:lpstr>
      <vt:lpstr>Why Scala</vt:lpstr>
      <vt:lpstr>Scala Basic Syntax</vt:lpstr>
      <vt:lpstr>Scala is Statically Typed</vt:lpstr>
      <vt:lpstr>Scala is High level</vt:lpstr>
      <vt:lpstr>Scala is Concise</vt:lpstr>
      <vt:lpstr>Variables and Values</vt:lpstr>
      <vt:lpstr>Scala is Pure Object Oriented</vt:lpstr>
      <vt:lpstr>Scala Traits</vt:lpstr>
      <vt:lpstr>Scala is Functional</vt:lpstr>
      <vt:lpstr>Scala is Functional</vt:lpstr>
      <vt:lpstr>Scala is Functional</vt:lpstr>
      <vt:lpstr>More Examples on Higher Order Functions</vt:lpstr>
      <vt:lpstr>More Examples on Higher Order Functions</vt:lpstr>
      <vt:lpstr>The Usage of “_” in Scala</vt:lpstr>
      <vt:lpstr>PowerPoint Presentation</vt:lpstr>
      <vt:lpstr>Solution: Resilient Distributed Datasets</vt:lpstr>
      <vt:lpstr>What is RDD</vt:lpstr>
      <vt:lpstr>RDD Traits</vt:lpstr>
      <vt:lpstr>RDD Operations</vt:lpstr>
      <vt:lpstr>Working with RDDs</vt:lpstr>
      <vt:lpstr>Creating RDDs</vt:lpstr>
      <vt:lpstr>Spark Transformations</vt:lpstr>
      <vt:lpstr>Spark Actions</vt:lpstr>
      <vt:lpstr>Example</vt:lpstr>
      <vt:lpstr>Lineage Graph</vt:lpstr>
      <vt:lpstr>Deconstructed</vt:lpstr>
      <vt:lpstr>Deconstructed</vt:lpstr>
      <vt:lpstr>SparkContext</vt:lpstr>
      <vt:lpstr>RDD Persistence: Cache/Persist</vt:lpstr>
      <vt:lpstr>Why Persisting RDD?</vt:lpstr>
      <vt:lpstr>Spark Key-Value RDDs</vt:lpstr>
      <vt:lpstr>More Examples on Pair RDD</vt:lpstr>
      <vt:lpstr>Setting the Level of Parallelism</vt:lpstr>
      <vt:lpstr>PowerPoint Presentation</vt:lpstr>
      <vt:lpstr>How Spark Works</vt:lpstr>
      <vt:lpstr>Word Count in Spark</vt:lpstr>
      <vt:lpstr>Word Count in Spark</vt:lpstr>
      <vt:lpstr>Word Count in Spark</vt:lpstr>
      <vt:lpstr>Word Count in Spark</vt:lpstr>
      <vt:lpstr>Word Count in Spark</vt:lpstr>
      <vt:lpstr>Execution Plan</vt:lpstr>
      <vt:lpstr>Execution Plan</vt:lpstr>
      <vt:lpstr>Stage Execution</vt:lpstr>
      <vt:lpstr>Word Count in Spark (As a Whole View)</vt:lpstr>
      <vt:lpstr>map vs. flatMap</vt:lpstr>
      <vt:lpstr>RDD Operations</vt:lpstr>
      <vt:lpstr>Using Local Variables</vt:lpstr>
      <vt:lpstr>Shared Variables</vt:lpstr>
      <vt:lpstr>Shared Variables</vt:lpstr>
      <vt:lpstr>Broadcast Variables</vt:lpstr>
      <vt:lpstr>Accumulators</vt:lpstr>
      <vt:lpstr>Accumulators Example (Python)</vt:lpstr>
      <vt:lpstr>References</vt:lpstr>
      <vt:lpstr>End of Chapter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652</cp:revision>
  <cp:lastPrinted>2005-01-10T21:51:57Z</cp:lastPrinted>
  <dcterms:created xsi:type="dcterms:W3CDTF">1999-11-04T20:50:09Z</dcterms:created>
  <dcterms:modified xsi:type="dcterms:W3CDTF">2017-08-29T00:53:16Z</dcterms:modified>
</cp:coreProperties>
</file>