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4"/>
  </p:sldMasterIdLst>
  <p:notesMasterIdLst>
    <p:notesMasterId r:id="rId86"/>
  </p:notesMasterIdLst>
  <p:handoutMasterIdLst>
    <p:handoutMasterId r:id="rId87"/>
  </p:handoutMasterIdLst>
  <p:sldIdLst>
    <p:sldId id="493" r:id="rId5"/>
    <p:sldId id="403" r:id="rId6"/>
    <p:sldId id="492" r:id="rId7"/>
    <p:sldId id="503" r:id="rId8"/>
    <p:sldId id="496" r:id="rId9"/>
    <p:sldId id="498" r:id="rId10"/>
    <p:sldId id="536" r:id="rId11"/>
    <p:sldId id="499" r:id="rId12"/>
    <p:sldId id="579" r:id="rId13"/>
    <p:sldId id="580" r:id="rId14"/>
    <p:sldId id="581" r:id="rId15"/>
    <p:sldId id="582" r:id="rId16"/>
    <p:sldId id="583" r:id="rId17"/>
    <p:sldId id="584" r:id="rId18"/>
    <p:sldId id="585" r:id="rId19"/>
    <p:sldId id="586" r:id="rId20"/>
    <p:sldId id="587" r:id="rId21"/>
    <p:sldId id="588" r:id="rId22"/>
    <p:sldId id="589" r:id="rId23"/>
    <p:sldId id="591" r:id="rId24"/>
    <p:sldId id="495" r:id="rId25"/>
    <p:sldId id="551" r:id="rId26"/>
    <p:sldId id="552" r:id="rId27"/>
    <p:sldId id="535" r:id="rId28"/>
    <p:sldId id="553" r:id="rId29"/>
    <p:sldId id="556" r:id="rId30"/>
    <p:sldId id="554" r:id="rId31"/>
    <p:sldId id="555" r:id="rId32"/>
    <p:sldId id="557" r:id="rId33"/>
    <p:sldId id="558" r:id="rId34"/>
    <p:sldId id="559" r:id="rId35"/>
    <p:sldId id="560" r:id="rId36"/>
    <p:sldId id="500" r:id="rId37"/>
    <p:sldId id="516" r:id="rId38"/>
    <p:sldId id="512" r:id="rId39"/>
    <p:sldId id="517" r:id="rId40"/>
    <p:sldId id="514" r:id="rId41"/>
    <p:sldId id="529" r:id="rId42"/>
    <p:sldId id="532" r:id="rId43"/>
    <p:sldId id="545" r:id="rId44"/>
    <p:sldId id="530" r:id="rId45"/>
    <p:sldId id="531" r:id="rId46"/>
    <p:sldId id="543" r:id="rId47"/>
    <p:sldId id="544" r:id="rId48"/>
    <p:sldId id="533" r:id="rId49"/>
    <p:sldId id="546" r:id="rId50"/>
    <p:sldId id="547" r:id="rId51"/>
    <p:sldId id="515" r:id="rId52"/>
    <p:sldId id="522" r:id="rId53"/>
    <p:sldId id="523" r:id="rId54"/>
    <p:sldId id="524" r:id="rId55"/>
    <p:sldId id="548" r:id="rId56"/>
    <p:sldId id="525" r:id="rId57"/>
    <p:sldId id="526" r:id="rId58"/>
    <p:sldId id="527" r:id="rId59"/>
    <p:sldId id="550" r:id="rId60"/>
    <p:sldId id="593" r:id="rId61"/>
    <p:sldId id="594" r:id="rId62"/>
    <p:sldId id="595" r:id="rId63"/>
    <p:sldId id="596" r:id="rId64"/>
    <p:sldId id="501" r:id="rId65"/>
    <p:sldId id="534" r:id="rId66"/>
    <p:sldId id="562" r:id="rId67"/>
    <p:sldId id="565" r:id="rId68"/>
    <p:sldId id="563" r:id="rId69"/>
    <p:sldId id="564" r:id="rId70"/>
    <p:sldId id="566" r:id="rId71"/>
    <p:sldId id="567" r:id="rId72"/>
    <p:sldId id="568" r:id="rId73"/>
    <p:sldId id="570" r:id="rId74"/>
    <p:sldId id="571" r:id="rId75"/>
    <p:sldId id="572" r:id="rId76"/>
    <p:sldId id="573" r:id="rId77"/>
    <p:sldId id="574" r:id="rId78"/>
    <p:sldId id="575" r:id="rId79"/>
    <p:sldId id="576" r:id="rId80"/>
    <p:sldId id="577" r:id="rId81"/>
    <p:sldId id="598" r:id="rId82"/>
    <p:sldId id="430" r:id="rId83"/>
    <p:sldId id="283" r:id="rId84"/>
    <p:sldId id="597" r:id="rId85"/>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5pPr>
    <a:lvl6pPr marL="2286000" algn="l" defTabSz="914400" rtl="0" eaLnBrk="1" latinLnBrk="0" hangingPunct="1">
      <a:defRPr sz="1600" kern="1200">
        <a:solidFill>
          <a:schemeClr val="tx1"/>
        </a:solidFill>
        <a:latin typeface="Helvetica" pitchFamily="-84" charset="0"/>
        <a:ea typeface="MS PGothic" pitchFamily="34" charset="-128"/>
        <a:cs typeface="+mn-cs"/>
      </a:defRPr>
    </a:lvl6pPr>
    <a:lvl7pPr marL="2743200" algn="l" defTabSz="914400" rtl="0" eaLnBrk="1" latinLnBrk="0" hangingPunct="1">
      <a:defRPr sz="1600" kern="1200">
        <a:solidFill>
          <a:schemeClr val="tx1"/>
        </a:solidFill>
        <a:latin typeface="Helvetica" pitchFamily="-84" charset="0"/>
        <a:ea typeface="MS PGothic" pitchFamily="34" charset="-128"/>
        <a:cs typeface="+mn-cs"/>
      </a:defRPr>
    </a:lvl7pPr>
    <a:lvl8pPr marL="3200400" algn="l" defTabSz="914400" rtl="0" eaLnBrk="1" latinLnBrk="0" hangingPunct="1">
      <a:defRPr sz="1600" kern="1200">
        <a:solidFill>
          <a:schemeClr val="tx1"/>
        </a:solidFill>
        <a:latin typeface="Helvetica" pitchFamily="-84" charset="0"/>
        <a:ea typeface="MS PGothic" pitchFamily="34" charset="-128"/>
        <a:cs typeface="+mn-cs"/>
      </a:defRPr>
    </a:lvl8pPr>
    <a:lvl9pPr marL="3657600" algn="l" defTabSz="914400" rtl="0" eaLnBrk="1" latinLnBrk="0" hangingPunct="1">
      <a:defRPr sz="1600" kern="1200">
        <a:solidFill>
          <a:schemeClr val="tx1"/>
        </a:solidFill>
        <a:latin typeface="Helvetica" pitchFamily="-8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43" autoAdjust="0"/>
  </p:normalViewPr>
  <p:slideViewPr>
    <p:cSldViewPr snapToGrid="0">
      <p:cViewPr>
        <p:scale>
          <a:sx n="100" d="100"/>
          <a:sy n="100" d="100"/>
        </p:scale>
        <p:origin x="-1356" y="-186"/>
      </p:cViewPr>
      <p:guideLst>
        <p:guide orient="horz" pos="679"/>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8" d="100"/>
          <a:sy n="88" d="100"/>
        </p:scale>
        <p:origin x="-385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583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583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583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a:lvl1pPr>
          </a:lstStyle>
          <a:p>
            <a:pPr>
              <a:defRPr/>
            </a:pPr>
            <a:fld id="{44250992-19B2-4644-8182-E220BB333421}" type="slidenum">
              <a:rPr lang="en-US" altLang="en-US"/>
              <a:pPr>
                <a:defRPr/>
              </a:pPr>
              <a:t>‹#›</a:t>
            </a:fld>
            <a:endParaRPr lang="en-US" altLang="en-US"/>
          </a:p>
        </p:txBody>
      </p:sp>
    </p:spTree>
    <p:extLst>
      <p:ext uri="{BB962C8B-B14F-4D97-AF65-F5344CB8AC3E}">
        <p14:creationId xmlns:p14="http://schemas.microsoft.com/office/powerpoint/2010/main" val="3862056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a:lvl1pPr>
          </a:lstStyle>
          <a:p>
            <a:pPr>
              <a:defRPr/>
            </a:pPr>
            <a:fld id="{124CA585-E917-431E-8513-7F94B202BF9F}" type="slidenum">
              <a:rPr lang="en-US" altLang="en-US"/>
              <a:pPr>
                <a:defRPr/>
              </a:pPr>
              <a:t>‹#›</a:t>
            </a:fld>
            <a:endParaRPr lang="en-US" altLang="en-US"/>
          </a:p>
        </p:txBody>
      </p:sp>
    </p:spTree>
    <p:extLst>
      <p:ext uri="{BB962C8B-B14F-4D97-AF65-F5344CB8AC3E}">
        <p14:creationId xmlns:p14="http://schemas.microsoft.com/office/powerpoint/2010/main" val="41589717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pPr>
              <a:defRPr/>
            </a:pPr>
            <a:fld id="{55A46CA8-E576-4461-9DF1-90EC56FB4F3D}" type="slidenum">
              <a:rPr lang="en-US" altLang="en-US" sz="1200" smtClean="0"/>
              <a:pPr>
                <a:defRPr/>
              </a:pPr>
              <a:t>1</a:t>
            </a:fld>
            <a:endParaRPr lang="en-US" altLang="en-US" sz="120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GB"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3426" name="Rectangle 2"/>
          <p:cNvSpPr>
            <a:spLocks noGrp="1" noChangeArrowheads="1"/>
          </p:cNvSpPr>
          <p:nvPr>
            <p:ph type="ctrTitle"/>
          </p:nvPr>
        </p:nvSpPr>
        <p:spPr>
          <a:xfrm>
            <a:off x="685800" y="2286000"/>
            <a:ext cx="7772400" cy="1143000"/>
          </a:xfrm>
        </p:spPr>
        <p:txBody>
          <a:bodyPr/>
          <a:lstStyle>
            <a:lvl1pPr>
              <a:defRPr/>
            </a:lvl1pPr>
          </a:lstStyle>
          <a:p>
            <a:pPr lvl="0"/>
            <a:r>
              <a:rPr lang="en-US" noProof="0" smtClean="0"/>
              <a:t>Click to edit Master title style</a:t>
            </a:r>
          </a:p>
        </p:txBody>
      </p:sp>
      <p:sp>
        <p:nvSpPr>
          <p:cNvPr id="103427" name="Rectangle 3"/>
          <p:cNvSpPr>
            <a:spLocks noGrp="1" noChangeArrowheads="1"/>
          </p:cNvSpPr>
          <p:nvPr>
            <p:ph type="subTitle" idx="1"/>
          </p:nvPr>
        </p:nvSpPr>
        <p:spPr>
          <a:xfrm>
            <a:off x="1371600" y="3886200"/>
            <a:ext cx="6400800" cy="1752600"/>
          </a:xfrm>
        </p:spPr>
        <p:txBody>
          <a:bodyPr/>
          <a:lstStyle>
            <a:lvl1pPr marL="0" indent="0" algn="ctr">
              <a:buFont typeface="Monotype Sorts" pitchFamily="-128" charset="2"/>
              <a:buNone/>
              <a:defRPr/>
            </a:lvl1pPr>
          </a:lstStyle>
          <a:p>
            <a:pPr lvl="0"/>
            <a:r>
              <a:rPr lang="en-US" noProof="0" smtClean="0"/>
              <a:t>Click to edit Master subtitle style</a:t>
            </a:r>
          </a:p>
        </p:txBody>
      </p:sp>
      <p:sp>
        <p:nvSpPr>
          <p:cNvPr id="4" name="Footer Placeholder 3"/>
          <p:cNvSpPr>
            <a:spLocks noGrp="1" noChangeArrowheads="1"/>
          </p:cNvSpPr>
          <p:nvPr>
            <p:ph type="ftr" sz="quarter" idx="10"/>
          </p:nvPr>
        </p:nvSpPr>
        <p:spPr bwMode="auto">
          <a:xfrm>
            <a:off x="2862263" y="5780088"/>
            <a:ext cx="34480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pitchFamily="18" charset="0"/>
              </a:defRPr>
            </a:lvl1pPr>
          </a:lstStyle>
          <a:p>
            <a:pPr>
              <a:defRPr/>
            </a:pPr>
            <a:endParaRPr lang="en-US" altLang="en-US"/>
          </a:p>
        </p:txBody>
      </p:sp>
      <p:sp>
        <p:nvSpPr>
          <p:cNvPr id="5" name="Rectangle 4"/>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448CD3B4-03A6-472B-ABFD-5FDC5C2DA57F}" type="slidenum">
              <a:rPr lang="en-US" altLang="en-US"/>
              <a:pPr>
                <a:defRPr/>
              </a:pPr>
              <a:t>‹#›</a:t>
            </a:fld>
            <a:endParaRPr lang="en-US" altLang="en-US"/>
          </a:p>
        </p:txBody>
      </p:sp>
    </p:spTree>
    <p:extLst>
      <p:ext uri="{BB962C8B-B14F-4D97-AF65-F5344CB8AC3E}">
        <p14:creationId xmlns:p14="http://schemas.microsoft.com/office/powerpoint/2010/main" val="62198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pPr>
              <a:defRPr/>
            </a:pPr>
            <a:fld id="{B6DFD7E5-1672-4C46-9FEB-5A821C110F2E}" type="slidenum">
              <a:rPr lang="en-US" altLang="en-US"/>
              <a:pPr>
                <a:defRPr/>
              </a:pPr>
              <a:t>‹#›</a:t>
            </a:fld>
            <a:endParaRPr lang="en-US" altLang="en-US"/>
          </a:p>
        </p:txBody>
      </p:sp>
    </p:spTree>
    <p:extLst>
      <p:ext uri="{BB962C8B-B14F-4D97-AF65-F5344CB8AC3E}">
        <p14:creationId xmlns:p14="http://schemas.microsoft.com/office/powerpoint/2010/main" val="382180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pPr>
              <a:defRPr/>
            </a:pPr>
            <a:fld id="{CE635DF1-FBC7-4D03-98EB-066D99E8E72B}" type="slidenum">
              <a:rPr lang="en-US" altLang="en-US"/>
              <a:pPr>
                <a:defRPr/>
              </a:pPr>
              <a:t>‹#›</a:t>
            </a:fld>
            <a:endParaRPr lang="en-US" altLang="en-US"/>
          </a:p>
        </p:txBody>
      </p:sp>
    </p:spTree>
    <p:extLst>
      <p:ext uri="{BB962C8B-B14F-4D97-AF65-F5344CB8AC3E}">
        <p14:creationId xmlns:p14="http://schemas.microsoft.com/office/powerpoint/2010/main" val="212632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pPr>
              <a:defRPr/>
            </a:pPr>
            <a:fld id="{0391BD6B-0437-4D40-B1B8-D627596CD263}" type="slidenum">
              <a:rPr lang="en-US" altLang="en-US"/>
              <a:pPr>
                <a:defRPr/>
              </a:pPr>
              <a:t>‹#›</a:t>
            </a:fld>
            <a:endParaRPr lang="en-US" altLang="en-US"/>
          </a:p>
        </p:txBody>
      </p:sp>
    </p:spTree>
    <p:extLst>
      <p:ext uri="{BB962C8B-B14F-4D97-AF65-F5344CB8AC3E}">
        <p14:creationId xmlns:p14="http://schemas.microsoft.com/office/powerpoint/2010/main" val="3032884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8C8261BC-DF26-4A3F-9464-7C49127AC09D}" type="slidenum">
              <a:rPr lang="en-US" altLang="en-US"/>
              <a:pPr>
                <a:defRPr/>
              </a:pPr>
              <a:t>‹#›</a:t>
            </a:fld>
            <a:endParaRPr lang="en-US" altLang="en-US"/>
          </a:p>
        </p:txBody>
      </p:sp>
    </p:spTree>
    <p:extLst>
      <p:ext uri="{BB962C8B-B14F-4D97-AF65-F5344CB8AC3E}">
        <p14:creationId xmlns:p14="http://schemas.microsoft.com/office/powerpoint/2010/main" val="3106501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3"/>
          <p:cNvSpPr>
            <a:spLocks noGrp="1" noChangeArrowheads="1"/>
          </p:cNvSpPr>
          <p:nvPr>
            <p:ph type="sldNum" sz="quarter" idx="10"/>
          </p:nvPr>
        </p:nvSpPr>
        <p:spPr>
          <a:ln/>
        </p:spPr>
        <p:txBody>
          <a:bodyPr/>
          <a:lstStyle>
            <a:lvl1pPr>
              <a:defRPr/>
            </a:lvl1pPr>
          </a:lstStyle>
          <a:p>
            <a:pPr>
              <a:defRPr/>
            </a:pPr>
            <a:fld id="{DC7E6B8E-9C79-40DB-957B-F8897B019BE6}" type="slidenum">
              <a:rPr lang="en-US" altLang="en-US"/>
              <a:pPr>
                <a:defRPr/>
              </a:pPr>
              <a:t>‹#›</a:t>
            </a:fld>
            <a:endParaRPr lang="en-US" altLang="en-US"/>
          </a:p>
        </p:txBody>
      </p:sp>
    </p:spTree>
    <p:extLst>
      <p:ext uri="{BB962C8B-B14F-4D97-AF65-F5344CB8AC3E}">
        <p14:creationId xmlns:p14="http://schemas.microsoft.com/office/powerpoint/2010/main" val="2670902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3"/>
          <p:cNvSpPr>
            <a:spLocks noGrp="1" noChangeArrowheads="1"/>
          </p:cNvSpPr>
          <p:nvPr>
            <p:ph type="sldNum" sz="quarter" idx="10"/>
          </p:nvPr>
        </p:nvSpPr>
        <p:spPr>
          <a:ln/>
        </p:spPr>
        <p:txBody>
          <a:bodyPr/>
          <a:lstStyle>
            <a:lvl1pPr>
              <a:defRPr/>
            </a:lvl1pPr>
          </a:lstStyle>
          <a:p>
            <a:pPr>
              <a:defRPr/>
            </a:pPr>
            <a:fld id="{503E4787-D704-41D5-96FA-6029BC2D601D}" type="slidenum">
              <a:rPr lang="en-US" altLang="en-US"/>
              <a:pPr>
                <a:defRPr/>
              </a:pPr>
              <a:t>‹#›</a:t>
            </a:fld>
            <a:endParaRPr lang="en-US" altLang="en-US"/>
          </a:p>
        </p:txBody>
      </p:sp>
    </p:spTree>
    <p:extLst>
      <p:ext uri="{BB962C8B-B14F-4D97-AF65-F5344CB8AC3E}">
        <p14:creationId xmlns:p14="http://schemas.microsoft.com/office/powerpoint/2010/main" val="3598156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3"/>
          <p:cNvSpPr>
            <a:spLocks noGrp="1" noChangeArrowheads="1"/>
          </p:cNvSpPr>
          <p:nvPr>
            <p:ph type="sldNum" sz="quarter" idx="10"/>
          </p:nvPr>
        </p:nvSpPr>
        <p:spPr>
          <a:ln/>
        </p:spPr>
        <p:txBody>
          <a:bodyPr/>
          <a:lstStyle>
            <a:lvl1pPr>
              <a:defRPr/>
            </a:lvl1pPr>
          </a:lstStyle>
          <a:p>
            <a:pPr>
              <a:defRPr/>
            </a:pPr>
            <a:fld id="{19D80D7A-BD40-4C39-B622-D9D776880710}" type="slidenum">
              <a:rPr lang="en-US" altLang="en-US"/>
              <a:pPr>
                <a:defRPr/>
              </a:pPr>
              <a:t>‹#›</a:t>
            </a:fld>
            <a:endParaRPr lang="en-US" altLang="en-US"/>
          </a:p>
        </p:txBody>
      </p:sp>
    </p:spTree>
    <p:extLst>
      <p:ext uri="{BB962C8B-B14F-4D97-AF65-F5344CB8AC3E}">
        <p14:creationId xmlns:p14="http://schemas.microsoft.com/office/powerpoint/2010/main" val="109676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0668B800-05CE-4D5D-9B81-1646CECA7A7D}" type="slidenum">
              <a:rPr lang="en-US" altLang="en-US"/>
              <a:pPr>
                <a:defRPr/>
              </a:pPr>
              <a:t>‹#›</a:t>
            </a:fld>
            <a:endParaRPr lang="en-US" altLang="en-US"/>
          </a:p>
        </p:txBody>
      </p:sp>
    </p:spTree>
    <p:extLst>
      <p:ext uri="{BB962C8B-B14F-4D97-AF65-F5344CB8AC3E}">
        <p14:creationId xmlns:p14="http://schemas.microsoft.com/office/powerpoint/2010/main" val="290534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CA91932F-2DE9-4DE0-AF15-92B462BAF58C}" type="slidenum">
              <a:rPr lang="en-US" altLang="en-US"/>
              <a:pPr>
                <a:defRPr/>
              </a:pPr>
              <a:t>‹#›</a:t>
            </a:fld>
            <a:endParaRPr lang="en-US" altLang="en-US"/>
          </a:p>
        </p:txBody>
      </p:sp>
    </p:spTree>
    <p:extLst>
      <p:ext uri="{BB962C8B-B14F-4D97-AF65-F5344CB8AC3E}">
        <p14:creationId xmlns:p14="http://schemas.microsoft.com/office/powerpoint/2010/main" val="82938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D97DBDC1-038D-44C4-A392-98B29AC53A02}" type="slidenum">
              <a:rPr lang="en-US" altLang="en-US"/>
              <a:pPr>
                <a:defRPr/>
              </a:pPr>
              <a:t>‹#›</a:t>
            </a:fld>
            <a:endParaRPr lang="en-US" altLang="en-US"/>
          </a:p>
        </p:txBody>
      </p:sp>
    </p:spTree>
    <p:extLst>
      <p:ext uri="{BB962C8B-B14F-4D97-AF65-F5344CB8AC3E}">
        <p14:creationId xmlns:p14="http://schemas.microsoft.com/office/powerpoint/2010/main" val="659407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DDDD"/>
            </a:gs>
            <a:gs pos="100000">
              <a:srgbClr val="F8F8F8"/>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403" name="Rectangle 3"/>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defRPr>
            </a:lvl1pPr>
          </a:lstStyle>
          <a:p>
            <a:pPr>
              <a:defRPr/>
            </a:pPr>
            <a:fld id="{4FA44DAB-E9ED-43BB-AFC6-F2A218B8D641}" type="slidenum">
              <a:rPr lang="en-US" altLang="en-US"/>
              <a:pPr>
                <a:defRPr/>
              </a:pPr>
              <a:t>‹#›</a:t>
            </a:fld>
            <a:endParaRPr lang="en-US" altLang="en-US"/>
          </a:p>
        </p:txBody>
      </p:sp>
      <p:sp>
        <p:nvSpPr>
          <p:cNvPr id="1028" name="Text Box 5"/>
          <p:cNvSpPr txBox="1">
            <a:spLocks noChangeArrowheads="1"/>
          </p:cNvSpPr>
          <p:nvPr/>
        </p:nvSpPr>
        <p:spPr bwMode="auto">
          <a:xfrm>
            <a:off x="4479983" y="6613525"/>
            <a:ext cx="44755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pPr algn="ctr">
              <a:spcBef>
                <a:spcPct val="50000"/>
              </a:spcBef>
              <a:defRPr/>
            </a:pPr>
            <a:r>
              <a:rPr lang="en-US" altLang="zh-CN" sz="1000" b="1" dirty="0" smtClean="0">
                <a:solidFill>
                  <a:schemeClr val="tx2"/>
                </a:solidFill>
              </a:rPr>
              <a:t>7</a:t>
            </a:r>
            <a:r>
              <a:rPr lang="en-US" altLang="en-US" sz="1000" b="1" dirty="0" smtClean="0">
                <a:solidFill>
                  <a:schemeClr val="tx2"/>
                </a:solidFill>
              </a:rPr>
              <a:t>.</a:t>
            </a:r>
            <a:fld id="{F22125A0-F761-4373-BBF0-6FDEC6AA3DA1}" type="slidenum">
              <a:rPr lang="en-US" altLang="en-US" sz="1000" b="1" smtClean="0">
                <a:solidFill>
                  <a:schemeClr val="tx2"/>
                </a:solidFill>
              </a:rPr>
              <a:pPr algn="ctr">
                <a:spcBef>
                  <a:spcPct val="50000"/>
                </a:spcBef>
                <a:defRPr/>
              </a:pPr>
              <a:t>‹#›</a:t>
            </a:fld>
            <a:endParaRPr lang="en-US" altLang="en-US" sz="1000" b="1" dirty="0" smtClean="0">
              <a:solidFill>
                <a:schemeClr val="tx2"/>
              </a:solidFill>
            </a:endParaRPr>
          </a:p>
        </p:txBody>
      </p:sp>
      <p:sp>
        <p:nvSpPr>
          <p:cNvPr id="102406" name="Rectangle 6"/>
          <p:cNvSpPr>
            <a:spLocks noGrp="1" noChangeArrowheads="1"/>
          </p:cNvSpPr>
          <p:nvPr>
            <p:ph type="title"/>
          </p:nvPr>
        </p:nvSpPr>
        <p:spPr bwMode="auto">
          <a:xfrm>
            <a:off x="768350" y="117475"/>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0" name="Freeform 8"/>
          <p:cNvSpPr>
            <a:spLocks/>
          </p:cNvSpPr>
          <p:nvPr/>
        </p:nvSpPr>
        <p:spPr bwMode="auto">
          <a:xfrm>
            <a:off x="8916988" y="5445125"/>
            <a:ext cx="227012" cy="47625"/>
          </a:xfrm>
          <a:custGeom>
            <a:avLst/>
            <a:gdLst>
              <a:gd name="T0" fmla="*/ 0 w 285"/>
              <a:gd name="T1" fmla="*/ 2147483647 h 61"/>
              <a:gd name="T2" fmla="*/ 2147483647 w 285"/>
              <a:gd name="T3" fmla="*/ 2147483647 h 61"/>
              <a:gd name="T4" fmla="*/ 2147483647 w 285"/>
              <a:gd name="T5" fmla="*/ 2147483647 h 61"/>
              <a:gd name="T6" fmla="*/ 2147483647 w 285"/>
              <a:gd name="T7" fmla="*/ 2147483647 h 61"/>
              <a:gd name="T8" fmla="*/ 2147483647 w 285"/>
              <a:gd name="T9" fmla="*/ 2147483647 h 61"/>
              <a:gd name="T10" fmla="*/ 2147483647 w 285"/>
              <a:gd name="T11" fmla="*/ 2147483647 h 61"/>
              <a:gd name="T12" fmla="*/ 2147483647 w 285"/>
              <a:gd name="T13" fmla="*/ 2147483647 h 61"/>
              <a:gd name="T14" fmla="*/ 2147483647 w 285"/>
              <a:gd name="T15" fmla="*/ 2147483647 h 61"/>
              <a:gd name="T16" fmla="*/ 2147483647 w 285"/>
              <a:gd name="T17" fmla="*/ 0 h 61"/>
              <a:gd name="T18" fmla="*/ 2147483647 w 285"/>
              <a:gd name="T19" fmla="*/ 0 h 61"/>
              <a:gd name="T20" fmla="*/ 2147483647 w 285"/>
              <a:gd name="T21" fmla="*/ 0 h 61"/>
              <a:gd name="T22" fmla="*/ 2147483647 w 285"/>
              <a:gd name="T23" fmla="*/ 0 h 61"/>
              <a:gd name="T24" fmla="*/ 2147483647 w 285"/>
              <a:gd name="T25" fmla="*/ 2147483647 h 61"/>
              <a:gd name="T26" fmla="*/ 2147483647 w 285"/>
              <a:gd name="T27" fmla="*/ 2147483647 h 61"/>
              <a:gd name="T28" fmla="*/ 2147483647 w 285"/>
              <a:gd name="T29" fmla="*/ 2147483647 h 61"/>
              <a:gd name="T30" fmla="*/ 2147483647 w 285"/>
              <a:gd name="T31" fmla="*/ 2147483647 h 61"/>
              <a:gd name="T32" fmla="*/ 2147483647 w 285"/>
              <a:gd name="T33" fmla="*/ 2147483647 h 61"/>
              <a:gd name="T34" fmla="*/ 2147483647 w 285"/>
              <a:gd name="T35" fmla="*/ 2147483647 h 61"/>
              <a:gd name="T36" fmla="*/ 2147483647 w 285"/>
              <a:gd name="T37" fmla="*/ 2147483647 h 61"/>
              <a:gd name="T38" fmla="*/ 2147483647 w 285"/>
              <a:gd name="T39" fmla="*/ 2147483647 h 61"/>
              <a:gd name="T40" fmla="*/ 2147483647 w 285"/>
              <a:gd name="T41" fmla="*/ 2147483647 h 61"/>
              <a:gd name="T42" fmla="*/ 2147483647 w 285"/>
              <a:gd name="T43" fmla="*/ 2147483647 h 61"/>
              <a:gd name="T44" fmla="*/ 2147483647 w 285"/>
              <a:gd name="T45" fmla="*/ 2147483647 h 61"/>
              <a:gd name="T46" fmla="*/ 2147483647 w 285"/>
              <a:gd name="T47" fmla="*/ 2147483647 h 61"/>
              <a:gd name="T48" fmla="*/ 2147483647 w 285"/>
              <a:gd name="T49" fmla="*/ 2147483647 h 61"/>
              <a:gd name="T50" fmla="*/ 2147483647 w 285"/>
              <a:gd name="T51" fmla="*/ 2147483647 h 61"/>
              <a:gd name="T52" fmla="*/ 2147483647 w 285"/>
              <a:gd name="T53" fmla="*/ 2147483647 h 61"/>
              <a:gd name="T54" fmla="*/ 2147483647 w 285"/>
              <a:gd name="T55" fmla="*/ 2147483647 h 61"/>
              <a:gd name="T56" fmla="*/ 2147483647 w 285"/>
              <a:gd name="T57" fmla="*/ 2147483647 h 61"/>
              <a:gd name="T58" fmla="*/ 2147483647 w 285"/>
              <a:gd name="T59" fmla="*/ 2147483647 h 61"/>
              <a:gd name="T60" fmla="*/ 2147483647 w 285"/>
              <a:gd name="T61" fmla="*/ 2147483647 h 61"/>
              <a:gd name="T62" fmla="*/ 2147483647 w 285"/>
              <a:gd name="T63" fmla="*/ 2147483647 h 61"/>
              <a:gd name="T64" fmla="*/ 2147483647 w 285"/>
              <a:gd name="T65" fmla="*/ 2147483647 h 61"/>
              <a:gd name="T66" fmla="*/ 2147483647 w 285"/>
              <a:gd name="T67" fmla="*/ 2147483647 h 61"/>
              <a:gd name="T68" fmla="*/ 2147483647 w 285"/>
              <a:gd name="T69" fmla="*/ 2147483647 h 61"/>
              <a:gd name="T70" fmla="*/ 2147483647 w 285"/>
              <a:gd name="T71" fmla="*/ 2147483647 h 61"/>
              <a:gd name="T72" fmla="*/ 2147483647 w 285"/>
              <a:gd name="T73" fmla="*/ 2147483647 h 61"/>
              <a:gd name="T74" fmla="*/ 2147483647 w 285"/>
              <a:gd name="T75" fmla="*/ 2147483647 h 61"/>
              <a:gd name="T76" fmla="*/ 2147483647 w 285"/>
              <a:gd name="T77" fmla="*/ 2147483647 h 61"/>
              <a:gd name="T78" fmla="*/ 2147483647 w 285"/>
              <a:gd name="T79" fmla="*/ 2147483647 h 61"/>
              <a:gd name="T80" fmla="*/ 2147483647 w 285"/>
              <a:gd name="T81" fmla="*/ 2147483647 h 61"/>
              <a:gd name="T82" fmla="*/ 2147483647 w 285"/>
              <a:gd name="T83" fmla="*/ 2147483647 h 61"/>
              <a:gd name="T84" fmla="*/ 2147483647 w 285"/>
              <a:gd name="T85" fmla="*/ 2147483647 h 61"/>
              <a:gd name="T86" fmla="*/ 2147483647 w 285"/>
              <a:gd name="T87" fmla="*/ 2147483647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Tree>
  </p:cSld>
  <p:clrMap bg1="lt1" tx1="dk1" bg2="lt2" tx2="dk2" accent1="accent1" accent2="accent2" accent3="accent3" accent4="accent4" accent5="accent5" accent6="accent6" hlink="hlink" folHlink="folHlink"/>
  <p:sldLayoutIdLst>
    <p:sldLayoutId id="2147484110"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S PGothic"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84" charset="2"/>
        <a:buChar char="n"/>
        <a:defRPr kumimoji="1">
          <a:solidFill>
            <a:schemeClr val="tx1"/>
          </a:solidFill>
          <a:latin typeface="+mn-lt"/>
          <a:ea typeface="MS PGothic" pitchFamily="34" charset="-128"/>
          <a:cs typeface="ＭＳ Ｐゴシック" charset="0"/>
        </a:defRPr>
      </a:lvl1pPr>
      <a:lvl2pPr marL="742950" indent="-285750" algn="l" rtl="0" eaLnBrk="0" fontAlgn="base" hangingPunct="0">
        <a:spcBef>
          <a:spcPct val="35000"/>
        </a:spcBef>
        <a:spcAft>
          <a:spcPct val="0"/>
        </a:spcAft>
        <a:buClr>
          <a:schemeClr val="hlink"/>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apache/spark/blob/master/examples/src/main/scala/org/apache/spark/examples/sql/SparkSQLExample.scal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github.com/apache/spark/blob/v2.1.0/examples/src/main/scala/org/apache/spark/examples/streaming/NetworkWordCount.scala"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spark.apache.org/graphx/"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github.com/apache/spark/blob/master/graphx/src/main/scala/org/apache/spark/graphx/lib/ShortestPaths.scala"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hyperlink" Target="https://www.safaribooksonline.com/library/view/learning-spark/9781449359034/" TargetMode="External"/><Relationship Id="rId3" Type="http://schemas.openxmlformats.org/officeDocument/2006/relationships/hyperlink" Target="http://spark.apache.org/docs/latest/sql-programming-guide.html" TargetMode="External"/><Relationship Id="rId7" Type="http://schemas.openxmlformats.org/officeDocument/2006/relationships/hyperlink" Target="http://ampcamp.berkeley.edu/big-data-mini-course/graph-analytics-with-graphx.html" TargetMode="External"/><Relationship Id="rId2" Type="http://schemas.openxmlformats.org/officeDocument/2006/relationships/hyperlink" Target="http://spark.apache.org/docs/latest/index.html" TargetMode="External"/><Relationship Id="rId1" Type="http://schemas.openxmlformats.org/officeDocument/2006/relationships/slideLayout" Target="../slideLayouts/slideLayout2.xml"/><Relationship Id="rId6" Type="http://schemas.openxmlformats.org/officeDocument/2006/relationships/hyperlink" Target="http://spark.apache.org/docs/latest/graphx-programming-guide.html" TargetMode="External"/><Relationship Id="rId5" Type="http://schemas.openxmlformats.org/officeDocument/2006/relationships/hyperlink" Target="https://spark.apache.org/docs/latest/structured-streaming-programming-guide.html" TargetMode="External"/><Relationship Id="rId4" Type="http://schemas.openxmlformats.org/officeDocument/2006/relationships/hyperlink" Target="http://spark.apache.org/docs/latest/streaming-programming-guide.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685800" y="2159000"/>
            <a:ext cx="7772400" cy="4424363"/>
          </a:xfrm>
        </p:spPr>
        <p:txBody>
          <a:bodyPr/>
          <a:lstStyle/>
          <a:p>
            <a:pPr>
              <a:defRPr/>
            </a:pPr>
            <a:r>
              <a:rPr lang="en-US" altLang="en-US" dirty="0" smtClean="0"/>
              <a:t>COMP9313: Big Data Management</a:t>
            </a:r>
            <a:br>
              <a:rPr lang="en-US" altLang="en-US" dirty="0" smtClean="0"/>
            </a:br>
            <a:r>
              <a:rPr lang="en-US" altLang="en-US" dirty="0"/>
              <a:t/>
            </a:r>
            <a:br>
              <a:rPr lang="en-US" altLang="en-US" dirty="0"/>
            </a:br>
            <a:r>
              <a:rPr lang="en-US" altLang="en-US" dirty="0" smtClean="0"/>
              <a:t/>
            </a:r>
            <a:br>
              <a:rPr lang="en-US" altLang="en-US" dirty="0" smtClean="0"/>
            </a:br>
            <a:r>
              <a:rPr lang="en-US" altLang="en-US" dirty="0"/>
              <a:t/>
            </a:r>
            <a:br>
              <a:rPr lang="en-US" altLang="en-US" dirty="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a:t/>
            </a:r>
            <a:br>
              <a:rPr lang="en-US" altLang="en-US" dirty="0"/>
            </a:br>
            <a:r>
              <a:rPr lang="en-US" altLang="en-US" dirty="0" smtClean="0"/>
              <a:t>Lecturer: Xin Cao</a:t>
            </a:r>
            <a:br>
              <a:rPr lang="en-US" altLang="en-US" dirty="0" smtClean="0"/>
            </a:br>
            <a:r>
              <a:rPr lang="en-US" altLang="en-US" sz="2000" dirty="0" smtClean="0"/>
              <a:t>Course web site: </a:t>
            </a:r>
            <a:r>
              <a:rPr lang="en-AU" sz="2000" dirty="0">
                <a:effectLst/>
              </a:rPr>
              <a:t>http://www.cse.unsw.edu.au/~</a:t>
            </a:r>
            <a:r>
              <a:rPr lang="en-AU" sz="2000" dirty="0" smtClean="0">
                <a:effectLst/>
              </a:rPr>
              <a:t>cs9313/</a:t>
            </a:r>
            <a:r>
              <a:rPr lang="en-US" altLang="en-US" dirty="0" smtClean="0"/>
              <a:t/>
            </a:r>
            <a:br>
              <a:rPr lang="en-US" altLang="en-US" dirty="0" smtClean="0"/>
            </a:br>
            <a:endParaRPr lang="en-US" altLang="en-US" dirty="0" smtClean="0"/>
          </a:p>
        </p:txBody>
      </p:sp>
      <p:pic>
        <p:nvPicPr>
          <p:cNvPr id="3075" name="Picture 4" descr="C:\Users\xcao\Downloads\spark-had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8" y="1608138"/>
            <a:ext cx="3100387" cy="354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WordCount</a:t>
            </a:r>
            <a:r>
              <a:rPr lang="en-US" dirty="0" smtClean="0"/>
              <a:t> (Scala)</a:t>
            </a:r>
            <a:endParaRPr lang="en-AU" dirty="0"/>
          </a:p>
        </p:txBody>
      </p:sp>
      <p:sp>
        <p:nvSpPr>
          <p:cNvPr id="16387" name="Content Placeholder 2"/>
          <p:cNvSpPr>
            <a:spLocks noGrp="1"/>
          </p:cNvSpPr>
          <p:nvPr>
            <p:ph idx="1"/>
          </p:nvPr>
        </p:nvSpPr>
        <p:spPr/>
        <p:txBody>
          <a:bodyPr/>
          <a:lstStyle/>
          <a:p>
            <a:r>
              <a:rPr lang="en-US" altLang="en-US" smtClean="0"/>
              <a:t>Standalone code</a:t>
            </a:r>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r>
              <a:rPr lang="en-US" altLang="en-US" smtClean="0"/>
              <a:t>You need to create a SparkContext object first</a:t>
            </a:r>
            <a:endParaRPr lang="en-AU" altLang="en-US" smtClean="0"/>
          </a:p>
        </p:txBody>
      </p:sp>
      <p:sp>
        <p:nvSpPr>
          <p:cNvPr id="4" name="직사각형 4"/>
          <p:cNvSpPr/>
          <p:nvPr/>
        </p:nvSpPr>
        <p:spPr>
          <a:xfrm>
            <a:off x="457200" y="1598613"/>
            <a:ext cx="8353425" cy="440055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spcBef>
                <a:spcPts val="0"/>
              </a:spcBef>
              <a:defRPr/>
            </a:pPr>
            <a:r>
              <a:rPr lang="en-US" sz="1400" b="1" dirty="0">
                <a:latin typeface="Lucida Console"/>
                <a:cs typeface="Lucida Console"/>
              </a:rPr>
              <a:t>import </a:t>
            </a:r>
            <a:r>
              <a:rPr lang="en-US" sz="1400" dirty="0" err="1">
                <a:latin typeface="Lucida Console"/>
                <a:cs typeface="Lucida Console"/>
              </a:rPr>
              <a:t>org.apache.spark.SparkContext</a:t>
            </a:r>
            <a:endParaRPr lang="en-US" sz="1400" dirty="0">
              <a:latin typeface="Lucida Console"/>
              <a:cs typeface="Lucida Console"/>
            </a:endParaRPr>
          </a:p>
          <a:p>
            <a:pPr>
              <a:spcBef>
                <a:spcPts val="0"/>
              </a:spcBef>
              <a:defRPr/>
            </a:pPr>
            <a:r>
              <a:rPr lang="en-US" sz="1400" b="1" dirty="0">
                <a:latin typeface="Lucida Console"/>
                <a:cs typeface="Lucida Console"/>
              </a:rPr>
              <a:t>import </a:t>
            </a:r>
            <a:r>
              <a:rPr lang="en-US" sz="1400" dirty="0" err="1">
                <a:latin typeface="Lucida Console"/>
                <a:cs typeface="Lucida Console"/>
              </a:rPr>
              <a:t>org.apache.spark.SparkContext</a:t>
            </a:r>
            <a:r>
              <a:rPr lang="en-US" sz="1400" dirty="0">
                <a:latin typeface="Lucida Console"/>
                <a:cs typeface="Lucida Console"/>
              </a:rPr>
              <a:t>._</a:t>
            </a:r>
          </a:p>
          <a:p>
            <a:pPr>
              <a:spcBef>
                <a:spcPts val="0"/>
              </a:spcBef>
              <a:defRPr/>
            </a:pPr>
            <a:r>
              <a:rPr lang="en-US" sz="1400" b="1" dirty="0">
                <a:latin typeface="Lucida Console"/>
                <a:cs typeface="Lucida Console"/>
              </a:rPr>
              <a:t>import </a:t>
            </a:r>
            <a:r>
              <a:rPr lang="en-US" sz="1400" dirty="0" err="1">
                <a:latin typeface="Lucida Console"/>
                <a:cs typeface="Lucida Console"/>
              </a:rPr>
              <a:t>org.apache.spark.SparkConf</a:t>
            </a:r>
            <a:endParaRPr lang="en-US" sz="1400" dirty="0">
              <a:latin typeface="Lucida Console"/>
              <a:cs typeface="Lucida Console"/>
            </a:endParaRPr>
          </a:p>
          <a:p>
            <a:pPr>
              <a:spcBef>
                <a:spcPts val="0"/>
              </a:spcBef>
              <a:defRPr/>
            </a:pPr>
            <a:endParaRPr lang="en-US" sz="1400" dirty="0">
              <a:latin typeface="Lucida Console"/>
              <a:cs typeface="Lucida Console"/>
            </a:endParaRPr>
          </a:p>
          <a:p>
            <a:pPr>
              <a:spcBef>
                <a:spcPts val="0"/>
              </a:spcBef>
              <a:defRPr/>
            </a:pPr>
            <a:r>
              <a:rPr lang="fr-FR" sz="1400" b="1" dirty="0" err="1">
                <a:latin typeface="Lucida Console"/>
                <a:cs typeface="Lucida Console"/>
              </a:rPr>
              <a:t>object</a:t>
            </a:r>
            <a:r>
              <a:rPr lang="fr-FR" sz="1400" dirty="0">
                <a:latin typeface="Lucida Console"/>
                <a:cs typeface="Lucida Console"/>
              </a:rPr>
              <a:t> </a:t>
            </a:r>
            <a:r>
              <a:rPr lang="fr-FR" sz="1400" dirty="0" err="1">
                <a:latin typeface="Lucida Console"/>
                <a:cs typeface="Lucida Console"/>
              </a:rPr>
              <a:t>WordCount</a:t>
            </a:r>
            <a:r>
              <a:rPr lang="fr-FR" sz="1400" dirty="0">
                <a:latin typeface="Lucida Console"/>
                <a:cs typeface="Lucida Console"/>
              </a:rPr>
              <a:t> {</a:t>
            </a:r>
          </a:p>
          <a:p>
            <a:pPr>
              <a:spcBef>
                <a:spcPts val="0"/>
              </a:spcBef>
              <a:defRPr/>
            </a:pPr>
            <a:r>
              <a:rPr lang="fr-FR" sz="1400" dirty="0">
                <a:latin typeface="Lucida Console"/>
                <a:cs typeface="Lucida Console"/>
              </a:rPr>
              <a:t>    </a:t>
            </a:r>
            <a:r>
              <a:rPr lang="fr-FR" sz="1400" b="1" dirty="0" err="1">
                <a:latin typeface="Lucida Console"/>
                <a:cs typeface="Lucida Console"/>
              </a:rPr>
              <a:t>def</a:t>
            </a:r>
            <a:r>
              <a:rPr lang="fr-FR" sz="1400" dirty="0">
                <a:latin typeface="Lucida Console"/>
                <a:cs typeface="Lucida Console"/>
              </a:rPr>
              <a:t> main(</a:t>
            </a:r>
            <a:r>
              <a:rPr lang="fr-FR" sz="1400" dirty="0" err="1">
                <a:latin typeface="Lucida Console"/>
                <a:cs typeface="Lucida Console"/>
              </a:rPr>
              <a:t>args</a:t>
            </a:r>
            <a:r>
              <a:rPr lang="fr-FR" sz="1400" dirty="0">
                <a:latin typeface="Lucida Console"/>
                <a:cs typeface="Lucida Console"/>
              </a:rPr>
              <a:t>: </a:t>
            </a:r>
            <a:r>
              <a:rPr lang="fr-FR" sz="1400" dirty="0" err="1">
                <a:latin typeface="Lucida Console"/>
                <a:cs typeface="Lucida Console"/>
              </a:rPr>
              <a:t>Array</a:t>
            </a:r>
            <a:r>
              <a:rPr lang="fr-FR" sz="1400" dirty="0">
                <a:latin typeface="Lucida Console"/>
                <a:cs typeface="Lucida Console"/>
              </a:rPr>
              <a:t>[String]) {</a:t>
            </a:r>
          </a:p>
          <a:p>
            <a:pPr>
              <a:spcBef>
                <a:spcPts val="0"/>
              </a:spcBef>
              <a:defRPr/>
            </a:pPr>
            <a:r>
              <a:rPr lang="fr-FR" sz="1400" dirty="0">
                <a:latin typeface="Lucida Console"/>
                <a:cs typeface="Lucida Console"/>
              </a:rPr>
              <a:t>      </a:t>
            </a:r>
            <a:r>
              <a:rPr lang="fr-FR" sz="1400" b="1" dirty="0">
                <a:latin typeface="Lucida Console"/>
                <a:cs typeface="Lucida Console"/>
              </a:rPr>
              <a:t>val</a:t>
            </a:r>
            <a:r>
              <a:rPr lang="fr-FR" sz="1400" dirty="0">
                <a:latin typeface="Lucida Console"/>
                <a:cs typeface="Lucida Console"/>
              </a:rPr>
              <a:t> </a:t>
            </a:r>
            <a:r>
              <a:rPr lang="fr-FR" sz="1400" dirty="0" err="1">
                <a:latin typeface="Lucida Console"/>
                <a:cs typeface="Lucida Console"/>
              </a:rPr>
              <a:t>inputFile</a:t>
            </a:r>
            <a:r>
              <a:rPr lang="fr-FR" sz="1400" dirty="0">
                <a:latin typeface="Lucida Console"/>
                <a:cs typeface="Lucida Console"/>
              </a:rPr>
              <a:t> = </a:t>
            </a:r>
            <a:r>
              <a:rPr lang="fr-FR" sz="1400" dirty="0" err="1">
                <a:latin typeface="Lucida Console"/>
                <a:cs typeface="Lucida Console"/>
              </a:rPr>
              <a:t>args</a:t>
            </a:r>
            <a:r>
              <a:rPr lang="fr-FR" sz="1400" dirty="0">
                <a:latin typeface="Lucida Console"/>
                <a:cs typeface="Lucida Console"/>
              </a:rPr>
              <a:t>(0)</a:t>
            </a:r>
          </a:p>
          <a:p>
            <a:pPr>
              <a:spcBef>
                <a:spcPts val="0"/>
              </a:spcBef>
              <a:defRPr/>
            </a:pPr>
            <a:r>
              <a:rPr lang="fr-FR" sz="1400" dirty="0">
                <a:latin typeface="Lucida Console"/>
                <a:cs typeface="Lucida Console"/>
              </a:rPr>
              <a:t>      </a:t>
            </a:r>
            <a:r>
              <a:rPr lang="fr-FR" sz="1400" b="1" dirty="0">
                <a:latin typeface="Lucida Console"/>
                <a:cs typeface="Lucida Console"/>
              </a:rPr>
              <a:t>val</a:t>
            </a:r>
            <a:r>
              <a:rPr lang="fr-FR" sz="1400" dirty="0">
                <a:latin typeface="Lucida Console"/>
                <a:cs typeface="Lucida Console"/>
              </a:rPr>
              <a:t> </a:t>
            </a:r>
            <a:r>
              <a:rPr lang="fr-FR" sz="1400" dirty="0" err="1">
                <a:latin typeface="Lucida Console"/>
                <a:cs typeface="Lucida Console"/>
              </a:rPr>
              <a:t>outputFolder</a:t>
            </a:r>
            <a:r>
              <a:rPr lang="fr-FR" sz="1400" dirty="0">
                <a:latin typeface="Lucida Console"/>
                <a:cs typeface="Lucida Console"/>
              </a:rPr>
              <a:t> = </a:t>
            </a:r>
            <a:r>
              <a:rPr lang="fr-FR" sz="1400" dirty="0" err="1">
                <a:latin typeface="Lucida Console"/>
                <a:cs typeface="Lucida Console"/>
              </a:rPr>
              <a:t>args</a:t>
            </a:r>
            <a:r>
              <a:rPr lang="fr-FR" sz="1400" dirty="0">
                <a:latin typeface="Lucida Console"/>
                <a:cs typeface="Lucida Console"/>
              </a:rPr>
              <a:t>(1)</a:t>
            </a:r>
          </a:p>
          <a:p>
            <a:pPr>
              <a:spcBef>
                <a:spcPts val="0"/>
              </a:spcBef>
              <a:defRPr/>
            </a:pPr>
            <a:r>
              <a:rPr lang="fr-FR" sz="1400" dirty="0">
                <a:latin typeface="Lucida Console"/>
                <a:cs typeface="Lucida Console"/>
              </a:rPr>
              <a:t>      </a:t>
            </a:r>
            <a:r>
              <a:rPr lang="fr-FR" sz="1400" b="1" dirty="0">
                <a:latin typeface="Lucida Console"/>
                <a:cs typeface="Lucida Console"/>
              </a:rPr>
              <a:t>val</a:t>
            </a:r>
            <a:r>
              <a:rPr lang="fr-FR" sz="1400" dirty="0">
                <a:latin typeface="Lucida Console"/>
                <a:cs typeface="Lucida Console"/>
              </a:rPr>
              <a:t> </a:t>
            </a:r>
            <a:r>
              <a:rPr lang="fr-FR" sz="1400" dirty="0" err="1">
                <a:latin typeface="Lucida Console"/>
                <a:cs typeface="Lucida Console"/>
              </a:rPr>
              <a:t>conf</a:t>
            </a:r>
            <a:r>
              <a:rPr lang="fr-FR" sz="1400" dirty="0">
                <a:latin typeface="Lucida Console"/>
                <a:cs typeface="Lucida Console"/>
              </a:rPr>
              <a:t> = new </a:t>
            </a:r>
            <a:r>
              <a:rPr lang="fr-FR" sz="1400" dirty="0" err="1">
                <a:solidFill>
                  <a:srgbClr val="7030A0"/>
                </a:solidFill>
                <a:latin typeface="Lucida Console"/>
                <a:cs typeface="Lucida Console"/>
              </a:rPr>
              <a:t>SparkConf</a:t>
            </a:r>
            <a:r>
              <a:rPr lang="fr-FR" sz="1400" dirty="0">
                <a:latin typeface="Lucida Console"/>
                <a:cs typeface="Lucida Console"/>
              </a:rPr>
              <a:t>().</a:t>
            </a:r>
            <a:r>
              <a:rPr lang="fr-FR" sz="1400" dirty="0" err="1">
                <a:solidFill>
                  <a:srgbClr val="7030A0"/>
                </a:solidFill>
                <a:latin typeface="Lucida Console"/>
                <a:cs typeface="Lucida Console"/>
              </a:rPr>
              <a:t>setAppName</a:t>
            </a:r>
            <a:r>
              <a:rPr lang="fr-FR" sz="1400" dirty="0">
                <a:latin typeface="Lucida Console"/>
                <a:cs typeface="Lucida Console"/>
              </a:rPr>
              <a:t>(“</a:t>
            </a:r>
            <a:r>
              <a:rPr lang="fr-FR" sz="1400" dirty="0" err="1">
                <a:latin typeface="Lucida Console"/>
                <a:cs typeface="Lucida Console"/>
              </a:rPr>
              <a:t>wordCount</a:t>
            </a:r>
            <a:r>
              <a:rPr lang="fr-FR" sz="1400" dirty="0">
                <a:latin typeface="Lucida Console"/>
                <a:cs typeface="Lucida Console"/>
              </a:rPr>
              <a:t>”)</a:t>
            </a:r>
            <a:r>
              <a:rPr lang="en-US" sz="1400" dirty="0">
                <a:latin typeface="Lucida Console"/>
                <a:cs typeface="Lucida Console"/>
              </a:rPr>
              <a:t>.</a:t>
            </a:r>
            <a:r>
              <a:rPr lang="en-US" sz="1400" dirty="0" err="1">
                <a:solidFill>
                  <a:srgbClr val="7030A0"/>
                </a:solidFill>
                <a:latin typeface="Lucida Console"/>
                <a:cs typeface="Lucida Console"/>
              </a:rPr>
              <a:t>setMaster</a:t>
            </a:r>
            <a:r>
              <a:rPr lang="en-US" sz="1400" dirty="0">
                <a:latin typeface="Lucida Console"/>
                <a:cs typeface="Lucida Console"/>
              </a:rPr>
              <a:t>(“local”)</a:t>
            </a:r>
            <a:endParaRPr lang="fr-FR" sz="1400" dirty="0">
              <a:latin typeface="Lucida Console"/>
              <a:cs typeface="Lucida Console"/>
            </a:endParaRPr>
          </a:p>
          <a:p>
            <a:pPr>
              <a:spcBef>
                <a:spcPts val="0"/>
              </a:spcBef>
              <a:defRPr/>
            </a:pPr>
            <a:r>
              <a:rPr lang="fr-FR" sz="1400" dirty="0">
                <a:solidFill>
                  <a:srgbClr val="FF0000"/>
                </a:solidFill>
                <a:latin typeface="Lucida Console"/>
                <a:cs typeface="Lucida Console"/>
              </a:rPr>
              <a:t>      // </a:t>
            </a:r>
            <a:r>
              <a:rPr lang="fr-FR" sz="1400" dirty="0" err="1">
                <a:solidFill>
                  <a:srgbClr val="FF0000"/>
                </a:solidFill>
                <a:latin typeface="Lucida Console"/>
                <a:cs typeface="Lucida Console"/>
              </a:rPr>
              <a:t>Create</a:t>
            </a:r>
            <a:r>
              <a:rPr lang="fr-FR" sz="1400" dirty="0">
                <a:solidFill>
                  <a:srgbClr val="FF0000"/>
                </a:solidFill>
                <a:latin typeface="Lucida Console"/>
                <a:cs typeface="Lucida Console"/>
              </a:rPr>
              <a:t> a Scala </a:t>
            </a:r>
            <a:r>
              <a:rPr lang="fr-FR" sz="1400" dirty="0" err="1">
                <a:solidFill>
                  <a:srgbClr val="FF0000"/>
                </a:solidFill>
                <a:latin typeface="Lucida Console"/>
                <a:cs typeface="Lucida Console"/>
              </a:rPr>
              <a:t>Spark</a:t>
            </a:r>
            <a:r>
              <a:rPr lang="fr-FR" sz="1400" dirty="0">
                <a:solidFill>
                  <a:srgbClr val="FF0000"/>
                </a:solidFill>
                <a:latin typeface="Lucida Console"/>
                <a:cs typeface="Lucida Console"/>
              </a:rPr>
              <a:t> </a:t>
            </a:r>
            <a:r>
              <a:rPr lang="fr-FR" sz="1400" dirty="0" err="1">
                <a:solidFill>
                  <a:srgbClr val="FF0000"/>
                </a:solidFill>
                <a:latin typeface="Lucida Console"/>
                <a:cs typeface="Lucida Console"/>
              </a:rPr>
              <a:t>Context</a:t>
            </a:r>
            <a:r>
              <a:rPr lang="fr-FR" sz="1400" dirty="0">
                <a:solidFill>
                  <a:srgbClr val="FF0000"/>
                </a:solidFill>
                <a:latin typeface="Lucida Console"/>
                <a:cs typeface="Lucida Console"/>
              </a:rPr>
              <a:t>.</a:t>
            </a:r>
          </a:p>
          <a:p>
            <a:pPr>
              <a:spcBef>
                <a:spcPts val="0"/>
              </a:spcBef>
              <a:defRPr/>
            </a:pPr>
            <a:r>
              <a:rPr lang="fr-FR" sz="1400" dirty="0">
                <a:latin typeface="Lucida Console"/>
                <a:cs typeface="Lucida Console"/>
              </a:rPr>
              <a:t>      </a:t>
            </a:r>
            <a:r>
              <a:rPr lang="fr-FR" sz="1400" b="1" dirty="0">
                <a:latin typeface="Lucida Console"/>
                <a:cs typeface="Lucida Console"/>
              </a:rPr>
              <a:t>val</a:t>
            </a:r>
            <a:r>
              <a:rPr lang="fr-FR" sz="1400" dirty="0">
                <a:latin typeface="Lucida Console"/>
                <a:cs typeface="Lucida Console"/>
              </a:rPr>
              <a:t> </a:t>
            </a:r>
            <a:r>
              <a:rPr lang="fr-FR" sz="1400" dirty="0" err="1">
                <a:latin typeface="Lucida Console"/>
                <a:cs typeface="Lucida Console"/>
              </a:rPr>
              <a:t>sc</a:t>
            </a:r>
            <a:r>
              <a:rPr lang="fr-FR" sz="1400" dirty="0">
                <a:latin typeface="Lucida Console"/>
                <a:cs typeface="Lucida Console"/>
              </a:rPr>
              <a:t> = new </a:t>
            </a:r>
            <a:r>
              <a:rPr lang="fr-FR" sz="1400" dirty="0" err="1">
                <a:solidFill>
                  <a:srgbClr val="7030A0"/>
                </a:solidFill>
                <a:latin typeface="Lucida Console"/>
                <a:cs typeface="Lucida Console"/>
              </a:rPr>
              <a:t>SparkContext</a:t>
            </a:r>
            <a:r>
              <a:rPr lang="fr-FR" sz="1400" dirty="0">
                <a:latin typeface="Lucida Console"/>
                <a:cs typeface="Lucida Console"/>
              </a:rPr>
              <a:t>(</a:t>
            </a:r>
            <a:r>
              <a:rPr lang="fr-FR" sz="1400" dirty="0" err="1">
                <a:latin typeface="Lucida Console"/>
                <a:cs typeface="Lucida Console"/>
              </a:rPr>
              <a:t>conf</a:t>
            </a:r>
            <a:r>
              <a:rPr lang="fr-FR" sz="1400" dirty="0">
                <a:latin typeface="Lucida Console"/>
                <a:cs typeface="Lucida Console"/>
              </a:rPr>
              <a:t>)</a:t>
            </a:r>
          </a:p>
          <a:p>
            <a:pPr>
              <a:spcBef>
                <a:spcPts val="0"/>
              </a:spcBef>
              <a:defRPr/>
            </a:pPr>
            <a:r>
              <a:rPr lang="fr-FR" sz="1400" dirty="0">
                <a:solidFill>
                  <a:srgbClr val="FF0000"/>
                </a:solidFill>
                <a:latin typeface="Lucida Console"/>
                <a:cs typeface="Lucida Console"/>
              </a:rPr>
              <a:t>      // </a:t>
            </a:r>
            <a:r>
              <a:rPr lang="fr-FR" sz="1400" dirty="0" err="1">
                <a:solidFill>
                  <a:srgbClr val="FF0000"/>
                </a:solidFill>
                <a:latin typeface="Lucida Console"/>
                <a:cs typeface="Lucida Console"/>
              </a:rPr>
              <a:t>Load</a:t>
            </a:r>
            <a:r>
              <a:rPr lang="fr-FR" sz="1400" dirty="0">
                <a:solidFill>
                  <a:srgbClr val="FF0000"/>
                </a:solidFill>
                <a:latin typeface="Lucida Console"/>
                <a:cs typeface="Lucida Console"/>
              </a:rPr>
              <a:t> </a:t>
            </a:r>
            <a:r>
              <a:rPr lang="fr-FR" sz="1400" dirty="0" err="1">
                <a:solidFill>
                  <a:srgbClr val="FF0000"/>
                </a:solidFill>
                <a:latin typeface="Lucida Console"/>
                <a:cs typeface="Lucida Console"/>
              </a:rPr>
              <a:t>our</a:t>
            </a:r>
            <a:r>
              <a:rPr lang="fr-FR" sz="1400" dirty="0">
                <a:solidFill>
                  <a:srgbClr val="FF0000"/>
                </a:solidFill>
                <a:latin typeface="Lucida Console"/>
                <a:cs typeface="Lucida Console"/>
              </a:rPr>
              <a:t> input data.</a:t>
            </a:r>
          </a:p>
          <a:p>
            <a:pPr>
              <a:spcBef>
                <a:spcPts val="0"/>
              </a:spcBef>
              <a:defRPr/>
            </a:pPr>
            <a:r>
              <a:rPr lang="fr-FR" sz="1400" dirty="0">
                <a:latin typeface="Lucida Console"/>
                <a:cs typeface="Lucida Console"/>
              </a:rPr>
              <a:t>      </a:t>
            </a:r>
            <a:r>
              <a:rPr lang="fr-FR" sz="1400" b="1" dirty="0">
                <a:latin typeface="Lucida Console"/>
                <a:cs typeface="Lucida Console"/>
              </a:rPr>
              <a:t>val</a:t>
            </a:r>
            <a:r>
              <a:rPr lang="fr-FR" sz="1400" dirty="0">
                <a:latin typeface="Lucida Console"/>
                <a:cs typeface="Lucida Console"/>
              </a:rPr>
              <a:t> input =  </a:t>
            </a:r>
            <a:r>
              <a:rPr lang="fr-FR" sz="1400" dirty="0" err="1">
                <a:latin typeface="Lucida Console"/>
                <a:cs typeface="Lucida Console"/>
              </a:rPr>
              <a:t>sc.</a:t>
            </a:r>
            <a:r>
              <a:rPr lang="fr-FR" sz="1400" dirty="0" err="1">
                <a:solidFill>
                  <a:srgbClr val="7030A0"/>
                </a:solidFill>
                <a:latin typeface="Lucida Console"/>
                <a:cs typeface="Lucida Console"/>
              </a:rPr>
              <a:t>textFile</a:t>
            </a:r>
            <a:r>
              <a:rPr lang="fr-FR" sz="1400" dirty="0">
                <a:latin typeface="Lucida Console"/>
                <a:cs typeface="Lucida Console"/>
              </a:rPr>
              <a:t>(</a:t>
            </a:r>
            <a:r>
              <a:rPr lang="fr-FR" sz="1400" dirty="0" err="1">
                <a:latin typeface="Lucida Console"/>
                <a:cs typeface="Lucida Console"/>
              </a:rPr>
              <a:t>inputFile</a:t>
            </a:r>
            <a:r>
              <a:rPr lang="fr-FR" sz="1400" dirty="0">
                <a:latin typeface="Lucida Console"/>
                <a:cs typeface="Lucida Console"/>
              </a:rPr>
              <a:t>)</a:t>
            </a:r>
          </a:p>
          <a:p>
            <a:pPr>
              <a:spcBef>
                <a:spcPts val="0"/>
              </a:spcBef>
              <a:defRPr/>
            </a:pPr>
            <a:r>
              <a:rPr lang="fr-FR" sz="1400" dirty="0">
                <a:solidFill>
                  <a:srgbClr val="FF0000"/>
                </a:solidFill>
                <a:latin typeface="Lucida Console"/>
                <a:cs typeface="Lucida Console"/>
              </a:rPr>
              <a:t>      // Split up </a:t>
            </a:r>
            <a:r>
              <a:rPr lang="fr-FR" sz="1400" dirty="0" err="1">
                <a:solidFill>
                  <a:srgbClr val="FF0000"/>
                </a:solidFill>
                <a:latin typeface="Lucida Console"/>
                <a:cs typeface="Lucida Console"/>
              </a:rPr>
              <a:t>into</a:t>
            </a:r>
            <a:r>
              <a:rPr lang="fr-FR" sz="1400" dirty="0">
                <a:solidFill>
                  <a:srgbClr val="FF0000"/>
                </a:solidFill>
                <a:latin typeface="Lucida Console"/>
                <a:cs typeface="Lucida Console"/>
              </a:rPr>
              <a:t> </a:t>
            </a:r>
            <a:r>
              <a:rPr lang="fr-FR" sz="1400" dirty="0" err="1">
                <a:solidFill>
                  <a:srgbClr val="FF0000"/>
                </a:solidFill>
                <a:latin typeface="Lucida Console"/>
                <a:cs typeface="Lucida Console"/>
              </a:rPr>
              <a:t>words</a:t>
            </a:r>
            <a:r>
              <a:rPr lang="fr-FR" sz="1400" dirty="0">
                <a:solidFill>
                  <a:srgbClr val="FF0000"/>
                </a:solidFill>
                <a:latin typeface="Lucida Console"/>
                <a:cs typeface="Lucida Console"/>
              </a:rPr>
              <a:t>.</a:t>
            </a:r>
          </a:p>
          <a:p>
            <a:pPr>
              <a:spcBef>
                <a:spcPts val="0"/>
              </a:spcBef>
              <a:defRPr/>
            </a:pPr>
            <a:r>
              <a:rPr lang="fr-FR" sz="1400" dirty="0">
                <a:latin typeface="Lucida Console"/>
                <a:cs typeface="Lucida Console"/>
              </a:rPr>
              <a:t>      </a:t>
            </a:r>
            <a:r>
              <a:rPr lang="fr-FR" sz="1400" b="1" dirty="0">
                <a:latin typeface="Lucida Console"/>
                <a:cs typeface="Lucida Console"/>
              </a:rPr>
              <a:t>val</a:t>
            </a:r>
            <a:r>
              <a:rPr lang="fr-FR" sz="1400" dirty="0">
                <a:latin typeface="Lucida Console"/>
                <a:cs typeface="Lucida Console"/>
              </a:rPr>
              <a:t> </a:t>
            </a:r>
            <a:r>
              <a:rPr lang="fr-FR" sz="1400" dirty="0" err="1">
                <a:latin typeface="Lucida Console"/>
                <a:cs typeface="Lucida Console"/>
              </a:rPr>
              <a:t>words</a:t>
            </a:r>
            <a:r>
              <a:rPr lang="fr-FR" sz="1400" dirty="0">
                <a:latin typeface="Lucida Console"/>
                <a:cs typeface="Lucida Console"/>
              </a:rPr>
              <a:t> = </a:t>
            </a:r>
            <a:r>
              <a:rPr lang="fr-FR" sz="1400" dirty="0" err="1">
                <a:latin typeface="Lucida Console"/>
                <a:cs typeface="Lucida Console"/>
              </a:rPr>
              <a:t>input.</a:t>
            </a:r>
            <a:r>
              <a:rPr lang="fr-FR" sz="1400" dirty="0" err="1">
                <a:solidFill>
                  <a:srgbClr val="7030A0"/>
                </a:solidFill>
                <a:latin typeface="Lucida Console"/>
                <a:cs typeface="Lucida Console"/>
              </a:rPr>
              <a:t>flatMap</a:t>
            </a:r>
            <a:r>
              <a:rPr lang="fr-FR" sz="1400" dirty="0">
                <a:latin typeface="Lucida Console"/>
                <a:cs typeface="Lucida Console"/>
              </a:rPr>
              <a:t>(line =&gt; </a:t>
            </a:r>
            <a:r>
              <a:rPr lang="fr-FR" sz="1400" dirty="0" err="1">
                <a:latin typeface="Lucida Console"/>
                <a:cs typeface="Lucida Console"/>
              </a:rPr>
              <a:t>line.split</a:t>
            </a:r>
            <a:r>
              <a:rPr lang="fr-FR" sz="1400" dirty="0">
                <a:latin typeface="Lucida Console"/>
                <a:cs typeface="Lucida Console"/>
              </a:rPr>
              <a:t>(" "))</a:t>
            </a:r>
          </a:p>
          <a:p>
            <a:pPr>
              <a:spcBef>
                <a:spcPts val="0"/>
              </a:spcBef>
              <a:defRPr/>
            </a:pPr>
            <a:r>
              <a:rPr lang="fr-FR" sz="1400" dirty="0">
                <a:solidFill>
                  <a:srgbClr val="FF0000"/>
                </a:solidFill>
                <a:latin typeface="Lucida Console"/>
                <a:cs typeface="Lucida Console"/>
              </a:rPr>
              <a:t>      // </a:t>
            </a:r>
            <a:r>
              <a:rPr lang="fr-FR" sz="1400" dirty="0" err="1">
                <a:solidFill>
                  <a:srgbClr val="FF0000"/>
                </a:solidFill>
                <a:latin typeface="Lucida Console"/>
                <a:cs typeface="Lucida Console"/>
              </a:rPr>
              <a:t>Transform</a:t>
            </a:r>
            <a:r>
              <a:rPr lang="fr-FR" sz="1400" dirty="0">
                <a:solidFill>
                  <a:srgbClr val="FF0000"/>
                </a:solidFill>
                <a:latin typeface="Lucida Console"/>
                <a:cs typeface="Lucida Console"/>
              </a:rPr>
              <a:t> </a:t>
            </a:r>
            <a:r>
              <a:rPr lang="fr-FR" sz="1400" dirty="0" err="1">
                <a:solidFill>
                  <a:srgbClr val="FF0000"/>
                </a:solidFill>
                <a:latin typeface="Lucida Console"/>
                <a:cs typeface="Lucida Console"/>
              </a:rPr>
              <a:t>into</a:t>
            </a:r>
            <a:r>
              <a:rPr lang="fr-FR" sz="1400" dirty="0">
                <a:solidFill>
                  <a:srgbClr val="FF0000"/>
                </a:solidFill>
                <a:latin typeface="Lucida Console"/>
                <a:cs typeface="Lucida Console"/>
              </a:rPr>
              <a:t> </a:t>
            </a:r>
            <a:r>
              <a:rPr lang="fr-FR" sz="1400" dirty="0" err="1">
                <a:solidFill>
                  <a:srgbClr val="FF0000"/>
                </a:solidFill>
                <a:latin typeface="Lucida Console"/>
                <a:cs typeface="Lucida Console"/>
              </a:rPr>
              <a:t>word</a:t>
            </a:r>
            <a:r>
              <a:rPr lang="fr-FR" sz="1400" dirty="0">
                <a:solidFill>
                  <a:srgbClr val="FF0000"/>
                </a:solidFill>
                <a:latin typeface="Lucida Console"/>
                <a:cs typeface="Lucida Console"/>
              </a:rPr>
              <a:t> and count.</a:t>
            </a:r>
          </a:p>
          <a:p>
            <a:pPr>
              <a:spcBef>
                <a:spcPts val="0"/>
              </a:spcBef>
              <a:defRPr/>
            </a:pPr>
            <a:r>
              <a:rPr lang="fr-FR" sz="1400" dirty="0">
                <a:latin typeface="Lucida Console"/>
                <a:cs typeface="Lucida Console"/>
              </a:rPr>
              <a:t>      </a:t>
            </a:r>
            <a:r>
              <a:rPr lang="fr-FR" sz="1400" b="1" dirty="0">
                <a:latin typeface="Lucida Console"/>
                <a:cs typeface="Lucida Console"/>
              </a:rPr>
              <a:t>val</a:t>
            </a:r>
            <a:r>
              <a:rPr lang="fr-FR" sz="1400" dirty="0">
                <a:latin typeface="Lucida Console"/>
                <a:cs typeface="Lucida Console"/>
              </a:rPr>
              <a:t> </a:t>
            </a:r>
            <a:r>
              <a:rPr lang="fr-FR" sz="1400" dirty="0" err="1">
                <a:latin typeface="Lucida Console"/>
                <a:cs typeface="Lucida Console"/>
              </a:rPr>
              <a:t>counts</a:t>
            </a:r>
            <a:r>
              <a:rPr lang="fr-FR" sz="1400" dirty="0">
                <a:latin typeface="Lucida Console"/>
                <a:cs typeface="Lucida Console"/>
              </a:rPr>
              <a:t> = </a:t>
            </a:r>
            <a:r>
              <a:rPr lang="fr-FR" sz="1400" dirty="0" err="1">
                <a:latin typeface="Lucida Console"/>
                <a:cs typeface="Lucida Console"/>
              </a:rPr>
              <a:t>words.</a:t>
            </a:r>
            <a:r>
              <a:rPr lang="fr-FR" sz="1400" dirty="0" err="1">
                <a:solidFill>
                  <a:srgbClr val="7030A0"/>
                </a:solidFill>
                <a:latin typeface="Lucida Console"/>
                <a:cs typeface="Lucida Console"/>
              </a:rPr>
              <a:t>map</a:t>
            </a:r>
            <a:r>
              <a:rPr lang="fr-FR" sz="1400" dirty="0">
                <a:latin typeface="Lucida Console"/>
                <a:cs typeface="Lucida Console"/>
              </a:rPr>
              <a:t>(</a:t>
            </a:r>
            <a:r>
              <a:rPr lang="fr-FR" sz="1400" dirty="0" err="1">
                <a:latin typeface="Lucida Console"/>
                <a:cs typeface="Lucida Console"/>
              </a:rPr>
              <a:t>word</a:t>
            </a:r>
            <a:r>
              <a:rPr lang="fr-FR" sz="1400" dirty="0">
                <a:latin typeface="Lucida Console"/>
                <a:cs typeface="Lucida Console"/>
              </a:rPr>
              <a:t> =&gt; (</a:t>
            </a:r>
            <a:r>
              <a:rPr lang="fr-FR" sz="1400" dirty="0" err="1">
                <a:latin typeface="Lucida Console"/>
                <a:cs typeface="Lucida Console"/>
              </a:rPr>
              <a:t>word</a:t>
            </a:r>
            <a:r>
              <a:rPr lang="fr-FR" sz="1400" dirty="0">
                <a:latin typeface="Lucida Console"/>
                <a:cs typeface="Lucida Console"/>
              </a:rPr>
              <a:t>, 1)).</a:t>
            </a:r>
            <a:r>
              <a:rPr lang="fr-FR" sz="1400" dirty="0" err="1">
                <a:solidFill>
                  <a:srgbClr val="7030A0"/>
                </a:solidFill>
                <a:latin typeface="Lucida Console"/>
                <a:cs typeface="Lucida Console"/>
              </a:rPr>
              <a:t>reduceByKey</a:t>
            </a:r>
            <a:r>
              <a:rPr lang="en-US" sz="1400" dirty="0">
                <a:solidFill>
                  <a:srgbClr val="7030A0"/>
                </a:solidFill>
                <a:latin typeface="Lucida Console"/>
                <a:cs typeface="Lucida Console"/>
              </a:rPr>
              <a:t>(_+_)</a:t>
            </a:r>
            <a:endParaRPr lang="fr-FR" sz="1400" dirty="0">
              <a:latin typeface="Lucida Console"/>
              <a:cs typeface="Lucida Console"/>
            </a:endParaRPr>
          </a:p>
          <a:p>
            <a:pPr>
              <a:spcBef>
                <a:spcPts val="0"/>
              </a:spcBef>
              <a:defRPr/>
            </a:pPr>
            <a:r>
              <a:rPr lang="fr-FR" sz="1400" dirty="0">
                <a:latin typeface="Lucida Console"/>
                <a:cs typeface="Lucida Console"/>
              </a:rPr>
              <a:t>      </a:t>
            </a:r>
            <a:r>
              <a:rPr lang="fr-FR" sz="1400" dirty="0" err="1">
                <a:latin typeface="Lucida Console"/>
                <a:cs typeface="Lucida Console"/>
              </a:rPr>
              <a:t>counts.</a:t>
            </a:r>
            <a:r>
              <a:rPr lang="fr-FR" sz="1400" dirty="0" err="1">
                <a:solidFill>
                  <a:srgbClr val="7030A0"/>
                </a:solidFill>
                <a:latin typeface="Lucida Console"/>
                <a:cs typeface="Lucida Console"/>
              </a:rPr>
              <a:t>saveAsTextFile</a:t>
            </a:r>
            <a:r>
              <a:rPr lang="fr-FR" sz="1400" dirty="0">
                <a:latin typeface="Lucida Console"/>
                <a:cs typeface="Lucida Console"/>
              </a:rPr>
              <a:t>(</a:t>
            </a:r>
            <a:r>
              <a:rPr lang="fr-FR" sz="1400" dirty="0" err="1">
                <a:latin typeface="Lucida Console"/>
                <a:cs typeface="Lucida Console"/>
              </a:rPr>
              <a:t>outputFolder</a:t>
            </a:r>
            <a:r>
              <a:rPr lang="fr-FR" sz="1400" dirty="0">
                <a:latin typeface="Lucida Console"/>
                <a:cs typeface="Lucida Console"/>
              </a:rPr>
              <a:t>)</a:t>
            </a:r>
          </a:p>
          <a:p>
            <a:pPr>
              <a:spcBef>
                <a:spcPts val="0"/>
              </a:spcBef>
              <a:defRPr/>
            </a:pPr>
            <a:r>
              <a:rPr lang="fr-FR" sz="1400" dirty="0">
                <a:latin typeface="Lucida Console"/>
                <a:cs typeface="Lucida Console"/>
              </a:rPr>
              <a:t>    }</a:t>
            </a:r>
          </a:p>
          <a:p>
            <a:pPr>
              <a:spcBef>
                <a:spcPts val="0"/>
              </a:spcBef>
              <a:defRPr/>
            </a:pPr>
            <a:r>
              <a:rPr lang="fr-FR" sz="1400" dirty="0">
                <a:latin typeface="Lucida Console"/>
                <a:cs typeface="Lucida Console"/>
              </a:rPr>
              <a:t>}</a:t>
            </a:r>
            <a:endParaRPr lang="en-US" sz="1400" dirty="0">
              <a:latin typeface="Lucida Console"/>
              <a:cs typeface="Lucida Console"/>
            </a:endParaRPr>
          </a:p>
        </p:txBody>
      </p:sp>
    </p:spTree>
    <p:extLst>
      <p:ext uri="{BB962C8B-B14F-4D97-AF65-F5344CB8AC3E}">
        <p14:creationId xmlns:p14="http://schemas.microsoft.com/office/powerpoint/2010/main" val="2378265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WordCount</a:t>
            </a:r>
            <a:r>
              <a:rPr lang="en-US" dirty="0" smtClean="0"/>
              <a:t> (Scala)</a:t>
            </a:r>
            <a:endParaRPr lang="en-AU" dirty="0"/>
          </a:p>
        </p:txBody>
      </p:sp>
      <p:sp>
        <p:nvSpPr>
          <p:cNvPr id="17411" name="Content Placeholder 2"/>
          <p:cNvSpPr>
            <a:spLocks noGrp="1"/>
          </p:cNvSpPr>
          <p:nvPr>
            <p:ph idx="1"/>
          </p:nvPr>
        </p:nvSpPr>
        <p:spPr/>
        <p:txBody>
          <a:bodyPr/>
          <a:lstStyle/>
          <a:p>
            <a:r>
              <a:rPr lang="en-AU" altLang="en-US" smtClean="0"/>
              <a:t>Linking with Apache Spark</a:t>
            </a:r>
          </a:p>
          <a:p>
            <a:pPr lvl="1"/>
            <a:r>
              <a:rPr lang="en-AU" altLang="en-US" smtClean="0"/>
              <a:t>The first step is to explicitly import the required spark classes into your Spark program</a:t>
            </a:r>
            <a:endParaRPr lang="en-US" altLang="en-US" smtClean="0"/>
          </a:p>
          <a:p>
            <a:endParaRPr lang="en-US" altLang="en-US" smtClean="0"/>
          </a:p>
          <a:p>
            <a:endParaRPr lang="en-US" altLang="en-US" smtClean="0"/>
          </a:p>
          <a:p>
            <a:endParaRPr lang="en-US" altLang="en-US" smtClean="0"/>
          </a:p>
          <a:p>
            <a:r>
              <a:rPr lang="en-AU" altLang="en-US" smtClean="0"/>
              <a:t>Creating a Spark Context Object</a:t>
            </a:r>
          </a:p>
          <a:p>
            <a:pPr lvl="1"/>
            <a:r>
              <a:rPr lang="en-AU" altLang="en-US" smtClean="0"/>
              <a:t>Create a Spark context object with the desired spark configuration that tells Apache Spark on how to access a cluster</a:t>
            </a:r>
          </a:p>
          <a:p>
            <a:pPr lvl="1"/>
            <a:endParaRPr lang="en-US" altLang="en-US" smtClean="0"/>
          </a:p>
          <a:p>
            <a:pPr lvl="1"/>
            <a:endParaRPr lang="en-US" altLang="en-US" smtClean="0"/>
          </a:p>
          <a:p>
            <a:pPr lvl="1"/>
            <a:r>
              <a:rPr lang="en-US" altLang="en-US" smtClean="0"/>
              <a:t>SparkConf: Spark configuration class</a:t>
            </a:r>
          </a:p>
          <a:p>
            <a:pPr lvl="1"/>
            <a:r>
              <a:rPr lang="en-US" altLang="en-US" smtClean="0"/>
              <a:t>setAppName: set the name for your application</a:t>
            </a:r>
          </a:p>
          <a:p>
            <a:pPr lvl="1"/>
            <a:r>
              <a:rPr lang="en-US" altLang="en-US" smtClean="0"/>
              <a:t>setMaster: set the cluster master URL</a:t>
            </a:r>
          </a:p>
          <a:p>
            <a:endParaRPr lang="en-US" altLang="en-US" smtClean="0"/>
          </a:p>
          <a:p>
            <a:endParaRPr lang="en-AU" altLang="en-US" smtClean="0"/>
          </a:p>
        </p:txBody>
      </p:sp>
      <p:sp>
        <p:nvSpPr>
          <p:cNvPr id="4" name="직사각형 4"/>
          <p:cNvSpPr/>
          <p:nvPr/>
        </p:nvSpPr>
        <p:spPr>
          <a:xfrm>
            <a:off x="1477963" y="2163763"/>
            <a:ext cx="6048375" cy="92392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AU" sz="1800" b="1" dirty="0"/>
              <a:t>import</a:t>
            </a:r>
            <a:r>
              <a:rPr lang="en-AU" sz="1800" dirty="0"/>
              <a:t> </a:t>
            </a:r>
            <a:r>
              <a:rPr lang="en-AU" sz="1800" dirty="0" err="1"/>
              <a:t>org.apache.spark.SparkContext</a:t>
            </a:r>
            <a:endParaRPr lang="en-AU" sz="1800" dirty="0"/>
          </a:p>
          <a:p>
            <a:pPr>
              <a:defRPr/>
            </a:pPr>
            <a:r>
              <a:rPr lang="en-AU" sz="1800" b="1" dirty="0"/>
              <a:t>import</a:t>
            </a:r>
            <a:r>
              <a:rPr lang="en-AU" sz="1800" dirty="0"/>
              <a:t> </a:t>
            </a:r>
            <a:r>
              <a:rPr lang="en-AU" sz="1800" dirty="0" err="1"/>
              <a:t>org.apache.spark.SparkContext</a:t>
            </a:r>
            <a:r>
              <a:rPr lang="en-AU" sz="1800" dirty="0"/>
              <a:t>._</a:t>
            </a:r>
          </a:p>
          <a:p>
            <a:pPr>
              <a:defRPr/>
            </a:pPr>
            <a:r>
              <a:rPr lang="en-AU" sz="1800" b="1" dirty="0"/>
              <a:t>import</a:t>
            </a:r>
            <a:r>
              <a:rPr lang="en-AU" sz="1800" dirty="0"/>
              <a:t> </a:t>
            </a:r>
            <a:r>
              <a:rPr lang="en-AU" sz="1800" dirty="0" err="1"/>
              <a:t>org.apache.spark.SparkConf</a:t>
            </a:r>
            <a:endParaRPr lang="en-AU" sz="1800" dirty="0"/>
          </a:p>
        </p:txBody>
      </p:sp>
      <p:sp>
        <p:nvSpPr>
          <p:cNvPr id="5" name="직사각형 4"/>
          <p:cNvSpPr/>
          <p:nvPr/>
        </p:nvSpPr>
        <p:spPr>
          <a:xfrm>
            <a:off x="819150" y="4316413"/>
            <a:ext cx="7715250" cy="64611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AU" sz="1800" b="1" dirty="0" err="1"/>
              <a:t>val</a:t>
            </a:r>
            <a:r>
              <a:rPr lang="en-AU" sz="1800" dirty="0"/>
              <a:t> </a:t>
            </a:r>
            <a:r>
              <a:rPr lang="en-AU" sz="1800" dirty="0" err="1"/>
              <a:t>conf</a:t>
            </a:r>
            <a:r>
              <a:rPr lang="en-AU" sz="1800" dirty="0"/>
              <a:t> = new </a:t>
            </a:r>
            <a:r>
              <a:rPr lang="en-AU" sz="1800" dirty="0" err="1">
                <a:solidFill>
                  <a:srgbClr val="7030A0"/>
                </a:solidFill>
              </a:rPr>
              <a:t>SparkConf</a:t>
            </a:r>
            <a:r>
              <a:rPr lang="en-AU" sz="1800" dirty="0"/>
              <a:t>().</a:t>
            </a:r>
            <a:r>
              <a:rPr lang="en-AU" sz="1800" dirty="0" err="1">
                <a:solidFill>
                  <a:srgbClr val="7030A0"/>
                </a:solidFill>
              </a:rPr>
              <a:t>setAppName</a:t>
            </a:r>
            <a:r>
              <a:rPr lang="en-AU" sz="1800" dirty="0"/>
              <a:t>(“</a:t>
            </a:r>
            <a:r>
              <a:rPr lang="en-AU" sz="1800" dirty="0" err="1"/>
              <a:t>wordCount</a:t>
            </a:r>
            <a:r>
              <a:rPr lang="en-AU" sz="1800" dirty="0"/>
              <a:t>”).</a:t>
            </a:r>
            <a:r>
              <a:rPr lang="en-AU" sz="1800" dirty="0" err="1">
                <a:solidFill>
                  <a:srgbClr val="7030A0"/>
                </a:solidFill>
              </a:rPr>
              <a:t>setMaster</a:t>
            </a:r>
            <a:r>
              <a:rPr lang="en-AU" sz="1800" dirty="0"/>
              <a:t>(“local”)</a:t>
            </a:r>
          </a:p>
          <a:p>
            <a:pPr>
              <a:defRPr/>
            </a:pPr>
            <a:r>
              <a:rPr lang="en-AU" sz="1800" b="1" dirty="0" err="1"/>
              <a:t>val</a:t>
            </a:r>
            <a:r>
              <a:rPr lang="en-AU" sz="1800" dirty="0"/>
              <a:t> </a:t>
            </a:r>
            <a:r>
              <a:rPr lang="en-AU" sz="1800" dirty="0" err="1"/>
              <a:t>sc</a:t>
            </a:r>
            <a:r>
              <a:rPr lang="en-AU" sz="1800" dirty="0"/>
              <a:t> = new </a:t>
            </a:r>
            <a:r>
              <a:rPr lang="en-AU" sz="1800" dirty="0" err="1">
                <a:solidFill>
                  <a:srgbClr val="7030A0"/>
                </a:solidFill>
              </a:rPr>
              <a:t>SparkContext</a:t>
            </a:r>
            <a:r>
              <a:rPr lang="en-AU" sz="1800" dirty="0"/>
              <a:t>(</a:t>
            </a:r>
            <a:r>
              <a:rPr lang="en-AU" sz="1800" dirty="0" err="1"/>
              <a:t>conf</a:t>
            </a:r>
            <a:r>
              <a:rPr lang="en-AU" sz="1800" dirty="0"/>
              <a:t>)</a:t>
            </a:r>
          </a:p>
        </p:txBody>
      </p:sp>
    </p:spTree>
    <p:extLst>
      <p:ext uri="{BB962C8B-B14F-4D97-AF65-F5344CB8AC3E}">
        <p14:creationId xmlns:p14="http://schemas.microsoft.com/office/powerpoint/2010/main" val="3576293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setMaster</a:t>
            </a:r>
            <a:endParaRPr lang="en-AU" dirty="0"/>
          </a:p>
        </p:txBody>
      </p:sp>
      <p:sp>
        <p:nvSpPr>
          <p:cNvPr id="3" name="Content Placeholder 2"/>
          <p:cNvSpPr>
            <a:spLocks noGrp="1"/>
          </p:cNvSpPr>
          <p:nvPr>
            <p:ph idx="1"/>
          </p:nvPr>
        </p:nvSpPr>
        <p:spPr/>
        <p:txBody>
          <a:bodyPr/>
          <a:lstStyle/>
          <a:p>
            <a:r>
              <a:rPr lang="en-US" altLang="en-US" smtClean="0"/>
              <a:t>Set the cluster </a:t>
            </a:r>
            <a:r>
              <a:rPr lang="en-AU" altLang="en-US" smtClean="0"/>
              <a:t>master URL to connect to</a:t>
            </a:r>
          </a:p>
          <a:p>
            <a:r>
              <a:rPr lang="en-US" altLang="en-US" smtClean="0"/>
              <a:t>Parameters for setMaster:</a:t>
            </a:r>
          </a:p>
          <a:p>
            <a:pPr lvl="1"/>
            <a:r>
              <a:rPr lang="en-AU" altLang="en-US" smtClean="0"/>
              <a:t>local(default) </a:t>
            </a:r>
            <a:r>
              <a:rPr lang="en-US" altLang="zh-CN" smtClean="0"/>
              <a:t>-</a:t>
            </a:r>
            <a:r>
              <a:rPr lang="en-AU" altLang="en-US" smtClean="0"/>
              <a:t> run locally with only one worker thread (no parallel)</a:t>
            </a:r>
          </a:p>
          <a:p>
            <a:pPr lvl="1"/>
            <a:r>
              <a:rPr lang="en-US" altLang="en-US" smtClean="0"/>
              <a:t>local[k] </a:t>
            </a:r>
            <a:r>
              <a:rPr lang="en-US" altLang="zh-CN" smtClean="0"/>
              <a:t>-</a:t>
            </a:r>
            <a:r>
              <a:rPr lang="en-US" altLang="en-US" smtClean="0"/>
              <a:t> </a:t>
            </a:r>
            <a:r>
              <a:rPr lang="en-AU" altLang="en-US" smtClean="0"/>
              <a:t>run locally with k worker threads</a:t>
            </a:r>
          </a:p>
          <a:p>
            <a:pPr lvl="1"/>
            <a:r>
              <a:rPr lang="en-AU" altLang="en-US" smtClean="0"/>
              <a:t>spark://HOST:PORT </a:t>
            </a:r>
            <a:r>
              <a:rPr lang="en-US" altLang="zh-CN" smtClean="0"/>
              <a:t>- connect to Spark </a:t>
            </a:r>
            <a:r>
              <a:rPr lang="en-AU" altLang="en-US" smtClean="0"/>
              <a:t>standalone cluster URL</a:t>
            </a:r>
          </a:p>
          <a:p>
            <a:pPr lvl="1"/>
            <a:r>
              <a:rPr lang="en-AU" altLang="en-US" smtClean="0"/>
              <a:t>mesos://HOST:PORT - </a:t>
            </a:r>
            <a:r>
              <a:rPr lang="en-US" altLang="zh-CN" smtClean="0"/>
              <a:t>connect to Mesos </a:t>
            </a:r>
            <a:r>
              <a:rPr lang="en-AU" altLang="en-US" smtClean="0"/>
              <a:t>cluster URL</a:t>
            </a:r>
          </a:p>
          <a:p>
            <a:pPr lvl="1"/>
            <a:r>
              <a:rPr lang="en-US" altLang="zh-CN" smtClean="0"/>
              <a:t>yarn - connect to Yarn </a:t>
            </a:r>
            <a:r>
              <a:rPr lang="en-AU" altLang="en-US" smtClean="0"/>
              <a:t>cluster URL</a:t>
            </a:r>
          </a:p>
          <a:p>
            <a:pPr lvl="2"/>
            <a:r>
              <a:rPr lang="en-AU" altLang="en-US" smtClean="0"/>
              <a:t>Specified in SPARK_HOME/conf/yarn-site.xml</a:t>
            </a:r>
          </a:p>
          <a:p>
            <a:r>
              <a:rPr lang="en-US" altLang="en-US" smtClean="0"/>
              <a:t>setMaster parameters configurations:</a:t>
            </a:r>
          </a:p>
          <a:p>
            <a:pPr lvl="1"/>
            <a:r>
              <a:rPr lang="en-US" altLang="en-US" smtClean="0"/>
              <a:t>In source code</a:t>
            </a:r>
          </a:p>
          <a:p>
            <a:pPr lvl="2"/>
            <a:r>
              <a:rPr lang="en-AU" altLang="en-US" smtClean="0">
                <a:solidFill>
                  <a:srgbClr val="7030A0"/>
                </a:solidFill>
              </a:rPr>
              <a:t>SparkConf</a:t>
            </a:r>
            <a:r>
              <a:rPr lang="en-AU" altLang="en-US" smtClean="0"/>
              <a:t>().</a:t>
            </a:r>
            <a:r>
              <a:rPr lang="en-AU" altLang="en-US" smtClean="0">
                <a:solidFill>
                  <a:srgbClr val="7030A0"/>
                </a:solidFill>
              </a:rPr>
              <a:t>setAppName</a:t>
            </a:r>
            <a:r>
              <a:rPr lang="en-AU" altLang="en-US" smtClean="0"/>
              <a:t>(“wordCount”).</a:t>
            </a:r>
            <a:r>
              <a:rPr lang="en-AU" altLang="en-US" smtClean="0">
                <a:solidFill>
                  <a:srgbClr val="7030A0"/>
                </a:solidFill>
              </a:rPr>
              <a:t>setMaster</a:t>
            </a:r>
            <a:r>
              <a:rPr lang="en-AU" altLang="en-US" smtClean="0"/>
              <a:t>(“local”)</a:t>
            </a:r>
            <a:endParaRPr lang="en-US" altLang="en-US" smtClean="0"/>
          </a:p>
          <a:p>
            <a:pPr lvl="1"/>
            <a:r>
              <a:rPr lang="en-AU" altLang="en-US" smtClean="0"/>
              <a:t>spark-submit</a:t>
            </a:r>
          </a:p>
          <a:p>
            <a:pPr lvl="2"/>
            <a:r>
              <a:rPr lang="en-US" altLang="zh-CN" smtClean="0"/>
              <a:t>spark-submit --master local</a:t>
            </a:r>
            <a:endParaRPr lang="en-AU" altLang="en-US" smtClean="0"/>
          </a:p>
          <a:p>
            <a:pPr lvl="1"/>
            <a:r>
              <a:rPr lang="en-AU" altLang="en-US" smtClean="0"/>
              <a:t>In SPARK_HOME/conf</a:t>
            </a:r>
            <a:r>
              <a:rPr lang="en-US" altLang="en-US" smtClean="0"/>
              <a:t>/</a:t>
            </a:r>
            <a:r>
              <a:rPr lang="en-AU" altLang="en-US" smtClean="0"/>
              <a:t>spark-default.conf</a:t>
            </a:r>
          </a:p>
          <a:p>
            <a:pPr lvl="2"/>
            <a:r>
              <a:rPr lang="en-US" altLang="en-US" smtClean="0"/>
              <a:t>Set value for spark.master</a:t>
            </a:r>
          </a:p>
          <a:p>
            <a:pPr lvl="1"/>
            <a:endParaRPr lang="en-AU" altLang="en-US" smtClean="0"/>
          </a:p>
          <a:p>
            <a:pPr lvl="1"/>
            <a:endParaRPr lang="en-AU" altLang="en-US" smtClean="0"/>
          </a:p>
        </p:txBody>
      </p:sp>
    </p:spTree>
    <p:extLst>
      <p:ext uri="{BB962C8B-B14F-4D97-AF65-F5344CB8AC3E}">
        <p14:creationId xmlns:p14="http://schemas.microsoft.com/office/powerpoint/2010/main" val="17627111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fade">
                                      <p:cBhvr>
                                        <p:cTn id="45" dur="500"/>
                                        <p:tgtEl>
                                          <p:spTgt spid="3">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4" end="14"/>
                                            </p:txEl>
                                          </p:spTgt>
                                        </p:tgtEl>
                                        <p:attrNameLst>
                                          <p:attrName>style.visibility</p:attrName>
                                        </p:attrNameLst>
                                      </p:cBhvr>
                                      <p:to>
                                        <p:strVal val="visible"/>
                                      </p:to>
                                    </p:set>
                                    <p:animEffect transition="in" filter="fade">
                                      <p:cBhvr>
                                        <p:cTn id="48"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WordCount</a:t>
            </a:r>
            <a:r>
              <a:rPr lang="en-US" dirty="0" smtClean="0"/>
              <a:t> (Scala)</a:t>
            </a:r>
            <a:endParaRPr lang="en-AU" dirty="0"/>
          </a:p>
        </p:txBody>
      </p:sp>
      <p:sp>
        <p:nvSpPr>
          <p:cNvPr id="19459" name="Content Placeholder 2"/>
          <p:cNvSpPr>
            <a:spLocks noGrp="1"/>
          </p:cNvSpPr>
          <p:nvPr>
            <p:ph idx="1"/>
          </p:nvPr>
        </p:nvSpPr>
        <p:spPr/>
        <p:txBody>
          <a:bodyPr/>
          <a:lstStyle/>
          <a:p>
            <a:r>
              <a:rPr lang="en-AU" altLang="en-US" smtClean="0"/>
              <a:t>Creating a Spark RDD</a:t>
            </a:r>
          </a:p>
          <a:p>
            <a:pPr lvl="1"/>
            <a:r>
              <a:rPr lang="en-AU" altLang="en-US" smtClean="0"/>
              <a:t>Create an input Spark RDD that reads the text file input.txt using the Spark Context created in the previous step</a:t>
            </a:r>
            <a:endParaRPr lang="en-US" altLang="en-US" smtClean="0"/>
          </a:p>
          <a:p>
            <a:endParaRPr lang="en-US" altLang="en-US" smtClean="0"/>
          </a:p>
          <a:p>
            <a:endParaRPr lang="en-AU" altLang="en-US" smtClean="0"/>
          </a:p>
          <a:p>
            <a:r>
              <a:rPr lang="en-AU" altLang="en-US" smtClean="0"/>
              <a:t>Spark RDD Transformations in Wordcount Example</a:t>
            </a:r>
          </a:p>
          <a:p>
            <a:pPr lvl="1"/>
            <a:r>
              <a:rPr lang="en-AU" altLang="en-US" smtClean="0"/>
              <a:t>flatMap() is used to tokenize the lines from input text file into words</a:t>
            </a:r>
          </a:p>
          <a:p>
            <a:pPr lvl="1"/>
            <a:r>
              <a:rPr lang="en-AU" altLang="en-US" smtClean="0"/>
              <a:t>map() method counts the frequency of each word</a:t>
            </a:r>
          </a:p>
          <a:p>
            <a:pPr lvl="1"/>
            <a:r>
              <a:rPr lang="en-AU" altLang="en-US" smtClean="0"/>
              <a:t>reduceByKey() method counts the repetitions of word in the text file</a:t>
            </a:r>
            <a:endParaRPr lang="en-US" altLang="en-US" smtClean="0"/>
          </a:p>
          <a:p>
            <a:r>
              <a:rPr lang="en-US" altLang="en-US" smtClean="0"/>
              <a:t>Save the results to disk</a:t>
            </a:r>
          </a:p>
          <a:p>
            <a:endParaRPr lang="en-US" altLang="en-US" smtClean="0"/>
          </a:p>
          <a:p>
            <a:endParaRPr lang="en-AU" altLang="en-US" smtClean="0"/>
          </a:p>
        </p:txBody>
      </p:sp>
      <p:sp>
        <p:nvSpPr>
          <p:cNvPr id="4" name="직사각형 4"/>
          <p:cNvSpPr/>
          <p:nvPr/>
        </p:nvSpPr>
        <p:spPr>
          <a:xfrm>
            <a:off x="1477963" y="2311400"/>
            <a:ext cx="6048375" cy="3683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AU" sz="1800" b="1" dirty="0" err="1"/>
              <a:t>val</a:t>
            </a:r>
            <a:r>
              <a:rPr lang="en-AU" sz="1800" dirty="0"/>
              <a:t> input =  </a:t>
            </a:r>
            <a:r>
              <a:rPr lang="en-AU" sz="1800" dirty="0" err="1"/>
              <a:t>sc.</a:t>
            </a:r>
            <a:r>
              <a:rPr lang="en-AU" sz="1800" dirty="0" err="1">
                <a:solidFill>
                  <a:srgbClr val="7030A0"/>
                </a:solidFill>
              </a:rPr>
              <a:t>textFile</a:t>
            </a:r>
            <a:r>
              <a:rPr lang="en-AU" sz="1800" dirty="0"/>
              <a:t>(</a:t>
            </a:r>
            <a:r>
              <a:rPr lang="en-AU" sz="1800" dirty="0" err="1"/>
              <a:t>inputFile</a:t>
            </a:r>
            <a:r>
              <a:rPr lang="en-AU" sz="1800" dirty="0"/>
              <a:t>)</a:t>
            </a:r>
          </a:p>
        </p:txBody>
      </p:sp>
      <p:sp>
        <p:nvSpPr>
          <p:cNvPr id="5" name="직사각형 4"/>
          <p:cNvSpPr/>
          <p:nvPr/>
        </p:nvSpPr>
        <p:spPr>
          <a:xfrm>
            <a:off x="1477963" y="5368925"/>
            <a:ext cx="6048375" cy="3683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AU" sz="1800" dirty="0" err="1"/>
              <a:t>counts.</a:t>
            </a:r>
            <a:r>
              <a:rPr lang="en-AU" sz="1800" dirty="0" err="1">
                <a:solidFill>
                  <a:srgbClr val="7030A0"/>
                </a:solidFill>
              </a:rPr>
              <a:t>saveAsTextFile</a:t>
            </a:r>
            <a:r>
              <a:rPr lang="en-AU" sz="1800" dirty="0"/>
              <a:t>(</a:t>
            </a:r>
            <a:r>
              <a:rPr lang="en-AU" sz="1800" dirty="0" err="1"/>
              <a:t>outputFolder</a:t>
            </a:r>
            <a:r>
              <a:rPr lang="en-AU" sz="1800" dirty="0"/>
              <a:t>)</a:t>
            </a:r>
          </a:p>
        </p:txBody>
      </p:sp>
    </p:spTree>
    <p:extLst>
      <p:ext uri="{BB962C8B-B14F-4D97-AF65-F5344CB8AC3E}">
        <p14:creationId xmlns:p14="http://schemas.microsoft.com/office/powerpoint/2010/main" val="1011703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Run the Application on a Cluster</a:t>
            </a:r>
            <a:endParaRPr lang="en-AU" dirty="0"/>
          </a:p>
        </p:txBody>
      </p:sp>
      <p:sp>
        <p:nvSpPr>
          <p:cNvPr id="20483" name="Content Placeholder 2"/>
          <p:cNvSpPr>
            <a:spLocks noGrp="1"/>
          </p:cNvSpPr>
          <p:nvPr>
            <p:ph idx="1"/>
          </p:nvPr>
        </p:nvSpPr>
        <p:spPr/>
        <p:txBody>
          <a:bodyPr/>
          <a:lstStyle/>
          <a:p>
            <a:r>
              <a:rPr lang="en-AU" altLang="en-US" smtClean="0"/>
              <a:t>A Spark application is launched on a set of machines using an external service called a cluster manager</a:t>
            </a:r>
          </a:p>
          <a:p>
            <a:pPr lvl="1"/>
            <a:r>
              <a:rPr lang="en-US" altLang="en-US" smtClean="0"/>
              <a:t>Local threads</a:t>
            </a:r>
          </a:p>
          <a:p>
            <a:pPr lvl="1"/>
            <a:r>
              <a:rPr lang="en-US" altLang="en-US" smtClean="0"/>
              <a:t>Standalone</a:t>
            </a:r>
          </a:p>
          <a:p>
            <a:pPr lvl="1"/>
            <a:r>
              <a:rPr lang="en-US" altLang="en-US" smtClean="0"/>
              <a:t>Mesos</a:t>
            </a:r>
          </a:p>
          <a:p>
            <a:pPr lvl="1"/>
            <a:r>
              <a:rPr lang="en-US" altLang="en-US" smtClean="0"/>
              <a:t>Yarn</a:t>
            </a:r>
          </a:p>
          <a:p>
            <a:endParaRPr lang="en-US" altLang="en-US" smtClean="0"/>
          </a:p>
          <a:p>
            <a:r>
              <a:rPr lang="en-US" altLang="en-US" smtClean="0"/>
              <a:t>Driver</a:t>
            </a:r>
          </a:p>
          <a:p>
            <a:endParaRPr lang="en-US" altLang="en-US" smtClean="0"/>
          </a:p>
          <a:p>
            <a:r>
              <a:rPr lang="en-US" altLang="en-US" smtClean="0"/>
              <a:t>Executor</a:t>
            </a:r>
            <a:endParaRPr lang="en-AU" altLang="en-US" smtClean="0"/>
          </a:p>
          <a:p>
            <a:pPr lvl="1"/>
            <a:endParaRPr lang="en-AU" altLang="en-US" smtClean="0"/>
          </a:p>
        </p:txBody>
      </p:sp>
      <p:pic>
        <p:nvPicPr>
          <p:cNvPr id="204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1804988"/>
            <a:ext cx="4191000" cy="431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1433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Launching a Program</a:t>
            </a:r>
            <a:endParaRPr lang="en-AU" dirty="0"/>
          </a:p>
        </p:txBody>
      </p:sp>
      <p:sp>
        <p:nvSpPr>
          <p:cNvPr id="21507" name="Content Placeholder 2"/>
          <p:cNvSpPr>
            <a:spLocks noGrp="1"/>
          </p:cNvSpPr>
          <p:nvPr>
            <p:ph idx="1"/>
          </p:nvPr>
        </p:nvSpPr>
        <p:spPr/>
        <p:txBody>
          <a:bodyPr/>
          <a:lstStyle/>
          <a:p>
            <a:r>
              <a:rPr lang="en-AU" altLang="en-US" smtClean="0"/>
              <a:t>Spark provides a single script you can use to submit your program to it called  spark-submit</a:t>
            </a:r>
          </a:p>
          <a:p>
            <a:pPr lvl="1"/>
            <a:r>
              <a:rPr lang="en-AU" altLang="en-US" smtClean="0"/>
              <a:t>The user submits an application using spark-submit</a:t>
            </a:r>
          </a:p>
          <a:p>
            <a:pPr lvl="1"/>
            <a:r>
              <a:rPr lang="en-AU" altLang="en-US" smtClean="0"/>
              <a:t>spark-submit launches the driver program and invokes the  main()  method specified by the user</a:t>
            </a:r>
          </a:p>
          <a:p>
            <a:pPr lvl="1"/>
            <a:r>
              <a:rPr lang="en-AU" altLang="en-US" smtClean="0"/>
              <a:t>The driver program contacts the cluster manager to ask for resources to launch executors</a:t>
            </a:r>
          </a:p>
          <a:p>
            <a:pPr lvl="1"/>
            <a:r>
              <a:rPr lang="en-AU" altLang="en-US" smtClean="0"/>
              <a:t>The cluster manager launches executors on behalf of the driver program</a:t>
            </a:r>
          </a:p>
          <a:p>
            <a:pPr lvl="1"/>
            <a:r>
              <a:rPr lang="en-AU" altLang="en-US" smtClean="0"/>
              <a:t>The driver process runs through the user application. Based on the RDD actions and transformations in the program, the driver sends work to executors in the form of tasks</a:t>
            </a:r>
          </a:p>
          <a:p>
            <a:pPr lvl="1"/>
            <a:r>
              <a:rPr lang="en-AU" altLang="en-US" smtClean="0"/>
              <a:t>Tasks are run on executor processes to compute and save results</a:t>
            </a:r>
          </a:p>
          <a:p>
            <a:pPr lvl="1"/>
            <a:r>
              <a:rPr lang="en-AU" altLang="en-US" smtClean="0"/>
              <a:t>If the driver’s main() method exits or it calls SparkContext.stop(), it will terminate the executors and release resources from the cluster manager</a:t>
            </a:r>
          </a:p>
        </p:txBody>
      </p:sp>
    </p:spTree>
    <p:extLst>
      <p:ext uri="{BB962C8B-B14F-4D97-AF65-F5344CB8AC3E}">
        <p14:creationId xmlns:p14="http://schemas.microsoft.com/office/powerpoint/2010/main" val="5284651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Package Your Code and Dependencies</a:t>
            </a:r>
            <a:endParaRPr lang="en-AU" dirty="0"/>
          </a:p>
        </p:txBody>
      </p:sp>
      <p:sp>
        <p:nvSpPr>
          <p:cNvPr id="22531" name="Content Placeholder 2"/>
          <p:cNvSpPr>
            <a:spLocks noGrp="1"/>
          </p:cNvSpPr>
          <p:nvPr>
            <p:ph idx="1"/>
          </p:nvPr>
        </p:nvSpPr>
        <p:spPr/>
        <p:txBody>
          <a:bodyPr/>
          <a:lstStyle/>
          <a:p>
            <a:r>
              <a:rPr lang="en-AU" altLang="en-US" smtClean="0"/>
              <a:t>Ensure that all your dependencies are present at the runtime of your Spark application</a:t>
            </a:r>
          </a:p>
          <a:p>
            <a:r>
              <a:rPr lang="en-US" altLang="en-US" smtClean="0"/>
              <a:t>Java Application (Maven)</a:t>
            </a:r>
          </a:p>
          <a:p>
            <a:r>
              <a:rPr lang="en-US" altLang="en-US" smtClean="0"/>
              <a:t>Scala Application (sbt)</a:t>
            </a:r>
          </a:p>
          <a:p>
            <a:pPr lvl="1"/>
            <a:r>
              <a:rPr lang="en-AU" altLang="en-US" smtClean="0"/>
              <a:t>a newer build tool most often used for Scala projects</a:t>
            </a:r>
          </a:p>
          <a:p>
            <a:pPr lvl="1"/>
            <a:endParaRPr lang="en-US" altLang="en-US" smtClean="0"/>
          </a:p>
          <a:p>
            <a:pPr lvl="1"/>
            <a:endParaRPr lang="en-US" altLang="en-US" smtClean="0"/>
          </a:p>
          <a:p>
            <a:pPr lvl="1"/>
            <a:endParaRPr lang="en-US" altLang="en-US" smtClean="0"/>
          </a:p>
          <a:p>
            <a:pPr lvl="1"/>
            <a:endParaRPr lang="en-US" altLang="en-US" smtClean="0"/>
          </a:p>
          <a:p>
            <a:pPr lvl="1"/>
            <a:endParaRPr lang="en-US" altLang="en-US" smtClean="0"/>
          </a:p>
          <a:p>
            <a:pPr lvl="1"/>
            <a:r>
              <a:rPr lang="en-AU" altLang="en-US" smtClean="0"/>
              <a:t>libraryDependencies: list all dependent libraries (including third party libraries)</a:t>
            </a:r>
          </a:p>
          <a:p>
            <a:pPr lvl="1"/>
            <a:r>
              <a:rPr lang="en-US" altLang="en-US" smtClean="0"/>
              <a:t>A jar file simple-project_2.11-1.0.jar will be created after compilation</a:t>
            </a:r>
            <a:endParaRPr lang="en-AU" altLang="en-US" smtClean="0"/>
          </a:p>
        </p:txBody>
      </p:sp>
      <p:sp>
        <p:nvSpPr>
          <p:cNvPr id="4" name="직사각형 4"/>
          <p:cNvSpPr/>
          <p:nvPr/>
        </p:nvSpPr>
        <p:spPr>
          <a:xfrm>
            <a:off x="1477963" y="2973388"/>
            <a:ext cx="6170612" cy="147796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AU" sz="1800" dirty="0"/>
              <a:t>name := "Simple Project"</a:t>
            </a:r>
          </a:p>
          <a:p>
            <a:pPr>
              <a:defRPr/>
            </a:pPr>
            <a:r>
              <a:rPr lang="en-AU" sz="1800" dirty="0"/>
              <a:t>version := "1.0"</a:t>
            </a:r>
          </a:p>
          <a:p>
            <a:pPr>
              <a:defRPr/>
            </a:pPr>
            <a:r>
              <a:rPr lang="en-AU" sz="1800" dirty="0" err="1"/>
              <a:t>scalaVersion</a:t>
            </a:r>
            <a:r>
              <a:rPr lang="en-AU" sz="1800" dirty="0"/>
              <a:t> := "2.11.8"</a:t>
            </a:r>
          </a:p>
          <a:p>
            <a:pPr>
              <a:defRPr/>
            </a:pPr>
            <a:r>
              <a:rPr lang="en-AU" sz="1800" dirty="0" err="1"/>
              <a:t>libraryDependencies</a:t>
            </a:r>
            <a:r>
              <a:rPr lang="en-AU" sz="1800" dirty="0"/>
              <a:t> += "</a:t>
            </a:r>
            <a:r>
              <a:rPr lang="en-AU" sz="1800" dirty="0" err="1"/>
              <a:t>org.apache.spark</a:t>
            </a:r>
            <a:r>
              <a:rPr lang="en-AU" sz="1800" dirty="0"/>
              <a:t>" %% "spark-core" % "</a:t>
            </a:r>
            <a:r>
              <a:rPr lang="en-AU" sz="1800" dirty="0" smtClean="0"/>
              <a:t>2.2.0</a:t>
            </a:r>
            <a:r>
              <a:rPr lang="en-AU" sz="1800" dirty="0"/>
              <a:t>"</a:t>
            </a:r>
            <a:endParaRPr lang="en-AU" sz="1800" b="1" dirty="0"/>
          </a:p>
        </p:txBody>
      </p:sp>
    </p:spTree>
    <p:extLst>
      <p:ext uri="{BB962C8B-B14F-4D97-AF65-F5344CB8AC3E}">
        <p14:creationId xmlns:p14="http://schemas.microsoft.com/office/powerpoint/2010/main" val="2203195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Deploying Applications in Spark</a:t>
            </a:r>
            <a:endParaRPr lang="en-AU" dirty="0"/>
          </a:p>
        </p:txBody>
      </p:sp>
      <p:sp>
        <p:nvSpPr>
          <p:cNvPr id="3" name="Content Placeholder 2"/>
          <p:cNvSpPr>
            <a:spLocks noGrp="1"/>
          </p:cNvSpPr>
          <p:nvPr>
            <p:ph idx="1"/>
          </p:nvPr>
        </p:nvSpPr>
        <p:spPr/>
        <p:txBody>
          <a:bodyPr/>
          <a:lstStyle/>
          <a:p>
            <a:r>
              <a:rPr lang="en-US" altLang="en-US" smtClean="0"/>
              <a:t>spark-submit</a:t>
            </a:r>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pPr lvl="1"/>
            <a:r>
              <a:rPr lang="en-US" altLang="en-US" smtClean="0"/>
              <a:t>spark-submit --master spark://hostname:7077 \</a:t>
            </a:r>
          </a:p>
          <a:p>
            <a:pPr marL="857250" lvl="2" indent="0">
              <a:buFont typeface="Webdings" pitchFamily="18" charset="2"/>
              <a:buNone/>
            </a:pPr>
            <a:r>
              <a:rPr lang="en-US" altLang="en-US" smtClean="0"/>
              <a:t>		     --class YOURCLASS \</a:t>
            </a:r>
          </a:p>
          <a:p>
            <a:pPr marL="857250" lvl="2" indent="0">
              <a:buFont typeface="Webdings" pitchFamily="18" charset="2"/>
              <a:buNone/>
            </a:pPr>
            <a:r>
              <a:rPr lang="en-US" altLang="en-US" smtClean="0"/>
              <a:t>                     --executor-memory 2g \</a:t>
            </a:r>
          </a:p>
          <a:p>
            <a:pPr marL="857250" lvl="2" indent="0">
              <a:buFont typeface="Webdings" pitchFamily="18" charset="2"/>
              <a:buNone/>
            </a:pPr>
            <a:r>
              <a:rPr lang="en-US" altLang="en-US" smtClean="0"/>
              <a:t>                     YOURJAR </a:t>
            </a:r>
            <a:r>
              <a:rPr lang="en-AU" altLang="en-US" smtClean="0">
                <a:solidFill>
                  <a:srgbClr val="FFC000"/>
                </a:solidFill>
              </a:rPr>
              <a:t>"options" "to your application" "go here"</a:t>
            </a:r>
            <a:endParaRPr lang="en-US" altLang="en-US" smtClean="0">
              <a:solidFill>
                <a:srgbClr val="FFC000"/>
              </a:solidFill>
            </a:endParaRPr>
          </a:p>
          <a:p>
            <a:endParaRPr lang="en-US" altLang="en-US" smtClean="0"/>
          </a:p>
          <a:p>
            <a:endParaRPr lang="en-AU" altLang="en-US" smtClean="0"/>
          </a:p>
        </p:txBody>
      </p:sp>
      <p:graphicFrame>
        <p:nvGraphicFramePr>
          <p:cNvPr id="4" name="Table 3"/>
          <p:cNvGraphicFramePr>
            <a:graphicFrameLocks noGrp="1"/>
          </p:cNvGraphicFramePr>
          <p:nvPr/>
        </p:nvGraphicFramePr>
        <p:xfrm>
          <a:off x="809625" y="1511300"/>
          <a:ext cx="7810500" cy="3302000"/>
        </p:xfrm>
        <a:graphic>
          <a:graphicData uri="http://schemas.openxmlformats.org/drawingml/2006/table">
            <a:tbl>
              <a:tblPr firstRow="1" bandRow="1">
                <a:tableStyleId>{5C22544A-7EE6-4342-B048-85BDC9FD1C3A}</a:tableStyleId>
              </a:tblPr>
              <a:tblGrid>
                <a:gridCol w="2352675"/>
                <a:gridCol w="5457825"/>
              </a:tblGrid>
              <a:tr h="370840">
                <a:tc>
                  <a:txBody>
                    <a:bodyPr/>
                    <a:lstStyle/>
                    <a:p>
                      <a:r>
                        <a:rPr lang="en-US" sz="1600" dirty="0" smtClean="0">
                          <a:solidFill>
                            <a:schemeClr val="bg1">
                              <a:lumMod val="50000"/>
                            </a:schemeClr>
                          </a:solidFill>
                        </a:rPr>
                        <a:t>Common flags</a:t>
                      </a:r>
                      <a:endParaRPr lang="en-AU" sz="1600" dirty="0">
                        <a:solidFill>
                          <a:schemeClr val="bg1">
                            <a:lumMod val="50000"/>
                          </a:schemeClr>
                        </a:solidFill>
                      </a:endParaRPr>
                    </a:p>
                  </a:txBody>
                  <a:tcPr/>
                </a:tc>
                <a:tc>
                  <a:txBody>
                    <a:bodyPr/>
                    <a:lstStyle/>
                    <a:p>
                      <a:r>
                        <a:rPr lang="en-AU" sz="1600" dirty="0" smtClean="0">
                          <a:solidFill>
                            <a:schemeClr val="bg1">
                              <a:lumMod val="50000"/>
                            </a:schemeClr>
                          </a:solidFill>
                        </a:rPr>
                        <a:t>Explanation</a:t>
                      </a:r>
                      <a:endParaRPr lang="en-AU" sz="1600" dirty="0">
                        <a:solidFill>
                          <a:schemeClr val="bg1">
                            <a:lumMod val="50000"/>
                          </a:schemeClr>
                        </a:solidFill>
                      </a:endParaRPr>
                    </a:p>
                  </a:txBody>
                  <a:tcPr/>
                </a:tc>
              </a:tr>
              <a:tr h="370840">
                <a:tc>
                  <a:txBody>
                    <a:bodyPr/>
                    <a:lstStyle/>
                    <a:p>
                      <a:r>
                        <a:rPr lang="en-US" sz="1600" dirty="0" smtClean="0"/>
                        <a:t>--master </a:t>
                      </a:r>
                      <a:endParaRPr lang="en-AU" sz="1600" dirty="0"/>
                    </a:p>
                  </a:txBody>
                  <a:tcPr/>
                </a:tc>
                <a:tc>
                  <a:txBody>
                    <a:bodyPr/>
                    <a:lstStyle/>
                    <a:p>
                      <a:r>
                        <a:rPr lang="en-AU" sz="1600" dirty="0" smtClean="0"/>
                        <a:t>Indicates the cluster manager to connect to</a:t>
                      </a:r>
                      <a:endParaRPr lang="en-AU" sz="1600" dirty="0"/>
                    </a:p>
                  </a:txBody>
                  <a:tcPr/>
                </a:tc>
              </a:tr>
              <a:tr h="370840">
                <a:tc>
                  <a:txBody>
                    <a:bodyPr/>
                    <a:lstStyle/>
                    <a:p>
                      <a:r>
                        <a:rPr lang="en-AU" sz="1600" dirty="0" smtClean="0"/>
                        <a:t>--class</a:t>
                      </a:r>
                      <a:endParaRPr lang="en-AU" sz="1600" dirty="0"/>
                    </a:p>
                  </a:txBody>
                  <a:tcPr/>
                </a:tc>
                <a:tc>
                  <a:txBody>
                    <a:bodyPr/>
                    <a:lstStyle/>
                    <a:p>
                      <a:r>
                        <a:rPr lang="en-AU" sz="1600" dirty="0" smtClean="0"/>
                        <a:t>The “main” class of your application if you’re running a Java or Scala program</a:t>
                      </a:r>
                      <a:endParaRPr lang="en-AU" sz="1600" dirty="0"/>
                    </a:p>
                  </a:txBody>
                  <a:tcPr/>
                </a:tc>
              </a:tr>
              <a:tr h="370840">
                <a:tc>
                  <a:txBody>
                    <a:bodyPr/>
                    <a:lstStyle/>
                    <a:p>
                      <a:r>
                        <a:rPr lang="en-AU" sz="1600" dirty="0" smtClean="0"/>
                        <a:t>--name</a:t>
                      </a:r>
                      <a:endParaRPr lang="en-AU" sz="1600" dirty="0"/>
                    </a:p>
                  </a:txBody>
                  <a:tcPr/>
                </a:tc>
                <a:tc>
                  <a:txBody>
                    <a:bodyPr/>
                    <a:lstStyle/>
                    <a:p>
                      <a:r>
                        <a:rPr lang="en-AU" sz="1600" dirty="0" smtClean="0"/>
                        <a:t>A human-readable name for your application. This will be displayed in Spark’s web UI.</a:t>
                      </a:r>
                      <a:endParaRPr lang="en-AU" sz="1600" dirty="0"/>
                    </a:p>
                  </a:txBody>
                  <a:tcPr/>
                </a:tc>
              </a:tr>
              <a:tr h="370840">
                <a:tc>
                  <a:txBody>
                    <a:bodyPr/>
                    <a:lstStyle/>
                    <a:p>
                      <a:r>
                        <a:rPr lang="en-AU" sz="1600" dirty="0" smtClean="0"/>
                        <a:t>--executor-memory</a:t>
                      </a:r>
                      <a:endParaRPr lang="en-AU" sz="1600" dirty="0"/>
                    </a:p>
                  </a:txBody>
                  <a:tcPr/>
                </a:tc>
                <a:tc>
                  <a:txBody>
                    <a:bodyPr/>
                    <a:lstStyle/>
                    <a:p>
                      <a:r>
                        <a:rPr lang="en-AU" sz="1600" dirty="0" smtClean="0"/>
                        <a:t>The amount of memory to use for executors, in bytes. Suffixes can be used to specify larger quantities such as “512m” (512 megabytes) or “15g” (15 gigabytes)</a:t>
                      </a:r>
                      <a:endParaRPr lang="en-AU" sz="1600" dirty="0"/>
                    </a:p>
                  </a:txBody>
                  <a:tcPr/>
                </a:tc>
              </a:tr>
              <a:tr h="370840">
                <a:tc>
                  <a:txBody>
                    <a:bodyPr/>
                    <a:lstStyle/>
                    <a:p>
                      <a:r>
                        <a:rPr lang="en-AU" sz="1600" dirty="0" smtClean="0"/>
                        <a:t>--driver-memory</a:t>
                      </a:r>
                      <a:endParaRPr lang="en-AU" sz="1600" dirty="0"/>
                    </a:p>
                  </a:txBody>
                  <a:tcPr/>
                </a:tc>
                <a:tc>
                  <a:txBody>
                    <a:bodyPr/>
                    <a:lstStyle/>
                    <a:p>
                      <a:r>
                        <a:rPr lang="en-AU" sz="1600" dirty="0" smtClean="0"/>
                        <a:t>The amount of memory to use for the driver process, in bytes.</a:t>
                      </a:r>
                      <a:endParaRPr lang="en-AU" sz="1600" dirty="0"/>
                    </a:p>
                  </a:txBody>
                  <a:tcPr/>
                </a:tc>
              </a:tr>
            </a:tbl>
          </a:graphicData>
        </a:graphic>
      </p:graphicFrame>
    </p:spTree>
    <p:extLst>
      <p:ext uri="{BB962C8B-B14F-4D97-AF65-F5344CB8AC3E}">
        <p14:creationId xmlns:p14="http://schemas.microsoft.com/office/powerpoint/2010/main" val="27442492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fade">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Practice</a:t>
            </a:r>
            <a:endParaRPr lang="en-AU" dirty="0"/>
          </a:p>
        </p:txBody>
      </p:sp>
      <p:sp>
        <p:nvSpPr>
          <p:cNvPr id="24579" name="Content Placeholder 2"/>
          <p:cNvSpPr>
            <a:spLocks noGrp="1"/>
          </p:cNvSpPr>
          <p:nvPr>
            <p:ph idx="1"/>
          </p:nvPr>
        </p:nvSpPr>
        <p:spPr/>
        <p:txBody>
          <a:bodyPr/>
          <a:lstStyle/>
          <a:p>
            <a:r>
              <a:rPr lang="en-US" altLang="en-US" dirty="0" smtClean="0"/>
              <a:t>Problem 1: Given a pair RDD of type [(String, </a:t>
            </a:r>
            <a:r>
              <a:rPr lang="en-US" altLang="en-US" dirty="0" err="1" smtClean="0"/>
              <a:t>Int</a:t>
            </a:r>
            <a:r>
              <a:rPr lang="en-US" altLang="en-US" dirty="0" smtClean="0"/>
              <a:t>)], compute the per-key average</a:t>
            </a:r>
            <a:endParaRPr lang="en-AU" altLang="en-US" dirty="0" smtClean="0"/>
          </a:p>
        </p:txBody>
      </p:sp>
      <p:graphicFrame>
        <p:nvGraphicFramePr>
          <p:cNvPr id="4" name="Table 3"/>
          <p:cNvGraphicFramePr>
            <a:graphicFrameLocks noGrp="1"/>
          </p:cNvGraphicFramePr>
          <p:nvPr/>
        </p:nvGraphicFramePr>
        <p:xfrm>
          <a:off x="1323975" y="1720850"/>
          <a:ext cx="1695450" cy="2225676"/>
        </p:xfrm>
        <a:graphic>
          <a:graphicData uri="http://schemas.openxmlformats.org/drawingml/2006/table">
            <a:tbl>
              <a:tblPr firstRow="1" bandRow="1">
                <a:tableStyleId>{5C22544A-7EE6-4342-B048-85BDC9FD1C3A}</a:tableStyleId>
              </a:tblPr>
              <a:tblGrid>
                <a:gridCol w="847725"/>
                <a:gridCol w="847725"/>
              </a:tblGrid>
              <a:tr h="370946">
                <a:tc>
                  <a:txBody>
                    <a:bodyPr/>
                    <a:lstStyle/>
                    <a:p>
                      <a:r>
                        <a:rPr lang="en-US" sz="1800" dirty="0" smtClean="0"/>
                        <a:t>key</a:t>
                      </a:r>
                      <a:endParaRPr lang="en-AU" sz="1800" dirty="0"/>
                    </a:p>
                  </a:txBody>
                  <a:tcPr marT="45733" marB="45733"/>
                </a:tc>
                <a:tc>
                  <a:txBody>
                    <a:bodyPr/>
                    <a:lstStyle/>
                    <a:p>
                      <a:r>
                        <a:rPr lang="en-US" sz="1800" dirty="0" smtClean="0"/>
                        <a:t>value</a:t>
                      </a:r>
                      <a:endParaRPr lang="en-AU" sz="1800" dirty="0"/>
                    </a:p>
                  </a:txBody>
                  <a:tcPr marT="45733" marB="45733"/>
                </a:tc>
              </a:tr>
              <a:tr h="370946">
                <a:tc>
                  <a:txBody>
                    <a:bodyPr/>
                    <a:lstStyle/>
                    <a:p>
                      <a:r>
                        <a:rPr lang="en-US" sz="1800" dirty="0" smtClean="0"/>
                        <a:t>panda</a:t>
                      </a:r>
                      <a:endParaRPr lang="en-AU" sz="1800" dirty="0"/>
                    </a:p>
                  </a:txBody>
                  <a:tcPr marT="45733" marB="45733"/>
                </a:tc>
                <a:tc>
                  <a:txBody>
                    <a:bodyPr/>
                    <a:lstStyle/>
                    <a:p>
                      <a:r>
                        <a:rPr lang="en-US" sz="1800" dirty="0" smtClean="0"/>
                        <a:t>0</a:t>
                      </a:r>
                      <a:endParaRPr lang="en-AU" sz="1800" dirty="0"/>
                    </a:p>
                  </a:txBody>
                  <a:tcPr marT="45733" marB="45733"/>
                </a:tc>
              </a:tr>
              <a:tr h="370946">
                <a:tc>
                  <a:txBody>
                    <a:bodyPr/>
                    <a:lstStyle/>
                    <a:p>
                      <a:r>
                        <a:rPr lang="en-US" sz="1800" dirty="0" smtClean="0"/>
                        <a:t>pink</a:t>
                      </a:r>
                      <a:endParaRPr lang="en-AU" sz="1800" dirty="0"/>
                    </a:p>
                  </a:txBody>
                  <a:tcPr marT="45733" marB="45733"/>
                </a:tc>
                <a:tc>
                  <a:txBody>
                    <a:bodyPr/>
                    <a:lstStyle/>
                    <a:p>
                      <a:r>
                        <a:rPr lang="en-US" sz="1800" dirty="0" smtClean="0"/>
                        <a:t>3</a:t>
                      </a:r>
                      <a:endParaRPr lang="en-AU" sz="1800" dirty="0"/>
                    </a:p>
                  </a:txBody>
                  <a:tcPr marT="45733" marB="45733"/>
                </a:tc>
              </a:tr>
              <a:tr h="370946">
                <a:tc>
                  <a:txBody>
                    <a:bodyPr/>
                    <a:lstStyle/>
                    <a:p>
                      <a:r>
                        <a:rPr lang="en-US" sz="1800" dirty="0" smtClean="0"/>
                        <a:t>pirate</a:t>
                      </a:r>
                      <a:endParaRPr lang="en-AU" sz="1800" dirty="0"/>
                    </a:p>
                  </a:txBody>
                  <a:tcPr marT="45733" marB="45733"/>
                </a:tc>
                <a:tc>
                  <a:txBody>
                    <a:bodyPr/>
                    <a:lstStyle/>
                    <a:p>
                      <a:r>
                        <a:rPr lang="en-US" sz="1800" dirty="0" smtClean="0"/>
                        <a:t>3</a:t>
                      </a:r>
                      <a:endParaRPr lang="en-AU" sz="1800" dirty="0"/>
                    </a:p>
                  </a:txBody>
                  <a:tcPr marT="45733" marB="45733"/>
                </a:tc>
              </a:tr>
              <a:tr h="370946">
                <a:tc>
                  <a:txBody>
                    <a:bodyPr/>
                    <a:lstStyle/>
                    <a:p>
                      <a:r>
                        <a:rPr lang="en-US" sz="1800" dirty="0" smtClean="0"/>
                        <a:t>panda</a:t>
                      </a:r>
                      <a:endParaRPr lang="en-AU" sz="1800" dirty="0"/>
                    </a:p>
                  </a:txBody>
                  <a:tcPr marT="45733" marB="45733"/>
                </a:tc>
                <a:tc>
                  <a:txBody>
                    <a:bodyPr/>
                    <a:lstStyle/>
                    <a:p>
                      <a:r>
                        <a:rPr lang="en-US" sz="1800" dirty="0" smtClean="0"/>
                        <a:t>1</a:t>
                      </a:r>
                      <a:endParaRPr lang="en-AU" sz="1800" dirty="0"/>
                    </a:p>
                  </a:txBody>
                  <a:tcPr marT="45733" marB="45733"/>
                </a:tc>
              </a:tr>
              <a:tr h="370946">
                <a:tc>
                  <a:txBody>
                    <a:bodyPr/>
                    <a:lstStyle/>
                    <a:p>
                      <a:r>
                        <a:rPr lang="en-US" sz="1800" dirty="0" smtClean="0"/>
                        <a:t>pink</a:t>
                      </a:r>
                      <a:endParaRPr lang="en-AU" sz="1800" dirty="0"/>
                    </a:p>
                  </a:txBody>
                  <a:tcPr marT="45733" marB="45733"/>
                </a:tc>
                <a:tc>
                  <a:txBody>
                    <a:bodyPr/>
                    <a:lstStyle/>
                    <a:p>
                      <a:r>
                        <a:rPr lang="en-US" sz="1800" dirty="0" smtClean="0"/>
                        <a:t>4</a:t>
                      </a:r>
                      <a:endParaRPr lang="en-AU" sz="1800" dirty="0"/>
                    </a:p>
                  </a:txBody>
                  <a:tcPr marT="45733" marB="45733"/>
                </a:tc>
              </a:tr>
            </a:tbl>
          </a:graphicData>
        </a:graphic>
      </p:graphicFrame>
      <p:graphicFrame>
        <p:nvGraphicFramePr>
          <p:cNvPr id="5" name="Table 4"/>
          <p:cNvGraphicFramePr>
            <a:graphicFrameLocks noGrp="1"/>
          </p:cNvGraphicFramePr>
          <p:nvPr/>
        </p:nvGraphicFramePr>
        <p:xfrm>
          <a:off x="5686425" y="1901825"/>
          <a:ext cx="1695450" cy="1482724"/>
        </p:xfrm>
        <a:graphic>
          <a:graphicData uri="http://schemas.openxmlformats.org/drawingml/2006/table">
            <a:tbl>
              <a:tblPr firstRow="1" bandRow="1">
                <a:tableStyleId>{5C22544A-7EE6-4342-B048-85BDC9FD1C3A}</a:tableStyleId>
              </a:tblPr>
              <a:tblGrid>
                <a:gridCol w="847725"/>
                <a:gridCol w="847725"/>
              </a:tblGrid>
              <a:tr h="370681">
                <a:tc>
                  <a:txBody>
                    <a:bodyPr/>
                    <a:lstStyle/>
                    <a:p>
                      <a:r>
                        <a:rPr lang="en-US" sz="1800" dirty="0" smtClean="0"/>
                        <a:t>key</a:t>
                      </a:r>
                      <a:endParaRPr lang="en-AU" sz="1800" dirty="0"/>
                    </a:p>
                  </a:txBody>
                  <a:tcPr marT="45700" marB="45700"/>
                </a:tc>
                <a:tc>
                  <a:txBody>
                    <a:bodyPr/>
                    <a:lstStyle/>
                    <a:p>
                      <a:r>
                        <a:rPr lang="en-US" sz="1800" dirty="0" smtClean="0"/>
                        <a:t>value</a:t>
                      </a:r>
                      <a:endParaRPr lang="en-AU" sz="1800" dirty="0"/>
                    </a:p>
                  </a:txBody>
                  <a:tcPr marT="45700" marB="45700"/>
                </a:tc>
              </a:tr>
              <a:tr h="370681">
                <a:tc>
                  <a:txBody>
                    <a:bodyPr/>
                    <a:lstStyle/>
                    <a:p>
                      <a:r>
                        <a:rPr lang="en-US" sz="1800" dirty="0" smtClean="0"/>
                        <a:t>panda</a:t>
                      </a:r>
                      <a:endParaRPr lang="en-AU" sz="1800" dirty="0"/>
                    </a:p>
                  </a:txBody>
                  <a:tcPr marT="45700" marB="45700"/>
                </a:tc>
                <a:tc>
                  <a:txBody>
                    <a:bodyPr/>
                    <a:lstStyle/>
                    <a:p>
                      <a:r>
                        <a:rPr lang="en-US" altLang="zh-CN" sz="1800" dirty="0" smtClean="0"/>
                        <a:t>0.5</a:t>
                      </a:r>
                      <a:endParaRPr lang="en-AU" sz="1800" dirty="0"/>
                    </a:p>
                  </a:txBody>
                  <a:tcPr marT="45700" marB="45700"/>
                </a:tc>
              </a:tr>
              <a:tr h="370681">
                <a:tc>
                  <a:txBody>
                    <a:bodyPr/>
                    <a:lstStyle/>
                    <a:p>
                      <a:r>
                        <a:rPr lang="en-US" sz="1800" dirty="0" smtClean="0"/>
                        <a:t>pink</a:t>
                      </a:r>
                      <a:endParaRPr lang="en-AU" sz="1800" dirty="0"/>
                    </a:p>
                  </a:txBody>
                  <a:tcPr marT="45700" marB="45700"/>
                </a:tc>
                <a:tc>
                  <a:txBody>
                    <a:bodyPr/>
                    <a:lstStyle/>
                    <a:p>
                      <a:r>
                        <a:rPr lang="en-US" sz="1800" dirty="0" smtClean="0"/>
                        <a:t>3.5</a:t>
                      </a:r>
                      <a:endParaRPr lang="en-AU" sz="1800" dirty="0"/>
                    </a:p>
                  </a:txBody>
                  <a:tcPr marT="45700" marB="45700"/>
                </a:tc>
              </a:tr>
              <a:tr h="370681">
                <a:tc>
                  <a:txBody>
                    <a:bodyPr/>
                    <a:lstStyle/>
                    <a:p>
                      <a:r>
                        <a:rPr lang="en-US" sz="1800" dirty="0" smtClean="0"/>
                        <a:t>pirate</a:t>
                      </a:r>
                      <a:endParaRPr lang="en-AU" sz="1800" dirty="0"/>
                    </a:p>
                  </a:txBody>
                  <a:tcPr marT="45700" marB="45700"/>
                </a:tc>
                <a:tc>
                  <a:txBody>
                    <a:bodyPr/>
                    <a:lstStyle/>
                    <a:p>
                      <a:r>
                        <a:rPr lang="en-US" sz="1800" dirty="0" smtClean="0"/>
                        <a:t>3</a:t>
                      </a:r>
                      <a:endParaRPr lang="en-AU" sz="1800" dirty="0"/>
                    </a:p>
                  </a:txBody>
                  <a:tcPr marT="45700" marB="45700"/>
                </a:tc>
              </a:tr>
            </a:tbl>
          </a:graphicData>
        </a:graphic>
      </p:graphicFrame>
      <p:sp>
        <p:nvSpPr>
          <p:cNvPr id="24620" name="Right Arrow 5"/>
          <p:cNvSpPr>
            <a:spLocks noChangeArrowheads="1"/>
          </p:cNvSpPr>
          <p:nvPr/>
        </p:nvSpPr>
        <p:spPr bwMode="auto">
          <a:xfrm>
            <a:off x="3524250" y="2581275"/>
            <a:ext cx="1533525" cy="304800"/>
          </a:xfrm>
          <a:prstGeom prst="rightArrow">
            <a:avLst>
              <a:gd name="adj1" fmla="val 50000"/>
              <a:gd name="adj2" fmla="val 5001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endParaRPr lang="en-AU" altLang="en-US"/>
          </a:p>
        </p:txBody>
      </p:sp>
      <p:pic>
        <p:nvPicPr>
          <p:cNvPr id="24621" name="Picture 4" descr="https://d30y9cdsu7xlg0.cloudfront.net/png/45447-2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3325" y="2185988"/>
            <a:ext cx="10953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Table 8"/>
          <p:cNvGraphicFramePr>
            <a:graphicFrameLocks noGrp="1"/>
          </p:cNvGraphicFramePr>
          <p:nvPr/>
        </p:nvGraphicFramePr>
        <p:xfrm>
          <a:off x="2333625" y="4435475"/>
          <a:ext cx="1695450" cy="2225676"/>
        </p:xfrm>
        <a:graphic>
          <a:graphicData uri="http://schemas.openxmlformats.org/drawingml/2006/table">
            <a:tbl>
              <a:tblPr firstRow="1" bandRow="1">
                <a:tableStyleId>{5C22544A-7EE6-4342-B048-85BDC9FD1C3A}</a:tableStyleId>
              </a:tblPr>
              <a:tblGrid>
                <a:gridCol w="847725"/>
                <a:gridCol w="847725"/>
              </a:tblGrid>
              <a:tr h="370946">
                <a:tc>
                  <a:txBody>
                    <a:bodyPr/>
                    <a:lstStyle/>
                    <a:p>
                      <a:r>
                        <a:rPr lang="en-US" sz="1800" dirty="0" smtClean="0"/>
                        <a:t>key</a:t>
                      </a:r>
                      <a:endParaRPr lang="en-AU" sz="1800" dirty="0"/>
                    </a:p>
                  </a:txBody>
                  <a:tcPr marT="45733" marB="45733"/>
                </a:tc>
                <a:tc>
                  <a:txBody>
                    <a:bodyPr/>
                    <a:lstStyle/>
                    <a:p>
                      <a:r>
                        <a:rPr lang="en-US" sz="1800" dirty="0" smtClean="0"/>
                        <a:t>value</a:t>
                      </a:r>
                      <a:endParaRPr lang="en-AU" sz="1800" dirty="0"/>
                    </a:p>
                  </a:txBody>
                  <a:tcPr marT="45733" marB="45733"/>
                </a:tc>
              </a:tr>
              <a:tr h="370946">
                <a:tc>
                  <a:txBody>
                    <a:bodyPr/>
                    <a:lstStyle/>
                    <a:p>
                      <a:r>
                        <a:rPr lang="en-US" sz="1800" dirty="0" smtClean="0"/>
                        <a:t>panda</a:t>
                      </a:r>
                      <a:endParaRPr lang="en-AU" sz="1800" dirty="0"/>
                    </a:p>
                  </a:txBody>
                  <a:tcPr marT="45733" marB="45733"/>
                </a:tc>
                <a:tc>
                  <a:txBody>
                    <a:bodyPr/>
                    <a:lstStyle/>
                    <a:p>
                      <a:r>
                        <a:rPr lang="en-US" sz="1800" dirty="0" smtClean="0"/>
                        <a:t>(0, 1)</a:t>
                      </a:r>
                      <a:endParaRPr lang="en-AU" sz="1800" dirty="0"/>
                    </a:p>
                  </a:txBody>
                  <a:tcPr marT="45733" marB="45733"/>
                </a:tc>
              </a:tr>
              <a:tr h="370946">
                <a:tc>
                  <a:txBody>
                    <a:bodyPr/>
                    <a:lstStyle/>
                    <a:p>
                      <a:r>
                        <a:rPr lang="en-US" sz="1800" dirty="0" smtClean="0"/>
                        <a:t>pink</a:t>
                      </a:r>
                      <a:endParaRPr lang="en-AU" sz="1800" dirty="0"/>
                    </a:p>
                  </a:txBody>
                  <a:tcPr marT="45733" marB="45733"/>
                </a:tc>
                <a:tc>
                  <a:txBody>
                    <a:bodyPr/>
                    <a:lstStyle/>
                    <a:p>
                      <a:r>
                        <a:rPr lang="en-US" sz="1800" dirty="0" smtClean="0"/>
                        <a:t>(3, 1)</a:t>
                      </a:r>
                      <a:endParaRPr lang="en-AU" sz="1800" dirty="0"/>
                    </a:p>
                  </a:txBody>
                  <a:tcPr marT="45733" marB="45733"/>
                </a:tc>
              </a:tr>
              <a:tr h="370946">
                <a:tc>
                  <a:txBody>
                    <a:bodyPr/>
                    <a:lstStyle/>
                    <a:p>
                      <a:r>
                        <a:rPr lang="en-US" sz="1800" dirty="0" smtClean="0"/>
                        <a:t>pirate</a:t>
                      </a:r>
                      <a:endParaRPr lang="en-AU" sz="1800" dirty="0"/>
                    </a:p>
                  </a:txBody>
                  <a:tcPr marT="45733" marB="45733"/>
                </a:tc>
                <a:tc>
                  <a:txBody>
                    <a:bodyPr/>
                    <a:lstStyle/>
                    <a:p>
                      <a:r>
                        <a:rPr lang="en-US" sz="1800" dirty="0" smtClean="0"/>
                        <a:t>(3, 1)</a:t>
                      </a:r>
                      <a:endParaRPr lang="en-AU" sz="1800" dirty="0"/>
                    </a:p>
                  </a:txBody>
                  <a:tcPr marT="45733" marB="45733"/>
                </a:tc>
              </a:tr>
              <a:tr h="370946">
                <a:tc>
                  <a:txBody>
                    <a:bodyPr/>
                    <a:lstStyle/>
                    <a:p>
                      <a:r>
                        <a:rPr lang="en-US" sz="1800" dirty="0" smtClean="0"/>
                        <a:t>panda</a:t>
                      </a:r>
                      <a:endParaRPr lang="en-AU" sz="1800" dirty="0"/>
                    </a:p>
                  </a:txBody>
                  <a:tcPr marT="45733" marB="45733"/>
                </a:tc>
                <a:tc>
                  <a:txBody>
                    <a:bodyPr/>
                    <a:lstStyle/>
                    <a:p>
                      <a:r>
                        <a:rPr lang="en-US" sz="1800" dirty="0" smtClean="0"/>
                        <a:t>(1, 1)</a:t>
                      </a:r>
                      <a:endParaRPr lang="en-AU" sz="1800" dirty="0"/>
                    </a:p>
                  </a:txBody>
                  <a:tcPr marT="45733" marB="45733"/>
                </a:tc>
              </a:tr>
              <a:tr h="370946">
                <a:tc>
                  <a:txBody>
                    <a:bodyPr/>
                    <a:lstStyle/>
                    <a:p>
                      <a:r>
                        <a:rPr lang="en-US" sz="1800" dirty="0" smtClean="0"/>
                        <a:t>pink</a:t>
                      </a:r>
                      <a:endParaRPr lang="en-AU" sz="1800" dirty="0"/>
                    </a:p>
                  </a:txBody>
                  <a:tcPr marT="45733" marB="45733"/>
                </a:tc>
                <a:tc>
                  <a:txBody>
                    <a:bodyPr/>
                    <a:lstStyle/>
                    <a:p>
                      <a:r>
                        <a:rPr lang="en-US" sz="1800" dirty="0" smtClean="0"/>
                        <a:t>(4, 1)</a:t>
                      </a:r>
                      <a:endParaRPr lang="en-AU" sz="1800" dirty="0"/>
                    </a:p>
                  </a:txBody>
                  <a:tcPr marT="45733" marB="45733"/>
                </a:tc>
              </a:tr>
            </a:tbl>
          </a:graphicData>
        </a:graphic>
      </p:graphicFrame>
      <p:graphicFrame>
        <p:nvGraphicFramePr>
          <p:cNvPr id="10" name="Table 9"/>
          <p:cNvGraphicFramePr>
            <a:graphicFrameLocks noGrp="1"/>
          </p:cNvGraphicFramePr>
          <p:nvPr/>
        </p:nvGraphicFramePr>
        <p:xfrm>
          <a:off x="5276850" y="4806950"/>
          <a:ext cx="1695450" cy="1482724"/>
        </p:xfrm>
        <a:graphic>
          <a:graphicData uri="http://schemas.openxmlformats.org/drawingml/2006/table">
            <a:tbl>
              <a:tblPr firstRow="1" bandRow="1">
                <a:tableStyleId>{5C22544A-7EE6-4342-B048-85BDC9FD1C3A}</a:tableStyleId>
              </a:tblPr>
              <a:tblGrid>
                <a:gridCol w="847725"/>
                <a:gridCol w="847725"/>
              </a:tblGrid>
              <a:tr h="370681">
                <a:tc>
                  <a:txBody>
                    <a:bodyPr/>
                    <a:lstStyle/>
                    <a:p>
                      <a:r>
                        <a:rPr lang="en-US" sz="1800" dirty="0" smtClean="0"/>
                        <a:t>key</a:t>
                      </a:r>
                      <a:endParaRPr lang="en-AU" sz="1800" dirty="0"/>
                    </a:p>
                  </a:txBody>
                  <a:tcPr marT="45700" marB="45700"/>
                </a:tc>
                <a:tc>
                  <a:txBody>
                    <a:bodyPr/>
                    <a:lstStyle/>
                    <a:p>
                      <a:r>
                        <a:rPr lang="en-US" sz="1800" dirty="0" smtClean="0"/>
                        <a:t>value</a:t>
                      </a:r>
                      <a:endParaRPr lang="en-AU" sz="1800" dirty="0"/>
                    </a:p>
                  </a:txBody>
                  <a:tcPr marT="45700" marB="45700"/>
                </a:tc>
              </a:tr>
              <a:tr h="370681">
                <a:tc>
                  <a:txBody>
                    <a:bodyPr/>
                    <a:lstStyle/>
                    <a:p>
                      <a:r>
                        <a:rPr lang="en-US" sz="1800" dirty="0" smtClean="0"/>
                        <a:t>panda</a:t>
                      </a:r>
                      <a:endParaRPr lang="en-AU" sz="1800" dirty="0"/>
                    </a:p>
                  </a:txBody>
                  <a:tcPr marT="45700" marB="45700"/>
                </a:tc>
                <a:tc>
                  <a:txBody>
                    <a:bodyPr/>
                    <a:lstStyle/>
                    <a:p>
                      <a:r>
                        <a:rPr lang="en-US" sz="1800" dirty="0" smtClean="0"/>
                        <a:t>(1,</a:t>
                      </a:r>
                      <a:r>
                        <a:rPr lang="en-US" sz="1800" baseline="0" dirty="0" smtClean="0"/>
                        <a:t> 2)</a:t>
                      </a:r>
                      <a:endParaRPr lang="en-AU" sz="1800" dirty="0"/>
                    </a:p>
                  </a:txBody>
                  <a:tcPr marT="45700" marB="45700"/>
                </a:tc>
              </a:tr>
              <a:tr h="370681">
                <a:tc>
                  <a:txBody>
                    <a:bodyPr/>
                    <a:lstStyle/>
                    <a:p>
                      <a:r>
                        <a:rPr lang="en-US" sz="1800" dirty="0" smtClean="0"/>
                        <a:t>pink</a:t>
                      </a:r>
                      <a:endParaRPr lang="en-AU" sz="1800" dirty="0"/>
                    </a:p>
                  </a:txBody>
                  <a:tcPr marT="45700" marB="45700"/>
                </a:tc>
                <a:tc>
                  <a:txBody>
                    <a:bodyPr/>
                    <a:lstStyle/>
                    <a:p>
                      <a:r>
                        <a:rPr lang="en-US" sz="1800" dirty="0" smtClean="0"/>
                        <a:t>(7, 2)</a:t>
                      </a:r>
                      <a:endParaRPr lang="en-AU" sz="1800" dirty="0"/>
                    </a:p>
                  </a:txBody>
                  <a:tcPr marT="45700" marB="45700"/>
                </a:tc>
              </a:tr>
              <a:tr h="370681">
                <a:tc>
                  <a:txBody>
                    <a:bodyPr/>
                    <a:lstStyle/>
                    <a:p>
                      <a:r>
                        <a:rPr lang="en-US" sz="1800" dirty="0" smtClean="0"/>
                        <a:t>pirate</a:t>
                      </a:r>
                      <a:endParaRPr lang="en-AU" sz="1800" dirty="0"/>
                    </a:p>
                  </a:txBody>
                  <a:tcPr marT="45700" marB="45700"/>
                </a:tc>
                <a:tc>
                  <a:txBody>
                    <a:bodyPr/>
                    <a:lstStyle/>
                    <a:p>
                      <a:r>
                        <a:rPr lang="en-US" sz="1800" dirty="0" smtClean="0"/>
                        <a:t>(3, 1)</a:t>
                      </a:r>
                      <a:endParaRPr lang="en-AU" sz="1800" dirty="0"/>
                    </a:p>
                  </a:txBody>
                  <a:tcPr marT="45700" marB="45700"/>
                </a:tc>
              </a:tr>
            </a:tbl>
          </a:graphicData>
        </a:graphic>
      </p:graphicFrame>
      <p:cxnSp>
        <p:nvCxnSpPr>
          <p:cNvPr id="8" name="Straight Arrow Connector 7"/>
          <p:cNvCxnSpPr>
            <a:cxnSpLocks noChangeShapeType="1"/>
          </p:cNvCxnSpPr>
          <p:nvPr/>
        </p:nvCxnSpPr>
        <p:spPr bwMode="auto">
          <a:xfrm>
            <a:off x="2171700" y="3946525"/>
            <a:ext cx="1009650" cy="488950"/>
          </a:xfrm>
          <a:prstGeom prst="straightConnector1">
            <a:avLst/>
          </a:prstGeom>
          <a:noFill/>
          <a:ln w="9525" algn="ctr">
            <a:solidFill>
              <a:schemeClr val="tx1"/>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10"/>
          <p:cNvSpPr>
            <a:spLocks noChangeArrowheads="1"/>
          </p:cNvSpPr>
          <p:nvPr/>
        </p:nvSpPr>
        <p:spPr bwMode="auto">
          <a:xfrm>
            <a:off x="1603375" y="4002088"/>
            <a:ext cx="1193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r>
              <a:rPr lang="en-AU" altLang="en-US">
                <a:solidFill>
                  <a:srgbClr val="FF0000"/>
                </a:solidFill>
              </a:rPr>
              <a:t>mapValues</a:t>
            </a:r>
          </a:p>
        </p:txBody>
      </p:sp>
      <p:sp>
        <p:nvSpPr>
          <p:cNvPr id="12" name="Rectangle 11"/>
          <p:cNvSpPr>
            <a:spLocks noChangeArrowheads="1"/>
          </p:cNvSpPr>
          <p:nvPr/>
        </p:nvSpPr>
        <p:spPr bwMode="auto">
          <a:xfrm>
            <a:off x="3951288" y="5211763"/>
            <a:ext cx="14033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r>
              <a:rPr lang="en-AU" altLang="en-US">
                <a:solidFill>
                  <a:srgbClr val="FF0000"/>
                </a:solidFill>
              </a:rPr>
              <a:t>reduceByKey</a:t>
            </a:r>
          </a:p>
        </p:txBody>
      </p:sp>
      <p:cxnSp>
        <p:nvCxnSpPr>
          <p:cNvPr id="15" name="Straight Arrow Connector 14"/>
          <p:cNvCxnSpPr>
            <a:cxnSpLocks noChangeShapeType="1"/>
          </p:cNvCxnSpPr>
          <p:nvPr/>
        </p:nvCxnSpPr>
        <p:spPr bwMode="auto">
          <a:xfrm>
            <a:off x="4029075" y="5548313"/>
            <a:ext cx="1247775" cy="0"/>
          </a:xfrm>
          <a:prstGeom prst="straightConnector1">
            <a:avLst/>
          </a:prstGeom>
          <a:noFill/>
          <a:ln w="9525" algn="ctr">
            <a:solidFill>
              <a:schemeClr val="tx1"/>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a:cxnSpLocks noChangeShapeType="1"/>
          </p:cNvCxnSpPr>
          <p:nvPr/>
        </p:nvCxnSpPr>
        <p:spPr bwMode="auto">
          <a:xfrm flipV="1">
            <a:off x="6124575" y="3384550"/>
            <a:ext cx="409575" cy="1422400"/>
          </a:xfrm>
          <a:prstGeom prst="straightConnector1">
            <a:avLst/>
          </a:prstGeom>
          <a:noFill/>
          <a:ln w="9525" algn="ctr">
            <a:solidFill>
              <a:schemeClr val="tx1"/>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Rectangle 23"/>
          <p:cNvSpPr>
            <a:spLocks noChangeArrowheads="1"/>
          </p:cNvSpPr>
          <p:nvPr/>
        </p:nvSpPr>
        <p:spPr bwMode="auto">
          <a:xfrm>
            <a:off x="6448425" y="3927475"/>
            <a:ext cx="1193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r>
              <a:rPr lang="en-AU" altLang="en-US">
                <a:solidFill>
                  <a:srgbClr val="FF0000"/>
                </a:solidFill>
              </a:rPr>
              <a:t>mapValues</a:t>
            </a:r>
          </a:p>
        </p:txBody>
      </p:sp>
      <p:sp>
        <p:nvSpPr>
          <p:cNvPr id="25" name="직사각형 4"/>
          <p:cNvSpPr/>
          <p:nvPr/>
        </p:nvSpPr>
        <p:spPr>
          <a:xfrm>
            <a:off x="1881188" y="2185988"/>
            <a:ext cx="5543550" cy="92392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US" sz="1800" dirty="0" err="1"/>
              <a:t>pair.mapValues</a:t>
            </a:r>
            <a:r>
              <a:rPr lang="en-US" sz="1800" dirty="0"/>
              <a:t>(x=&gt;(x,1))</a:t>
            </a:r>
          </a:p>
          <a:p>
            <a:pPr>
              <a:defRPr/>
            </a:pPr>
            <a:r>
              <a:rPr lang="en-US" sz="1800" dirty="0"/>
              <a:t>      .</a:t>
            </a:r>
            <a:r>
              <a:rPr lang="en-US" sz="1800" dirty="0" err="1"/>
              <a:t>reduceByKey</a:t>
            </a:r>
            <a:r>
              <a:rPr lang="en-US" sz="1800" dirty="0"/>
              <a:t>((</a:t>
            </a:r>
            <a:r>
              <a:rPr lang="en-US" sz="1800" dirty="0" err="1"/>
              <a:t>x,y</a:t>
            </a:r>
            <a:r>
              <a:rPr lang="en-US" sz="1800" dirty="0"/>
              <a:t>)=&gt;(x._1+y._1, x._2+y._2))</a:t>
            </a:r>
          </a:p>
          <a:p>
            <a:pPr>
              <a:defRPr/>
            </a:pPr>
            <a:r>
              <a:rPr lang="en-US" sz="1800" dirty="0"/>
              <a:t>      .</a:t>
            </a:r>
            <a:r>
              <a:rPr lang="en-US" sz="1800" dirty="0" err="1"/>
              <a:t>mapValues</a:t>
            </a:r>
            <a:r>
              <a:rPr lang="en-US" sz="1800" dirty="0"/>
              <a:t>(x=&gt;x._1.toDouble/x._2)</a:t>
            </a:r>
            <a:endParaRPr lang="en-AU" sz="1800" dirty="0"/>
          </a:p>
        </p:txBody>
      </p:sp>
    </p:spTree>
    <p:extLst>
      <p:ext uri="{BB962C8B-B14F-4D97-AF65-F5344CB8AC3E}">
        <p14:creationId xmlns:p14="http://schemas.microsoft.com/office/powerpoint/2010/main" val="1931549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4" grpId="0"/>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Spark Web Console</a:t>
            </a:r>
            <a:endParaRPr lang="en-AU" dirty="0"/>
          </a:p>
        </p:txBody>
      </p:sp>
      <p:sp>
        <p:nvSpPr>
          <p:cNvPr id="78851" name="Content Placeholder 2"/>
          <p:cNvSpPr>
            <a:spLocks noGrp="1"/>
          </p:cNvSpPr>
          <p:nvPr>
            <p:ph idx="1"/>
          </p:nvPr>
        </p:nvSpPr>
        <p:spPr/>
        <p:txBody>
          <a:bodyPr/>
          <a:lstStyle/>
          <a:p>
            <a:r>
              <a:rPr lang="en-US" altLang="en-US" dirty="0" smtClean="0"/>
              <a:t>You can b</a:t>
            </a:r>
            <a:r>
              <a:rPr lang="en-US" dirty="0" smtClean="0"/>
              <a:t>rowse </a:t>
            </a:r>
            <a:r>
              <a:rPr lang="en-US" dirty="0"/>
              <a:t>the web interface for the information of Spark Jobs, storage, etc. at: </a:t>
            </a:r>
            <a:r>
              <a:rPr lang="en-US" b="1" u="sng" dirty="0"/>
              <a:t>http://localhost:4040</a:t>
            </a:r>
            <a:endParaRPr lang="en-US" altLang="en-US" b="1" dirty="0" smtClean="0"/>
          </a:p>
          <a:p>
            <a:endParaRPr lang="en-US" altLang="en-US" dirty="0"/>
          </a:p>
          <a:p>
            <a:endParaRPr lang="en-US" altLang="en-US" dirty="0" smtClean="0"/>
          </a:p>
          <a:p>
            <a:endParaRPr lang="en-AU" altLang="en-US" dirty="0" smtClean="0"/>
          </a:p>
        </p:txBody>
      </p:sp>
      <p:pic>
        <p:nvPicPr>
          <p:cNvPr id="5" name="Picture 4"/>
          <p:cNvPicPr/>
          <p:nvPr/>
        </p:nvPicPr>
        <p:blipFill>
          <a:blip r:embed="rId2"/>
          <a:stretch>
            <a:fillRect/>
          </a:stretch>
        </p:blipFill>
        <p:spPr>
          <a:xfrm>
            <a:off x="780096" y="1808161"/>
            <a:ext cx="7830503" cy="4306889"/>
          </a:xfrm>
          <a:prstGeom prst="rect">
            <a:avLst/>
          </a:prstGeom>
        </p:spPr>
      </p:pic>
    </p:spTree>
    <p:extLst>
      <p:ext uri="{BB962C8B-B14F-4D97-AF65-F5344CB8AC3E}">
        <p14:creationId xmlns:p14="http://schemas.microsoft.com/office/powerpoint/2010/main" val="1065790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1900238"/>
            <a:ext cx="7772400" cy="76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S PGothic"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9pPr>
          </a:lstStyle>
          <a:p>
            <a:pPr>
              <a:defRPr/>
            </a:pPr>
            <a:r>
              <a:rPr lang="en-US" altLang="zh-CN" kern="0" dirty="0" smtClean="0"/>
              <a:t>Chapter 7: Spark II</a:t>
            </a:r>
            <a:endParaRPr lang="en-US" altLang="en-US" kern="0" dirty="0" smtClean="0"/>
          </a:p>
        </p:txBody>
      </p:sp>
      <p:pic>
        <p:nvPicPr>
          <p:cNvPr id="4099" name="Picture 2" descr="http://datascience-enthusiast.com/figures/spark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7150" y="3013075"/>
            <a:ext cx="3813175"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In-Memory Can Make a Big Difference</a:t>
            </a:r>
            <a:endParaRPr lang="en-AU" dirty="0"/>
          </a:p>
        </p:txBody>
      </p:sp>
      <p:sp>
        <p:nvSpPr>
          <p:cNvPr id="80899" name="Content Placeholder 2"/>
          <p:cNvSpPr>
            <a:spLocks noGrp="1"/>
          </p:cNvSpPr>
          <p:nvPr>
            <p:ph idx="1"/>
          </p:nvPr>
        </p:nvSpPr>
        <p:spPr/>
        <p:txBody>
          <a:bodyPr/>
          <a:lstStyle/>
          <a:p>
            <a:r>
              <a:rPr lang="en-AU" altLang="en-US" smtClean="0"/>
              <a:t>Two iterative Machine Learning algorithms:</a:t>
            </a:r>
          </a:p>
        </p:txBody>
      </p:sp>
      <p:pic>
        <p:nvPicPr>
          <p:cNvPr id="809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713" y="1933575"/>
            <a:ext cx="6619875"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3499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2767013"/>
            <a:ext cx="7772400" cy="76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S PGothic"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9pPr>
          </a:lstStyle>
          <a:p>
            <a:pPr>
              <a:defRPr/>
            </a:pPr>
            <a:r>
              <a:rPr lang="en-US" altLang="zh-CN" kern="0" dirty="0" smtClean="0"/>
              <a:t>Part 3: Spark SQL and </a:t>
            </a:r>
            <a:r>
              <a:rPr lang="en-US" altLang="zh-CN" kern="0" dirty="0" err="1" smtClean="0"/>
              <a:t>DataFrames</a:t>
            </a:r>
            <a:endParaRPr lang="en-US" altLang="en-US" kern="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Spark SQL Overview</a:t>
            </a:r>
            <a:endParaRPr lang="en-AU" dirty="0"/>
          </a:p>
        </p:txBody>
      </p:sp>
      <p:sp>
        <p:nvSpPr>
          <p:cNvPr id="3" name="Content Placeholder 2"/>
          <p:cNvSpPr>
            <a:spLocks noGrp="1"/>
          </p:cNvSpPr>
          <p:nvPr>
            <p:ph idx="1"/>
          </p:nvPr>
        </p:nvSpPr>
        <p:spPr/>
        <p:txBody>
          <a:bodyPr/>
          <a:lstStyle/>
          <a:p>
            <a:r>
              <a:rPr lang="en-AU" altLang="en-US" smtClean="0"/>
              <a:t>Part of the core distribution since Spark 1.0 (April 2014) </a:t>
            </a:r>
          </a:p>
          <a:p>
            <a:r>
              <a:rPr lang="en-AU" altLang="en-US" smtClean="0"/>
              <a:t>Tightly integrated way to work with structured data (tables with rows/columns)</a:t>
            </a:r>
          </a:p>
          <a:p>
            <a:r>
              <a:rPr lang="en-AU" altLang="en-US" smtClean="0"/>
              <a:t>Transform RDDs using SQL </a:t>
            </a:r>
          </a:p>
          <a:p>
            <a:r>
              <a:rPr lang="en-AU" altLang="en-US" smtClean="0"/>
              <a:t>Data source integration: Hive, Parquet, JSON, and more</a:t>
            </a:r>
          </a:p>
          <a:p>
            <a:endParaRPr lang="en-US" altLang="en-US" smtClean="0"/>
          </a:p>
          <a:p>
            <a:r>
              <a:rPr lang="en-US" altLang="en-US" smtClean="0"/>
              <a:t>Spark SQL is </a:t>
            </a:r>
            <a:r>
              <a:rPr lang="en-US" altLang="en-US" b="1" u="sng" smtClean="0">
                <a:solidFill>
                  <a:srgbClr val="FF0000"/>
                </a:solidFill>
              </a:rPr>
              <a:t>not</a:t>
            </a:r>
            <a:r>
              <a:rPr lang="en-US" altLang="en-US" smtClean="0">
                <a:solidFill>
                  <a:srgbClr val="FF0000"/>
                </a:solidFill>
              </a:rPr>
              <a:t> </a:t>
            </a:r>
            <a:r>
              <a:rPr lang="en-US" altLang="en-US" smtClean="0"/>
              <a:t>about SQL. </a:t>
            </a:r>
          </a:p>
          <a:p>
            <a:pPr lvl="1"/>
            <a:r>
              <a:rPr lang="en-US" altLang="en-US" smtClean="0"/>
              <a:t>Aims to </a:t>
            </a:r>
            <a:r>
              <a:rPr lang="en-AU" altLang="en-US" smtClean="0"/>
              <a:t>Create and Run Spark Programs Faster:</a:t>
            </a:r>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Relationship to Shark</a:t>
            </a:r>
            <a:endParaRPr lang="en-AU" dirty="0"/>
          </a:p>
        </p:txBody>
      </p:sp>
      <p:sp>
        <p:nvSpPr>
          <p:cNvPr id="27651" name="Content Placeholder 2"/>
          <p:cNvSpPr>
            <a:spLocks noGrp="1"/>
          </p:cNvSpPr>
          <p:nvPr>
            <p:ph idx="1"/>
          </p:nvPr>
        </p:nvSpPr>
        <p:spPr/>
        <p:txBody>
          <a:bodyPr/>
          <a:lstStyle/>
          <a:p>
            <a:r>
              <a:rPr lang="en-AU" altLang="en-US" smtClean="0"/>
              <a:t>Shark has been subsumed by Spark SQL</a:t>
            </a:r>
          </a:p>
          <a:p>
            <a:endParaRPr lang="en-AU" altLang="en-US" smtClean="0"/>
          </a:p>
          <a:p>
            <a:r>
              <a:rPr lang="en-AU" altLang="en-US" smtClean="0"/>
              <a:t>Shark modified the Hive backend to run over Spark, but had two challenges:</a:t>
            </a:r>
          </a:p>
          <a:p>
            <a:pPr lvl="1"/>
            <a:r>
              <a:rPr lang="en-AU" altLang="en-US" smtClean="0"/>
              <a:t>Limited integration with Spark programs</a:t>
            </a:r>
          </a:p>
          <a:p>
            <a:pPr lvl="1"/>
            <a:r>
              <a:rPr lang="en-AU" altLang="en-US" smtClean="0"/>
              <a:t>Hive optimizer not designed for Spark</a:t>
            </a:r>
            <a:endParaRPr lang="en-US" altLang="en-US" smtClean="0"/>
          </a:p>
          <a:p>
            <a:endParaRPr lang="en-AU" altLang="en-US" smtClean="0"/>
          </a:p>
          <a:p>
            <a:r>
              <a:rPr lang="en-AU" altLang="en-US" smtClean="0"/>
              <a:t>Spark SQL reuses the best parts of Shark:</a:t>
            </a:r>
          </a:p>
          <a:p>
            <a:pPr lvl="1"/>
            <a:r>
              <a:rPr lang="en-AU" altLang="en-US" smtClean="0"/>
              <a:t>Borrows</a:t>
            </a:r>
          </a:p>
          <a:p>
            <a:pPr lvl="2"/>
            <a:r>
              <a:rPr lang="en-AU" altLang="en-US" smtClean="0"/>
              <a:t>Hive data loading</a:t>
            </a:r>
          </a:p>
          <a:p>
            <a:pPr lvl="2"/>
            <a:r>
              <a:rPr lang="en-AU" altLang="en-US" smtClean="0"/>
              <a:t>In-memory column store</a:t>
            </a:r>
            <a:endParaRPr lang="en-US" altLang="en-US" smtClean="0"/>
          </a:p>
          <a:p>
            <a:pPr lvl="1"/>
            <a:r>
              <a:rPr lang="en-AU" altLang="en-US" smtClean="0"/>
              <a:t>Adds</a:t>
            </a:r>
          </a:p>
          <a:p>
            <a:pPr lvl="2"/>
            <a:r>
              <a:rPr lang="en-AU" altLang="en-US" smtClean="0"/>
              <a:t>RDD-aware optimizer</a:t>
            </a:r>
          </a:p>
          <a:p>
            <a:pPr lvl="2"/>
            <a:r>
              <a:rPr lang="en-AU" altLang="en-US" smtClean="0"/>
              <a:t>Rich language interfaces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Spark Programming Interface</a:t>
            </a:r>
            <a:endParaRPr lang="en-AU" dirty="0"/>
          </a:p>
        </p:txBody>
      </p:sp>
      <p:pic>
        <p:nvPicPr>
          <p:cNvPr id="286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8" y="1433513"/>
            <a:ext cx="6954837" cy="4310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Datasets and </a:t>
            </a:r>
            <a:r>
              <a:rPr lang="en-AU" dirty="0" err="1" smtClean="0"/>
              <a:t>DataFrames</a:t>
            </a:r>
            <a:endParaRPr lang="en-AU" dirty="0"/>
          </a:p>
        </p:txBody>
      </p:sp>
      <p:sp>
        <p:nvSpPr>
          <p:cNvPr id="29699" name="Content Placeholder 2"/>
          <p:cNvSpPr>
            <a:spLocks noGrp="1"/>
          </p:cNvSpPr>
          <p:nvPr>
            <p:ph idx="1"/>
          </p:nvPr>
        </p:nvSpPr>
        <p:spPr/>
        <p:txBody>
          <a:bodyPr/>
          <a:lstStyle/>
          <a:p>
            <a:r>
              <a:rPr lang="en-AU" altLang="en-US" dirty="0" smtClean="0"/>
              <a:t>A </a:t>
            </a:r>
            <a:r>
              <a:rPr lang="en-AU" altLang="en-US" i="1" dirty="0" smtClean="0"/>
              <a:t>Dataset</a:t>
            </a:r>
            <a:r>
              <a:rPr lang="en-AU" altLang="en-US" dirty="0" smtClean="0"/>
              <a:t> is a distributed collection of </a:t>
            </a:r>
            <a:r>
              <a:rPr lang="en-AU" altLang="en-US" dirty="0" smtClean="0"/>
              <a:t>data</a:t>
            </a:r>
          </a:p>
          <a:p>
            <a:pPr lvl="1"/>
            <a:r>
              <a:rPr lang="en-AU" dirty="0"/>
              <a:t>provides the benefits of RDDs </a:t>
            </a:r>
            <a:r>
              <a:rPr lang="en-AU" dirty="0" smtClean="0"/>
              <a:t>(e.g., strong typing) </a:t>
            </a:r>
            <a:r>
              <a:rPr lang="en-AU" dirty="0"/>
              <a:t>with the benefits of Spark SQL’s optimized execution engine</a:t>
            </a:r>
            <a:endParaRPr lang="en-AU" altLang="en-US" dirty="0" smtClean="0"/>
          </a:p>
          <a:p>
            <a:pPr lvl="1"/>
            <a:r>
              <a:rPr lang="en-AU" altLang="en-US" dirty="0" smtClean="0"/>
              <a:t>A Dataset can be constructed from JVM objects and then manipulated using functional transformations (map, </a:t>
            </a:r>
            <a:r>
              <a:rPr lang="en-AU" altLang="en-US" dirty="0" err="1" smtClean="0"/>
              <a:t>flatMap</a:t>
            </a:r>
            <a:r>
              <a:rPr lang="en-AU" altLang="en-US" dirty="0" smtClean="0"/>
              <a:t>, etc.)</a:t>
            </a:r>
          </a:p>
          <a:p>
            <a:pPr lvl="1"/>
            <a:r>
              <a:rPr lang="en-AU" altLang="en-US" dirty="0" smtClean="0"/>
              <a:t>The Dataset API is available in Scala and Java</a:t>
            </a:r>
            <a:endParaRPr lang="en-US" altLang="en-US" dirty="0" smtClean="0"/>
          </a:p>
          <a:p>
            <a:endParaRPr lang="en-AU" altLang="en-US" dirty="0" smtClean="0"/>
          </a:p>
          <a:p>
            <a:r>
              <a:rPr lang="en-AU" altLang="en-US" dirty="0"/>
              <a:t>A </a:t>
            </a:r>
            <a:r>
              <a:rPr lang="en-AU" altLang="en-US" i="1" dirty="0" err="1"/>
              <a:t>DataFrame</a:t>
            </a:r>
            <a:r>
              <a:rPr lang="en-AU" altLang="en-US" dirty="0"/>
              <a:t> is a </a:t>
            </a:r>
            <a:r>
              <a:rPr lang="en-AU" altLang="en-US" i="1" dirty="0"/>
              <a:t>Dataset</a:t>
            </a:r>
            <a:r>
              <a:rPr lang="en-AU" altLang="en-US" dirty="0"/>
              <a:t> organized into named columns</a:t>
            </a:r>
            <a:endParaRPr lang="en-US" altLang="en-US" dirty="0"/>
          </a:p>
          <a:p>
            <a:pPr lvl="1"/>
            <a:r>
              <a:rPr lang="en-AU" altLang="en-US" dirty="0"/>
              <a:t>It is conceptually equivalent to a table in a relational database or a data frame in R/Python, but with richer optimizations</a:t>
            </a:r>
          </a:p>
          <a:p>
            <a:pPr lvl="1"/>
            <a:r>
              <a:rPr lang="en-AU" altLang="en-US" dirty="0"/>
              <a:t>An abstraction for selecting, filtering, aggregating and plotting structured </a:t>
            </a:r>
            <a:r>
              <a:rPr lang="en-AU" altLang="en-US" dirty="0" smtClean="0"/>
              <a:t>data</a:t>
            </a:r>
            <a:endParaRPr lang="en-US" altLang="en-US" dirty="0" smtClean="0"/>
          </a:p>
          <a:p>
            <a:pPr lvl="1"/>
            <a:r>
              <a:rPr lang="en-AU" dirty="0"/>
              <a:t>In Scala and Java, a </a:t>
            </a:r>
            <a:r>
              <a:rPr lang="en-AU" dirty="0" err="1"/>
              <a:t>DataFrame</a:t>
            </a:r>
            <a:r>
              <a:rPr lang="en-AU" dirty="0"/>
              <a:t> is represented by a Dataset of </a:t>
            </a:r>
            <a:r>
              <a:rPr lang="en-AU" dirty="0" smtClean="0"/>
              <a:t>Rows</a:t>
            </a:r>
          </a:p>
          <a:p>
            <a:pPr lvl="2"/>
            <a:r>
              <a:rPr lang="en-US" altLang="en-US" dirty="0" smtClean="0"/>
              <a:t>Scala: </a:t>
            </a:r>
            <a:r>
              <a:rPr lang="en-AU" dirty="0" err="1"/>
              <a:t>DataFrame</a:t>
            </a:r>
            <a:r>
              <a:rPr lang="en-AU" dirty="0"/>
              <a:t> is simply a type alias of </a:t>
            </a:r>
            <a:r>
              <a:rPr lang="en-AU" dirty="0"/>
              <a:t>Dataset[Row</a:t>
            </a:r>
            <a:r>
              <a:rPr lang="en-AU" dirty="0" smtClean="0"/>
              <a:t>]</a:t>
            </a:r>
          </a:p>
          <a:p>
            <a:pPr lvl="2"/>
            <a:r>
              <a:rPr lang="en-US" altLang="en-US" dirty="0" smtClean="0"/>
              <a:t>Java: </a:t>
            </a:r>
            <a:r>
              <a:rPr lang="en-AU" dirty="0" smtClean="0"/>
              <a:t>use</a:t>
            </a:r>
            <a:r>
              <a:rPr lang="en-AU" dirty="0"/>
              <a:t> </a:t>
            </a:r>
            <a:r>
              <a:rPr lang="en-AU" dirty="0"/>
              <a:t>Dataset&lt;Row&gt;</a:t>
            </a:r>
            <a:r>
              <a:rPr lang="en-AU" dirty="0"/>
              <a:t> to represent a </a:t>
            </a:r>
            <a:r>
              <a:rPr lang="en-AU" dirty="0" err="1"/>
              <a:t>DataFrame</a:t>
            </a:r>
            <a:endParaRPr lang="en-AU" altLang="en-US" dirty="0" smtClean="0"/>
          </a:p>
          <a:p>
            <a:pPr lvl="1"/>
            <a:endParaRPr lang="en-US" altLang="en-US" dirty="0"/>
          </a:p>
          <a:p>
            <a:pPr lvl="1"/>
            <a:endParaRPr lang="en-AU" alt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Difference between </a:t>
            </a:r>
            <a:r>
              <a:rPr lang="en-US" dirty="0" err="1" smtClean="0"/>
              <a:t>DataFrame</a:t>
            </a:r>
            <a:r>
              <a:rPr lang="en-US" dirty="0" smtClean="0"/>
              <a:t> and RDD</a:t>
            </a:r>
            <a:endParaRPr lang="en-AU" dirty="0"/>
          </a:p>
        </p:txBody>
      </p:sp>
      <p:sp>
        <p:nvSpPr>
          <p:cNvPr id="30723" name="Content Placeholder 2"/>
          <p:cNvSpPr>
            <a:spLocks noGrp="1"/>
          </p:cNvSpPr>
          <p:nvPr>
            <p:ph idx="1"/>
          </p:nvPr>
        </p:nvSpPr>
        <p:spPr/>
        <p:txBody>
          <a:bodyPr/>
          <a:lstStyle/>
          <a:p>
            <a:r>
              <a:rPr lang="en-AU" altLang="en-US" smtClean="0"/>
              <a:t>DataFrame more like a traditional database of two-dimensional form, in addition to data, but also to grasp the structural information of the data, that is, schema</a:t>
            </a:r>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pPr lvl="1"/>
            <a:r>
              <a:rPr lang="en-AU" altLang="en-US" smtClean="0"/>
              <a:t>RDD[Person] </a:t>
            </a:r>
            <a:r>
              <a:rPr lang="en-US" altLang="zh-CN" smtClean="0"/>
              <a:t>a</a:t>
            </a:r>
            <a:r>
              <a:rPr lang="en-AU" altLang="en-US" smtClean="0"/>
              <a:t>lthough with Person for type parameters, but the Spark framework itself does not understand internal structure of Person class</a:t>
            </a:r>
          </a:p>
          <a:p>
            <a:pPr lvl="1"/>
            <a:r>
              <a:rPr lang="en-AU" altLang="en-US" smtClean="0"/>
              <a:t>DataFrame has provided a detailed structural information, making Spark SQL can clearly know what columns are included in the dataset, and what is the name and type of each column. Thus Spark SQL query optimizer can target optimization</a:t>
            </a:r>
          </a:p>
        </p:txBody>
      </p:sp>
      <p:pic>
        <p:nvPicPr>
          <p:cNvPr id="30724" name="Picture 2" descr="http://prog3.com/sbdm/img.ptcms/article/201506/18/558274b76d85a_middle.jpg?_=568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825" y="2046288"/>
            <a:ext cx="4822825"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err="1" smtClean="0"/>
              <a:t>DataFrame</a:t>
            </a:r>
            <a:r>
              <a:rPr lang="en-AU" dirty="0" smtClean="0"/>
              <a:t> Data Sources</a:t>
            </a:r>
            <a:endParaRPr lang="en-AU" dirty="0"/>
          </a:p>
        </p:txBody>
      </p:sp>
      <p:sp>
        <p:nvSpPr>
          <p:cNvPr id="31747" name="Content Placeholder 2"/>
          <p:cNvSpPr>
            <a:spLocks noGrp="1"/>
          </p:cNvSpPr>
          <p:nvPr>
            <p:ph idx="1"/>
          </p:nvPr>
        </p:nvSpPr>
        <p:spPr/>
        <p:txBody>
          <a:bodyPr/>
          <a:lstStyle/>
          <a:p>
            <a:r>
              <a:rPr lang="en-AU" altLang="en-US" smtClean="0"/>
              <a:t>Spark SQL’s Data Source API can read and write DataFrames using a variety of formats.</a:t>
            </a:r>
          </a:p>
          <a:p>
            <a:pPr lvl="1"/>
            <a:r>
              <a:rPr lang="en-US" altLang="en-US" smtClean="0"/>
              <a:t>E.g., </a:t>
            </a:r>
            <a:r>
              <a:rPr lang="en-AU" altLang="en-US" smtClean="0"/>
              <a:t>structured data files, tables in Hive, external databases, or existing RDDs</a:t>
            </a:r>
          </a:p>
          <a:p>
            <a:pPr lvl="1"/>
            <a:r>
              <a:rPr lang="en-AU" altLang="en-US" smtClean="0"/>
              <a:t>In the Scala API, DataFrame is simply a type alias of Dataset[Row]</a:t>
            </a:r>
          </a:p>
          <a:p>
            <a:pPr lvl="1"/>
            <a:endParaRPr lang="en-AU" altLang="en-US" smtClean="0"/>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3143250"/>
            <a:ext cx="7720012" cy="3262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Starting Point: </a:t>
            </a:r>
            <a:r>
              <a:rPr lang="en-AU" dirty="0" err="1" smtClean="0"/>
              <a:t>SparkSession</a:t>
            </a:r>
            <a:endParaRPr lang="en-AU" dirty="0"/>
          </a:p>
        </p:txBody>
      </p:sp>
      <p:sp>
        <p:nvSpPr>
          <p:cNvPr id="32771" name="Content Placeholder 2"/>
          <p:cNvSpPr>
            <a:spLocks noGrp="1"/>
          </p:cNvSpPr>
          <p:nvPr>
            <p:ph idx="1"/>
          </p:nvPr>
        </p:nvSpPr>
        <p:spPr/>
        <p:txBody>
          <a:bodyPr/>
          <a:lstStyle/>
          <a:p>
            <a:r>
              <a:rPr lang="en-AU" altLang="en-US" smtClean="0"/>
              <a:t>The entry point into all functionality in Spark is the SparkSession class.</a:t>
            </a:r>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pPr lvl="1"/>
            <a:r>
              <a:rPr lang="en-AU" altLang="en-US" smtClean="0"/>
              <a:t>SparkSession in Spark 2.0 provides built-in support for Hive features including the ability to write queries using HiveQL, access to Hive UDFs, and the ability to read data from Hive tables</a:t>
            </a:r>
          </a:p>
          <a:p>
            <a:pPr lvl="1"/>
            <a:endParaRPr lang="en-US" altLang="en-US" smtClean="0"/>
          </a:p>
          <a:p>
            <a:endParaRPr lang="en-AU" altLang="en-US" smtClean="0"/>
          </a:p>
          <a:p>
            <a:endParaRPr lang="en-AU" altLang="en-US" smtClean="0"/>
          </a:p>
        </p:txBody>
      </p:sp>
      <p:sp>
        <p:nvSpPr>
          <p:cNvPr id="5" name="직사각형 4"/>
          <p:cNvSpPr/>
          <p:nvPr/>
        </p:nvSpPr>
        <p:spPr>
          <a:xfrm>
            <a:off x="1057275" y="1812925"/>
            <a:ext cx="6972300" cy="224631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spcBef>
                <a:spcPts val="0"/>
              </a:spcBef>
              <a:defRPr/>
            </a:pPr>
            <a:r>
              <a:rPr lang="en-US" sz="1400" b="1" dirty="0">
                <a:latin typeface="Lucida Console"/>
                <a:cs typeface="Lucida Console"/>
              </a:rPr>
              <a:t>import </a:t>
            </a:r>
            <a:r>
              <a:rPr lang="en-US" sz="1400" b="1" dirty="0" err="1">
                <a:latin typeface="Lucida Console"/>
                <a:cs typeface="Lucida Console"/>
              </a:rPr>
              <a:t>org.apache.spark.sql.SparkSession</a:t>
            </a:r>
            <a:endParaRPr lang="en-US" sz="1400" b="1" dirty="0">
              <a:latin typeface="Lucida Console"/>
              <a:cs typeface="Lucida Console"/>
            </a:endParaRPr>
          </a:p>
          <a:p>
            <a:pPr>
              <a:spcBef>
                <a:spcPts val="0"/>
              </a:spcBef>
              <a:defRPr/>
            </a:pPr>
            <a:endParaRPr lang="en-US" sz="1400" dirty="0">
              <a:latin typeface="Lucida Console"/>
              <a:cs typeface="Lucida Console"/>
            </a:endParaRPr>
          </a:p>
          <a:p>
            <a:pPr>
              <a:spcBef>
                <a:spcPts val="0"/>
              </a:spcBef>
              <a:defRPr/>
            </a:pPr>
            <a:r>
              <a:rPr lang="en-US" sz="1400" b="1" dirty="0" err="1">
                <a:latin typeface="Lucida Console"/>
                <a:cs typeface="Lucida Console"/>
              </a:rPr>
              <a:t>val</a:t>
            </a:r>
            <a:r>
              <a:rPr lang="en-US" sz="1400" dirty="0">
                <a:latin typeface="Lucida Console"/>
                <a:cs typeface="Lucida Console"/>
              </a:rPr>
              <a:t> spark = </a:t>
            </a:r>
            <a:r>
              <a:rPr lang="en-US" sz="1400" dirty="0" err="1">
                <a:solidFill>
                  <a:srgbClr val="7030A0"/>
                </a:solidFill>
                <a:latin typeface="Lucida Console"/>
                <a:cs typeface="Lucida Console"/>
              </a:rPr>
              <a:t>SparkSession</a:t>
            </a:r>
            <a:endParaRPr lang="en-US" sz="1400" dirty="0">
              <a:solidFill>
                <a:srgbClr val="7030A0"/>
              </a:solidFill>
              <a:latin typeface="Lucida Console"/>
              <a:cs typeface="Lucida Console"/>
            </a:endParaRPr>
          </a:p>
          <a:p>
            <a:pPr>
              <a:spcBef>
                <a:spcPts val="0"/>
              </a:spcBef>
              <a:defRPr/>
            </a:pPr>
            <a:r>
              <a:rPr lang="en-US" sz="1400" dirty="0">
                <a:latin typeface="Lucida Console"/>
                <a:cs typeface="Lucida Console"/>
              </a:rPr>
              <a:t>  .builder()</a:t>
            </a:r>
          </a:p>
          <a:p>
            <a:pPr>
              <a:spcBef>
                <a:spcPts val="0"/>
              </a:spcBef>
              <a:defRPr/>
            </a:pPr>
            <a:r>
              <a:rPr lang="en-US" sz="1400" dirty="0">
                <a:latin typeface="Lucida Console"/>
                <a:cs typeface="Lucida Console"/>
              </a:rPr>
              <a:t>  .</a:t>
            </a:r>
            <a:r>
              <a:rPr lang="en-US" sz="1400" dirty="0" err="1">
                <a:latin typeface="Lucida Console"/>
                <a:cs typeface="Lucida Console"/>
              </a:rPr>
              <a:t>appName</a:t>
            </a:r>
            <a:r>
              <a:rPr lang="en-US" sz="1400" dirty="0">
                <a:latin typeface="Lucida Console"/>
                <a:cs typeface="Lucida Console"/>
              </a:rPr>
              <a:t>("Spark SQL basic example")</a:t>
            </a:r>
          </a:p>
          <a:p>
            <a:pPr>
              <a:spcBef>
                <a:spcPts val="0"/>
              </a:spcBef>
              <a:defRPr/>
            </a:pPr>
            <a:r>
              <a:rPr lang="en-US" sz="1400" dirty="0">
                <a:latin typeface="Lucida Console"/>
                <a:cs typeface="Lucida Console"/>
              </a:rPr>
              <a:t>  .</a:t>
            </a:r>
            <a:r>
              <a:rPr lang="en-US" sz="1400" dirty="0" err="1">
                <a:latin typeface="Lucida Console"/>
                <a:cs typeface="Lucida Console"/>
              </a:rPr>
              <a:t>config</a:t>
            </a:r>
            <a:r>
              <a:rPr lang="en-US" sz="1400" dirty="0">
                <a:latin typeface="Lucida Console"/>
                <a:cs typeface="Lucida Console"/>
              </a:rPr>
              <a:t>("</a:t>
            </a:r>
            <a:r>
              <a:rPr lang="en-US" sz="1400" dirty="0" err="1">
                <a:latin typeface="Lucida Console"/>
                <a:cs typeface="Lucida Console"/>
              </a:rPr>
              <a:t>spark.some.config.option</a:t>
            </a:r>
            <a:r>
              <a:rPr lang="en-US" sz="1400" dirty="0">
                <a:latin typeface="Lucida Console"/>
                <a:cs typeface="Lucida Console"/>
              </a:rPr>
              <a:t>", "some-value")</a:t>
            </a:r>
          </a:p>
          <a:p>
            <a:pPr>
              <a:spcBef>
                <a:spcPts val="0"/>
              </a:spcBef>
              <a:defRPr/>
            </a:pPr>
            <a:r>
              <a:rPr lang="en-US" sz="1400" dirty="0">
                <a:latin typeface="Lucida Console"/>
                <a:cs typeface="Lucida Console"/>
              </a:rPr>
              <a:t>  .</a:t>
            </a:r>
            <a:r>
              <a:rPr lang="en-US" sz="1400" dirty="0" err="1">
                <a:latin typeface="Lucida Console"/>
                <a:cs typeface="Lucida Console"/>
              </a:rPr>
              <a:t>getOrCreate</a:t>
            </a:r>
            <a:r>
              <a:rPr lang="en-US" sz="1400" dirty="0">
                <a:latin typeface="Lucida Console"/>
                <a:cs typeface="Lucida Console"/>
              </a:rPr>
              <a:t>()</a:t>
            </a:r>
          </a:p>
          <a:p>
            <a:pPr>
              <a:spcBef>
                <a:spcPts val="0"/>
              </a:spcBef>
              <a:defRPr/>
            </a:pPr>
            <a:endParaRPr lang="en-US" sz="1400" dirty="0">
              <a:latin typeface="Lucida Console"/>
              <a:cs typeface="Lucida Console"/>
            </a:endParaRPr>
          </a:p>
          <a:p>
            <a:pPr>
              <a:spcBef>
                <a:spcPts val="0"/>
              </a:spcBef>
              <a:defRPr/>
            </a:pPr>
            <a:r>
              <a:rPr lang="en-AU" sz="1400" dirty="0">
                <a:latin typeface="Lucida Console"/>
                <a:cs typeface="Lucida Console"/>
              </a:rPr>
              <a:t>// For implicit conversions like converting RDDs to </a:t>
            </a:r>
            <a:r>
              <a:rPr lang="en-AU" sz="1400" dirty="0" err="1">
                <a:latin typeface="Lucida Console"/>
                <a:cs typeface="Lucida Console"/>
              </a:rPr>
              <a:t>DataFrames</a:t>
            </a:r>
            <a:endParaRPr lang="en-AU" sz="1400" dirty="0">
              <a:latin typeface="Lucida Console"/>
              <a:cs typeface="Lucida Console"/>
            </a:endParaRPr>
          </a:p>
          <a:p>
            <a:pPr>
              <a:spcBef>
                <a:spcPts val="0"/>
              </a:spcBef>
              <a:defRPr/>
            </a:pPr>
            <a:r>
              <a:rPr lang="en-AU" sz="1400" b="1" dirty="0">
                <a:latin typeface="Lucida Console"/>
                <a:cs typeface="Lucida Console"/>
              </a:rPr>
              <a:t>import </a:t>
            </a:r>
            <a:r>
              <a:rPr lang="en-AU" sz="1400" b="1" dirty="0" err="1">
                <a:latin typeface="Lucida Console"/>
                <a:cs typeface="Lucida Console"/>
              </a:rPr>
              <a:t>spark.implicits</a:t>
            </a:r>
            <a:r>
              <a:rPr lang="en-AU" sz="1400" b="1" dirty="0">
                <a:latin typeface="Lucida Console"/>
                <a:cs typeface="Lucida Console"/>
              </a:rPr>
              <a:t>._</a:t>
            </a:r>
            <a:endParaRPr lang="en-US" sz="1400" b="1" dirty="0">
              <a:latin typeface="Lucida Console"/>
              <a:cs typeface="Lucida Console"/>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Creating </a:t>
            </a:r>
            <a:r>
              <a:rPr lang="en-AU" dirty="0" err="1" smtClean="0"/>
              <a:t>DataFrames</a:t>
            </a:r>
            <a:endParaRPr lang="en-AU" dirty="0"/>
          </a:p>
        </p:txBody>
      </p:sp>
      <p:sp>
        <p:nvSpPr>
          <p:cNvPr id="33795" name="Content Placeholder 2"/>
          <p:cNvSpPr>
            <a:spLocks noGrp="1"/>
          </p:cNvSpPr>
          <p:nvPr>
            <p:ph idx="1"/>
          </p:nvPr>
        </p:nvSpPr>
        <p:spPr/>
        <p:txBody>
          <a:bodyPr/>
          <a:lstStyle/>
          <a:p>
            <a:r>
              <a:rPr lang="en-AU" altLang="en-US" smtClean="0"/>
              <a:t>With a SparkSession, applications can create DataFrames from </a:t>
            </a:r>
            <a:r>
              <a:rPr lang="en-AU" altLang="en-US" i="1" smtClean="0"/>
              <a:t>an existing RDD</a:t>
            </a:r>
            <a:r>
              <a:rPr lang="en-AU" altLang="en-US" smtClean="0"/>
              <a:t>, from </a:t>
            </a:r>
            <a:r>
              <a:rPr lang="en-AU" altLang="en-US" i="1" smtClean="0"/>
              <a:t>a Hive table</a:t>
            </a:r>
            <a:r>
              <a:rPr lang="en-AU" altLang="en-US" smtClean="0"/>
              <a:t>, or from </a:t>
            </a:r>
            <a:r>
              <a:rPr lang="en-AU" altLang="en-US" i="1" smtClean="0"/>
              <a:t>Spark data sources</a:t>
            </a:r>
            <a:r>
              <a:rPr lang="en-AU" altLang="en-US" smtClean="0"/>
              <a:t>.</a:t>
            </a:r>
          </a:p>
          <a:p>
            <a:pPr lvl="1"/>
            <a:r>
              <a:rPr lang="en-AU" altLang="en-US" smtClean="0"/>
              <a:t>creates a DataFrame based on the content of a JSON file:</a:t>
            </a:r>
          </a:p>
          <a:p>
            <a:endParaRPr lang="en-US" altLang="en-US" smtClean="0"/>
          </a:p>
          <a:p>
            <a:endParaRPr lang="en-AU" altLang="en-US" smtClean="0"/>
          </a:p>
        </p:txBody>
      </p:sp>
      <p:sp>
        <p:nvSpPr>
          <p:cNvPr id="4" name="직사각형 4"/>
          <p:cNvSpPr/>
          <p:nvPr/>
        </p:nvSpPr>
        <p:spPr>
          <a:xfrm>
            <a:off x="1057275" y="2374900"/>
            <a:ext cx="6972300" cy="289242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spcBef>
                <a:spcPts val="0"/>
              </a:spcBef>
              <a:defRPr/>
            </a:pPr>
            <a:r>
              <a:rPr lang="en-US" sz="1400" b="1" dirty="0" err="1">
                <a:latin typeface="Lucida Console"/>
                <a:cs typeface="Lucida Console"/>
              </a:rPr>
              <a:t>val</a:t>
            </a:r>
            <a:r>
              <a:rPr lang="en-US" sz="1400" dirty="0">
                <a:latin typeface="Lucida Console"/>
                <a:cs typeface="Lucida Console"/>
              </a:rPr>
              <a:t> </a:t>
            </a:r>
            <a:r>
              <a:rPr lang="en-US" sz="1400" dirty="0" err="1">
                <a:latin typeface="Lucida Console"/>
                <a:cs typeface="Lucida Console"/>
              </a:rPr>
              <a:t>df</a:t>
            </a:r>
            <a:r>
              <a:rPr lang="en-US" sz="1400" dirty="0">
                <a:latin typeface="Lucida Console"/>
                <a:cs typeface="Lucida Console"/>
              </a:rPr>
              <a:t> = </a:t>
            </a:r>
            <a:r>
              <a:rPr lang="en-US" sz="1400" dirty="0" err="1">
                <a:latin typeface="Lucida Console"/>
                <a:cs typeface="Lucida Console"/>
              </a:rPr>
              <a:t>spark.read.json</a:t>
            </a:r>
            <a:r>
              <a:rPr lang="en-US" sz="1400" dirty="0">
                <a:latin typeface="Lucida Console"/>
                <a:cs typeface="Lucida Console"/>
              </a:rPr>
              <a:t>("examples/</a:t>
            </a:r>
            <a:r>
              <a:rPr lang="en-US" sz="1400" dirty="0" err="1">
                <a:latin typeface="Lucida Console"/>
                <a:cs typeface="Lucida Console"/>
              </a:rPr>
              <a:t>src</a:t>
            </a:r>
            <a:r>
              <a:rPr lang="en-US" sz="1400" dirty="0">
                <a:latin typeface="Lucida Console"/>
                <a:cs typeface="Lucida Console"/>
              </a:rPr>
              <a:t>/main/resources/</a:t>
            </a:r>
            <a:r>
              <a:rPr lang="en-US" sz="1400" dirty="0" err="1">
                <a:latin typeface="Lucida Console"/>
                <a:cs typeface="Lucida Console"/>
              </a:rPr>
              <a:t>people.json</a:t>
            </a:r>
            <a:r>
              <a:rPr lang="en-US" sz="1400" dirty="0">
                <a:latin typeface="Lucida Console"/>
                <a:cs typeface="Lucida Console"/>
              </a:rPr>
              <a:t>")</a:t>
            </a:r>
          </a:p>
          <a:p>
            <a:pPr>
              <a:spcBef>
                <a:spcPts val="0"/>
              </a:spcBef>
              <a:defRPr/>
            </a:pPr>
            <a:endParaRPr lang="en-US" sz="1400" dirty="0">
              <a:latin typeface="Lucida Console"/>
              <a:cs typeface="Lucida Console"/>
            </a:endParaRPr>
          </a:p>
          <a:p>
            <a:pPr>
              <a:spcBef>
                <a:spcPts val="0"/>
              </a:spcBef>
              <a:defRPr/>
            </a:pPr>
            <a:r>
              <a:rPr lang="en-US" sz="1400" dirty="0">
                <a:latin typeface="Lucida Console"/>
                <a:cs typeface="Lucida Console"/>
              </a:rPr>
              <a:t>// Displays the content of the </a:t>
            </a:r>
            <a:r>
              <a:rPr lang="en-US" sz="1400" dirty="0" err="1">
                <a:latin typeface="Lucida Console"/>
                <a:cs typeface="Lucida Console"/>
              </a:rPr>
              <a:t>DataFrame</a:t>
            </a:r>
            <a:r>
              <a:rPr lang="en-US" sz="1400" dirty="0">
                <a:latin typeface="Lucida Console"/>
                <a:cs typeface="Lucida Console"/>
              </a:rPr>
              <a:t> to </a:t>
            </a:r>
            <a:r>
              <a:rPr lang="en-US" sz="1400" dirty="0" err="1">
                <a:latin typeface="Lucida Console"/>
                <a:cs typeface="Lucida Console"/>
              </a:rPr>
              <a:t>stdout</a:t>
            </a:r>
            <a:endParaRPr lang="en-US" sz="1400" dirty="0">
              <a:latin typeface="Lucida Console"/>
              <a:cs typeface="Lucida Console"/>
            </a:endParaRPr>
          </a:p>
          <a:p>
            <a:pPr>
              <a:spcBef>
                <a:spcPts val="0"/>
              </a:spcBef>
              <a:defRPr/>
            </a:pPr>
            <a:endParaRPr lang="en-US" sz="1400" dirty="0">
              <a:latin typeface="Lucida Console"/>
              <a:cs typeface="Lucida Console"/>
            </a:endParaRPr>
          </a:p>
          <a:p>
            <a:pPr>
              <a:spcBef>
                <a:spcPts val="0"/>
              </a:spcBef>
              <a:defRPr/>
            </a:pPr>
            <a:r>
              <a:rPr lang="en-US" sz="1400" dirty="0" err="1">
                <a:latin typeface="Lucida Console"/>
                <a:cs typeface="Lucida Console"/>
              </a:rPr>
              <a:t>df.</a:t>
            </a:r>
            <a:r>
              <a:rPr lang="en-US" sz="1400" dirty="0" err="1">
                <a:solidFill>
                  <a:srgbClr val="7030A0"/>
                </a:solidFill>
                <a:latin typeface="Lucida Console"/>
                <a:cs typeface="Lucida Console"/>
              </a:rPr>
              <a:t>show</a:t>
            </a:r>
            <a:r>
              <a:rPr lang="en-US" sz="1400" dirty="0">
                <a:latin typeface="Lucida Console"/>
                <a:cs typeface="Lucida Console"/>
              </a:rPr>
              <a:t>()</a:t>
            </a:r>
          </a:p>
          <a:p>
            <a:pPr>
              <a:spcBef>
                <a:spcPts val="0"/>
              </a:spcBef>
              <a:defRPr/>
            </a:pPr>
            <a:r>
              <a:rPr lang="en-US" sz="1400" dirty="0">
                <a:latin typeface="Lucida Console"/>
                <a:cs typeface="Lucida Console"/>
              </a:rPr>
              <a:t>// +----+-------+</a:t>
            </a:r>
          </a:p>
          <a:p>
            <a:pPr>
              <a:spcBef>
                <a:spcPts val="0"/>
              </a:spcBef>
              <a:defRPr/>
            </a:pPr>
            <a:r>
              <a:rPr lang="en-US" sz="1400" dirty="0">
                <a:latin typeface="Lucida Console"/>
                <a:cs typeface="Lucida Console"/>
              </a:rPr>
              <a:t>// | age|   name|</a:t>
            </a:r>
          </a:p>
          <a:p>
            <a:pPr>
              <a:spcBef>
                <a:spcPts val="0"/>
              </a:spcBef>
              <a:defRPr/>
            </a:pPr>
            <a:r>
              <a:rPr lang="en-US" sz="1400" dirty="0">
                <a:latin typeface="Lucida Console"/>
                <a:cs typeface="Lucida Console"/>
              </a:rPr>
              <a:t>// +----+-------+</a:t>
            </a:r>
          </a:p>
          <a:p>
            <a:pPr>
              <a:spcBef>
                <a:spcPts val="0"/>
              </a:spcBef>
              <a:defRPr/>
            </a:pPr>
            <a:r>
              <a:rPr lang="en-US" sz="1400" dirty="0">
                <a:latin typeface="Lucida Console"/>
                <a:cs typeface="Lucida Console"/>
              </a:rPr>
              <a:t>// |</a:t>
            </a:r>
            <a:r>
              <a:rPr lang="en-US" sz="1400" dirty="0" err="1">
                <a:latin typeface="Lucida Console"/>
                <a:cs typeface="Lucida Console"/>
              </a:rPr>
              <a:t>null|Michael</a:t>
            </a:r>
            <a:r>
              <a:rPr lang="en-US" sz="1400" dirty="0">
                <a:latin typeface="Lucida Console"/>
                <a:cs typeface="Lucida Console"/>
              </a:rPr>
              <a:t>|</a:t>
            </a:r>
          </a:p>
          <a:p>
            <a:pPr>
              <a:spcBef>
                <a:spcPts val="0"/>
              </a:spcBef>
              <a:defRPr/>
            </a:pPr>
            <a:r>
              <a:rPr lang="en-US" sz="1400" dirty="0">
                <a:latin typeface="Lucida Console"/>
                <a:cs typeface="Lucida Console"/>
              </a:rPr>
              <a:t>// |  30|   Andy|</a:t>
            </a:r>
          </a:p>
          <a:p>
            <a:pPr>
              <a:spcBef>
                <a:spcPts val="0"/>
              </a:spcBef>
              <a:defRPr/>
            </a:pPr>
            <a:r>
              <a:rPr lang="en-US" sz="1400" dirty="0">
                <a:latin typeface="Lucida Console"/>
                <a:cs typeface="Lucida Console"/>
              </a:rPr>
              <a:t>// |  19| Justin|</a:t>
            </a:r>
          </a:p>
          <a:p>
            <a:pPr>
              <a:spcBef>
                <a:spcPts val="0"/>
              </a:spcBef>
              <a:defRPr/>
            </a:pPr>
            <a:r>
              <a:rPr lang="en-US" sz="1400" dirty="0">
                <a:latin typeface="Lucida Console"/>
                <a:cs typeface="Lucida Console"/>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2776538"/>
            <a:ext cx="7772400" cy="76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S PGothic"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9pPr>
          </a:lstStyle>
          <a:p>
            <a:pPr>
              <a:defRPr/>
            </a:pPr>
            <a:r>
              <a:rPr lang="en-US" altLang="zh-CN" kern="0" dirty="0" smtClean="0"/>
              <a:t>Part 1: Review of Chapter 6</a:t>
            </a:r>
            <a:endParaRPr lang="en-US" altLang="en-US" kern="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zh-CN" dirty="0" err="1" smtClean="0"/>
              <a:t>DataFrame</a:t>
            </a:r>
            <a:r>
              <a:rPr lang="en-US" altLang="zh-CN" dirty="0" smtClean="0"/>
              <a:t> </a:t>
            </a:r>
            <a:r>
              <a:rPr lang="en-AU" dirty="0" smtClean="0"/>
              <a:t>Operations</a:t>
            </a:r>
            <a:endParaRPr lang="en-AU" dirty="0"/>
          </a:p>
        </p:txBody>
      </p:sp>
      <p:sp>
        <p:nvSpPr>
          <p:cNvPr id="34819" name="Content Placeholder 2"/>
          <p:cNvSpPr>
            <a:spLocks noGrp="1"/>
          </p:cNvSpPr>
          <p:nvPr>
            <p:ph idx="1"/>
          </p:nvPr>
        </p:nvSpPr>
        <p:spPr/>
        <p:txBody>
          <a:bodyPr/>
          <a:lstStyle/>
          <a:p>
            <a:r>
              <a:rPr lang="en-AU" altLang="en-US" smtClean="0"/>
              <a:t>DataFrames are just Dataset of Rows in Scala and Java API. </a:t>
            </a:r>
          </a:p>
          <a:p>
            <a:pPr lvl="1"/>
            <a:r>
              <a:rPr lang="en-AU" altLang="en-US" smtClean="0"/>
              <a:t>These operations are also referred as “untyped transformations” in contrast to “typed transformations” come with strongly typed Scala/Java Datasets</a:t>
            </a:r>
          </a:p>
          <a:p>
            <a:endParaRPr lang="en-US" altLang="en-US" smtClean="0"/>
          </a:p>
          <a:p>
            <a:endParaRPr lang="en-US" altLang="en-US" smtClean="0"/>
          </a:p>
          <a:p>
            <a:endParaRPr lang="en-AU" altLang="en-US" smtClean="0"/>
          </a:p>
        </p:txBody>
      </p:sp>
      <p:sp>
        <p:nvSpPr>
          <p:cNvPr id="4" name="직사각형 4"/>
          <p:cNvSpPr/>
          <p:nvPr/>
        </p:nvSpPr>
        <p:spPr>
          <a:xfrm>
            <a:off x="1162050" y="2565400"/>
            <a:ext cx="6972300" cy="310832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spcBef>
                <a:spcPts val="0"/>
              </a:spcBef>
              <a:defRPr/>
            </a:pPr>
            <a:r>
              <a:rPr lang="en-US" sz="1400" dirty="0" err="1">
                <a:latin typeface="Lucida Console"/>
                <a:cs typeface="Lucida Console"/>
              </a:rPr>
              <a:t>df.</a:t>
            </a:r>
            <a:r>
              <a:rPr lang="en-US" sz="1400" dirty="0" err="1">
                <a:solidFill>
                  <a:srgbClr val="7030A0"/>
                </a:solidFill>
                <a:latin typeface="Lucida Console"/>
                <a:cs typeface="Lucida Console"/>
              </a:rPr>
              <a:t>printSchema</a:t>
            </a:r>
            <a:r>
              <a:rPr lang="en-US" sz="1400" dirty="0">
                <a:latin typeface="Lucida Console"/>
                <a:cs typeface="Lucida Console"/>
              </a:rPr>
              <a:t>()</a:t>
            </a:r>
          </a:p>
          <a:p>
            <a:pPr>
              <a:spcBef>
                <a:spcPts val="0"/>
              </a:spcBef>
              <a:defRPr/>
            </a:pPr>
            <a:r>
              <a:rPr lang="en-US" sz="1400" dirty="0">
                <a:latin typeface="Lucida Console"/>
                <a:cs typeface="Lucida Console"/>
              </a:rPr>
              <a:t>// root</a:t>
            </a:r>
          </a:p>
          <a:p>
            <a:pPr>
              <a:spcBef>
                <a:spcPts val="0"/>
              </a:spcBef>
              <a:defRPr/>
            </a:pPr>
            <a:r>
              <a:rPr lang="en-US" sz="1400" dirty="0">
                <a:latin typeface="Lucida Console"/>
                <a:cs typeface="Lucida Console"/>
              </a:rPr>
              <a:t>// |-- age: long (</a:t>
            </a:r>
            <a:r>
              <a:rPr lang="en-US" sz="1400" dirty="0" err="1">
                <a:latin typeface="Lucida Console"/>
                <a:cs typeface="Lucida Console"/>
              </a:rPr>
              <a:t>nullable</a:t>
            </a:r>
            <a:r>
              <a:rPr lang="en-US" sz="1400" dirty="0">
                <a:latin typeface="Lucida Console"/>
                <a:cs typeface="Lucida Console"/>
              </a:rPr>
              <a:t> = true)</a:t>
            </a:r>
          </a:p>
          <a:p>
            <a:pPr>
              <a:spcBef>
                <a:spcPts val="0"/>
              </a:spcBef>
              <a:defRPr/>
            </a:pPr>
            <a:r>
              <a:rPr lang="en-US" sz="1400" dirty="0">
                <a:latin typeface="Lucida Console"/>
                <a:cs typeface="Lucida Console"/>
              </a:rPr>
              <a:t>// |-- name: string (</a:t>
            </a:r>
            <a:r>
              <a:rPr lang="en-US" sz="1400" dirty="0" err="1">
                <a:latin typeface="Lucida Console"/>
                <a:cs typeface="Lucida Console"/>
              </a:rPr>
              <a:t>nullable</a:t>
            </a:r>
            <a:r>
              <a:rPr lang="en-US" sz="1400" dirty="0">
                <a:latin typeface="Lucida Console"/>
                <a:cs typeface="Lucida Console"/>
              </a:rPr>
              <a:t> = true)</a:t>
            </a:r>
          </a:p>
          <a:p>
            <a:pPr>
              <a:spcBef>
                <a:spcPts val="0"/>
              </a:spcBef>
              <a:defRPr/>
            </a:pPr>
            <a:endParaRPr lang="en-US" sz="1400" dirty="0">
              <a:latin typeface="Lucida Console"/>
              <a:cs typeface="Lucida Console"/>
            </a:endParaRPr>
          </a:p>
          <a:p>
            <a:pPr>
              <a:spcBef>
                <a:spcPts val="0"/>
              </a:spcBef>
              <a:defRPr/>
            </a:pPr>
            <a:r>
              <a:rPr lang="en-US" sz="1400" dirty="0">
                <a:latin typeface="Lucida Console"/>
                <a:cs typeface="Lucida Console"/>
              </a:rPr>
              <a:t>// Select only the "name" column</a:t>
            </a:r>
          </a:p>
          <a:p>
            <a:pPr>
              <a:spcBef>
                <a:spcPts val="0"/>
              </a:spcBef>
              <a:defRPr/>
            </a:pPr>
            <a:r>
              <a:rPr lang="en-US" sz="1400" dirty="0" err="1">
                <a:latin typeface="Lucida Console"/>
                <a:cs typeface="Lucida Console"/>
              </a:rPr>
              <a:t>df.</a:t>
            </a:r>
            <a:r>
              <a:rPr lang="en-US" sz="1400" dirty="0" err="1">
                <a:solidFill>
                  <a:srgbClr val="7030A0"/>
                </a:solidFill>
                <a:latin typeface="Lucida Console"/>
                <a:cs typeface="Lucida Console"/>
              </a:rPr>
              <a:t>select</a:t>
            </a:r>
            <a:r>
              <a:rPr lang="en-US" sz="1400" dirty="0">
                <a:latin typeface="Lucida Console"/>
                <a:cs typeface="Lucida Console"/>
              </a:rPr>
              <a:t>("name").</a:t>
            </a:r>
            <a:r>
              <a:rPr lang="en-US" sz="1400" dirty="0">
                <a:solidFill>
                  <a:srgbClr val="7030A0"/>
                </a:solidFill>
                <a:latin typeface="Lucida Console"/>
                <a:cs typeface="Lucida Console"/>
              </a:rPr>
              <a:t>show</a:t>
            </a:r>
            <a:r>
              <a:rPr lang="en-US" sz="1400" dirty="0">
                <a:latin typeface="Lucida Console"/>
                <a:cs typeface="Lucida Console"/>
              </a:rPr>
              <a:t>()</a:t>
            </a:r>
          </a:p>
          <a:p>
            <a:pPr>
              <a:spcBef>
                <a:spcPts val="0"/>
              </a:spcBef>
              <a:defRPr/>
            </a:pPr>
            <a:r>
              <a:rPr lang="en-US" sz="1400" dirty="0">
                <a:latin typeface="Lucida Console"/>
                <a:cs typeface="Lucida Console"/>
              </a:rPr>
              <a:t>// +-------+</a:t>
            </a:r>
          </a:p>
          <a:p>
            <a:pPr>
              <a:spcBef>
                <a:spcPts val="0"/>
              </a:spcBef>
              <a:defRPr/>
            </a:pPr>
            <a:r>
              <a:rPr lang="en-US" sz="1400" dirty="0">
                <a:latin typeface="Lucida Console"/>
                <a:cs typeface="Lucida Console"/>
              </a:rPr>
              <a:t>// |   name|</a:t>
            </a:r>
          </a:p>
          <a:p>
            <a:pPr>
              <a:spcBef>
                <a:spcPts val="0"/>
              </a:spcBef>
              <a:defRPr/>
            </a:pPr>
            <a:r>
              <a:rPr lang="en-US" sz="1400" dirty="0">
                <a:latin typeface="Lucida Console"/>
                <a:cs typeface="Lucida Console"/>
              </a:rPr>
              <a:t>// +-------+</a:t>
            </a:r>
          </a:p>
          <a:p>
            <a:pPr>
              <a:spcBef>
                <a:spcPts val="0"/>
              </a:spcBef>
              <a:defRPr/>
            </a:pPr>
            <a:r>
              <a:rPr lang="en-US" sz="1400" dirty="0">
                <a:latin typeface="Lucida Console"/>
                <a:cs typeface="Lucida Console"/>
              </a:rPr>
              <a:t>// |Michael|</a:t>
            </a:r>
          </a:p>
          <a:p>
            <a:pPr>
              <a:spcBef>
                <a:spcPts val="0"/>
              </a:spcBef>
              <a:defRPr/>
            </a:pPr>
            <a:r>
              <a:rPr lang="en-US" sz="1400" dirty="0">
                <a:latin typeface="Lucida Console"/>
                <a:cs typeface="Lucida Console"/>
              </a:rPr>
              <a:t>// |   Andy|</a:t>
            </a:r>
          </a:p>
          <a:p>
            <a:pPr>
              <a:spcBef>
                <a:spcPts val="0"/>
              </a:spcBef>
              <a:defRPr/>
            </a:pPr>
            <a:r>
              <a:rPr lang="en-US" sz="1400" dirty="0">
                <a:latin typeface="Lucida Console"/>
                <a:cs typeface="Lucida Console"/>
              </a:rPr>
              <a:t>// | Justin|</a:t>
            </a:r>
          </a:p>
          <a:p>
            <a:pPr>
              <a:spcBef>
                <a:spcPts val="0"/>
              </a:spcBef>
              <a:defRPr/>
            </a:pPr>
            <a:r>
              <a:rPr lang="en-US" sz="1400" dirty="0">
                <a:latin typeface="Lucida Console"/>
                <a:cs typeface="Lucida Console"/>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zh-CN" dirty="0" err="1" smtClean="0"/>
              <a:t>DataFrame</a:t>
            </a:r>
            <a:r>
              <a:rPr lang="en-US" altLang="zh-CN" dirty="0" smtClean="0"/>
              <a:t> </a:t>
            </a:r>
            <a:r>
              <a:rPr lang="en-AU" dirty="0" smtClean="0"/>
              <a:t>Operations</a:t>
            </a:r>
            <a:endParaRPr lang="en-AU" dirty="0"/>
          </a:p>
        </p:txBody>
      </p:sp>
      <p:sp>
        <p:nvSpPr>
          <p:cNvPr id="4" name="직사각형 4"/>
          <p:cNvSpPr/>
          <p:nvPr/>
        </p:nvSpPr>
        <p:spPr>
          <a:xfrm>
            <a:off x="1390650" y="835025"/>
            <a:ext cx="6972300" cy="59086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spcBef>
                <a:spcPts val="0"/>
              </a:spcBef>
              <a:defRPr/>
            </a:pPr>
            <a:r>
              <a:rPr lang="en-US" sz="1400" dirty="0">
                <a:latin typeface="Lucida Console"/>
                <a:cs typeface="Lucida Console"/>
              </a:rPr>
              <a:t>// Select everybody, but increment the age by 1</a:t>
            </a:r>
          </a:p>
          <a:p>
            <a:pPr>
              <a:spcBef>
                <a:spcPts val="0"/>
              </a:spcBef>
              <a:defRPr/>
            </a:pPr>
            <a:r>
              <a:rPr lang="en-US" sz="1400" dirty="0" err="1">
                <a:latin typeface="Lucida Console"/>
                <a:cs typeface="Lucida Console"/>
              </a:rPr>
              <a:t>df.</a:t>
            </a:r>
            <a:r>
              <a:rPr lang="en-US" sz="1400" dirty="0" err="1">
                <a:solidFill>
                  <a:srgbClr val="7030A0"/>
                </a:solidFill>
                <a:latin typeface="Lucida Console"/>
                <a:cs typeface="Lucida Console"/>
              </a:rPr>
              <a:t>select</a:t>
            </a:r>
            <a:r>
              <a:rPr lang="en-US" sz="1400" dirty="0">
                <a:latin typeface="Lucida Console"/>
                <a:cs typeface="Lucida Console"/>
              </a:rPr>
              <a:t>($"name", $"age" + 1).</a:t>
            </a:r>
            <a:r>
              <a:rPr lang="en-US" sz="1400" dirty="0">
                <a:solidFill>
                  <a:srgbClr val="7030A0"/>
                </a:solidFill>
                <a:latin typeface="Lucida Console"/>
                <a:cs typeface="Lucida Console"/>
              </a:rPr>
              <a:t>show</a:t>
            </a:r>
            <a:r>
              <a:rPr lang="en-US" sz="1400" dirty="0">
                <a:latin typeface="Lucida Console"/>
                <a:cs typeface="Lucida Console"/>
              </a:rPr>
              <a:t>()</a:t>
            </a:r>
          </a:p>
          <a:p>
            <a:pPr>
              <a:spcBef>
                <a:spcPts val="0"/>
              </a:spcBef>
              <a:defRPr/>
            </a:pPr>
            <a:r>
              <a:rPr lang="en-US" sz="1400" dirty="0">
                <a:latin typeface="Lucida Console"/>
                <a:cs typeface="Lucida Console"/>
              </a:rPr>
              <a:t>// +-------+---------+</a:t>
            </a:r>
          </a:p>
          <a:p>
            <a:pPr>
              <a:spcBef>
                <a:spcPts val="0"/>
              </a:spcBef>
              <a:defRPr/>
            </a:pPr>
            <a:r>
              <a:rPr lang="en-US" sz="1400" dirty="0">
                <a:latin typeface="Lucida Console"/>
                <a:cs typeface="Lucida Console"/>
              </a:rPr>
              <a:t>// |   name|(age + 1)|</a:t>
            </a:r>
          </a:p>
          <a:p>
            <a:pPr>
              <a:spcBef>
                <a:spcPts val="0"/>
              </a:spcBef>
              <a:defRPr/>
            </a:pPr>
            <a:r>
              <a:rPr lang="en-US" sz="1400" dirty="0">
                <a:latin typeface="Lucida Console"/>
                <a:cs typeface="Lucida Console"/>
              </a:rPr>
              <a:t>// +-------+---------+</a:t>
            </a:r>
          </a:p>
          <a:p>
            <a:pPr>
              <a:spcBef>
                <a:spcPts val="0"/>
              </a:spcBef>
              <a:defRPr/>
            </a:pPr>
            <a:r>
              <a:rPr lang="en-US" sz="1400" dirty="0">
                <a:latin typeface="Lucida Console"/>
                <a:cs typeface="Lucida Console"/>
              </a:rPr>
              <a:t>// |Michael|     null|</a:t>
            </a:r>
          </a:p>
          <a:p>
            <a:pPr>
              <a:spcBef>
                <a:spcPts val="0"/>
              </a:spcBef>
              <a:defRPr/>
            </a:pPr>
            <a:r>
              <a:rPr lang="en-US" sz="1400" dirty="0">
                <a:latin typeface="Lucida Console"/>
                <a:cs typeface="Lucida Console"/>
              </a:rPr>
              <a:t>// |   Andy|       31|</a:t>
            </a:r>
          </a:p>
          <a:p>
            <a:pPr>
              <a:spcBef>
                <a:spcPts val="0"/>
              </a:spcBef>
              <a:defRPr/>
            </a:pPr>
            <a:r>
              <a:rPr lang="en-US" sz="1400" dirty="0">
                <a:latin typeface="Lucida Console"/>
                <a:cs typeface="Lucida Console"/>
              </a:rPr>
              <a:t>// | Justin|       20|</a:t>
            </a:r>
          </a:p>
          <a:p>
            <a:pPr>
              <a:spcBef>
                <a:spcPts val="0"/>
              </a:spcBef>
              <a:defRPr/>
            </a:pPr>
            <a:r>
              <a:rPr lang="en-US" sz="1400" dirty="0">
                <a:latin typeface="Lucida Console"/>
                <a:cs typeface="Lucida Console"/>
              </a:rPr>
              <a:t>// +-------+---------+</a:t>
            </a:r>
          </a:p>
          <a:p>
            <a:pPr>
              <a:spcBef>
                <a:spcPts val="0"/>
              </a:spcBef>
              <a:defRPr/>
            </a:pPr>
            <a:endParaRPr lang="en-US" sz="1400" dirty="0">
              <a:latin typeface="Lucida Console"/>
              <a:cs typeface="Lucida Console"/>
            </a:endParaRPr>
          </a:p>
          <a:p>
            <a:pPr>
              <a:spcBef>
                <a:spcPts val="0"/>
              </a:spcBef>
              <a:defRPr/>
            </a:pPr>
            <a:r>
              <a:rPr lang="en-US" sz="1400" dirty="0">
                <a:latin typeface="Lucida Console"/>
                <a:cs typeface="Lucida Console"/>
              </a:rPr>
              <a:t>// Select people older than 21</a:t>
            </a:r>
          </a:p>
          <a:p>
            <a:pPr>
              <a:spcBef>
                <a:spcPts val="0"/>
              </a:spcBef>
              <a:defRPr/>
            </a:pPr>
            <a:r>
              <a:rPr lang="en-US" sz="1400" dirty="0" err="1">
                <a:latin typeface="Lucida Console"/>
                <a:cs typeface="Lucida Console"/>
              </a:rPr>
              <a:t>df.</a:t>
            </a:r>
            <a:r>
              <a:rPr lang="en-US" sz="1400" dirty="0" err="1">
                <a:solidFill>
                  <a:srgbClr val="7030A0"/>
                </a:solidFill>
                <a:latin typeface="Lucida Console"/>
                <a:cs typeface="Lucida Console"/>
              </a:rPr>
              <a:t>filter</a:t>
            </a:r>
            <a:r>
              <a:rPr lang="en-US" sz="1400" dirty="0">
                <a:latin typeface="Lucida Console"/>
                <a:cs typeface="Lucida Console"/>
              </a:rPr>
              <a:t>($"age" &gt; 21).</a:t>
            </a:r>
            <a:r>
              <a:rPr lang="en-US" sz="1400" dirty="0">
                <a:solidFill>
                  <a:srgbClr val="7030A0"/>
                </a:solidFill>
                <a:latin typeface="Lucida Console"/>
                <a:cs typeface="Lucida Console"/>
              </a:rPr>
              <a:t>show</a:t>
            </a:r>
            <a:r>
              <a:rPr lang="en-US" sz="1400" dirty="0">
                <a:latin typeface="Lucida Console"/>
                <a:cs typeface="Lucida Console"/>
              </a:rPr>
              <a:t>()</a:t>
            </a:r>
          </a:p>
          <a:p>
            <a:pPr>
              <a:spcBef>
                <a:spcPts val="0"/>
              </a:spcBef>
              <a:defRPr/>
            </a:pPr>
            <a:r>
              <a:rPr lang="en-US" sz="1400" dirty="0">
                <a:latin typeface="Lucida Console"/>
                <a:cs typeface="Lucida Console"/>
              </a:rPr>
              <a:t>// +---+----+</a:t>
            </a:r>
          </a:p>
          <a:p>
            <a:pPr>
              <a:spcBef>
                <a:spcPts val="0"/>
              </a:spcBef>
              <a:defRPr/>
            </a:pPr>
            <a:r>
              <a:rPr lang="en-US" sz="1400" dirty="0">
                <a:latin typeface="Lucida Console"/>
                <a:cs typeface="Lucida Console"/>
              </a:rPr>
              <a:t>// |</a:t>
            </a:r>
            <a:r>
              <a:rPr lang="en-US" sz="1400" dirty="0" err="1">
                <a:latin typeface="Lucida Console"/>
                <a:cs typeface="Lucida Console"/>
              </a:rPr>
              <a:t>age|name</a:t>
            </a:r>
            <a:r>
              <a:rPr lang="en-US" sz="1400" dirty="0">
                <a:latin typeface="Lucida Console"/>
                <a:cs typeface="Lucida Console"/>
              </a:rPr>
              <a:t>|</a:t>
            </a:r>
          </a:p>
          <a:p>
            <a:pPr>
              <a:spcBef>
                <a:spcPts val="0"/>
              </a:spcBef>
              <a:defRPr/>
            </a:pPr>
            <a:r>
              <a:rPr lang="en-US" sz="1400" dirty="0">
                <a:latin typeface="Lucida Console"/>
                <a:cs typeface="Lucida Console"/>
              </a:rPr>
              <a:t>// +---+----+</a:t>
            </a:r>
          </a:p>
          <a:p>
            <a:pPr>
              <a:spcBef>
                <a:spcPts val="0"/>
              </a:spcBef>
              <a:defRPr/>
            </a:pPr>
            <a:r>
              <a:rPr lang="en-US" sz="1400" dirty="0">
                <a:latin typeface="Lucida Console"/>
                <a:cs typeface="Lucida Console"/>
              </a:rPr>
              <a:t>// | 30|Andy|</a:t>
            </a:r>
          </a:p>
          <a:p>
            <a:pPr>
              <a:spcBef>
                <a:spcPts val="0"/>
              </a:spcBef>
              <a:defRPr/>
            </a:pPr>
            <a:r>
              <a:rPr lang="en-US" sz="1400" dirty="0">
                <a:latin typeface="Lucida Console"/>
                <a:cs typeface="Lucida Console"/>
              </a:rPr>
              <a:t>// +---+----+</a:t>
            </a:r>
          </a:p>
          <a:p>
            <a:pPr>
              <a:spcBef>
                <a:spcPts val="0"/>
              </a:spcBef>
              <a:defRPr/>
            </a:pPr>
            <a:endParaRPr lang="en-US" sz="1400" dirty="0">
              <a:latin typeface="Lucida Console"/>
              <a:cs typeface="Lucida Console"/>
            </a:endParaRPr>
          </a:p>
          <a:p>
            <a:pPr>
              <a:spcBef>
                <a:spcPts val="0"/>
              </a:spcBef>
              <a:defRPr/>
            </a:pPr>
            <a:r>
              <a:rPr lang="en-US" sz="1400" dirty="0">
                <a:latin typeface="Lucida Console"/>
                <a:cs typeface="Lucida Console"/>
              </a:rPr>
              <a:t>// Count people by age</a:t>
            </a:r>
          </a:p>
          <a:p>
            <a:pPr>
              <a:spcBef>
                <a:spcPts val="0"/>
              </a:spcBef>
              <a:defRPr/>
            </a:pPr>
            <a:r>
              <a:rPr lang="en-US" sz="1400" dirty="0" err="1">
                <a:latin typeface="Lucida Console"/>
                <a:cs typeface="Lucida Console"/>
              </a:rPr>
              <a:t>df.</a:t>
            </a:r>
            <a:r>
              <a:rPr lang="en-US" sz="1400" dirty="0" err="1">
                <a:solidFill>
                  <a:srgbClr val="7030A0"/>
                </a:solidFill>
                <a:latin typeface="Lucida Console"/>
                <a:cs typeface="Lucida Console"/>
              </a:rPr>
              <a:t>groupBy</a:t>
            </a:r>
            <a:r>
              <a:rPr lang="en-US" sz="1400" dirty="0">
                <a:latin typeface="Lucida Console"/>
                <a:cs typeface="Lucida Console"/>
              </a:rPr>
              <a:t>("age").</a:t>
            </a:r>
            <a:r>
              <a:rPr lang="en-US" sz="1400" dirty="0">
                <a:solidFill>
                  <a:srgbClr val="7030A0"/>
                </a:solidFill>
                <a:latin typeface="Lucida Console"/>
                <a:cs typeface="Lucida Console"/>
              </a:rPr>
              <a:t>count</a:t>
            </a:r>
            <a:r>
              <a:rPr lang="en-US" sz="1400" dirty="0">
                <a:latin typeface="Lucida Console"/>
                <a:cs typeface="Lucida Console"/>
              </a:rPr>
              <a:t>().</a:t>
            </a:r>
            <a:r>
              <a:rPr lang="en-US" sz="1400" dirty="0">
                <a:solidFill>
                  <a:srgbClr val="7030A0"/>
                </a:solidFill>
                <a:latin typeface="Lucida Console"/>
                <a:cs typeface="Lucida Console"/>
              </a:rPr>
              <a:t>show</a:t>
            </a:r>
            <a:r>
              <a:rPr lang="en-US" sz="1400" dirty="0">
                <a:latin typeface="Lucida Console"/>
                <a:cs typeface="Lucida Console"/>
              </a:rPr>
              <a:t>()</a:t>
            </a:r>
          </a:p>
          <a:p>
            <a:pPr>
              <a:spcBef>
                <a:spcPts val="0"/>
              </a:spcBef>
              <a:defRPr/>
            </a:pPr>
            <a:r>
              <a:rPr lang="en-US" sz="1400" dirty="0">
                <a:latin typeface="Lucida Console"/>
                <a:cs typeface="Lucida Console"/>
              </a:rPr>
              <a:t>// +----+-----+</a:t>
            </a:r>
          </a:p>
          <a:p>
            <a:pPr>
              <a:spcBef>
                <a:spcPts val="0"/>
              </a:spcBef>
              <a:defRPr/>
            </a:pPr>
            <a:r>
              <a:rPr lang="en-US" sz="1400" dirty="0">
                <a:latin typeface="Lucida Console"/>
                <a:cs typeface="Lucida Console"/>
              </a:rPr>
              <a:t>// | </a:t>
            </a:r>
            <a:r>
              <a:rPr lang="en-US" sz="1400" dirty="0" err="1">
                <a:latin typeface="Lucida Console"/>
                <a:cs typeface="Lucida Console"/>
              </a:rPr>
              <a:t>age|count</a:t>
            </a:r>
            <a:r>
              <a:rPr lang="en-US" sz="1400" dirty="0">
                <a:latin typeface="Lucida Console"/>
                <a:cs typeface="Lucida Console"/>
              </a:rPr>
              <a:t>|</a:t>
            </a:r>
          </a:p>
          <a:p>
            <a:pPr>
              <a:spcBef>
                <a:spcPts val="0"/>
              </a:spcBef>
              <a:defRPr/>
            </a:pPr>
            <a:r>
              <a:rPr lang="en-US" sz="1400" dirty="0">
                <a:latin typeface="Lucida Console"/>
                <a:cs typeface="Lucida Console"/>
              </a:rPr>
              <a:t>// +----+-----+</a:t>
            </a:r>
          </a:p>
          <a:p>
            <a:pPr>
              <a:spcBef>
                <a:spcPts val="0"/>
              </a:spcBef>
              <a:defRPr/>
            </a:pPr>
            <a:r>
              <a:rPr lang="en-US" sz="1400" dirty="0">
                <a:latin typeface="Lucida Console"/>
                <a:cs typeface="Lucida Console"/>
              </a:rPr>
              <a:t>// |  19|    1|</a:t>
            </a:r>
          </a:p>
          <a:p>
            <a:pPr>
              <a:spcBef>
                <a:spcPts val="0"/>
              </a:spcBef>
              <a:defRPr/>
            </a:pPr>
            <a:r>
              <a:rPr lang="en-US" sz="1400" dirty="0">
                <a:latin typeface="Lucida Console"/>
                <a:cs typeface="Lucida Console"/>
              </a:rPr>
              <a:t>// |null|    1|</a:t>
            </a:r>
          </a:p>
          <a:p>
            <a:pPr>
              <a:spcBef>
                <a:spcPts val="0"/>
              </a:spcBef>
              <a:defRPr/>
            </a:pPr>
            <a:r>
              <a:rPr lang="en-US" sz="1400" dirty="0">
                <a:latin typeface="Lucida Console"/>
                <a:cs typeface="Lucida Console"/>
              </a:rPr>
              <a:t>// |  30|    1|</a:t>
            </a:r>
          </a:p>
          <a:p>
            <a:pPr>
              <a:spcBef>
                <a:spcPts val="0"/>
              </a:spcBef>
              <a:defRPr/>
            </a:pPr>
            <a:r>
              <a:rPr lang="en-US" sz="1400" dirty="0">
                <a:latin typeface="Lucida Console"/>
                <a:cs typeface="Lucida Console"/>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Running SQL Queries Programmatically</a:t>
            </a:r>
            <a:endParaRPr lang="en-AU" dirty="0"/>
          </a:p>
        </p:txBody>
      </p:sp>
      <p:sp>
        <p:nvSpPr>
          <p:cNvPr id="36867" name="Content Placeholder 2"/>
          <p:cNvSpPr>
            <a:spLocks noGrp="1"/>
          </p:cNvSpPr>
          <p:nvPr>
            <p:ph idx="1"/>
          </p:nvPr>
        </p:nvSpPr>
        <p:spPr/>
        <p:txBody>
          <a:bodyPr/>
          <a:lstStyle/>
          <a:p>
            <a:r>
              <a:rPr lang="en-AU" altLang="en-US" dirty="0" smtClean="0"/>
              <a:t>The </a:t>
            </a:r>
            <a:r>
              <a:rPr lang="en-AU" altLang="en-US" dirty="0" err="1" smtClean="0"/>
              <a:t>sql</a:t>
            </a:r>
            <a:r>
              <a:rPr lang="en-AU" altLang="en-US" dirty="0" smtClean="0"/>
              <a:t> function on a </a:t>
            </a:r>
            <a:r>
              <a:rPr lang="en-AU" altLang="en-US" dirty="0" err="1" smtClean="0"/>
              <a:t>SparkSession</a:t>
            </a:r>
            <a:r>
              <a:rPr lang="en-AU" altLang="en-US" dirty="0" smtClean="0"/>
              <a:t> enables applications to run SQL queries programmatically and returns the result as a </a:t>
            </a:r>
            <a:r>
              <a:rPr lang="en-AU" altLang="en-US" dirty="0" err="1" smtClean="0"/>
              <a:t>DataFrame</a:t>
            </a:r>
            <a:r>
              <a:rPr lang="en-AU" altLang="en-US" dirty="0" smtClean="0"/>
              <a:t>.</a:t>
            </a:r>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r>
              <a:rPr lang="en-AU" altLang="en-US" dirty="0" smtClean="0"/>
              <a:t>Find full example code at </a:t>
            </a:r>
            <a:r>
              <a:rPr lang="en-AU" altLang="en-US" dirty="0" smtClean="0">
                <a:hlinkClick r:id="rId2"/>
              </a:rPr>
              <a:t>https://github.com/apache/spark/blob/master/examples/src/main/scala/org/apache/spark/examples/sql/SparkSQLExample.scala</a:t>
            </a:r>
            <a:endParaRPr lang="en-AU" altLang="en-US" dirty="0" smtClean="0"/>
          </a:p>
          <a:p>
            <a:endParaRPr lang="en-AU" altLang="en-US" dirty="0" smtClean="0"/>
          </a:p>
        </p:txBody>
      </p:sp>
      <p:sp>
        <p:nvSpPr>
          <p:cNvPr id="4" name="직사각형 4"/>
          <p:cNvSpPr/>
          <p:nvPr/>
        </p:nvSpPr>
        <p:spPr>
          <a:xfrm>
            <a:off x="1162050" y="2136775"/>
            <a:ext cx="6972300" cy="267811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spcBef>
                <a:spcPts val="0"/>
              </a:spcBef>
              <a:defRPr/>
            </a:pPr>
            <a:r>
              <a:rPr lang="en-US" sz="1400" dirty="0">
                <a:latin typeface="Lucida Console"/>
                <a:cs typeface="Lucida Console"/>
              </a:rPr>
              <a:t>// Register the </a:t>
            </a:r>
            <a:r>
              <a:rPr lang="en-US" sz="1400" dirty="0" err="1">
                <a:latin typeface="Lucida Console"/>
                <a:cs typeface="Lucida Console"/>
              </a:rPr>
              <a:t>DataFrame</a:t>
            </a:r>
            <a:r>
              <a:rPr lang="en-US" sz="1400" dirty="0">
                <a:latin typeface="Lucida Console"/>
                <a:cs typeface="Lucida Console"/>
              </a:rPr>
              <a:t> as a SQL temporary view</a:t>
            </a:r>
          </a:p>
          <a:p>
            <a:pPr>
              <a:spcBef>
                <a:spcPts val="0"/>
              </a:spcBef>
              <a:defRPr/>
            </a:pPr>
            <a:r>
              <a:rPr lang="en-US" sz="1400" dirty="0" err="1">
                <a:latin typeface="Lucida Console"/>
                <a:cs typeface="Lucida Console"/>
              </a:rPr>
              <a:t>df.createOrReplaceTempView</a:t>
            </a:r>
            <a:r>
              <a:rPr lang="en-US" sz="1400" dirty="0">
                <a:latin typeface="Lucida Console"/>
                <a:cs typeface="Lucida Console"/>
              </a:rPr>
              <a:t>("people")</a:t>
            </a:r>
          </a:p>
          <a:p>
            <a:pPr>
              <a:spcBef>
                <a:spcPts val="0"/>
              </a:spcBef>
              <a:defRPr/>
            </a:pPr>
            <a:endParaRPr lang="en-US" sz="1400" dirty="0">
              <a:latin typeface="Lucida Console"/>
              <a:cs typeface="Lucida Console"/>
            </a:endParaRPr>
          </a:p>
          <a:p>
            <a:pPr>
              <a:spcBef>
                <a:spcPts val="0"/>
              </a:spcBef>
              <a:defRPr/>
            </a:pPr>
            <a:r>
              <a:rPr lang="en-US" sz="1400" b="1" dirty="0" err="1">
                <a:latin typeface="Lucida Console"/>
                <a:cs typeface="Lucida Console"/>
              </a:rPr>
              <a:t>val</a:t>
            </a:r>
            <a:r>
              <a:rPr lang="en-US" sz="1400" dirty="0">
                <a:latin typeface="Lucida Console"/>
                <a:cs typeface="Lucida Console"/>
              </a:rPr>
              <a:t> </a:t>
            </a:r>
            <a:r>
              <a:rPr lang="en-US" sz="1400" dirty="0" err="1">
                <a:latin typeface="Lucida Console"/>
                <a:cs typeface="Lucida Console"/>
              </a:rPr>
              <a:t>sqlDF</a:t>
            </a:r>
            <a:r>
              <a:rPr lang="en-US" sz="1400" dirty="0">
                <a:latin typeface="Lucida Console"/>
                <a:cs typeface="Lucida Console"/>
              </a:rPr>
              <a:t> = </a:t>
            </a:r>
            <a:r>
              <a:rPr lang="en-US" sz="1400" dirty="0" err="1">
                <a:latin typeface="Lucida Console"/>
                <a:cs typeface="Lucida Console"/>
              </a:rPr>
              <a:t>spark.</a:t>
            </a:r>
            <a:r>
              <a:rPr lang="en-US" sz="1400" dirty="0" err="1">
                <a:solidFill>
                  <a:srgbClr val="7030A0"/>
                </a:solidFill>
                <a:latin typeface="Lucida Console"/>
                <a:cs typeface="Lucida Console"/>
              </a:rPr>
              <a:t>sql</a:t>
            </a:r>
            <a:r>
              <a:rPr lang="en-US" sz="1400" dirty="0">
                <a:latin typeface="Lucida Console"/>
                <a:cs typeface="Lucida Console"/>
              </a:rPr>
              <a:t>("SELECT * FROM people")</a:t>
            </a:r>
          </a:p>
          <a:p>
            <a:pPr>
              <a:spcBef>
                <a:spcPts val="0"/>
              </a:spcBef>
              <a:defRPr/>
            </a:pPr>
            <a:r>
              <a:rPr lang="en-US" sz="1400" dirty="0" err="1">
                <a:latin typeface="Lucida Console"/>
                <a:cs typeface="Lucida Console"/>
              </a:rPr>
              <a:t>sqlDF.</a:t>
            </a:r>
            <a:r>
              <a:rPr lang="en-US" sz="1400" dirty="0" err="1">
                <a:solidFill>
                  <a:srgbClr val="7030A0"/>
                </a:solidFill>
                <a:latin typeface="Lucida Console"/>
                <a:cs typeface="Lucida Console"/>
              </a:rPr>
              <a:t>show</a:t>
            </a:r>
            <a:r>
              <a:rPr lang="en-US" sz="1400" dirty="0">
                <a:latin typeface="Lucida Console"/>
                <a:cs typeface="Lucida Console"/>
              </a:rPr>
              <a:t>()</a:t>
            </a:r>
          </a:p>
          <a:p>
            <a:pPr>
              <a:spcBef>
                <a:spcPts val="0"/>
              </a:spcBef>
              <a:defRPr/>
            </a:pPr>
            <a:r>
              <a:rPr lang="en-US" sz="1400" dirty="0">
                <a:latin typeface="Lucida Console"/>
                <a:cs typeface="Lucida Console"/>
              </a:rPr>
              <a:t>// +----+-------+</a:t>
            </a:r>
          </a:p>
          <a:p>
            <a:pPr>
              <a:spcBef>
                <a:spcPts val="0"/>
              </a:spcBef>
              <a:defRPr/>
            </a:pPr>
            <a:r>
              <a:rPr lang="en-US" sz="1400" dirty="0">
                <a:latin typeface="Lucida Console"/>
                <a:cs typeface="Lucida Console"/>
              </a:rPr>
              <a:t>// | age|   name|</a:t>
            </a:r>
          </a:p>
          <a:p>
            <a:pPr>
              <a:spcBef>
                <a:spcPts val="0"/>
              </a:spcBef>
              <a:defRPr/>
            </a:pPr>
            <a:r>
              <a:rPr lang="en-US" sz="1400" dirty="0">
                <a:latin typeface="Lucida Console"/>
                <a:cs typeface="Lucida Console"/>
              </a:rPr>
              <a:t>// +----+-------+</a:t>
            </a:r>
          </a:p>
          <a:p>
            <a:pPr>
              <a:spcBef>
                <a:spcPts val="0"/>
              </a:spcBef>
              <a:defRPr/>
            </a:pPr>
            <a:r>
              <a:rPr lang="en-US" sz="1400" dirty="0">
                <a:latin typeface="Lucida Console"/>
                <a:cs typeface="Lucida Console"/>
              </a:rPr>
              <a:t>// |</a:t>
            </a:r>
            <a:r>
              <a:rPr lang="en-US" sz="1400" dirty="0" err="1">
                <a:latin typeface="Lucida Console"/>
                <a:cs typeface="Lucida Console"/>
              </a:rPr>
              <a:t>null|Michael</a:t>
            </a:r>
            <a:r>
              <a:rPr lang="en-US" sz="1400" dirty="0">
                <a:latin typeface="Lucida Console"/>
                <a:cs typeface="Lucida Console"/>
              </a:rPr>
              <a:t>|</a:t>
            </a:r>
          </a:p>
          <a:p>
            <a:pPr>
              <a:spcBef>
                <a:spcPts val="0"/>
              </a:spcBef>
              <a:defRPr/>
            </a:pPr>
            <a:r>
              <a:rPr lang="en-US" sz="1400" dirty="0">
                <a:latin typeface="Lucida Console"/>
                <a:cs typeface="Lucida Console"/>
              </a:rPr>
              <a:t>// |  30|   Andy|</a:t>
            </a:r>
          </a:p>
          <a:p>
            <a:pPr>
              <a:spcBef>
                <a:spcPts val="0"/>
              </a:spcBef>
              <a:defRPr/>
            </a:pPr>
            <a:r>
              <a:rPr lang="en-US" sz="1400" dirty="0">
                <a:latin typeface="Lucida Console"/>
                <a:cs typeface="Lucida Console"/>
              </a:rPr>
              <a:t>// |  19| Justin|</a:t>
            </a:r>
          </a:p>
          <a:p>
            <a:pPr>
              <a:spcBef>
                <a:spcPts val="0"/>
              </a:spcBef>
              <a:defRPr/>
            </a:pPr>
            <a:r>
              <a:rPr lang="en-US" sz="1400" dirty="0">
                <a:latin typeface="Lucida Console"/>
                <a:cs typeface="Lucida Console"/>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2928938"/>
            <a:ext cx="7772400" cy="76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S PGothic"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9pPr>
          </a:lstStyle>
          <a:p>
            <a:pPr>
              <a:defRPr/>
            </a:pPr>
            <a:r>
              <a:rPr lang="en-US" altLang="zh-CN" kern="0" dirty="0" smtClean="0"/>
              <a:t>Part 4: Spark Streaming</a:t>
            </a:r>
            <a:endParaRPr lang="en-US" altLang="en-US" kern="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Motivation</a:t>
            </a:r>
            <a:endParaRPr lang="en-AU" dirty="0"/>
          </a:p>
        </p:txBody>
      </p:sp>
      <p:sp>
        <p:nvSpPr>
          <p:cNvPr id="38915" name="Content Placeholder 2"/>
          <p:cNvSpPr>
            <a:spLocks noGrp="1"/>
          </p:cNvSpPr>
          <p:nvPr>
            <p:ph idx="1"/>
          </p:nvPr>
        </p:nvSpPr>
        <p:spPr/>
        <p:txBody>
          <a:bodyPr/>
          <a:lstStyle/>
          <a:p>
            <a:r>
              <a:rPr lang="en-US" altLang="en-US" smtClean="0"/>
              <a:t>Many important applications must process large streams of live data and provide results in near-real-time</a:t>
            </a:r>
          </a:p>
          <a:p>
            <a:pPr lvl="1"/>
            <a:r>
              <a:rPr lang="en-AU" altLang="en-US" smtClean="0"/>
              <a:t>Social network trends</a:t>
            </a:r>
          </a:p>
          <a:p>
            <a:pPr lvl="1"/>
            <a:r>
              <a:rPr lang="en-AU" altLang="en-US" smtClean="0"/>
              <a:t>Website statistics</a:t>
            </a:r>
          </a:p>
          <a:p>
            <a:pPr lvl="1"/>
            <a:r>
              <a:rPr lang="en-AU" altLang="en-US" smtClean="0"/>
              <a:t>Ad impressions</a:t>
            </a:r>
          </a:p>
          <a:p>
            <a:pPr lvl="1"/>
            <a:r>
              <a:rPr lang="en-US" altLang="en-US" smtClean="0"/>
              <a:t>… … </a:t>
            </a:r>
            <a:endParaRPr lang="en-AU" altLang="en-US" smtClean="0"/>
          </a:p>
          <a:p>
            <a:endParaRPr lang="en-US" altLang="en-US" smtClean="0"/>
          </a:p>
          <a:p>
            <a:endParaRPr lang="en-US" altLang="en-US" smtClean="0"/>
          </a:p>
          <a:p>
            <a:endParaRPr lang="en-US" altLang="en-US" smtClean="0"/>
          </a:p>
          <a:p>
            <a:endParaRPr lang="en-US" altLang="en-US" smtClean="0"/>
          </a:p>
          <a:p>
            <a:r>
              <a:rPr lang="en-US" altLang="en-US" smtClean="0"/>
              <a:t>Distributed stream processing framework is required to </a:t>
            </a:r>
          </a:p>
          <a:p>
            <a:pPr lvl="1"/>
            <a:r>
              <a:rPr lang="en-AU" altLang="en-US" smtClean="0"/>
              <a:t>Scale to large clusters (100s of machines)</a:t>
            </a:r>
          </a:p>
          <a:p>
            <a:pPr lvl="1"/>
            <a:r>
              <a:rPr lang="en-AU" altLang="en-US" smtClean="0"/>
              <a:t>Achieve low latency (few seconds)</a:t>
            </a:r>
          </a:p>
          <a:p>
            <a:endParaRPr lang="en-AU" altLang="en-US" smtClean="0"/>
          </a:p>
        </p:txBody>
      </p:sp>
      <p:pic>
        <p:nvPicPr>
          <p:cNvPr id="4" name="Picture 3"/>
          <p:cNvPicPr>
            <a:picLocks noChangeAspect="1"/>
          </p:cNvPicPr>
          <p:nvPr/>
        </p:nvPicPr>
        <p:blipFill rotWithShape="1">
          <a:blip r:embed="rId2"/>
          <a:srcRect b="24597"/>
          <a:stretch/>
        </p:blipFill>
        <p:spPr>
          <a:xfrm>
            <a:off x="4414838" y="1928813"/>
            <a:ext cx="1800225" cy="158432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5451475" y="2359025"/>
            <a:ext cx="3000375" cy="194468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What is Spark Streaming</a:t>
            </a:r>
            <a:endParaRPr lang="en-AU" dirty="0"/>
          </a:p>
        </p:txBody>
      </p:sp>
      <p:sp>
        <p:nvSpPr>
          <p:cNvPr id="39939" name="Content Placeholder 2"/>
          <p:cNvSpPr>
            <a:spLocks noGrp="1"/>
          </p:cNvSpPr>
          <p:nvPr>
            <p:ph idx="1"/>
          </p:nvPr>
        </p:nvSpPr>
        <p:spPr/>
        <p:txBody>
          <a:bodyPr/>
          <a:lstStyle/>
          <a:p>
            <a:r>
              <a:rPr lang="en-AU" altLang="en-US" smtClean="0"/>
              <a:t>Spark Streaming is an extension of the core Spark API that enables </a:t>
            </a:r>
            <a:r>
              <a:rPr lang="en-AU" altLang="en-US" b="1" smtClean="0"/>
              <a:t>scalable</a:t>
            </a:r>
            <a:r>
              <a:rPr lang="en-AU" altLang="en-US" smtClean="0"/>
              <a:t>, </a:t>
            </a:r>
            <a:r>
              <a:rPr lang="en-AU" altLang="en-US" b="1" smtClean="0"/>
              <a:t>high-throughput</a:t>
            </a:r>
            <a:r>
              <a:rPr lang="en-AU" altLang="en-US" smtClean="0"/>
              <a:t>, </a:t>
            </a:r>
            <a:r>
              <a:rPr lang="en-AU" altLang="en-US" b="1" smtClean="0"/>
              <a:t>fault-tolerant</a:t>
            </a:r>
            <a:r>
              <a:rPr lang="en-AU" altLang="en-US" smtClean="0"/>
              <a:t> stream processing of live data streams</a:t>
            </a:r>
          </a:p>
          <a:p>
            <a:r>
              <a:rPr lang="en-AU" altLang="en-US" smtClean="0"/>
              <a:t>Receive data streams from input sources, process them in a cluster, push out to filesystems, databases, and live dashboards</a:t>
            </a:r>
          </a:p>
          <a:p>
            <a:pPr lvl="1"/>
            <a:r>
              <a:rPr lang="en-AU" altLang="en-US" smtClean="0"/>
              <a:t>Data can be ingested from many sources like Kafka, Flume, Kinesis, or TCP sockets</a:t>
            </a:r>
          </a:p>
          <a:p>
            <a:pPr lvl="1"/>
            <a:r>
              <a:rPr lang="en-US" altLang="zh-CN" smtClean="0"/>
              <a:t>Data </a:t>
            </a:r>
            <a:r>
              <a:rPr lang="en-AU" altLang="en-US" smtClean="0"/>
              <a:t>can be processed using complex algorithms expressed with high-level functions like map, reduce, join and window</a:t>
            </a:r>
            <a:endParaRPr lang="en-US" altLang="en-US" smtClean="0"/>
          </a:p>
          <a:p>
            <a:endParaRPr lang="en-US" altLang="en-US" smtClean="0"/>
          </a:p>
          <a:p>
            <a:endParaRPr lang="en-AU" altLang="en-US" smtClean="0"/>
          </a:p>
        </p:txBody>
      </p:sp>
      <p:pic>
        <p:nvPicPr>
          <p:cNvPr id="39940" name="Picture 2" descr="http://spark.apache.org/docs/latest/img/streaming-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025" y="3890963"/>
            <a:ext cx="616585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How does Spark Streaming Work</a:t>
            </a:r>
            <a:endParaRPr lang="en-AU" dirty="0"/>
          </a:p>
        </p:txBody>
      </p:sp>
      <p:sp>
        <p:nvSpPr>
          <p:cNvPr id="40963" name="Content Placeholder 2"/>
          <p:cNvSpPr>
            <a:spLocks noGrp="1"/>
          </p:cNvSpPr>
          <p:nvPr>
            <p:ph idx="1"/>
          </p:nvPr>
        </p:nvSpPr>
        <p:spPr/>
        <p:txBody>
          <a:bodyPr/>
          <a:lstStyle/>
          <a:p>
            <a:r>
              <a:rPr lang="en-AU" altLang="en-US" smtClean="0"/>
              <a:t>Run a streaming computation as a series of very small, deterministic batch jobs</a:t>
            </a:r>
          </a:p>
          <a:p>
            <a:pPr lvl="1"/>
            <a:r>
              <a:rPr lang="en-AU" altLang="en-US" smtClean="0"/>
              <a:t>Chop up the live stream into batches of X seconds </a:t>
            </a:r>
          </a:p>
          <a:p>
            <a:pPr lvl="1"/>
            <a:r>
              <a:rPr lang="en-AU" altLang="en-US" smtClean="0"/>
              <a:t>Spark treats each batch of data as RDDs and processes them using RDD operations</a:t>
            </a:r>
          </a:p>
          <a:p>
            <a:pPr lvl="1"/>
            <a:r>
              <a:rPr lang="en-AU" altLang="en-US" smtClean="0"/>
              <a:t>Finally, the processed results of the RDD operations are returned in batches</a:t>
            </a:r>
          </a:p>
          <a:p>
            <a:endParaRPr lang="en-US" altLang="en-US" smtClean="0"/>
          </a:p>
          <a:p>
            <a:endParaRPr lang="en-AU" altLang="en-US" smtClean="0"/>
          </a:p>
        </p:txBody>
      </p:sp>
      <p:pic>
        <p:nvPicPr>
          <p:cNvPr id="40964" name="Picture 2" descr="http://spark.apache.org/docs/latest/img/streaming-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850" y="3494088"/>
            <a:ext cx="6867525"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Spark Streaming Programming Model</a:t>
            </a:r>
            <a:endParaRPr lang="en-AU" dirty="0"/>
          </a:p>
        </p:txBody>
      </p:sp>
      <p:sp>
        <p:nvSpPr>
          <p:cNvPr id="41987" name="Content Placeholder 2"/>
          <p:cNvSpPr>
            <a:spLocks noGrp="1"/>
          </p:cNvSpPr>
          <p:nvPr>
            <p:ph idx="1"/>
          </p:nvPr>
        </p:nvSpPr>
        <p:spPr/>
        <p:txBody>
          <a:bodyPr/>
          <a:lstStyle/>
          <a:p>
            <a:r>
              <a:rPr lang="en-AU" altLang="en-US" smtClean="0"/>
              <a:t>Spark Streaming provides a high-level abstraction called </a:t>
            </a:r>
            <a:r>
              <a:rPr lang="en-AU" altLang="en-US" i="1" smtClean="0"/>
              <a:t>discretized stream</a:t>
            </a:r>
            <a:r>
              <a:rPr lang="en-AU" altLang="en-US" smtClean="0"/>
              <a:t> (</a:t>
            </a:r>
            <a:r>
              <a:rPr lang="en-AU" altLang="en-US" i="1" smtClean="0"/>
              <a:t>Dstream</a:t>
            </a:r>
            <a:r>
              <a:rPr lang="en-AU" altLang="en-US" smtClean="0"/>
              <a:t>)</a:t>
            </a:r>
          </a:p>
          <a:p>
            <a:pPr lvl="1"/>
            <a:r>
              <a:rPr lang="en-US" altLang="zh-CN" smtClean="0"/>
              <a:t>R</a:t>
            </a:r>
            <a:r>
              <a:rPr lang="en-AU" altLang="en-US" smtClean="0"/>
              <a:t>epresents a continuous stream of data. </a:t>
            </a:r>
          </a:p>
          <a:p>
            <a:pPr lvl="1"/>
            <a:r>
              <a:rPr lang="en-AU" altLang="en-US" smtClean="0"/>
              <a:t>DStreams can be created either from input data streams from sources such as Kafka, Flume, and Kinesis, or by applying high-level operations on other DStreams. </a:t>
            </a:r>
          </a:p>
          <a:p>
            <a:pPr lvl="1"/>
            <a:r>
              <a:rPr lang="en-AU" altLang="en-US" smtClean="0"/>
              <a:t>Internally, a DStream is represented as a sequence of RDDs.</a:t>
            </a:r>
            <a:endParaRPr lang="en-US" altLang="en-US" smtClean="0"/>
          </a:p>
          <a:p>
            <a:endParaRPr lang="en-AU" altLang="en-US" smtClean="0"/>
          </a:p>
          <a:p>
            <a:r>
              <a:rPr lang="en-AU" altLang="en-US" smtClean="0"/>
              <a:t>DStreams API very similar to RDD API</a:t>
            </a:r>
          </a:p>
          <a:p>
            <a:pPr lvl="1"/>
            <a:r>
              <a:rPr lang="en-AU" altLang="en-US" smtClean="0"/>
              <a:t>Functional APIs in Scala, Java</a:t>
            </a:r>
          </a:p>
          <a:p>
            <a:pPr lvl="1"/>
            <a:r>
              <a:rPr lang="en-AU" altLang="en-US" smtClean="0"/>
              <a:t>Create input DStreams from different sources</a:t>
            </a:r>
          </a:p>
          <a:p>
            <a:pPr lvl="1"/>
            <a:r>
              <a:rPr lang="en-AU" altLang="en-US" smtClean="0"/>
              <a:t>Apply parallel operations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An Example: Streaming </a:t>
            </a:r>
            <a:r>
              <a:rPr lang="en-US" dirty="0" err="1" smtClean="0"/>
              <a:t>WordCount</a:t>
            </a:r>
            <a:endParaRPr lang="en-AU" dirty="0"/>
          </a:p>
        </p:txBody>
      </p:sp>
      <p:sp>
        <p:nvSpPr>
          <p:cNvPr id="43011" name="Content Placeholder 2"/>
          <p:cNvSpPr>
            <a:spLocks noGrp="1"/>
          </p:cNvSpPr>
          <p:nvPr>
            <p:ph idx="1"/>
          </p:nvPr>
        </p:nvSpPr>
        <p:spPr/>
        <p:txBody>
          <a:bodyPr/>
          <a:lstStyle/>
          <a:p>
            <a:r>
              <a:rPr lang="en-US" altLang="en-US" smtClean="0"/>
              <a:t>Use Streaming</a:t>
            </a:r>
            <a:r>
              <a:rPr lang="en-US" altLang="zh-CN" smtClean="0"/>
              <a:t>Context, rather then SparkContext</a:t>
            </a:r>
            <a:endParaRPr lang="en-AU" altLang="en-US" smtClean="0"/>
          </a:p>
        </p:txBody>
      </p:sp>
      <p:sp>
        <p:nvSpPr>
          <p:cNvPr id="4" name="직사각형 4"/>
          <p:cNvSpPr/>
          <p:nvPr/>
        </p:nvSpPr>
        <p:spPr>
          <a:xfrm>
            <a:off x="609600" y="1717675"/>
            <a:ext cx="8048625" cy="332422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spcBef>
                <a:spcPts val="0"/>
              </a:spcBef>
              <a:defRPr/>
            </a:pPr>
            <a:r>
              <a:rPr lang="en-US" sz="1400" b="1" dirty="0">
                <a:latin typeface="Lucida Console"/>
                <a:cs typeface="Lucida Console"/>
              </a:rPr>
              <a:t>import </a:t>
            </a:r>
            <a:r>
              <a:rPr lang="en-US" sz="1400" b="1" dirty="0" err="1">
                <a:latin typeface="Lucida Console"/>
                <a:cs typeface="Lucida Console"/>
              </a:rPr>
              <a:t>org.apache.spark</a:t>
            </a:r>
            <a:r>
              <a:rPr lang="en-US" sz="1400" b="1" dirty="0">
                <a:latin typeface="Lucida Console"/>
                <a:cs typeface="Lucida Console"/>
              </a:rPr>
              <a:t>._</a:t>
            </a:r>
          </a:p>
          <a:p>
            <a:pPr>
              <a:spcBef>
                <a:spcPts val="0"/>
              </a:spcBef>
              <a:defRPr/>
            </a:pPr>
            <a:r>
              <a:rPr lang="en-US" sz="1400" b="1" dirty="0">
                <a:latin typeface="Lucida Console"/>
                <a:cs typeface="Lucida Console"/>
              </a:rPr>
              <a:t>import </a:t>
            </a:r>
            <a:r>
              <a:rPr lang="en-US" sz="1400" b="1" dirty="0" err="1">
                <a:latin typeface="Lucida Console"/>
                <a:cs typeface="Lucida Console"/>
              </a:rPr>
              <a:t>org.apache.spark.streaming</a:t>
            </a:r>
            <a:r>
              <a:rPr lang="en-US" sz="1400" b="1" dirty="0">
                <a:latin typeface="Lucida Console"/>
                <a:cs typeface="Lucida Console"/>
              </a:rPr>
              <a:t>._</a:t>
            </a:r>
          </a:p>
          <a:p>
            <a:pPr>
              <a:spcBef>
                <a:spcPts val="0"/>
              </a:spcBef>
              <a:defRPr/>
            </a:pPr>
            <a:endParaRPr lang="en-US" sz="1400" dirty="0">
              <a:latin typeface="Lucida Console"/>
              <a:cs typeface="Lucida Console"/>
            </a:endParaRPr>
          </a:p>
          <a:p>
            <a:pPr>
              <a:spcBef>
                <a:spcPts val="0"/>
              </a:spcBef>
              <a:defRPr/>
            </a:pPr>
            <a:r>
              <a:rPr lang="en-US" sz="1400" dirty="0">
                <a:latin typeface="Lucida Console"/>
                <a:cs typeface="Lucida Console"/>
              </a:rPr>
              <a:t>object </a:t>
            </a:r>
            <a:r>
              <a:rPr lang="en-US" sz="1400" dirty="0" err="1">
                <a:latin typeface="Lucida Console"/>
                <a:cs typeface="Lucida Console"/>
              </a:rPr>
              <a:t>NetworkWordCount</a:t>
            </a:r>
            <a:r>
              <a:rPr lang="en-US" sz="1400" dirty="0">
                <a:latin typeface="Lucida Console"/>
                <a:cs typeface="Lucida Console"/>
              </a:rPr>
              <a:t> {</a:t>
            </a:r>
          </a:p>
          <a:p>
            <a:pPr>
              <a:spcBef>
                <a:spcPts val="0"/>
              </a:spcBef>
              <a:defRPr/>
            </a:pPr>
            <a:r>
              <a:rPr lang="fr-FR" sz="1400" b="1" dirty="0">
                <a:latin typeface="Lucida Console"/>
                <a:cs typeface="Lucida Console"/>
              </a:rPr>
              <a:t>	val </a:t>
            </a:r>
            <a:r>
              <a:rPr lang="fr-FR" sz="1400" dirty="0" err="1">
                <a:latin typeface="Lucida Console"/>
                <a:cs typeface="Lucida Console"/>
              </a:rPr>
              <a:t>conf</a:t>
            </a:r>
            <a:r>
              <a:rPr lang="fr-FR" sz="1400" dirty="0">
                <a:latin typeface="Lucida Console"/>
                <a:cs typeface="Lucida Console"/>
              </a:rPr>
              <a:t> = </a:t>
            </a:r>
            <a:r>
              <a:rPr lang="fr-FR" sz="1400" b="1" dirty="0">
                <a:latin typeface="Lucida Console"/>
                <a:cs typeface="Lucida Console"/>
              </a:rPr>
              <a:t>new</a:t>
            </a:r>
            <a:r>
              <a:rPr lang="fr-FR" sz="1400" dirty="0">
                <a:latin typeface="Lucida Console"/>
                <a:cs typeface="Lucida Console"/>
              </a:rPr>
              <a:t> 	</a:t>
            </a:r>
            <a:r>
              <a:rPr lang="fr-FR" sz="1400" dirty="0" err="1">
                <a:solidFill>
                  <a:srgbClr val="7030A0"/>
                </a:solidFill>
                <a:latin typeface="Lucida Console"/>
                <a:cs typeface="Lucida Console"/>
              </a:rPr>
              <a:t>SparkConf</a:t>
            </a:r>
            <a:r>
              <a:rPr lang="fr-FR" sz="1400" dirty="0">
                <a:latin typeface="Lucida Console"/>
                <a:cs typeface="Lucida Console"/>
              </a:rPr>
              <a:t>().</a:t>
            </a:r>
            <a:r>
              <a:rPr lang="fr-FR" sz="1400" dirty="0" err="1">
                <a:solidFill>
                  <a:srgbClr val="7030A0"/>
                </a:solidFill>
                <a:latin typeface="Lucida Console"/>
                <a:cs typeface="Lucida Console"/>
              </a:rPr>
              <a:t>setMaster</a:t>
            </a:r>
            <a:r>
              <a:rPr lang="fr-FR" sz="1400" dirty="0">
                <a:latin typeface="Lucida Console"/>
                <a:cs typeface="Lucida Console"/>
              </a:rPr>
              <a:t>("local[2]").</a:t>
            </a:r>
            <a:r>
              <a:rPr lang="fr-FR" sz="1400" dirty="0" err="1">
                <a:solidFill>
                  <a:srgbClr val="7030A0"/>
                </a:solidFill>
                <a:latin typeface="Lucida Console"/>
                <a:cs typeface="Lucida Console"/>
              </a:rPr>
              <a:t>setAppName</a:t>
            </a:r>
            <a:r>
              <a:rPr lang="fr-FR" sz="1400" dirty="0">
                <a:latin typeface="Lucida Console"/>
                <a:cs typeface="Lucida Console"/>
              </a:rPr>
              <a:t>("</a:t>
            </a:r>
            <a:r>
              <a:rPr lang="fr-FR" sz="1400" dirty="0" err="1">
                <a:latin typeface="Lucida Console"/>
                <a:cs typeface="Lucida Console"/>
              </a:rPr>
              <a:t>NetworkWordCount</a:t>
            </a:r>
            <a:r>
              <a:rPr lang="fr-FR" sz="1400" dirty="0">
                <a:latin typeface="Lucida Console"/>
                <a:cs typeface="Lucida Console"/>
              </a:rPr>
              <a:t>")</a:t>
            </a:r>
          </a:p>
          <a:p>
            <a:pPr>
              <a:spcBef>
                <a:spcPts val="0"/>
              </a:spcBef>
              <a:defRPr/>
            </a:pPr>
            <a:r>
              <a:rPr lang="fr-FR" sz="1400" b="1" dirty="0">
                <a:latin typeface="Lucida Console"/>
                <a:cs typeface="Lucida Console"/>
              </a:rPr>
              <a:t>	val </a:t>
            </a:r>
            <a:r>
              <a:rPr lang="fr-FR" sz="1400" dirty="0" err="1">
                <a:latin typeface="Lucida Console"/>
                <a:cs typeface="Lucida Console"/>
              </a:rPr>
              <a:t>ssc</a:t>
            </a:r>
            <a:r>
              <a:rPr lang="fr-FR" sz="1400" dirty="0">
                <a:latin typeface="Lucida Console"/>
                <a:cs typeface="Lucida Console"/>
              </a:rPr>
              <a:t> = </a:t>
            </a:r>
            <a:r>
              <a:rPr lang="fr-FR" sz="1400" b="1" dirty="0">
                <a:latin typeface="Lucida Console"/>
                <a:cs typeface="Lucida Console"/>
              </a:rPr>
              <a:t>new</a:t>
            </a:r>
            <a:r>
              <a:rPr lang="fr-FR" sz="1400" dirty="0">
                <a:latin typeface="Lucida Console"/>
                <a:cs typeface="Lucida Console"/>
              </a:rPr>
              <a:t> </a:t>
            </a:r>
            <a:r>
              <a:rPr lang="fr-FR" sz="1400" dirty="0" err="1">
                <a:solidFill>
                  <a:srgbClr val="7030A0"/>
                </a:solidFill>
                <a:latin typeface="Lucida Console"/>
                <a:cs typeface="Lucida Console"/>
              </a:rPr>
              <a:t>StreamingContext</a:t>
            </a:r>
            <a:r>
              <a:rPr lang="fr-FR" sz="1400" dirty="0">
                <a:latin typeface="Lucida Console"/>
                <a:cs typeface="Lucida Console"/>
              </a:rPr>
              <a:t>(</a:t>
            </a:r>
            <a:r>
              <a:rPr lang="fr-FR" sz="1400" dirty="0" err="1">
                <a:latin typeface="Lucida Console"/>
                <a:cs typeface="Lucida Console"/>
              </a:rPr>
              <a:t>conf</a:t>
            </a:r>
            <a:r>
              <a:rPr lang="fr-FR" sz="1400" dirty="0">
                <a:latin typeface="Lucida Console"/>
                <a:cs typeface="Lucida Console"/>
              </a:rPr>
              <a:t>, </a:t>
            </a:r>
            <a:r>
              <a:rPr lang="fr-FR" sz="1400" dirty="0">
                <a:solidFill>
                  <a:srgbClr val="7030A0"/>
                </a:solidFill>
                <a:latin typeface="Lucida Console"/>
                <a:cs typeface="Lucida Console"/>
              </a:rPr>
              <a:t>Seconds</a:t>
            </a:r>
            <a:r>
              <a:rPr lang="fr-FR" sz="1400" dirty="0">
                <a:latin typeface="Lucida Console"/>
                <a:cs typeface="Lucida Console"/>
              </a:rPr>
              <a:t>(10))</a:t>
            </a:r>
          </a:p>
          <a:p>
            <a:pPr>
              <a:spcBef>
                <a:spcPts val="0"/>
              </a:spcBef>
              <a:defRPr/>
            </a:pPr>
            <a:endParaRPr lang="fr-FR" sz="1400" dirty="0">
              <a:latin typeface="Lucida Console"/>
              <a:cs typeface="Lucida Console"/>
            </a:endParaRPr>
          </a:p>
          <a:p>
            <a:pPr>
              <a:spcBef>
                <a:spcPts val="0"/>
              </a:spcBef>
              <a:defRPr/>
            </a:pPr>
            <a:r>
              <a:rPr lang="en-AU" sz="1400" b="1" dirty="0">
                <a:latin typeface="Lucida Console"/>
                <a:cs typeface="Lucida Console"/>
              </a:rPr>
              <a:t>	</a:t>
            </a:r>
            <a:r>
              <a:rPr lang="en-AU" sz="1400" b="1" dirty="0" err="1">
                <a:latin typeface="Lucida Console"/>
                <a:cs typeface="Lucida Console"/>
              </a:rPr>
              <a:t>val</a:t>
            </a:r>
            <a:r>
              <a:rPr lang="en-AU" sz="1400" dirty="0">
                <a:latin typeface="Lucida Console"/>
                <a:cs typeface="Lucida Console"/>
              </a:rPr>
              <a:t> lines = </a:t>
            </a:r>
            <a:r>
              <a:rPr lang="en-AU" sz="1400" dirty="0" err="1">
                <a:latin typeface="Lucida Console"/>
                <a:cs typeface="Lucida Console"/>
              </a:rPr>
              <a:t>ssc.socketTextStream</a:t>
            </a:r>
            <a:r>
              <a:rPr lang="en-AU" sz="1400" dirty="0">
                <a:latin typeface="Lucida Console"/>
                <a:cs typeface="Lucida Console"/>
              </a:rPr>
              <a:t>("localhost", 9999)</a:t>
            </a:r>
          </a:p>
          <a:p>
            <a:pPr>
              <a:spcBef>
                <a:spcPts val="0"/>
              </a:spcBef>
              <a:defRPr/>
            </a:pPr>
            <a:r>
              <a:rPr lang="en-US" sz="1400" dirty="0">
                <a:latin typeface="Lucida Console"/>
                <a:cs typeface="Lucida Console"/>
              </a:rPr>
              <a:t>	</a:t>
            </a:r>
            <a:r>
              <a:rPr lang="en-US" sz="1400" b="1" dirty="0" err="1">
                <a:latin typeface="Lucida Console"/>
                <a:cs typeface="Lucida Console"/>
              </a:rPr>
              <a:t>val</a:t>
            </a:r>
            <a:r>
              <a:rPr lang="en-US" sz="1400" dirty="0">
                <a:latin typeface="Lucida Console"/>
                <a:cs typeface="Lucida Console"/>
              </a:rPr>
              <a:t> words = </a:t>
            </a:r>
            <a:r>
              <a:rPr lang="en-US" sz="1400" dirty="0" err="1">
                <a:latin typeface="Lucida Console"/>
                <a:cs typeface="Lucida Console"/>
              </a:rPr>
              <a:t>lines.flatMap</a:t>
            </a:r>
            <a:r>
              <a:rPr lang="en-US" sz="1400" dirty="0">
                <a:latin typeface="Lucida Console"/>
                <a:cs typeface="Lucida Console"/>
              </a:rPr>
              <a:t>(_.split(" "))</a:t>
            </a:r>
          </a:p>
          <a:p>
            <a:pPr>
              <a:spcBef>
                <a:spcPts val="0"/>
              </a:spcBef>
              <a:defRPr/>
            </a:pPr>
            <a:r>
              <a:rPr lang="en-AU" sz="1400" dirty="0">
                <a:latin typeface="Lucida Console"/>
                <a:cs typeface="Lucida Console"/>
              </a:rPr>
              <a:t>	</a:t>
            </a:r>
            <a:r>
              <a:rPr lang="en-AU" sz="1400" b="1" dirty="0" err="1">
                <a:latin typeface="Lucida Console"/>
                <a:cs typeface="Lucida Console"/>
              </a:rPr>
              <a:t>val</a:t>
            </a:r>
            <a:r>
              <a:rPr lang="en-AU" sz="1400" dirty="0">
                <a:latin typeface="Lucida Console"/>
                <a:cs typeface="Lucida Console"/>
              </a:rPr>
              <a:t> </a:t>
            </a:r>
            <a:r>
              <a:rPr lang="en-AU" sz="1400" dirty="0" err="1">
                <a:latin typeface="Lucida Console"/>
                <a:cs typeface="Lucida Console"/>
              </a:rPr>
              <a:t>wordCounts</a:t>
            </a:r>
            <a:r>
              <a:rPr lang="en-AU" sz="1400" dirty="0">
                <a:latin typeface="Lucida Console"/>
                <a:cs typeface="Lucida Console"/>
              </a:rPr>
              <a:t> = </a:t>
            </a:r>
            <a:r>
              <a:rPr lang="en-AU" sz="1400" dirty="0" err="1">
                <a:latin typeface="Lucida Console"/>
                <a:cs typeface="Lucida Console"/>
              </a:rPr>
              <a:t>words.map</a:t>
            </a:r>
            <a:r>
              <a:rPr lang="en-AU" sz="1400" dirty="0">
                <a:latin typeface="Lucida Console"/>
                <a:cs typeface="Lucida Console"/>
              </a:rPr>
              <a:t>(x =&gt; (x, 1)).</a:t>
            </a:r>
            <a:r>
              <a:rPr lang="en-AU" sz="1400" dirty="0" err="1">
                <a:latin typeface="Lucida Console"/>
                <a:cs typeface="Lucida Console"/>
              </a:rPr>
              <a:t>reduceByKey</a:t>
            </a:r>
            <a:r>
              <a:rPr lang="en-AU" sz="1400" dirty="0">
                <a:latin typeface="Lucida Console"/>
                <a:cs typeface="Lucida Console"/>
              </a:rPr>
              <a:t>(_ + _)</a:t>
            </a:r>
          </a:p>
          <a:p>
            <a:pPr>
              <a:spcBef>
                <a:spcPts val="0"/>
              </a:spcBef>
              <a:defRPr/>
            </a:pPr>
            <a:r>
              <a:rPr lang="en-AU" sz="1400" dirty="0">
                <a:latin typeface="Lucida Console"/>
                <a:cs typeface="Lucida Console"/>
              </a:rPr>
              <a:t>	</a:t>
            </a:r>
            <a:r>
              <a:rPr lang="en-AU" sz="1400" dirty="0" err="1">
                <a:latin typeface="Lucida Console"/>
                <a:cs typeface="Lucida Console"/>
              </a:rPr>
              <a:t>wordCounts.print</a:t>
            </a:r>
            <a:r>
              <a:rPr lang="en-AU" sz="1400" dirty="0">
                <a:latin typeface="Lucida Console"/>
                <a:cs typeface="Lucida Console"/>
              </a:rPr>
              <a:t>()</a:t>
            </a:r>
          </a:p>
          <a:p>
            <a:pPr>
              <a:spcBef>
                <a:spcPts val="0"/>
              </a:spcBef>
              <a:defRPr/>
            </a:pPr>
            <a:r>
              <a:rPr lang="en-AU" sz="1400" dirty="0">
                <a:latin typeface="Lucida Console"/>
                <a:cs typeface="Lucida Console"/>
              </a:rPr>
              <a:t>	</a:t>
            </a:r>
            <a:r>
              <a:rPr lang="en-AU" sz="1400" dirty="0" err="1">
                <a:latin typeface="Lucida Console"/>
                <a:cs typeface="Lucida Console"/>
              </a:rPr>
              <a:t>ssc.start</a:t>
            </a:r>
            <a:r>
              <a:rPr lang="en-AU" sz="1400" dirty="0">
                <a:latin typeface="Lucida Console"/>
                <a:cs typeface="Lucida Console"/>
              </a:rPr>
              <a:t>()</a:t>
            </a:r>
          </a:p>
          <a:p>
            <a:pPr>
              <a:spcBef>
                <a:spcPts val="0"/>
              </a:spcBef>
              <a:defRPr/>
            </a:pPr>
            <a:r>
              <a:rPr lang="en-AU" sz="1400" dirty="0">
                <a:latin typeface="Lucida Console"/>
                <a:cs typeface="Lucida Console"/>
              </a:rPr>
              <a:t>	</a:t>
            </a:r>
            <a:r>
              <a:rPr lang="en-AU" sz="1400" dirty="0" err="1">
                <a:latin typeface="Lucida Console"/>
                <a:cs typeface="Lucida Console"/>
              </a:rPr>
              <a:t>ssc.awaitTermination</a:t>
            </a:r>
            <a:r>
              <a:rPr lang="en-AU" sz="1400" dirty="0">
                <a:latin typeface="Lucida Console"/>
                <a:cs typeface="Lucida Console"/>
              </a:rPr>
              <a:t>()</a:t>
            </a:r>
            <a:endParaRPr lang="en-US" sz="1400" dirty="0">
              <a:latin typeface="Lucida Console"/>
              <a:cs typeface="Lucida Console"/>
            </a:endParaRPr>
          </a:p>
          <a:p>
            <a:pPr>
              <a:spcBef>
                <a:spcPts val="0"/>
              </a:spcBef>
              <a:defRPr/>
            </a:pPr>
            <a:r>
              <a:rPr lang="en-US" sz="1400" dirty="0">
                <a:latin typeface="Lucida Console"/>
                <a:cs typeface="Lucida Console"/>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Streaming </a:t>
            </a:r>
            <a:r>
              <a:rPr lang="en-US" dirty="0" err="1" smtClean="0"/>
              <a:t>WordCount</a:t>
            </a:r>
            <a:endParaRPr lang="en-AU" dirty="0"/>
          </a:p>
        </p:txBody>
      </p:sp>
      <p:sp>
        <p:nvSpPr>
          <p:cNvPr id="44035" name="Content Placeholder 2"/>
          <p:cNvSpPr>
            <a:spLocks noGrp="1"/>
          </p:cNvSpPr>
          <p:nvPr>
            <p:ph idx="1"/>
          </p:nvPr>
        </p:nvSpPr>
        <p:spPr/>
        <p:txBody>
          <a:bodyPr/>
          <a:lstStyle/>
          <a:p>
            <a:r>
              <a:rPr lang="en-AU" altLang="en-US" dirty="0" smtClean="0"/>
              <a:t>Linking with Apache Spark</a:t>
            </a:r>
          </a:p>
          <a:p>
            <a:pPr lvl="1"/>
            <a:r>
              <a:rPr lang="en-AU" altLang="en-US" dirty="0" smtClean="0"/>
              <a:t>The first step is to explicitly import the required spark classes into your Spark program</a:t>
            </a:r>
            <a:endParaRPr lang="en-US" altLang="en-US" dirty="0" smtClean="0"/>
          </a:p>
          <a:p>
            <a:endParaRPr lang="en-US" altLang="en-US" dirty="0" smtClean="0"/>
          </a:p>
          <a:p>
            <a:endParaRPr lang="en-US" altLang="en-US" dirty="0" smtClean="0"/>
          </a:p>
          <a:p>
            <a:r>
              <a:rPr lang="en-AU" altLang="en-US" dirty="0" smtClean="0"/>
              <a:t>Create a local </a:t>
            </a:r>
            <a:r>
              <a:rPr lang="en-AU" altLang="en-US" dirty="0" err="1" smtClean="0"/>
              <a:t>StreamingContext</a:t>
            </a:r>
            <a:r>
              <a:rPr lang="en-AU" altLang="en-US" dirty="0" smtClean="0"/>
              <a:t> with two working thread and batch interval of 10 second.</a:t>
            </a:r>
          </a:p>
          <a:p>
            <a:endParaRPr lang="en-US" altLang="en-US" dirty="0" smtClean="0"/>
          </a:p>
          <a:p>
            <a:endParaRPr lang="en-US" altLang="en-US" dirty="0" smtClean="0"/>
          </a:p>
          <a:p>
            <a:pPr lvl="1"/>
            <a:r>
              <a:rPr lang="en-AU" altLang="en-US" dirty="0" smtClean="0"/>
              <a:t>A </a:t>
            </a:r>
            <a:r>
              <a:rPr lang="en-AU" altLang="en-US" b="1" dirty="0" err="1" smtClean="0"/>
              <a:t>StreamingContext</a:t>
            </a:r>
            <a:r>
              <a:rPr lang="en-AU" altLang="en-US" dirty="0" smtClean="0"/>
              <a:t> object has to be created which is the main entry point of all Spark Streaming functionality.</a:t>
            </a:r>
          </a:p>
          <a:p>
            <a:pPr lvl="1"/>
            <a:r>
              <a:rPr lang="en-US" altLang="en-US" dirty="0" smtClean="0">
                <a:solidFill>
                  <a:srgbClr val="FF0000"/>
                </a:solidFill>
              </a:rPr>
              <a:t>At least two local threads must be used (two cores)</a:t>
            </a:r>
            <a:endParaRPr lang="en-AU" altLang="en-US" dirty="0" smtClean="0">
              <a:solidFill>
                <a:srgbClr val="FF0000"/>
              </a:solidFill>
            </a:endParaRPr>
          </a:p>
          <a:p>
            <a:pPr lvl="1"/>
            <a:r>
              <a:rPr lang="en-US" altLang="en-US" dirty="0" smtClean="0"/>
              <a:t>Do the count for each 10 seconds</a:t>
            </a:r>
          </a:p>
          <a:p>
            <a:pPr lvl="2"/>
            <a:r>
              <a:rPr lang="en-AU" altLang="en-US" dirty="0" smtClean="0"/>
              <a:t>The batch interval must be set based on the latency requirements of your application and available cluster resources</a:t>
            </a:r>
            <a:endParaRPr lang="en-US" altLang="en-US" dirty="0" smtClean="0"/>
          </a:p>
          <a:p>
            <a:pPr lvl="1"/>
            <a:endParaRPr lang="en-US" altLang="en-US" dirty="0" smtClean="0"/>
          </a:p>
          <a:p>
            <a:endParaRPr lang="en-US" altLang="en-US" dirty="0" smtClean="0"/>
          </a:p>
          <a:p>
            <a:endParaRPr lang="en-AU" altLang="en-US" dirty="0" smtClean="0"/>
          </a:p>
        </p:txBody>
      </p:sp>
      <p:sp>
        <p:nvSpPr>
          <p:cNvPr id="4" name="직사각형 4"/>
          <p:cNvSpPr/>
          <p:nvPr/>
        </p:nvSpPr>
        <p:spPr>
          <a:xfrm>
            <a:off x="1563688" y="2135188"/>
            <a:ext cx="6048375" cy="5238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spcBef>
                <a:spcPts val="0"/>
              </a:spcBef>
              <a:defRPr/>
            </a:pPr>
            <a:r>
              <a:rPr lang="en-US" sz="1400" b="1" dirty="0">
                <a:solidFill>
                  <a:srgbClr val="000000"/>
                </a:solidFill>
                <a:latin typeface="Lucida Console"/>
                <a:cs typeface="Lucida Console"/>
              </a:rPr>
              <a:t>import </a:t>
            </a:r>
            <a:r>
              <a:rPr lang="en-US" sz="1400" b="1" dirty="0" err="1">
                <a:solidFill>
                  <a:srgbClr val="000000"/>
                </a:solidFill>
                <a:latin typeface="Lucida Console"/>
                <a:cs typeface="Lucida Console"/>
              </a:rPr>
              <a:t>org.apache.spark</a:t>
            </a:r>
            <a:r>
              <a:rPr lang="en-US" sz="1400" b="1" dirty="0">
                <a:solidFill>
                  <a:srgbClr val="000000"/>
                </a:solidFill>
                <a:latin typeface="Lucida Console"/>
                <a:cs typeface="Lucida Console"/>
              </a:rPr>
              <a:t>._</a:t>
            </a:r>
          </a:p>
          <a:p>
            <a:pPr>
              <a:spcBef>
                <a:spcPts val="0"/>
              </a:spcBef>
              <a:defRPr/>
            </a:pPr>
            <a:r>
              <a:rPr lang="en-US" sz="1400" b="1" dirty="0">
                <a:solidFill>
                  <a:srgbClr val="000000"/>
                </a:solidFill>
                <a:latin typeface="Lucida Console"/>
                <a:cs typeface="Lucida Console"/>
              </a:rPr>
              <a:t>import </a:t>
            </a:r>
            <a:r>
              <a:rPr lang="en-US" sz="1400" b="1" dirty="0" err="1">
                <a:solidFill>
                  <a:srgbClr val="000000"/>
                </a:solidFill>
                <a:latin typeface="Lucida Console"/>
                <a:cs typeface="Lucida Console"/>
              </a:rPr>
              <a:t>org.apache.spark.streaming</a:t>
            </a:r>
            <a:r>
              <a:rPr lang="en-US" sz="1400" b="1" dirty="0">
                <a:solidFill>
                  <a:srgbClr val="000000"/>
                </a:solidFill>
                <a:latin typeface="Lucida Console"/>
                <a:cs typeface="Lucida Console"/>
              </a:rPr>
              <a:t>._</a:t>
            </a:r>
          </a:p>
        </p:txBody>
      </p:sp>
      <p:sp>
        <p:nvSpPr>
          <p:cNvPr id="5" name="직사각형 4"/>
          <p:cNvSpPr/>
          <p:nvPr/>
        </p:nvSpPr>
        <p:spPr>
          <a:xfrm>
            <a:off x="1154113" y="3487738"/>
            <a:ext cx="7058025" cy="7397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spcBef>
                <a:spcPts val="0"/>
              </a:spcBef>
              <a:defRPr/>
            </a:pPr>
            <a:r>
              <a:rPr lang="fr-FR" sz="1400" b="1" dirty="0">
                <a:solidFill>
                  <a:srgbClr val="000000"/>
                </a:solidFill>
                <a:latin typeface="Lucida Console"/>
                <a:cs typeface="Lucida Console"/>
              </a:rPr>
              <a:t>val </a:t>
            </a:r>
            <a:r>
              <a:rPr lang="fr-FR" sz="1400" dirty="0" err="1">
                <a:solidFill>
                  <a:srgbClr val="000000"/>
                </a:solidFill>
                <a:latin typeface="Lucida Console"/>
                <a:cs typeface="Lucida Console"/>
              </a:rPr>
              <a:t>conf</a:t>
            </a:r>
            <a:r>
              <a:rPr lang="fr-FR" sz="1400" dirty="0">
                <a:solidFill>
                  <a:srgbClr val="000000"/>
                </a:solidFill>
                <a:latin typeface="Lucida Console"/>
                <a:cs typeface="Lucida Console"/>
              </a:rPr>
              <a:t> = </a:t>
            </a:r>
            <a:r>
              <a:rPr lang="fr-FR" sz="1400" b="1" dirty="0">
                <a:solidFill>
                  <a:srgbClr val="000000"/>
                </a:solidFill>
                <a:latin typeface="Lucida Console"/>
                <a:cs typeface="Lucida Console"/>
              </a:rPr>
              <a:t>new</a:t>
            </a:r>
            <a:r>
              <a:rPr lang="fr-FR" sz="1400" dirty="0">
                <a:solidFill>
                  <a:srgbClr val="000000"/>
                </a:solidFill>
                <a:latin typeface="Lucida Console"/>
                <a:cs typeface="Lucida Console"/>
              </a:rPr>
              <a:t> </a:t>
            </a:r>
            <a:r>
              <a:rPr lang="fr-FR" sz="1400" dirty="0" err="1">
                <a:solidFill>
                  <a:srgbClr val="7030A0"/>
                </a:solidFill>
                <a:latin typeface="Lucida Console"/>
                <a:cs typeface="Lucida Console"/>
              </a:rPr>
              <a:t>SparkConf</a:t>
            </a:r>
            <a:r>
              <a:rPr lang="fr-FR" sz="1400" dirty="0">
                <a:solidFill>
                  <a:srgbClr val="000000"/>
                </a:solidFill>
                <a:latin typeface="Lucida Console"/>
                <a:cs typeface="Lucida Console"/>
              </a:rPr>
              <a:t>().</a:t>
            </a:r>
            <a:r>
              <a:rPr lang="fr-FR" sz="1400" dirty="0" err="1">
                <a:solidFill>
                  <a:srgbClr val="7030A0"/>
                </a:solidFill>
                <a:latin typeface="Lucida Console"/>
                <a:cs typeface="Lucida Console"/>
              </a:rPr>
              <a:t>setMaster</a:t>
            </a:r>
            <a:r>
              <a:rPr lang="fr-FR" sz="1400" dirty="0">
                <a:solidFill>
                  <a:srgbClr val="000000"/>
                </a:solidFill>
                <a:latin typeface="Lucida Console"/>
                <a:cs typeface="Lucida Console"/>
              </a:rPr>
              <a:t>("local[2]").</a:t>
            </a:r>
            <a:r>
              <a:rPr lang="fr-FR" sz="1400" dirty="0" err="1">
                <a:solidFill>
                  <a:srgbClr val="7030A0"/>
                </a:solidFill>
                <a:latin typeface="Lucida Console"/>
                <a:cs typeface="Lucida Console"/>
              </a:rPr>
              <a:t>setAppName</a:t>
            </a:r>
            <a:r>
              <a:rPr lang="fr-FR" sz="1400" dirty="0">
                <a:solidFill>
                  <a:srgbClr val="000000"/>
                </a:solidFill>
                <a:latin typeface="Lucida Console"/>
                <a:cs typeface="Lucida Console"/>
              </a:rPr>
              <a:t>("</a:t>
            </a:r>
            <a:r>
              <a:rPr lang="fr-FR" sz="1400" dirty="0" err="1">
                <a:solidFill>
                  <a:srgbClr val="000000"/>
                </a:solidFill>
                <a:latin typeface="Lucida Console"/>
                <a:cs typeface="Lucida Console"/>
              </a:rPr>
              <a:t>NetworkWordCount</a:t>
            </a:r>
            <a:r>
              <a:rPr lang="fr-FR" sz="1400" dirty="0">
                <a:solidFill>
                  <a:srgbClr val="000000"/>
                </a:solidFill>
                <a:latin typeface="Lucida Console"/>
                <a:cs typeface="Lucida Console"/>
              </a:rPr>
              <a:t>")</a:t>
            </a:r>
          </a:p>
          <a:p>
            <a:pPr>
              <a:spcBef>
                <a:spcPts val="0"/>
              </a:spcBef>
              <a:defRPr/>
            </a:pPr>
            <a:r>
              <a:rPr lang="fr-FR" sz="1400" b="1" dirty="0">
                <a:solidFill>
                  <a:srgbClr val="000000"/>
                </a:solidFill>
                <a:latin typeface="Lucida Console"/>
                <a:cs typeface="Lucida Console"/>
              </a:rPr>
              <a:t>val </a:t>
            </a:r>
            <a:r>
              <a:rPr lang="fr-FR" sz="1400" dirty="0" err="1">
                <a:solidFill>
                  <a:srgbClr val="000000"/>
                </a:solidFill>
                <a:latin typeface="Lucida Console"/>
                <a:cs typeface="Lucida Console"/>
              </a:rPr>
              <a:t>ssc</a:t>
            </a:r>
            <a:r>
              <a:rPr lang="fr-FR" sz="1400" dirty="0">
                <a:solidFill>
                  <a:srgbClr val="000000"/>
                </a:solidFill>
                <a:latin typeface="Lucida Console"/>
                <a:cs typeface="Lucida Console"/>
              </a:rPr>
              <a:t> = </a:t>
            </a:r>
            <a:r>
              <a:rPr lang="fr-FR" sz="1400" b="1" dirty="0">
                <a:solidFill>
                  <a:srgbClr val="000000"/>
                </a:solidFill>
                <a:latin typeface="Lucida Console"/>
                <a:cs typeface="Lucida Console"/>
              </a:rPr>
              <a:t>new</a:t>
            </a:r>
            <a:r>
              <a:rPr lang="fr-FR" sz="1400" dirty="0">
                <a:solidFill>
                  <a:srgbClr val="000000"/>
                </a:solidFill>
                <a:latin typeface="Lucida Console"/>
                <a:cs typeface="Lucida Console"/>
              </a:rPr>
              <a:t> </a:t>
            </a:r>
            <a:r>
              <a:rPr lang="fr-FR" sz="1400" dirty="0" err="1">
                <a:solidFill>
                  <a:srgbClr val="7030A0"/>
                </a:solidFill>
                <a:latin typeface="Lucida Console"/>
                <a:cs typeface="Lucida Console"/>
              </a:rPr>
              <a:t>StreamingContext</a:t>
            </a:r>
            <a:r>
              <a:rPr lang="fr-FR" sz="1400" dirty="0">
                <a:solidFill>
                  <a:srgbClr val="000000"/>
                </a:solidFill>
                <a:latin typeface="Lucida Console"/>
                <a:cs typeface="Lucida Console"/>
              </a:rPr>
              <a:t>(</a:t>
            </a:r>
            <a:r>
              <a:rPr lang="fr-FR" sz="1400" dirty="0" err="1">
                <a:solidFill>
                  <a:srgbClr val="000000"/>
                </a:solidFill>
                <a:latin typeface="Lucida Console"/>
                <a:cs typeface="Lucida Console"/>
              </a:rPr>
              <a:t>conf</a:t>
            </a:r>
            <a:r>
              <a:rPr lang="fr-FR" sz="1400" dirty="0">
                <a:solidFill>
                  <a:srgbClr val="000000"/>
                </a:solidFill>
                <a:latin typeface="Lucida Console"/>
                <a:cs typeface="Lucida Console"/>
              </a:rPr>
              <a:t>, </a:t>
            </a:r>
            <a:r>
              <a:rPr lang="fr-FR" sz="1400" dirty="0">
                <a:solidFill>
                  <a:srgbClr val="7030A0"/>
                </a:solidFill>
                <a:latin typeface="Lucida Console"/>
                <a:cs typeface="Lucida Console"/>
              </a:rPr>
              <a:t>Seconds</a:t>
            </a:r>
            <a:r>
              <a:rPr lang="fr-FR" sz="1400" dirty="0">
                <a:solidFill>
                  <a:srgbClr val="000000"/>
                </a:solidFill>
                <a:latin typeface="Lucida Console"/>
                <a:cs typeface="Lucida Console"/>
              </a:rPr>
              <a:t>(10))</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Spark Ideas</a:t>
            </a:r>
            <a:endParaRPr lang="en-AU" dirty="0"/>
          </a:p>
        </p:txBody>
      </p:sp>
      <p:sp>
        <p:nvSpPr>
          <p:cNvPr id="6147" name="Content Placeholder 2"/>
          <p:cNvSpPr>
            <a:spLocks noGrp="1"/>
          </p:cNvSpPr>
          <p:nvPr>
            <p:ph idx="1"/>
          </p:nvPr>
        </p:nvSpPr>
        <p:spPr/>
        <p:txBody>
          <a:bodyPr/>
          <a:lstStyle/>
          <a:p>
            <a:r>
              <a:rPr lang="en-AU" altLang="en-US" smtClean="0"/>
              <a:t>Expressive computing system, not limited to map-reduce model</a:t>
            </a:r>
          </a:p>
          <a:p>
            <a:r>
              <a:rPr lang="en-US" altLang="zh-CN" smtClean="0"/>
              <a:t>Facilitate</a:t>
            </a:r>
            <a:r>
              <a:rPr lang="en-AU" altLang="en-US" smtClean="0"/>
              <a:t> system memory</a:t>
            </a:r>
          </a:p>
          <a:p>
            <a:pPr lvl="1"/>
            <a:r>
              <a:rPr lang="en-AU" altLang="en-US" smtClean="0"/>
              <a:t>avoid saving intermediate results to disk</a:t>
            </a:r>
          </a:p>
          <a:p>
            <a:pPr lvl="1"/>
            <a:r>
              <a:rPr lang="en-AU" altLang="en-US" smtClean="0"/>
              <a:t>cache data for repetitive queries (e.g. for machine learning)</a:t>
            </a:r>
          </a:p>
          <a:p>
            <a:r>
              <a:rPr lang="en-AU" altLang="en-US" smtClean="0"/>
              <a:t>Layer an in-memory system on top of Hadoop.</a:t>
            </a:r>
          </a:p>
          <a:p>
            <a:r>
              <a:rPr lang="en-AU" altLang="en-US" smtClean="0"/>
              <a:t>Achieve fault-tolerance by re-execution instead of replication</a:t>
            </a:r>
          </a:p>
          <a:p>
            <a:endParaRPr lang="en-AU"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Streaming </a:t>
            </a:r>
            <a:r>
              <a:rPr lang="en-US" dirty="0" err="1" smtClean="0"/>
              <a:t>WordCount</a:t>
            </a:r>
            <a:endParaRPr lang="en-AU" dirty="0"/>
          </a:p>
        </p:txBody>
      </p:sp>
      <p:sp>
        <p:nvSpPr>
          <p:cNvPr id="45059" name="Content Placeholder 2"/>
          <p:cNvSpPr>
            <a:spLocks noGrp="1"/>
          </p:cNvSpPr>
          <p:nvPr>
            <p:ph idx="1"/>
          </p:nvPr>
        </p:nvSpPr>
        <p:spPr/>
        <p:txBody>
          <a:bodyPr/>
          <a:lstStyle/>
          <a:p>
            <a:r>
              <a:rPr lang="en-AU" altLang="en-US" smtClean="0"/>
              <a:t>After a streaming context is defined, you have to do the following:</a:t>
            </a:r>
          </a:p>
          <a:p>
            <a:pPr lvl="1"/>
            <a:r>
              <a:rPr lang="en-AU" altLang="en-US" smtClean="0"/>
              <a:t>Define the input sources by creating input DStreams.</a:t>
            </a:r>
          </a:p>
          <a:p>
            <a:pPr lvl="1"/>
            <a:r>
              <a:rPr lang="en-AU" altLang="en-US" smtClean="0"/>
              <a:t>Define the streaming computations by applying transformation and output operations to DStreams.</a:t>
            </a:r>
          </a:p>
          <a:p>
            <a:pPr lvl="1"/>
            <a:r>
              <a:rPr lang="en-AU" altLang="en-US" smtClean="0"/>
              <a:t>Start receiving data and processing it using streamingContext.start().</a:t>
            </a:r>
          </a:p>
          <a:p>
            <a:pPr lvl="1"/>
            <a:r>
              <a:rPr lang="en-AU" altLang="en-US" smtClean="0"/>
              <a:t>Wait for the processing to be stopped (manually or due to any error) using streamingContext.awaitTermination().</a:t>
            </a:r>
          </a:p>
          <a:p>
            <a:pPr lvl="1"/>
            <a:r>
              <a:rPr lang="en-AU" altLang="en-US" smtClean="0"/>
              <a:t>The processing can be manually stopped using streamingContext.stop().</a:t>
            </a:r>
          </a:p>
          <a:p>
            <a:pPr lvl="1"/>
            <a:endParaRPr lang="en-US" altLang="en-US" smtClean="0"/>
          </a:p>
          <a:p>
            <a:endParaRPr lang="en-AU" alt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Streaming </a:t>
            </a:r>
            <a:r>
              <a:rPr lang="en-US" dirty="0" err="1" smtClean="0"/>
              <a:t>WordCount</a:t>
            </a:r>
            <a:endParaRPr lang="en-AU" dirty="0"/>
          </a:p>
        </p:txBody>
      </p:sp>
      <p:sp>
        <p:nvSpPr>
          <p:cNvPr id="3" name="Content Placeholder 2"/>
          <p:cNvSpPr>
            <a:spLocks noGrp="1"/>
          </p:cNvSpPr>
          <p:nvPr>
            <p:ph idx="1"/>
          </p:nvPr>
        </p:nvSpPr>
        <p:spPr/>
        <p:txBody>
          <a:bodyPr/>
          <a:lstStyle/>
          <a:p>
            <a:pPr marL="342900" lvl="1" indent="-342900">
              <a:buClr>
                <a:schemeClr val="tx2"/>
              </a:buClr>
              <a:buSzPct val="90000"/>
              <a:buFont typeface="Monotype Sorts" pitchFamily="-84" charset="2"/>
              <a:buChar char="n"/>
              <a:defRPr/>
            </a:pPr>
            <a:r>
              <a:rPr lang="en-AU" dirty="0" smtClean="0"/>
              <a:t>Using this context, we can create a </a:t>
            </a:r>
            <a:r>
              <a:rPr lang="en-AU" dirty="0" err="1" smtClean="0"/>
              <a:t>DStream</a:t>
            </a:r>
            <a:r>
              <a:rPr lang="en-AU" dirty="0" smtClean="0"/>
              <a:t> that represents streaming data from a TCP source, specified as hostname (e.g. localhost) and port (e.g. 9999).</a:t>
            </a:r>
            <a:endParaRPr lang="en-US" dirty="0" smtClean="0"/>
          </a:p>
          <a:p>
            <a:pPr>
              <a:defRPr/>
            </a:pPr>
            <a:endParaRPr lang="en-US" dirty="0" smtClean="0"/>
          </a:p>
          <a:p>
            <a:pPr lvl="1">
              <a:defRPr/>
            </a:pPr>
            <a:r>
              <a:rPr lang="en-AU" dirty="0" smtClean="0"/>
              <a:t>This lines </a:t>
            </a:r>
            <a:r>
              <a:rPr lang="en-AU" dirty="0" err="1" smtClean="0"/>
              <a:t>DStream</a:t>
            </a:r>
            <a:r>
              <a:rPr lang="en-AU" dirty="0" smtClean="0"/>
              <a:t> represents the stream of data that will be received from the data server. Each record in this </a:t>
            </a:r>
            <a:r>
              <a:rPr lang="en-AU" dirty="0" err="1" smtClean="0"/>
              <a:t>DStream</a:t>
            </a:r>
            <a:r>
              <a:rPr lang="en-AU" dirty="0" smtClean="0"/>
              <a:t> is a line of text. </a:t>
            </a:r>
            <a:endParaRPr lang="en-AU" dirty="0"/>
          </a:p>
          <a:p>
            <a:pPr>
              <a:defRPr/>
            </a:pPr>
            <a:r>
              <a:rPr lang="en-AU" dirty="0" smtClean="0"/>
              <a:t>Split </a:t>
            </a:r>
            <a:r>
              <a:rPr lang="en-AU" dirty="0"/>
              <a:t>the lines by space characters into </a:t>
            </a:r>
            <a:r>
              <a:rPr lang="en-AU" dirty="0" smtClean="0"/>
              <a:t>words</a:t>
            </a:r>
            <a:r>
              <a:rPr lang="en-AU" dirty="0"/>
              <a:t> </a:t>
            </a:r>
            <a:r>
              <a:rPr lang="en-AU" dirty="0" smtClean="0"/>
              <a:t>and do the count</a:t>
            </a:r>
          </a:p>
          <a:p>
            <a:pPr>
              <a:defRPr/>
            </a:pPr>
            <a:endParaRPr lang="en-US" dirty="0"/>
          </a:p>
          <a:p>
            <a:pPr>
              <a:defRPr/>
            </a:pPr>
            <a:endParaRPr lang="en-US" dirty="0" smtClean="0"/>
          </a:p>
          <a:p>
            <a:pPr>
              <a:defRPr/>
            </a:pPr>
            <a:r>
              <a:rPr lang="en-AU" dirty="0" smtClean="0"/>
              <a:t>No </a:t>
            </a:r>
            <a:r>
              <a:rPr lang="en-AU" dirty="0"/>
              <a:t>real processing has started </a:t>
            </a:r>
            <a:r>
              <a:rPr lang="en-AU" dirty="0" smtClean="0"/>
              <a:t>yet now. </a:t>
            </a:r>
            <a:r>
              <a:rPr lang="en-AU" dirty="0"/>
              <a:t>To start the processing after all the transformations have been setup, we finally call</a:t>
            </a:r>
            <a:endParaRPr lang="en-AU" dirty="0" smtClean="0"/>
          </a:p>
          <a:p>
            <a:pPr>
              <a:defRPr/>
            </a:pPr>
            <a:endParaRPr lang="en-US" dirty="0"/>
          </a:p>
          <a:p>
            <a:pPr>
              <a:defRPr/>
            </a:pPr>
            <a:endParaRPr lang="en-US" dirty="0" smtClean="0"/>
          </a:p>
          <a:p>
            <a:pPr>
              <a:defRPr/>
            </a:pPr>
            <a:r>
              <a:rPr lang="en-AU" dirty="0"/>
              <a:t>The complete code can be found in the Spark Streaming </a:t>
            </a:r>
            <a:r>
              <a:rPr lang="en-AU" dirty="0" smtClean="0"/>
              <a:t>example </a:t>
            </a:r>
            <a:r>
              <a:rPr lang="en-AU" dirty="0" err="1">
                <a:hlinkClick r:id="rId2"/>
              </a:rPr>
              <a:t>NetworkWordCount</a:t>
            </a:r>
            <a:r>
              <a:rPr lang="en-AU" dirty="0"/>
              <a:t>. </a:t>
            </a:r>
            <a:endParaRPr lang="en-US" dirty="0"/>
          </a:p>
          <a:p>
            <a:pPr>
              <a:defRPr/>
            </a:pPr>
            <a:endParaRPr lang="en-AU" dirty="0"/>
          </a:p>
        </p:txBody>
      </p:sp>
      <p:sp>
        <p:nvSpPr>
          <p:cNvPr id="4" name="직사각형 4"/>
          <p:cNvSpPr/>
          <p:nvPr/>
        </p:nvSpPr>
        <p:spPr>
          <a:xfrm>
            <a:off x="982663" y="3824288"/>
            <a:ext cx="7058025" cy="5238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spcBef>
                <a:spcPts val="0"/>
              </a:spcBef>
              <a:defRPr/>
            </a:pPr>
            <a:r>
              <a:rPr lang="en-US" sz="1400" b="1" dirty="0" err="1">
                <a:solidFill>
                  <a:srgbClr val="000000"/>
                </a:solidFill>
                <a:latin typeface="Lucida Console"/>
                <a:cs typeface="Lucida Console"/>
              </a:rPr>
              <a:t>val</a:t>
            </a:r>
            <a:r>
              <a:rPr lang="en-US" sz="1400" dirty="0">
                <a:solidFill>
                  <a:srgbClr val="000000"/>
                </a:solidFill>
                <a:latin typeface="Lucida Console"/>
                <a:cs typeface="Lucida Console"/>
              </a:rPr>
              <a:t> words = </a:t>
            </a:r>
            <a:r>
              <a:rPr lang="en-US" sz="1400" dirty="0" err="1">
                <a:solidFill>
                  <a:srgbClr val="000000"/>
                </a:solidFill>
                <a:latin typeface="Lucida Console"/>
                <a:cs typeface="Lucida Console"/>
              </a:rPr>
              <a:t>lines.flatMap</a:t>
            </a:r>
            <a:r>
              <a:rPr lang="en-US" sz="1400" dirty="0">
                <a:solidFill>
                  <a:srgbClr val="000000"/>
                </a:solidFill>
                <a:latin typeface="Lucida Console"/>
                <a:cs typeface="Lucida Console"/>
              </a:rPr>
              <a:t>(_.split(" "))</a:t>
            </a:r>
          </a:p>
          <a:p>
            <a:pPr>
              <a:spcBef>
                <a:spcPts val="0"/>
              </a:spcBef>
              <a:defRPr/>
            </a:pPr>
            <a:r>
              <a:rPr lang="en-AU" sz="1400" b="1" dirty="0" err="1">
                <a:solidFill>
                  <a:srgbClr val="000000"/>
                </a:solidFill>
                <a:latin typeface="Lucida Console"/>
                <a:cs typeface="Lucida Console"/>
              </a:rPr>
              <a:t>val</a:t>
            </a:r>
            <a:r>
              <a:rPr lang="en-AU" sz="1400" dirty="0">
                <a:solidFill>
                  <a:srgbClr val="000000"/>
                </a:solidFill>
                <a:latin typeface="Lucida Console"/>
                <a:cs typeface="Lucida Console"/>
              </a:rPr>
              <a:t> </a:t>
            </a:r>
            <a:r>
              <a:rPr lang="en-AU" sz="1400" dirty="0" err="1">
                <a:solidFill>
                  <a:srgbClr val="000000"/>
                </a:solidFill>
                <a:latin typeface="Lucida Console"/>
                <a:cs typeface="Lucida Console"/>
              </a:rPr>
              <a:t>wordCounts</a:t>
            </a:r>
            <a:r>
              <a:rPr lang="en-AU" sz="1400" dirty="0">
                <a:solidFill>
                  <a:srgbClr val="000000"/>
                </a:solidFill>
                <a:latin typeface="Lucida Console"/>
                <a:cs typeface="Lucida Console"/>
              </a:rPr>
              <a:t> = </a:t>
            </a:r>
            <a:r>
              <a:rPr lang="en-AU" sz="1400" dirty="0" err="1">
                <a:solidFill>
                  <a:srgbClr val="000000"/>
                </a:solidFill>
                <a:latin typeface="Lucida Console"/>
                <a:cs typeface="Lucida Console"/>
              </a:rPr>
              <a:t>words.map</a:t>
            </a:r>
            <a:r>
              <a:rPr lang="en-AU" sz="1400" dirty="0">
                <a:solidFill>
                  <a:srgbClr val="000000"/>
                </a:solidFill>
                <a:latin typeface="Lucida Console"/>
                <a:cs typeface="Lucida Console"/>
              </a:rPr>
              <a:t>(x =&gt; (x, 1)).</a:t>
            </a:r>
            <a:r>
              <a:rPr lang="en-AU" sz="1400" dirty="0" err="1">
                <a:solidFill>
                  <a:srgbClr val="000000"/>
                </a:solidFill>
                <a:latin typeface="Lucida Console"/>
                <a:cs typeface="Lucida Console"/>
              </a:rPr>
              <a:t>reduceByKey</a:t>
            </a:r>
            <a:r>
              <a:rPr lang="en-AU" sz="1400" dirty="0">
                <a:solidFill>
                  <a:srgbClr val="000000"/>
                </a:solidFill>
                <a:latin typeface="Lucida Console"/>
                <a:cs typeface="Lucida Console"/>
              </a:rPr>
              <a:t>(_ + _)</a:t>
            </a:r>
          </a:p>
        </p:txBody>
      </p:sp>
      <p:sp>
        <p:nvSpPr>
          <p:cNvPr id="5" name="직사각형 4"/>
          <p:cNvSpPr/>
          <p:nvPr/>
        </p:nvSpPr>
        <p:spPr>
          <a:xfrm>
            <a:off x="982663" y="2068513"/>
            <a:ext cx="7058025" cy="3079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spcBef>
                <a:spcPts val="0"/>
              </a:spcBef>
              <a:defRPr/>
            </a:pPr>
            <a:r>
              <a:rPr lang="en-AU" sz="1400" b="1" dirty="0" err="1">
                <a:solidFill>
                  <a:srgbClr val="000000"/>
                </a:solidFill>
                <a:latin typeface="Lucida Console"/>
                <a:cs typeface="Lucida Console"/>
              </a:rPr>
              <a:t>val</a:t>
            </a:r>
            <a:r>
              <a:rPr lang="en-AU" sz="1400" dirty="0">
                <a:solidFill>
                  <a:srgbClr val="000000"/>
                </a:solidFill>
                <a:latin typeface="Lucida Console"/>
                <a:cs typeface="Lucida Console"/>
              </a:rPr>
              <a:t> lines = </a:t>
            </a:r>
            <a:r>
              <a:rPr lang="en-AU" sz="1400" dirty="0" err="1">
                <a:solidFill>
                  <a:srgbClr val="000000"/>
                </a:solidFill>
                <a:latin typeface="Lucida Console"/>
                <a:cs typeface="Lucida Console"/>
              </a:rPr>
              <a:t>ssc.socketTextStream</a:t>
            </a:r>
            <a:r>
              <a:rPr lang="en-AU" sz="1400" dirty="0">
                <a:solidFill>
                  <a:srgbClr val="000000"/>
                </a:solidFill>
                <a:latin typeface="Lucida Console"/>
                <a:cs typeface="Lucida Console"/>
              </a:rPr>
              <a:t>("localhost", 9999)</a:t>
            </a:r>
          </a:p>
        </p:txBody>
      </p:sp>
      <p:sp>
        <p:nvSpPr>
          <p:cNvPr id="6" name="직사각형 4"/>
          <p:cNvSpPr/>
          <p:nvPr/>
        </p:nvSpPr>
        <p:spPr>
          <a:xfrm>
            <a:off x="982663" y="5157788"/>
            <a:ext cx="7058025" cy="5238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spcBef>
                <a:spcPts val="0"/>
              </a:spcBef>
              <a:defRPr/>
            </a:pPr>
            <a:r>
              <a:rPr lang="en-AU" sz="1400" dirty="0" err="1">
                <a:latin typeface="Lucida Console"/>
                <a:cs typeface="Lucida Console"/>
              </a:rPr>
              <a:t>ssc.start</a:t>
            </a:r>
            <a:r>
              <a:rPr lang="en-AU" sz="1400" dirty="0">
                <a:latin typeface="Lucida Console"/>
                <a:cs typeface="Lucida Console"/>
              </a:rPr>
              <a:t>()</a:t>
            </a:r>
          </a:p>
          <a:p>
            <a:pPr>
              <a:spcBef>
                <a:spcPts val="0"/>
              </a:spcBef>
              <a:defRPr/>
            </a:pPr>
            <a:r>
              <a:rPr lang="en-AU" sz="1400" dirty="0" err="1">
                <a:latin typeface="Lucida Console"/>
                <a:cs typeface="Lucida Console"/>
              </a:rPr>
              <a:t>ssc.awaitTermination</a:t>
            </a:r>
            <a:r>
              <a:rPr lang="en-AU" sz="1400" dirty="0">
                <a:latin typeface="Lucida Console"/>
                <a:cs typeface="Lucida Console"/>
              </a:rPr>
              <a:t>()</a:t>
            </a:r>
            <a:endParaRPr lang="en-US" sz="1400" dirty="0">
              <a:latin typeface="Lucida Console"/>
              <a:cs typeface="Lucida Console"/>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Linking the Application</a:t>
            </a:r>
            <a:endParaRPr lang="en-AU" dirty="0"/>
          </a:p>
        </p:txBody>
      </p:sp>
      <p:sp>
        <p:nvSpPr>
          <p:cNvPr id="47107" name="Content Placeholder 2"/>
          <p:cNvSpPr>
            <a:spLocks noGrp="1"/>
          </p:cNvSpPr>
          <p:nvPr>
            <p:ph idx="1"/>
          </p:nvPr>
        </p:nvSpPr>
        <p:spPr/>
        <p:txBody>
          <a:bodyPr/>
          <a:lstStyle/>
          <a:p>
            <a:r>
              <a:rPr lang="en-AU" altLang="en-US" dirty="0" smtClean="0"/>
              <a:t>Add the following dependency to your SBT configuration:</a:t>
            </a:r>
          </a:p>
          <a:p>
            <a:pPr lvl="1"/>
            <a:r>
              <a:rPr lang="en-AU" altLang="en-US" dirty="0" err="1" smtClean="0"/>
              <a:t>libraryDependencies</a:t>
            </a:r>
            <a:r>
              <a:rPr lang="en-AU" altLang="en-US" dirty="0" smtClean="0"/>
              <a:t> += "</a:t>
            </a:r>
            <a:r>
              <a:rPr lang="en-AU" altLang="en-US" dirty="0" err="1" smtClean="0"/>
              <a:t>org.apache.spark</a:t>
            </a:r>
            <a:r>
              <a:rPr lang="en-AU" altLang="en-US" dirty="0" smtClean="0"/>
              <a:t>" % "</a:t>
            </a:r>
            <a:r>
              <a:rPr lang="en-AU" altLang="en-US" dirty="0" smtClean="0">
                <a:solidFill>
                  <a:srgbClr val="FF0000"/>
                </a:solidFill>
              </a:rPr>
              <a:t>spark-streaming_2.11</a:t>
            </a:r>
            <a:r>
              <a:rPr lang="en-AU" altLang="en-US" dirty="0" smtClean="0"/>
              <a:t>" % "</a:t>
            </a:r>
            <a:r>
              <a:rPr lang="en-AU" altLang="en-US" dirty="0" smtClean="0"/>
              <a:t>2.2.0</a:t>
            </a:r>
            <a:r>
              <a:rPr lang="en-AU" altLang="en-US" dirty="0" smtClean="0"/>
              <a:t>"</a:t>
            </a:r>
          </a:p>
          <a:p>
            <a:endParaRPr lang="en-AU" altLang="en-US" dirty="0" smtClean="0"/>
          </a:p>
          <a:p>
            <a:r>
              <a:rPr lang="en-AU" altLang="en-US" dirty="0" smtClean="0"/>
              <a:t>For data sources like Kafka, Flume, and Kinesis that are not present in the Spark Streaming core API, you will have to add the corresponding </a:t>
            </a:r>
            <a:r>
              <a:rPr lang="en-AU" altLang="en-US" dirty="0" err="1" smtClean="0"/>
              <a:t>artifact</a:t>
            </a:r>
            <a:r>
              <a:rPr lang="en-AU" altLang="en-US" dirty="0" smtClean="0"/>
              <a:t> spark-streaming-xyz_2.11 to the dependencies</a:t>
            </a:r>
          </a:p>
          <a:p>
            <a:endParaRPr lang="en-US" altLang="en-US" dirty="0" smtClean="0"/>
          </a:p>
          <a:p>
            <a:endParaRPr lang="en-US" altLang="en-US" dirty="0" smtClean="0"/>
          </a:p>
          <a:p>
            <a:endParaRPr lang="en-US" altLang="en-US" dirty="0" smtClean="0"/>
          </a:p>
          <a:p>
            <a:endParaRPr lang="en-AU" altLang="en-US" dirty="0" smtClean="0"/>
          </a:p>
          <a:p>
            <a:endParaRPr lang="en-US" altLang="en-US" dirty="0" smtClean="0"/>
          </a:p>
          <a:p>
            <a:endParaRPr lang="en-AU" altLang="en-US" dirty="0" smtClean="0"/>
          </a:p>
        </p:txBody>
      </p:sp>
      <p:graphicFrame>
        <p:nvGraphicFramePr>
          <p:cNvPr id="4" name="Table 3"/>
          <p:cNvGraphicFramePr>
            <a:graphicFrameLocks noGrp="1"/>
          </p:cNvGraphicFramePr>
          <p:nvPr/>
        </p:nvGraphicFramePr>
        <p:xfrm>
          <a:off x="1071563" y="3908425"/>
          <a:ext cx="7234237" cy="1154113"/>
        </p:xfrm>
        <a:graphic>
          <a:graphicData uri="http://schemas.openxmlformats.org/drawingml/2006/table">
            <a:tbl>
              <a:tblPr>
                <a:tableStyleId>{C4B1156A-380E-4F78-BDF5-A606A8083BF9}</a:tableStyleId>
              </a:tblPr>
              <a:tblGrid>
                <a:gridCol w="1452563"/>
                <a:gridCol w="5781674"/>
              </a:tblGrid>
              <a:tr h="378255">
                <a:tc>
                  <a:txBody>
                    <a:bodyPr/>
                    <a:lstStyle/>
                    <a:p>
                      <a:pPr algn="l" fontAlgn="t"/>
                      <a:r>
                        <a:rPr lang="en-AU" sz="1600" dirty="0">
                          <a:effectLst/>
                        </a:rPr>
                        <a:t>Kafka</a:t>
                      </a:r>
                    </a:p>
                  </a:txBody>
                  <a:tcPr marL="67057" marR="67057" marT="67110" marB="67110"/>
                </a:tc>
                <a:tc>
                  <a:txBody>
                    <a:bodyPr/>
                    <a:lstStyle/>
                    <a:p>
                      <a:pPr algn="l" fontAlgn="t"/>
                      <a:r>
                        <a:rPr lang="en-AU" sz="1600" dirty="0">
                          <a:effectLst/>
                        </a:rPr>
                        <a:t>spark-streaming-kafka-0-8_2.11</a:t>
                      </a:r>
                    </a:p>
                  </a:txBody>
                  <a:tcPr marL="67057" marR="67057" marT="67110" marB="67110"/>
                </a:tc>
              </a:tr>
              <a:tr h="378255">
                <a:tc>
                  <a:txBody>
                    <a:bodyPr/>
                    <a:lstStyle/>
                    <a:p>
                      <a:pPr algn="l" fontAlgn="t"/>
                      <a:r>
                        <a:rPr lang="en-AU" sz="1600">
                          <a:effectLst/>
                        </a:rPr>
                        <a:t>Flume</a:t>
                      </a:r>
                    </a:p>
                  </a:txBody>
                  <a:tcPr marL="67057" marR="67057" marT="67110" marB="67110"/>
                </a:tc>
                <a:tc>
                  <a:txBody>
                    <a:bodyPr/>
                    <a:lstStyle/>
                    <a:p>
                      <a:pPr algn="l" fontAlgn="t"/>
                      <a:r>
                        <a:rPr lang="en-AU" sz="1600">
                          <a:effectLst/>
                        </a:rPr>
                        <a:t>spark-streaming-flume_2.11</a:t>
                      </a:r>
                    </a:p>
                  </a:txBody>
                  <a:tcPr marL="67057" marR="67057" marT="67110" marB="67110"/>
                </a:tc>
              </a:tr>
              <a:tr h="397603">
                <a:tc>
                  <a:txBody>
                    <a:bodyPr/>
                    <a:lstStyle/>
                    <a:p>
                      <a:pPr algn="l" fontAlgn="t"/>
                      <a:r>
                        <a:rPr lang="en-AU" sz="1600" dirty="0" smtClean="0">
                          <a:effectLst/>
                        </a:rPr>
                        <a:t>Kinesis</a:t>
                      </a:r>
                      <a:endParaRPr lang="en-AU" sz="1600" dirty="0">
                        <a:effectLst/>
                      </a:endParaRPr>
                    </a:p>
                  </a:txBody>
                  <a:tcPr marL="67057" marR="67057" marT="67110" marB="67110"/>
                </a:tc>
                <a:tc>
                  <a:txBody>
                    <a:bodyPr/>
                    <a:lstStyle/>
                    <a:p>
                      <a:pPr algn="l" fontAlgn="t"/>
                      <a:r>
                        <a:rPr lang="en-AU" sz="1600" dirty="0">
                          <a:effectLst/>
                        </a:rPr>
                        <a:t>spark-streaming-kinesis-asl_2.11 [Amazon Software License]</a:t>
                      </a:r>
                    </a:p>
                  </a:txBody>
                  <a:tcPr marL="67057" marR="67057" marT="67110" marB="67110"/>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Run Streaming </a:t>
            </a:r>
            <a:r>
              <a:rPr lang="en-US" dirty="0" err="1" smtClean="0"/>
              <a:t>WordCount</a:t>
            </a:r>
            <a:endParaRPr lang="en-AU" dirty="0"/>
          </a:p>
        </p:txBody>
      </p:sp>
      <p:sp>
        <p:nvSpPr>
          <p:cNvPr id="3" name="Content Placeholder 2"/>
          <p:cNvSpPr>
            <a:spLocks noGrp="1"/>
          </p:cNvSpPr>
          <p:nvPr>
            <p:ph idx="1"/>
          </p:nvPr>
        </p:nvSpPr>
        <p:spPr/>
        <p:txBody>
          <a:bodyPr/>
          <a:lstStyle/>
          <a:p>
            <a:pPr>
              <a:defRPr/>
            </a:pPr>
            <a:r>
              <a:rPr lang="en-AU" dirty="0"/>
              <a:t>F</a:t>
            </a:r>
            <a:r>
              <a:rPr lang="en-AU" dirty="0" smtClean="0"/>
              <a:t>irst </a:t>
            </a:r>
            <a:r>
              <a:rPr lang="en-AU" dirty="0"/>
              <a:t>need to run </a:t>
            </a:r>
            <a:r>
              <a:rPr lang="en-AU" dirty="0" err="1"/>
              <a:t>Netcat</a:t>
            </a:r>
            <a:r>
              <a:rPr lang="en-AU" dirty="0"/>
              <a:t> (a small utility found in most Unix-like systems) as a data server by </a:t>
            </a:r>
            <a:r>
              <a:rPr lang="en-AU" dirty="0" smtClean="0"/>
              <a:t>using:</a:t>
            </a:r>
          </a:p>
          <a:p>
            <a:pPr marL="0" indent="0">
              <a:buFont typeface="Monotype Sorts" pitchFamily="-84" charset="2"/>
              <a:buNone/>
              <a:defRPr/>
            </a:pPr>
            <a:r>
              <a:rPr lang="en-US" dirty="0" smtClean="0"/>
              <a:t>      </a:t>
            </a:r>
            <a:r>
              <a:rPr lang="en-AU" dirty="0" smtClean="0">
                <a:solidFill>
                  <a:schemeClr val="bg1">
                    <a:lumMod val="50000"/>
                  </a:schemeClr>
                </a:solidFill>
              </a:rPr>
              <a:t>$ </a:t>
            </a:r>
            <a:r>
              <a:rPr lang="en-AU" dirty="0" err="1" smtClean="0"/>
              <a:t>nc</a:t>
            </a:r>
            <a:r>
              <a:rPr lang="en-AU" dirty="0" smtClean="0"/>
              <a:t> -</a:t>
            </a:r>
            <a:r>
              <a:rPr lang="en-AU" dirty="0" err="1" smtClean="0"/>
              <a:t>lk</a:t>
            </a:r>
            <a:r>
              <a:rPr lang="en-AU" dirty="0" smtClean="0"/>
              <a:t> </a:t>
            </a:r>
            <a:r>
              <a:rPr lang="en-AU" dirty="0"/>
              <a:t>9999</a:t>
            </a:r>
            <a:endParaRPr lang="en-AU" dirty="0" smtClean="0"/>
          </a:p>
          <a:p>
            <a:pPr>
              <a:defRPr/>
            </a:pPr>
            <a:endParaRPr lang="en-US" dirty="0" smtClean="0"/>
          </a:p>
          <a:p>
            <a:pPr>
              <a:defRPr/>
            </a:pPr>
            <a:r>
              <a:rPr lang="en-US" dirty="0" err="1" smtClean="0"/>
              <a:t>sbt</a:t>
            </a:r>
            <a:r>
              <a:rPr lang="en-US" dirty="0" smtClean="0"/>
              <a:t> configuration file:</a:t>
            </a:r>
          </a:p>
          <a:p>
            <a:pPr>
              <a:defRPr/>
            </a:pPr>
            <a:endParaRPr lang="en-US" dirty="0"/>
          </a:p>
          <a:p>
            <a:pPr>
              <a:defRPr/>
            </a:pPr>
            <a:endParaRPr lang="en-AU" dirty="0" smtClean="0"/>
          </a:p>
          <a:p>
            <a:pPr>
              <a:defRPr/>
            </a:pPr>
            <a:endParaRPr lang="en-AU" dirty="0" smtClean="0"/>
          </a:p>
          <a:p>
            <a:pPr>
              <a:defRPr/>
            </a:pPr>
            <a:endParaRPr lang="en-AU" dirty="0"/>
          </a:p>
          <a:p>
            <a:pPr>
              <a:defRPr/>
            </a:pPr>
            <a:endParaRPr lang="en-AU" dirty="0" smtClean="0"/>
          </a:p>
          <a:p>
            <a:pPr>
              <a:defRPr/>
            </a:pPr>
            <a:r>
              <a:rPr lang="en-AU" dirty="0" smtClean="0"/>
              <a:t>Then</a:t>
            </a:r>
            <a:r>
              <a:rPr lang="en-AU" dirty="0"/>
              <a:t>, in a different terminal, you can start the example by </a:t>
            </a:r>
            <a:r>
              <a:rPr lang="en-AU" dirty="0" smtClean="0"/>
              <a:t>using</a:t>
            </a:r>
          </a:p>
          <a:p>
            <a:pPr marL="0" indent="0">
              <a:buFont typeface="Monotype Sorts" pitchFamily="-84" charset="2"/>
              <a:buNone/>
              <a:defRPr/>
            </a:pPr>
            <a:r>
              <a:rPr lang="en-AU" dirty="0" smtClean="0">
                <a:solidFill>
                  <a:schemeClr val="bg1">
                    <a:lumMod val="50000"/>
                  </a:schemeClr>
                </a:solidFill>
              </a:rPr>
              <a:t>      $ </a:t>
            </a:r>
            <a:r>
              <a:rPr lang="en-US" dirty="0" smtClean="0"/>
              <a:t>spark-submit --class </a:t>
            </a:r>
            <a:r>
              <a:rPr lang="en-US" dirty="0" err="1" smtClean="0"/>
              <a:t>NetworkWordCount</a:t>
            </a:r>
            <a:r>
              <a:rPr lang="en-US" dirty="0" smtClean="0"/>
              <a:t> ~/</a:t>
            </a:r>
            <a:r>
              <a:rPr lang="en-US" dirty="0" err="1" smtClean="0"/>
              <a:t>sparkapp</a:t>
            </a:r>
            <a:r>
              <a:rPr lang="en-US" dirty="0" smtClean="0"/>
              <a:t>/target/scala-2.11/network-wordcount_2.11-1.0.jar</a:t>
            </a:r>
            <a:endParaRPr lang="en-US" dirty="0"/>
          </a:p>
          <a:p>
            <a:pPr>
              <a:defRPr/>
            </a:pPr>
            <a:endParaRPr lang="en-US" dirty="0" smtClean="0"/>
          </a:p>
          <a:p>
            <a:pPr>
              <a:defRPr/>
            </a:pPr>
            <a:endParaRPr lang="en-AU" dirty="0" smtClean="0"/>
          </a:p>
          <a:p>
            <a:pPr>
              <a:defRPr/>
            </a:pPr>
            <a:endParaRPr lang="en-US" dirty="0"/>
          </a:p>
          <a:p>
            <a:pPr>
              <a:defRPr/>
            </a:pPr>
            <a:endParaRPr lang="en-AU" dirty="0"/>
          </a:p>
        </p:txBody>
      </p:sp>
      <p:sp>
        <p:nvSpPr>
          <p:cNvPr id="5" name="직사각형 4"/>
          <p:cNvSpPr/>
          <p:nvPr/>
        </p:nvSpPr>
        <p:spPr>
          <a:xfrm>
            <a:off x="1392238" y="2906713"/>
            <a:ext cx="6170612" cy="147796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AU" sz="1800" dirty="0"/>
              <a:t>name := “Network </a:t>
            </a:r>
            <a:r>
              <a:rPr lang="en-AU" sz="1800" dirty="0" err="1"/>
              <a:t>WordCount</a:t>
            </a:r>
            <a:r>
              <a:rPr lang="en-AU" sz="1800" dirty="0"/>
              <a:t>"</a:t>
            </a:r>
          </a:p>
          <a:p>
            <a:pPr>
              <a:defRPr/>
            </a:pPr>
            <a:r>
              <a:rPr lang="en-AU" sz="1800" dirty="0"/>
              <a:t>version := "1.0"</a:t>
            </a:r>
          </a:p>
          <a:p>
            <a:pPr>
              <a:defRPr/>
            </a:pPr>
            <a:r>
              <a:rPr lang="en-AU" sz="1800" dirty="0" err="1"/>
              <a:t>scalaVersion</a:t>
            </a:r>
            <a:r>
              <a:rPr lang="en-AU" sz="1800" dirty="0"/>
              <a:t> := "2.11.8"</a:t>
            </a:r>
          </a:p>
          <a:p>
            <a:pPr>
              <a:defRPr/>
            </a:pPr>
            <a:r>
              <a:rPr lang="en-AU" sz="1800" dirty="0" err="1"/>
              <a:t>libraryDependencies</a:t>
            </a:r>
            <a:r>
              <a:rPr lang="en-AU" sz="1800" dirty="0"/>
              <a:t> += "</a:t>
            </a:r>
            <a:r>
              <a:rPr lang="en-AU" sz="1800" dirty="0" err="1"/>
              <a:t>org.apache.spark</a:t>
            </a:r>
            <a:r>
              <a:rPr lang="en-AU" sz="1800" dirty="0"/>
              <a:t>" %% "spark-streaming" % "2.1.0"</a:t>
            </a:r>
            <a:endParaRPr lang="en-AU" sz="1800"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Results of Streaming </a:t>
            </a:r>
            <a:r>
              <a:rPr lang="en-US" dirty="0" err="1" smtClean="0"/>
              <a:t>WordCount</a:t>
            </a:r>
            <a:endParaRPr lang="en-AU" dirty="0"/>
          </a:p>
        </p:txBody>
      </p:sp>
      <p:pic>
        <p:nvPicPr>
          <p:cNvPr id="4915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63" y="2562225"/>
            <a:ext cx="30765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15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2538" y="1790700"/>
            <a:ext cx="3038475"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idx="1"/>
          </p:nvPr>
        </p:nvSpPr>
        <p:spPr>
          <a:xfrm>
            <a:off x="2276475" y="4333875"/>
            <a:ext cx="6199188" cy="1663700"/>
          </a:xfrm>
        </p:spPr>
        <p:txBody>
          <a:bodyPr/>
          <a:lstStyle/>
          <a:p>
            <a:r>
              <a:rPr lang="en-US" altLang="en-US" smtClean="0"/>
              <a:t>The first 10 seconds, receives no data</a:t>
            </a:r>
          </a:p>
          <a:p>
            <a:r>
              <a:rPr lang="en-US" altLang="en-US" smtClean="0"/>
              <a:t>The next 10 seconds, receives one line</a:t>
            </a:r>
          </a:p>
          <a:p>
            <a:r>
              <a:rPr lang="en-US" altLang="en-US" smtClean="0"/>
              <a:t>The last 10 seconds, receives two lines</a:t>
            </a:r>
            <a:endParaRPr lang="en-AU"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err="1" smtClean="0"/>
              <a:t>Discretized</a:t>
            </a:r>
            <a:r>
              <a:rPr lang="en-AU" dirty="0" smtClean="0"/>
              <a:t> Streams (</a:t>
            </a:r>
            <a:r>
              <a:rPr lang="en-AU" dirty="0" err="1" smtClean="0"/>
              <a:t>DStreams</a:t>
            </a:r>
            <a:r>
              <a:rPr lang="en-AU" dirty="0" smtClean="0"/>
              <a:t>)</a:t>
            </a:r>
            <a:endParaRPr lang="en-AU" dirty="0"/>
          </a:p>
        </p:txBody>
      </p:sp>
      <p:sp>
        <p:nvSpPr>
          <p:cNvPr id="50179" name="Content Placeholder 2"/>
          <p:cNvSpPr>
            <a:spLocks noGrp="1"/>
          </p:cNvSpPr>
          <p:nvPr>
            <p:ph idx="1"/>
          </p:nvPr>
        </p:nvSpPr>
        <p:spPr/>
        <p:txBody>
          <a:bodyPr/>
          <a:lstStyle/>
          <a:p>
            <a:r>
              <a:rPr lang="en-AU" altLang="en-US" smtClean="0"/>
              <a:t>A DStream is represented by a continuous series of RDDs</a:t>
            </a:r>
          </a:p>
          <a:p>
            <a:pPr lvl="1"/>
            <a:r>
              <a:rPr lang="en-AU" altLang="en-US" smtClean="0"/>
              <a:t>Each RDD in a DStream contains data from a certain interval,  as shown in the following figure.</a:t>
            </a:r>
          </a:p>
          <a:p>
            <a:pPr lvl="1"/>
            <a:endParaRPr lang="en-US" altLang="en-US" smtClean="0"/>
          </a:p>
          <a:p>
            <a:endParaRPr lang="en-US" altLang="en-US" smtClean="0"/>
          </a:p>
          <a:p>
            <a:endParaRPr lang="en-US" altLang="en-US" smtClean="0"/>
          </a:p>
          <a:p>
            <a:r>
              <a:rPr lang="en-AU" altLang="en-US" smtClean="0"/>
              <a:t>Any operation applied on a DStream translates to operations on the underlying RDDs. </a:t>
            </a:r>
          </a:p>
          <a:p>
            <a:pPr lvl="1"/>
            <a:r>
              <a:rPr lang="en-AU" altLang="en-US" smtClean="0"/>
              <a:t>in the earlier example of converting a stream of </a:t>
            </a:r>
            <a:r>
              <a:rPr lang="en-AU" altLang="en-US" b="1" smtClean="0"/>
              <a:t>lines</a:t>
            </a:r>
            <a:r>
              <a:rPr lang="en-AU" altLang="en-US" smtClean="0"/>
              <a:t> to </a:t>
            </a:r>
            <a:r>
              <a:rPr lang="en-AU" altLang="en-US" b="1" smtClean="0"/>
              <a:t>words</a:t>
            </a:r>
            <a:r>
              <a:rPr lang="en-AU" altLang="en-US" smtClean="0"/>
              <a:t>, the flatMap operation is applied on each RDD in the </a:t>
            </a:r>
            <a:r>
              <a:rPr lang="en-AU" altLang="en-US" b="1" smtClean="0"/>
              <a:t>lines</a:t>
            </a:r>
            <a:r>
              <a:rPr lang="en-AU" altLang="en-US" smtClean="0"/>
              <a:t> DStream to generate the RDDs of the </a:t>
            </a:r>
            <a:r>
              <a:rPr lang="en-AU" altLang="en-US" b="1" smtClean="0"/>
              <a:t>words</a:t>
            </a:r>
            <a:r>
              <a:rPr lang="en-AU" altLang="en-US" smtClean="0"/>
              <a:t> DStream</a:t>
            </a:r>
          </a:p>
        </p:txBody>
      </p:sp>
      <p:pic>
        <p:nvPicPr>
          <p:cNvPr id="50180" name="Picture 2" descr="http://spark.apache.org/docs/latest/img/streaming-dstre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1908175"/>
            <a:ext cx="645160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4" descr="http://spark.apache.org/docs/latest/img/streaming-dstream-op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925" y="4606925"/>
            <a:ext cx="6156325" cy="218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Input </a:t>
            </a:r>
            <a:r>
              <a:rPr lang="en-AU" dirty="0" err="1" smtClean="0"/>
              <a:t>DStreams</a:t>
            </a:r>
            <a:r>
              <a:rPr lang="en-AU" dirty="0" smtClean="0"/>
              <a:t> and Receivers</a:t>
            </a:r>
            <a:endParaRPr lang="en-AU" dirty="0"/>
          </a:p>
        </p:txBody>
      </p:sp>
      <p:sp>
        <p:nvSpPr>
          <p:cNvPr id="51203" name="Content Placeholder 2"/>
          <p:cNvSpPr>
            <a:spLocks noGrp="1"/>
          </p:cNvSpPr>
          <p:nvPr>
            <p:ph idx="1"/>
          </p:nvPr>
        </p:nvSpPr>
        <p:spPr/>
        <p:txBody>
          <a:bodyPr/>
          <a:lstStyle/>
          <a:p>
            <a:r>
              <a:rPr lang="en-AU" altLang="en-US" dirty="0" smtClean="0"/>
              <a:t>Input </a:t>
            </a:r>
            <a:r>
              <a:rPr lang="en-AU" altLang="en-US" dirty="0" err="1" smtClean="0"/>
              <a:t>DStreams</a:t>
            </a:r>
            <a:r>
              <a:rPr lang="en-AU" altLang="en-US" dirty="0" smtClean="0"/>
              <a:t> are </a:t>
            </a:r>
            <a:r>
              <a:rPr lang="en-AU" altLang="en-US" dirty="0" err="1" smtClean="0"/>
              <a:t>DStreams</a:t>
            </a:r>
            <a:r>
              <a:rPr lang="en-AU" altLang="en-US" dirty="0" smtClean="0"/>
              <a:t> representing the stream of input data received from streaming sources.</a:t>
            </a:r>
          </a:p>
          <a:p>
            <a:pPr lvl="1"/>
            <a:r>
              <a:rPr lang="en-AU" altLang="en-US" dirty="0" smtClean="0"/>
              <a:t>E.g., </a:t>
            </a:r>
            <a:r>
              <a:rPr lang="en-AU" altLang="en-US" b="1" dirty="0" smtClean="0"/>
              <a:t>lines</a:t>
            </a:r>
            <a:r>
              <a:rPr lang="en-AU" altLang="en-US" dirty="0" smtClean="0"/>
              <a:t> was an input </a:t>
            </a:r>
            <a:r>
              <a:rPr lang="en-AU" altLang="en-US" dirty="0" err="1" smtClean="0"/>
              <a:t>DStream</a:t>
            </a:r>
            <a:r>
              <a:rPr lang="en-AU" altLang="en-US" dirty="0" smtClean="0"/>
              <a:t> as it represented the stream of data received from the </a:t>
            </a:r>
            <a:r>
              <a:rPr lang="en-AU" altLang="en-US" dirty="0" err="1" smtClean="0"/>
              <a:t>netcat</a:t>
            </a:r>
            <a:r>
              <a:rPr lang="en-AU" altLang="en-US" dirty="0" smtClean="0"/>
              <a:t> server</a:t>
            </a:r>
            <a:endParaRPr lang="en-US" altLang="en-US" dirty="0" smtClean="0"/>
          </a:p>
          <a:p>
            <a:r>
              <a:rPr lang="en-AU" altLang="en-US" dirty="0" smtClean="0"/>
              <a:t>Every input </a:t>
            </a:r>
            <a:r>
              <a:rPr lang="en-AU" altLang="en-US" dirty="0" err="1" smtClean="0"/>
              <a:t>DStream</a:t>
            </a:r>
            <a:r>
              <a:rPr lang="en-AU" altLang="en-US" dirty="0" smtClean="0"/>
              <a:t> is associated with a </a:t>
            </a:r>
            <a:r>
              <a:rPr lang="en-AU" altLang="en-US" b="1" dirty="0" smtClean="0"/>
              <a:t>Receiver</a:t>
            </a:r>
            <a:r>
              <a:rPr lang="en-AU" altLang="en-US" dirty="0" smtClean="0"/>
              <a:t> object which receives the data from a source and stores it in Spark’s memory for processing</a:t>
            </a:r>
            <a:endParaRPr lang="en-US" altLang="en-US" dirty="0" smtClean="0"/>
          </a:p>
          <a:p>
            <a:r>
              <a:rPr lang="en-AU" altLang="en-US" dirty="0" smtClean="0"/>
              <a:t>Spark Streaming provides two categories of built-in streaming sources.</a:t>
            </a:r>
          </a:p>
          <a:p>
            <a:pPr lvl="1"/>
            <a:r>
              <a:rPr lang="en-AU" altLang="en-US" i="1" dirty="0" smtClean="0"/>
              <a:t>Basic sources</a:t>
            </a:r>
            <a:r>
              <a:rPr lang="en-AU" altLang="en-US" dirty="0" smtClean="0"/>
              <a:t>: Sources directly available in the </a:t>
            </a:r>
            <a:r>
              <a:rPr lang="en-AU" altLang="en-US" dirty="0" err="1" smtClean="0"/>
              <a:t>StreamingContext</a:t>
            </a:r>
            <a:r>
              <a:rPr lang="en-AU" altLang="en-US" dirty="0" smtClean="0"/>
              <a:t> API. Examples: file systems, and socket connections.</a:t>
            </a:r>
          </a:p>
          <a:p>
            <a:pPr lvl="1"/>
            <a:r>
              <a:rPr lang="en-AU" altLang="en-US" i="1" dirty="0" smtClean="0"/>
              <a:t>Advanced sources</a:t>
            </a:r>
            <a:r>
              <a:rPr lang="en-AU" altLang="en-US" dirty="0" smtClean="0"/>
              <a:t>: Sources like Kafka, Flume, Kinesis, etc. are available through extra utility classes. These require linking against extra dependencies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Input </a:t>
            </a:r>
            <a:r>
              <a:rPr lang="en-AU" dirty="0" err="1" smtClean="0"/>
              <a:t>DStreams</a:t>
            </a:r>
            <a:r>
              <a:rPr lang="en-AU" dirty="0" smtClean="0"/>
              <a:t> and Receivers</a:t>
            </a:r>
            <a:endParaRPr lang="en-AU" dirty="0"/>
          </a:p>
        </p:txBody>
      </p:sp>
      <p:sp>
        <p:nvSpPr>
          <p:cNvPr id="52227" name="Content Placeholder 2"/>
          <p:cNvSpPr>
            <a:spLocks noGrp="1"/>
          </p:cNvSpPr>
          <p:nvPr>
            <p:ph idx="1"/>
          </p:nvPr>
        </p:nvSpPr>
        <p:spPr/>
        <p:txBody>
          <a:bodyPr/>
          <a:lstStyle/>
          <a:p>
            <a:r>
              <a:rPr lang="en-AU" altLang="en-US" smtClean="0"/>
              <a:t>When running a Spark Streaming program locally, do not use “local” or “local[1]” as the master URL</a:t>
            </a:r>
          </a:p>
          <a:p>
            <a:pPr lvl="1"/>
            <a:r>
              <a:rPr lang="en-AU" altLang="en-US" smtClean="0"/>
              <a:t>If you are using an input DStream based on a receiver (e.g., sockets), then the single thread will be used to run the receiver, leaving no thread for processing the received data</a:t>
            </a:r>
          </a:p>
          <a:p>
            <a:pPr lvl="1"/>
            <a:r>
              <a:rPr lang="en-AU" altLang="en-US" smtClean="0"/>
              <a:t>When running locally, always use “local[</a:t>
            </a:r>
            <a:r>
              <a:rPr lang="en-AU" altLang="en-US" i="1" smtClean="0"/>
              <a:t>n</a:t>
            </a:r>
            <a:r>
              <a:rPr lang="en-AU" altLang="en-US" smtClean="0"/>
              <a:t>]” as the master URL, where </a:t>
            </a:r>
            <a:r>
              <a:rPr lang="en-AU" altLang="en-US" i="1" smtClean="0"/>
              <a:t>n</a:t>
            </a:r>
            <a:r>
              <a:rPr lang="en-AU" altLang="en-US" smtClean="0"/>
              <a:t> &gt; number of receivers to run</a:t>
            </a:r>
            <a:endParaRPr lang="en-US" altLang="en-US" smtClean="0"/>
          </a:p>
          <a:p>
            <a:endParaRPr lang="en-US" altLang="en-US" smtClean="0"/>
          </a:p>
          <a:p>
            <a:r>
              <a:rPr lang="en-AU" altLang="en-US" smtClean="0"/>
              <a:t>The number of cores allocated to the Spark Streaming application must be more than the number of receivers. Otherwise the system will only receive data, but not be able to process it</a:t>
            </a:r>
            <a:endParaRPr lang="en-US" altLang="en-US" smtClean="0"/>
          </a:p>
          <a:p>
            <a:endParaRPr lang="en-AU" alt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 – Get hashtags from Twitter </a:t>
            </a:r>
            <a:endParaRPr lang="en-AU" dirty="0"/>
          </a:p>
        </p:txBody>
      </p:sp>
      <p:sp>
        <p:nvSpPr>
          <p:cNvPr id="44" name="Rounded Rectangular Callout 43"/>
          <p:cNvSpPr/>
          <p:nvPr/>
        </p:nvSpPr>
        <p:spPr>
          <a:xfrm>
            <a:off x="457200" y="2457450"/>
            <a:ext cx="5715000" cy="685800"/>
          </a:xfrm>
          <a:prstGeom prst="wedgeRoundRectCallout">
            <a:avLst>
              <a:gd name="adj1" fmla="val -32316"/>
              <a:gd name="adj2" fmla="val -91974"/>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b="1" dirty="0" err="1">
                <a:solidFill>
                  <a:srgbClr val="000000"/>
                </a:solidFill>
                <a:latin typeface="Calibri"/>
                <a:ea typeface="ヒラギノ角ゴ ProN W3"/>
                <a:cs typeface="Calibri"/>
              </a:rPr>
              <a:t>DStream</a:t>
            </a:r>
            <a:r>
              <a:rPr lang="en-US" dirty="0">
                <a:solidFill>
                  <a:srgbClr val="000000"/>
                </a:solidFill>
                <a:latin typeface="Calibri"/>
                <a:ea typeface="ヒラギノ角ゴ ProN W3"/>
                <a:cs typeface="Calibri"/>
              </a:rPr>
              <a:t>: a sequence of RDDs representing a stream of data</a:t>
            </a:r>
          </a:p>
        </p:txBody>
      </p:sp>
      <p:grpSp>
        <p:nvGrpSpPr>
          <p:cNvPr id="45" name="Group 84"/>
          <p:cNvGrpSpPr>
            <a:grpSpLocks/>
          </p:cNvGrpSpPr>
          <p:nvPr/>
        </p:nvGrpSpPr>
        <p:grpSpPr bwMode="auto">
          <a:xfrm>
            <a:off x="2921000" y="4019550"/>
            <a:ext cx="833438" cy="296863"/>
            <a:chOff x="7918600" y="4832650"/>
            <a:chExt cx="2458447" cy="653855"/>
          </a:xfrm>
        </p:grpSpPr>
        <p:sp>
          <p:nvSpPr>
            <p:cNvPr id="46" name="Alternate Process 85"/>
            <p:cNvSpPr/>
            <p:nvPr/>
          </p:nvSpPr>
          <p:spPr>
            <a:xfrm>
              <a:off x="7918600" y="4846636"/>
              <a:ext cx="2458447" cy="629378"/>
            </a:xfrm>
            <a:prstGeom prst="flowChartAlternateProcess">
              <a:avLst/>
            </a:prstGeom>
            <a:ln w="19050" cmpd="sng"/>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47" name="Straight Connector 46"/>
            <p:cNvCxnSpPr>
              <a:stCxn id="46" idx="0"/>
              <a:endCxn id="46" idx="2"/>
            </p:cNvCxnSpPr>
            <p:nvPr/>
          </p:nvCxnSpPr>
          <p:spPr>
            <a:xfrm>
              <a:off x="9150166" y="4846636"/>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48" name="Straight Connector 47"/>
            <p:cNvCxnSpPr/>
            <p:nvPr/>
          </p:nvCxnSpPr>
          <p:spPr>
            <a:xfrm>
              <a:off x="9782336" y="4832650"/>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49" name="Straight Connector 48"/>
            <p:cNvCxnSpPr/>
            <p:nvPr/>
          </p:nvCxnSpPr>
          <p:spPr>
            <a:xfrm>
              <a:off x="8546089" y="4857127"/>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grpSp>
      <p:grpSp>
        <p:nvGrpSpPr>
          <p:cNvPr id="50" name="Group 89"/>
          <p:cNvGrpSpPr>
            <a:grpSpLocks/>
          </p:cNvGrpSpPr>
          <p:nvPr/>
        </p:nvGrpSpPr>
        <p:grpSpPr bwMode="auto">
          <a:xfrm>
            <a:off x="2867025" y="4371975"/>
            <a:ext cx="981075" cy="379413"/>
            <a:chOff x="7762239" y="5609988"/>
            <a:chExt cx="2889827" cy="840669"/>
          </a:xfrm>
        </p:grpSpPr>
        <p:pic>
          <p:nvPicPr>
            <p:cNvPr id="53283" name="Picture 90"/>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7762239"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84" name="Picture 91"/>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841349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85" name="Picture 92"/>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07228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86" name="Picture 9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731061"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5" name="Group 54"/>
          <p:cNvGrpSpPr>
            <a:grpSpLocks/>
          </p:cNvGrpSpPr>
          <p:nvPr/>
        </p:nvGrpSpPr>
        <p:grpSpPr bwMode="auto">
          <a:xfrm>
            <a:off x="2857500" y="3268663"/>
            <a:ext cx="4572000" cy="517525"/>
            <a:chOff x="3523416" y="4511948"/>
            <a:chExt cx="1861716" cy="322227"/>
          </a:xfrm>
        </p:grpSpPr>
        <p:sp>
          <p:nvSpPr>
            <p:cNvPr id="56" name="Right Arrow 55"/>
            <p:cNvSpPr/>
            <p:nvPr/>
          </p:nvSpPr>
          <p:spPr>
            <a:xfrm>
              <a:off x="5122682" y="4511948"/>
              <a:ext cx="262450" cy="322227"/>
            </a:xfrm>
            <a:prstGeom prst="rightArrow">
              <a:avLst/>
            </a:prstGeom>
            <a:ln/>
          </p:spPr>
          <p:style>
            <a:lnRef idx="1">
              <a:schemeClr val="accent6"/>
            </a:lnRef>
            <a:fillRef idx="3">
              <a:schemeClr val="accent6"/>
            </a:fillRef>
            <a:effectRef idx="2">
              <a:schemeClr val="accent6"/>
            </a:effectRef>
            <a:fontRef idx="minor">
              <a:schemeClr val="lt1"/>
            </a:fontRef>
          </p:style>
          <p:txBody>
            <a:bodyPr lIns="0" rIns="0" anchor="ctr"/>
            <a:lstStyle/>
            <a:p>
              <a:pPr algn="ctr">
                <a:defRPr/>
              </a:pPr>
              <a:endParaRPr lang="en-US" sz="1500" kern="0">
                <a:solidFill>
                  <a:prstClr val="black"/>
                </a:solidFill>
                <a:latin typeface="Calibri"/>
                <a:ea typeface="ヒラギノ角ゴ ProN W3"/>
                <a:cs typeface="ヒラギノ角ゴ ProN W3"/>
              </a:endParaRPr>
            </a:p>
          </p:txBody>
        </p:sp>
        <p:sp>
          <p:nvSpPr>
            <p:cNvPr id="57" name="Rectangle 56"/>
            <p:cNvSpPr/>
            <p:nvPr/>
          </p:nvSpPr>
          <p:spPr>
            <a:xfrm>
              <a:off x="4055427" y="4599918"/>
              <a:ext cx="409189" cy="155183"/>
            </a:xfrm>
            <a:prstGeom prst="rect">
              <a:avLst/>
            </a:prstGeom>
            <a:ln/>
          </p:spPr>
          <p:style>
            <a:lnRef idx="1">
              <a:schemeClr val="accent6"/>
            </a:lnRef>
            <a:fillRef idx="3">
              <a:schemeClr val="accent6"/>
            </a:fillRef>
            <a:effectRef idx="2">
              <a:schemeClr val="accent6"/>
            </a:effectRef>
            <a:fontRef idx="minor">
              <a:schemeClr val="lt1"/>
            </a:fontRef>
          </p:style>
          <p:txBody>
            <a:bodyPr lIns="0" rIns="0" anchor="ctr"/>
            <a:lstStyle/>
            <a:p>
              <a:pPr algn="ctr">
                <a:defRPr/>
              </a:pPr>
              <a:r>
                <a:rPr lang="en-US" sz="1500" kern="0" dirty="0">
                  <a:solidFill>
                    <a:prstClr val="black"/>
                  </a:solidFill>
                  <a:latin typeface="Calibri"/>
                  <a:ea typeface="ヒラギノ角ゴ ProN W3"/>
                  <a:cs typeface="ヒラギノ角ゴ ProN W3"/>
                </a:rPr>
                <a:t>batch @ t+1</a:t>
              </a:r>
            </a:p>
          </p:txBody>
        </p:sp>
        <p:sp>
          <p:nvSpPr>
            <p:cNvPr id="58" name="Rectangle 57"/>
            <p:cNvSpPr/>
            <p:nvPr/>
          </p:nvSpPr>
          <p:spPr>
            <a:xfrm>
              <a:off x="3523416" y="4603871"/>
              <a:ext cx="408543" cy="155183"/>
            </a:xfrm>
            <a:prstGeom prst="rect">
              <a:avLst/>
            </a:prstGeom>
            <a:ln/>
          </p:spPr>
          <p:style>
            <a:lnRef idx="1">
              <a:schemeClr val="accent6"/>
            </a:lnRef>
            <a:fillRef idx="3">
              <a:schemeClr val="accent6"/>
            </a:fillRef>
            <a:effectRef idx="2">
              <a:schemeClr val="accent6"/>
            </a:effectRef>
            <a:fontRef idx="minor">
              <a:schemeClr val="lt1"/>
            </a:fontRef>
          </p:style>
          <p:txBody>
            <a:bodyPr lIns="0" rIns="0" anchor="ctr"/>
            <a:lstStyle/>
            <a:p>
              <a:pPr algn="ctr">
                <a:defRPr/>
              </a:pPr>
              <a:r>
                <a:rPr lang="en-US" sz="1500" kern="0" dirty="0">
                  <a:solidFill>
                    <a:prstClr val="black"/>
                  </a:solidFill>
                  <a:latin typeface="Calibri"/>
                  <a:ea typeface="ヒラギノ角ゴ ProN W3"/>
                  <a:cs typeface="ヒラギノ角ゴ ProN W3"/>
                </a:rPr>
                <a:t>b</a:t>
              </a:r>
              <a:r>
                <a:rPr lang="en-US" sz="1500" kern="0" dirty="0" err="1">
                  <a:solidFill>
                    <a:prstClr val="black"/>
                  </a:solidFill>
                  <a:latin typeface="Calibri"/>
                  <a:ea typeface="ヒラギノ角ゴ ProN W3"/>
                  <a:cs typeface="ヒラギノ角ゴ ProN W3"/>
                </a:rPr>
                <a:t>atch</a:t>
              </a:r>
              <a:r>
                <a:rPr lang="en-US" sz="1500" kern="0" dirty="0">
                  <a:solidFill>
                    <a:prstClr val="black"/>
                  </a:solidFill>
                  <a:latin typeface="Calibri"/>
                  <a:ea typeface="ヒラギノ角ゴ ProN W3"/>
                  <a:cs typeface="ヒラギノ角ゴ ProN W3"/>
                </a:rPr>
                <a:t> @ t</a:t>
              </a:r>
            </a:p>
          </p:txBody>
        </p:sp>
        <p:sp>
          <p:nvSpPr>
            <p:cNvPr id="59" name="Rectangle 58"/>
            <p:cNvSpPr/>
            <p:nvPr/>
          </p:nvSpPr>
          <p:spPr>
            <a:xfrm>
              <a:off x="4587438" y="4603871"/>
              <a:ext cx="409190" cy="155183"/>
            </a:xfrm>
            <a:prstGeom prst="rect">
              <a:avLst/>
            </a:prstGeom>
            <a:ln/>
          </p:spPr>
          <p:style>
            <a:lnRef idx="1">
              <a:schemeClr val="accent6"/>
            </a:lnRef>
            <a:fillRef idx="3">
              <a:schemeClr val="accent6"/>
            </a:fillRef>
            <a:effectRef idx="2">
              <a:schemeClr val="accent6"/>
            </a:effectRef>
            <a:fontRef idx="minor">
              <a:schemeClr val="lt1"/>
            </a:fontRef>
          </p:style>
          <p:txBody>
            <a:bodyPr lIns="0" rIns="0" anchor="ctr"/>
            <a:lstStyle/>
            <a:p>
              <a:pPr algn="ctr">
                <a:defRPr/>
              </a:pPr>
              <a:r>
                <a:rPr lang="en-US" sz="1500" kern="0" dirty="0">
                  <a:solidFill>
                    <a:prstClr val="black"/>
                  </a:solidFill>
                  <a:latin typeface="Calibri"/>
                  <a:ea typeface="ヒラギノ角ゴ ProN W3"/>
                  <a:cs typeface="ヒラギノ角ゴ ProN W3"/>
                </a:rPr>
                <a:t>batch @ t+2</a:t>
              </a:r>
            </a:p>
          </p:txBody>
        </p:sp>
      </p:grpSp>
      <p:grpSp>
        <p:nvGrpSpPr>
          <p:cNvPr id="60" name="Group 110"/>
          <p:cNvGrpSpPr>
            <a:grpSpLocks/>
          </p:cNvGrpSpPr>
          <p:nvPr/>
        </p:nvGrpSpPr>
        <p:grpSpPr bwMode="auto">
          <a:xfrm>
            <a:off x="4186238" y="4371975"/>
            <a:ext cx="981075" cy="379413"/>
            <a:chOff x="7762239" y="5609988"/>
            <a:chExt cx="2889827" cy="840669"/>
          </a:xfrm>
        </p:grpSpPr>
        <p:pic>
          <p:nvPicPr>
            <p:cNvPr id="53275" name="Picture 158"/>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7762239"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6" name="Picture 161"/>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841349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7" name="Picture 162"/>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07228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8" name="Picture 16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731061"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5" name="Group 169"/>
          <p:cNvGrpSpPr>
            <a:grpSpLocks/>
          </p:cNvGrpSpPr>
          <p:nvPr/>
        </p:nvGrpSpPr>
        <p:grpSpPr bwMode="auto">
          <a:xfrm>
            <a:off x="5478463" y="4371975"/>
            <a:ext cx="981075" cy="379413"/>
            <a:chOff x="7762239" y="5609988"/>
            <a:chExt cx="2889827" cy="840669"/>
          </a:xfrm>
        </p:grpSpPr>
        <p:pic>
          <p:nvPicPr>
            <p:cNvPr id="53271" name="Picture 170"/>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7762239"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2" name="Picture 171"/>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841349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3" name="Picture 172"/>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07228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4" name="Picture 17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731061"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0" name="Rectangle 69"/>
          <p:cNvSpPr>
            <a:spLocks noChangeArrowheads="1"/>
          </p:cNvSpPr>
          <p:nvPr/>
        </p:nvSpPr>
        <p:spPr bwMode="auto">
          <a:xfrm>
            <a:off x="785813" y="3973513"/>
            <a:ext cx="185737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19202" rIns="38405" bIns="19202">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r>
              <a:rPr lang="en-US" altLang="en-US">
                <a:solidFill>
                  <a:srgbClr val="000000"/>
                </a:solidFill>
                <a:latin typeface="Calibri" pitchFamily="34" charset="0"/>
                <a:ea typeface="ヒラギノ角ゴ ProN W3"/>
                <a:cs typeface="Calibri" pitchFamily="34" charset="0"/>
              </a:rPr>
              <a:t>tweets DStream</a:t>
            </a:r>
          </a:p>
        </p:txBody>
      </p:sp>
      <p:sp>
        <p:nvSpPr>
          <p:cNvPr id="71" name="Rounded Rectangular Callout 70"/>
          <p:cNvSpPr/>
          <p:nvPr/>
        </p:nvSpPr>
        <p:spPr>
          <a:xfrm>
            <a:off x="5867400" y="4876800"/>
            <a:ext cx="2819400" cy="762000"/>
          </a:xfrm>
          <a:prstGeom prst="wedgeRoundRectCallout">
            <a:avLst>
              <a:gd name="adj1" fmla="val -33826"/>
              <a:gd name="adj2" fmla="val -124938"/>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dirty="0">
                <a:solidFill>
                  <a:srgbClr val="000000"/>
                </a:solidFill>
                <a:latin typeface="Calibri"/>
                <a:ea typeface="ヒラギノ角ゴ ProN W3"/>
                <a:cs typeface="Calibri"/>
              </a:rPr>
              <a:t>stored in memory as an RDD (immutable, distributed)</a:t>
            </a:r>
          </a:p>
        </p:txBody>
      </p:sp>
      <p:grpSp>
        <p:nvGrpSpPr>
          <p:cNvPr id="72" name="Group 84"/>
          <p:cNvGrpSpPr>
            <a:grpSpLocks/>
          </p:cNvGrpSpPr>
          <p:nvPr/>
        </p:nvGrpSpPr>
        <p:grpSpPr bwMode="auto">
          <a:xfrm>
            <a:off x="4237038" y="4024313"/>
            <a:ext cx="833437" cy="296862"/>
            <a:chOff x="7918600" y="4832650"/>
            <a:chExt cx="2458447" cy="653855"/>
          </a:xfrm>
        </p:grpSpPr>
        <p:sp>
          <p:nvSpPr>
            <p:cNvPr id="73" name="Alternate Process 42"/>
            <p:cNvSpPr/>
            <p:nvPr/>
          </p:nvSpPr>
          <p:spPr>
            <a:xfrm>
              <a:off x="7918600" y="4846636"/>
              <a:ext cx="2458447" cy="629380"/>
            </a:xfrm>
            <a:prstGeom prst="flowChartAlternateProcess">
              <a:avLst/>
            </a:prstGeom>
            <a:ln w="19050" cmpd="sng"/>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74" name="Straight Connector 73"/>
            <p:cNvCxnSpPr>
              <a:stCxn id="73" idx="0"/>
              <a:endCxn id="73" idx="2"/>
            </p:cNvCxnSpPr>
            <p:nvPr/>
          </p:nvCxnSpPr>
          <p:spPr>
            <a:xfrm>
              <a:off x="9150164" y="4846636"/>
              <a:ext cx="0" cy="629380"/>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75" name="Straight Connector 74"/>
            <p:cNvCxnSpPr/>
            <p:nvPr/>
          </p:nvCxnSpPr>
          <p:spPr>
            <a:xfrm>
              <a:off x="9782338" y="4832650"/>
              <a:ext cx="0" cy="629380"/>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76" name="Straight Connector 75"/>
            <p:cNvCxnSpPr/>
            <p:nvPr/>
          </p:nvCxnSpPr>
          <p:spPr>
            <a:xfrm>
              <a:off x="8546090" y="4857125"/>
              <a:ext cx="0" cy="629380"/>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grpSp>
      <p:grpSp>
        <p:nvGrpSpPr>
          <p:cNvPr id="77" name="Group 84"/>
          <p:cNvGrpSpPr>
            <a:grpSpLocks/>
          </p:cNvGrpSpPr>
          <p:nvPr/>
        </p:nvGrpSpPr>
        <p:grpSpPr bwMode="auto">
          <a:xfrm>
            <a:off x="5522913" y="4024313"/>
            <a:ext cx="833437" cy="296862"/>
            <a:chOff x="7918600" y="4832650"/>
            <a:chExt cx="2458447" cy="653855"/>
          </a:xfrm>
        </p:grpSpPr>
        <p:sp>
          <p:nvSpPr>
            <p:cNvPr id="78" name="Alternate Process 47"/>
            <p:cNvSpPr/>
            <p:nvPr/>
          </p:nvSpPr>
          <p:spPr>
            <a:xfrm>
              <a:off x="7918600" y="4846636"/>
              <a:ext cx="2458447" cy="629380"/>
            </a:xfrm>
            <a:prstGeom prst="flowChartAlternateProcess">
              <a:avLst/>
            </a:prstGeom>
            <a:ln w="19050" cmpd="sng"/>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79" name="Straight Connector 78"/>
            <p:cNvCxnSpPr>
              <a:stCxn id="78" idx="0"/>
              <a:endCxn id="78" idx="2"/>
            </p:cNvCxnSpPr>
            <p:nvPr/>
          </p:nvCxnSpPr>
          <p:spPr>
            <a:xfrm>
              <a:off x="9150164" y="4846636"/>
              <a:ext cx="0" cy="629380"/>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80" name="Straight Connector 79"/>
            <p:cNvCxnSpPr/>
            <p:nvPr/>
          </p:nvCxnSpPr>
          <p:spPr>
            <a:xfrm>
              <a:off x="9782338" y="4832650"/>
              <a:ext cx="0" cy="629380"/>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81" name="Straight Connector 80"/>
            <p:cNvCxnSpPr/>
            <p:nvPr/>
          </p:nvCxnSpPr>
          <p:spPr>
            <a:xfrm>
              <a:off x="8546090" y="4857125"/>
              <a:ext cx="0" cy="629380"/>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grpSp>
      <p:sp>
        <p:nvSpPr>
          <p:cNvPr id="82" name="Rectangle 81"/>
          <p:cNvSpPr>
            <a:spLocks noChangeArrowheads="1"/>
          </p:cNvSpPr>
          <p:nvPr/>
        </p:nvSpPr>
        <p:spPr bwMode="auto">
          <a:xfrm>
            <a:off x="646113" y="3389313"/>
            <a:ext cx="314325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19202" rIns="38405" bIns="19202">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r>
              <a:rPr lang="en-US" altLang="en-US">
                <a:solidFill>
                  <a:srgbClr val="000000"/>
                </a:solidFill>
                <a:latin typeface="Calibri" pitchFamily="34" charset="0"/>
                <a:ea typeface="ヒラギノ角ゴ ProN W3"/>
                <a:cs typeface="Calibri" pitchFamily="34" charset="0"/>
              </a:rPr>
              <a:t>Twitter Streaming API</a:t>
            </a:r>
          </a:p>
        </p:txBody>
      </p:sp>
      <p:sp>
        <p:nvSpPr>
          <p:cNvPr id="83" name="Content Placeholder 4"/>
          <p:cNvSpPr txBox="1">
            <a:spLocks/>
          </p:cNvSpPr>
          <p:nvPr/>
        </p:nvSpPr>
        <p:spPr bwMode="auto">
          <a:xfrm>
            <a:off x="438150" y="1447800"/>
            <a:ext cx="83058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defPPr>
              <a:defRPr lang="en-US"/>
            </a:defPPr>
            <a:lvl1pPr algn="r" rtl="0" eaLnBrk="0" fontAlgn="base" hangingPunct="0">
              <a:spcBef>
                <a:spcPct val="50000"/>
              </a:spcBef>
              <a:spcAft>
                <a:spcPct val="0"/>
              </a:spcAft>
              <a:defRPr sz="1400" kern="1200">
                <a:solidFill>
                  <a:schemeClr val="bg2"/>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5pPr>
            <a:lvl6pPr marL="2286000" algn="l" defTabSz="914400" rtl="0" eaLnBrk="1" latinLnBrk="0" hangingPunct="1">
              <a:defRPr sz="1600" kern="1200">
                <a:solidFill>
                  <a:schemeClr val="tx1"/>
                </a:solidFill>
                <a:latin typeface="Helvetica" pitchFamily="-84" charset="0"/>
                <a:ea typeface="MS PGothic" pitchFamily="34" charset="-128"/>
                <a:cs typeface="+mn-cs"/>
              </a:defRPr>
            </a:lvl6pPr>
            <a:lvl7pPr marL="2743200" algn="l" defTabSz="914400" rtl="0" eaLnBrk="1" latinLnBrk="0" hangingPunct="1">
              <a:defRPr sz="1600" kern="1200">
                <a:solidFill>
                  <a:schemeClr val="tx1"/>
                </a:solidFill>
                <a:latin typeface="Helvetica" pitchFamily="-84" charset="0"/>
                <a:ea typeface="MS PGothic" pitchFamily="34" charset="-128"/>
                <a:cs typeface="+mn-cs"/>
              </a:defRPr>
            </a:lvl7pPr>
            <a:lvl8pPr marL="3200400" algn="l" defTabSz="914400" rtl="0" eaLnBrk="1" latinLnBrk="0" hangingPunct="1">
              <a:defRPr sz="1600" kern="1200">
                <a:solidFill>
                  <a:schemeClr val="tx1"/>
                </a:solidFill>
                <a:latin typeface="Helvetica" pitchFamily="-84" charset="0"/>
                <a:ea typeface="MS PGothic" pitchFamily="34" charset="-128"/>
                <a:cs typeface="+mn-cs"/>
              </a:defRPr>
            </a:lvl8pPr>
            <a:lvl9pPr marL="3657600" algn="l" defTabSz="914400" rtl="0" eaLnBrk="1" latinLnBrk="0" hangingPunct="1">
              <a:defRPr sz="1600" kern="1200">
                <a:solidFill>
                  <a:schemeClr val="tx1"/>
                </a:solidFill>
                <a:latin typeface="Helvetica" pitchFamily="-84" charset="0"/>
                <a:ea typeface="MS PGothic" pitchFamily="34" charset="-128"/>
                <a:cs typeface="+mn-cs"/>
              </a:defRPr>
            </a:lvl9pPr>
          </a:lstStyle>
          <a:p>
            <a:pPr algn="l">
              <a:defRPr/>
            </a:pPr>
            <a:r>
              <a:rPr lang="fr-FR" sz="1700" dirty="0">
                <a:latin typeface="Consolas"/>
                <a:cs typeface="Consolas"/>
              </a:rPr>
              <a:t>val </a:t>
            </a:r>
            <a:r>
              <a:rPr lang="fr-FR" sz="1700" dirty="0" err="1">
                <a:solidFill>
                  <a:srgbClr val="B50B1B"/>
                </a:solidFill>
                <a:latin typeface="Consolas"/>
                <a:cs typeface="Consolas"/>
              </a:rPr>
              <a:t>ssc</a:t>
            </a:r>
            <a:r>
              <a:rPr lang="fr-FR" sz="1700" dirty="0">
                <a:latin typeface="Consolas"/>
                <a:cs typeface="Consolas"/>
              </a:rPr>
              <a:t> = </a:t>
            </a:r>
            <a:r>
              <a:rPr lang="fr-FR" sz="1700" dirty="0">
                <a:solidFill>
                  <a:schemeClr val="accent4"/>
                </a:solidFill>
                <a:latin typeface="Consolas"/>
                <a:cs typeface="Consolas"/>
              </a:rPr>
              <a:t>new</a:t>
            </a:r>
            <a:r>
              <a:rPr lang="fr-FR" sz="1700" dirty="0">
                <a:latin typeface="Consolas"/>
                <a:cs typeface="Consolas"/>
              </a:rPr>
              <a:t> </a:t>
            </a:r>
            <a:r>
              <a:rPr lang="fr-FR" sz="1700" dirty="0" err="1">
                <a:solidFill>
                  <a:schemeClr val="tx1"/>
                </a:solidFill>
                <a:latin typeface="Consolas"/>
                <a:cs typeface="Consolas"/>
              </a:rPr>
              <a:t>StreamingContext</a:t>
            </a:r>
            <a:r>
              <a:rPr lang="fr-FR" sz="1700" dirty="0">
                <a:solidFill>
                  <a:schemeClr val="tx1"/>
                </a:solidFill>
                <a:latin typeface="Consolas"/>
                <a:cs typeface="Consolas"/>
              </a:rPr>
              <a:t>(</a:t>
            </a:r>
            <a:r>
              <a:rPr lang="fr-FR" sz="1700" dirty="0" err="1">
                <a:solidFill>
                  <a:schemeClr val="tx1"/>
                </a:solidFill>
                <a:latin typeface="Consolas"/>
                <a:cs typeface="Consolas"/>
              </a:rPr>
              <a:t>conf</a:t>
            </a:r>
            <a:r>
              <a:rPr lang="fr-FR" sz="1700" dirty="0">
                <a:solidFill>
                  <a:schemeClr val="tx1"/>
                </a:solidFill>
                <a:latin typeface="Consolas"/>
                <a:cs typeface="Consolas"/>
              </a:rPr>
              <a:t>, Seconds(10</a:t>
            </a:r>
            <a:r>
              <a:rPr lang="fr-FR" sz="1700" dirty="0">
                <a:solidFill>
                  <a:schemeClr val="tx1"/>
                </a:solidFill>
                <a:latin typeface="Consolas"/>
                <a:cs typeface="Consolas"/>
              </a:rPr>
              <a:t>))</a:t>
            </a:r>
            <a:endParaRPr lang="en-US" sz="1700" dirty="0">
              <a:solidFill>
                <a:schemeClr val="tx1"/>
              </a:solidFill>
              <a:latin typeface="Consolas"/>
              <a:cs typeface="Consolas"/>
            </a:endParaRPr>
          </a:p>
          <a:p>
            <a:pPr algn="l">
              <a:defRPr/>
            </a:pPr>
            <a:r>
              <a:rPr lang="en-US" sz="1700" dirty="0" err="1" smtClean="0">
                <a:latin typeface="Consolas"/>
                <a:cs typeface="Consolas"/>
              </a:rPr>
              <a:t>val</a:t>
            </a:r>
            <a:r>
              <a:rPr lang="en-US" sz="1700" dirty="0" smtClean="0">
                <a:latin typeface="Consolas"/>
                <a:cs typeface="Consolas"/>
              </a:rPr>
              <a:t> </a:t>
            </a:r>
            <a:r>
              <a:rPr lang="en-US" sz="1700" dirty="0" smtClean="0">
                <a:solidFill>
                  <a:srgbClr val="B50B1B"/>
                </a:solidFill>
                <a:latin typeface="Consolas"/>
                <a:cs typeface="Consolas"/>
              </a:rPr>
              <a:t>tweets</a:t>
            </a:r>
            <a:r>
              <a:rPr lang="en-US" sz="1700" dirty="0">
                <a:solidFill>
                  <a:schemeClr val="accent4"/>
                </a:solidFill>
                <a:latin typeface="Consolas"/>
                <a:cs typeface="Consolas"/>
              </a:rPr>
              <a:t> </a:t>
            </a:r>
            <a:r>
              <a:rPr lang="en-US" sz="1700" dirty="0" smtClean="0">
                <a:solidFill>
                  <a:schemeClr val="accent4"/>
                </a:solidFill>
                <a:latin typeface="Consolas"/>
                <a:cs typeface="Consolas"/>
              </a:rPr>
              <a:t>:</a:t>
            </a:r>
            <a:r>
              <a:rPr lang="en-US" sz="1700" dirty="0" err="1" smtClean="0">
                <a:solidFill>
                  <a:schemeClr val="accent4"/>
                </a:solidFill>
                <a:latin typeface="Consolas"/>
                <a:cs typeface="Consolas"/>
              </a:rPr>
              <a:t>DStream</a:t>
            </a:r>
            <a:r>
              <a:rPr lang="en-US" sz="1700" dirty="0" smtClean="0">
                <a:solidFill>
                  <a:schemeClr val="accent4"/>
                </a:solidFill>
                <a:latin typeface="Consolas"/>
                <a:cs typeface="Consolas"/>
              </a:rPr>
              <a:t>[Status</a:t>
            </a:r>
            <a:r>
              <a:rPr lang="en-US" sz="1700" dirty="0">
                <a:solidFill>
                  <a:schemeClr val="accent4"/>
                </a:solidFill>
                <a:latin typeface="Consolas"/>
                <a:cs typeface="Consolas"/>
              </a:rPr>
              <a:t>] </a:t>
            </a:r>
            <a:r>
              <a:rPr lang="en-US" sz="1700" dirty="0" smtClean="0">
                <a:solidFill>
                  <a:schemeClr val="accent4"/>
                </a:solidFill>
                <a:latin typeface="Consolas"/>
                <a:cs typeface="Consolas"/>
              </a:rPr>
              <a:t>= </a:t>
            </a:r>
            <a:r>
              <a:rPr lang="en-US" sz="1700" dirty="0" err="1" smtClean="0">
                <a:solidFill>
                  <a:srgbClr val="7030A0"/>
                </a:solidFill>
                <a:latin typeface="Consolas"/>
                <a:cs typeface="Consolas"/>
              </a:rPr>
              <a:t>TwitterUtils</a:t>
            </a:r>
            <a:r>
              <a:rPr lang="en-US" sz="1700" dirty="0" err="1" smtClean="0">
                <a:solidFill>
                  <a:schemeClr val="accent4"/>
                </a:solidFill>
                <a:latin typeface="Consolas"/>
                <a:cs typeface="Consolas"/>
              </a:rPr>
              <a:t>.createStream</a:t>
            </a:r>
            <a:r>
              <a:rPr lang="en-US" sz="1700" dirty="0" smtClean="0">
                <a:solidFill>
                  <a:schemeClr val="accent4"/>
                </a:solidFill>
                <a:latin typeface="Consolas"/>
                <a:cs typeface="Consolas"/>
              </a:rPr>
              <a:t>(</a:t>
            </a:r>
            <a:r>
              <a:rPr lang="en-US" sz="1700" dirty="0" err="1" smtClean="0">
                <a:solidFill>
                  <a:srgbClr val="B50B1B"/>
                </a:solidFill>
                <a:latin typeface="Consolas"/>
                <a:cs typeface="Consolas"/>
              </a:rPr>
              <a:t>ssc</a:t>
            </a:r>
            <a:r>
              <a:rPr lang="en-US" sz="1700" dirty="0" smtClean="0">
                <a:solidFill>
                  <a:schemeClr val="accent4"/>
                </a:solidFill>
                <a:latin typeface="Consolas"/>
                <a:cs typeface="Consolas"/>
              </a:rPr>
              <a:t>, </a:t>
            </a:r>
            <a:r>
              <a:rPr lang="en-US" sz="1700" dirty="0">
                <a:solidFill>
                  <a:schemeClr val="accent4"/>
                </a:solidFill>
                <a:latin typeface="Consolas"/>
                <a:cs typeface="Consolas"/>
              </a:rPr>
              <a:t>None)</a:t>
            </a:r>
            <a:endParaRPr lang="en-US" sz="1700" dirty="0" smtClean="0">
              <a:latin typeface="Consolas"/>
              <a:cs typeface="Consolas"/>
            </a:endParaRPr>
          </a:p>
          <a:p>
            <a:pPr algn="l">
              <a:defRPr/>
            </a:pPr>
            <a:endParaRPr lang="en-US" sz="2500" dirty="0" smtClean="0"/>
          </a:p>
          <a:p>
            <a:pPr algn="l">
              <a:defRPr/>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childTnLst>
                          </p:cTn>
                        </p:par>
                        <p:par>
                          <p:cTn id="11" fill="hold" nodeType="afterGroup">
                            <p:stCondLst>
                              <p:cond delay="0"/>
                            </p:stCondLst>
                            <p:childTnLst>
                              <p:par>
                                <p:cTn id="12" presetID="22" presetClass="entr" presetSubtype="8" fill="hold" nodeType="after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left)">
                                      <p:cBhvr>
                                        <p:cTn id="14" dur="500"/>
                                        <p:tgtEl>
                                          <p:spTgt spid="5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500" fill="hold"/>
                                        <p:tgtEl>
                                          <p:spTgt spid="45"/>
                                        </p:tgtEl>
                                        <p:attrNameLst>
                                          <p:attrName>ppt_w</p:attrName>
                                        </p:attrNameLst>
                                      </p:cBhvr>
                                      <p:tavLst>
                                        <p:tav tm="0">
                                          <p:val>
                                            <p:fltVal val="0"/>
                                          </p:val>
                                        </p:tav>
                                        <p:tav tm="100000">
                                          <p:val>
                                            <p:strVal val="#ppt_w"/>
                                          </p:val>
                                        </p:tav>
                                      </p:tavLst>
                                    </p:anim>
                                    <p:anim calcmode="lin" valueType="num">
                                      <p:cBhvr>
                                        <p:cTn id="20" dur="500" fill="hold"/>
                                        <p:tgtEl>
                                          <p:spTgt spid="45"/>
                                        </p:tgtEl>
                                        <p:attrNameLst>
                                          <p:attrName>ppt_h</p:attrName>
                                        </p:attrNameLst>
                                      </p:cBhvr>
                                      <p:tavLst>
                                        <p:tav tm="0">
                                          <p:val>
                                            <p:fltVal val="0"/>
                                          </p:val>
                                        </p:tav>
                                        <p:tav tm="100000">
                                          <p:val>
                                            <p:strVal val="#ppt_h"/>
                                          </p:val>
                                        </p:tav>
                                      </p:tavLst>
                                    </p:anim>
                                    <p:animEffect transition="in" filter="fade">
                                      <p:cBhvr>
                                        <p:cTn id="21" dur="500"/>
                                        <p:tgtEl>
                                          <p:spTgt spid="45"/>
                                        </p:tgtEl>
                                      </p:cBhvr>
                                    </p:animEffect>
                                  </p:childTnLst>
                                </p:cTn>
                              </p:par>
                              <p:par>
                                <p:cTn id="22" presetID="42" presetClass="path" presetSubtype="0" accel="50000" decel="50000" fill="hold" nodeType="withEffect">
                                  <p:stCondLst>
                                    <p:cond delay="0"/>
                                  </p:stCondLst>
                                  <p:childTnLst>
                                    <p:animMotion origin="layout" path="M 5E-6 -0.07569 L 5E-6 -2.22222E-6 " pathEditMode="relative" rAng="0" ptsTypes="AA">
                                      <p:cBhvr>
                                        <p:cTn id="23" dur="500" fill="hold"/>
                                        <p:tgtEl>
                                          <p:spTgt spid="45"/>
                                        </p:tgtEl>
                                        <p:attrNameLst>
                                          <p:attrName>ppt_x</p:attrName>
                                          <p:attrName>ppt_y</p:attrName>
                                        </p:attrNameLst>
                                      </p:cBhvr>
                                      <p:rCtr x="0" y="3785"/>
                                    </p:animMotion>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par>
                          <p:cTn id="27" fill="hold" nodeType="afterGroup">
                            <p:stCondLst>
                              <p:cond delay="500"/>
                            </p:stCondLst>
                            <p:childTnLst>
                              <p:par>
                                <p:cTn id="28" presetID="53" presetClass="entr" presetSubtype="16" fill="hold" nodeType="afterEffect">
                                  <p:stCondLst>
                                    <p:cond delay="0"/>
                                  </p:stCondLst>
                                  <p:childTnLst>
                                    <p:set>
                                      <p:cBhvr>
                                        <p:cTn id="29" dur="1" fill="hold">
                                          <p:stCondLst>
                                            <p:cond delay="0"/>
                                          </p:stCondLst>
                                        </p:cTn>
                                        <p:tgtEl>
                                          <p:spTgt spid="72"/>
                                        </p:tgtEl>
                                        <p:attrNameLst>
                                          <p:attrName>style.visibility</p:attrName>
                                        </p:attrNameLst>
                                      </p:cBhvr>
                                      <p:to>
                                        <p:strVal val="visible"/>
                                      </p:to>
                                    </p:set>
                                    <p:anim calcmode="lin" valueType="num">
                                      <p:cBhvr>
                                        <p:cTn id="30" dur="500" fill="hold"/>
                                        <p:tgtEl>
                                          <p:spTgt spid="72"/>
                                        </p:tgtEl>
                                        <p:attrNameLst>
                                          <p:attrName>ppt_w</p:attrName>
                                        </p:attrNameLst>
                                      </p:cBhvr>
                                      <p:tavLst>
                                        <p:tav tm="0">
                                          <p:val>
                                            <p:fltVal val="0"/>
                                          </p:val>
                                        </p:tav>
                                        <p:tav tm="100000">
                                          <p:val>
                                            <p:strVal val="#ppt_w"/>
                                          </p:val>
                                        </p:tav>
                                      </p:tavLst>
                                    </p:anim>
                                    <p:anim calcmode="lin" valueType="num">
                                      <p:cBhvr>
                                        <p:cTn id="31" dur="500" fill="hold"/>
                                        <p:tgtEl>
                                          <p:spTgt spid="72"/>
                                        </p:tgtEl>
                                        <p:attrNameLst>
                                          <p:attrName>ppt_h</p:attrName>
                                        </p:attrNameLst>
                                      </p:cBhvr>
                                      <p:tavLst>
                                        <p:tav tm="0">
                                          <p:val>
                                            <p:fltVal val="0"/>
                                          </p:val>
                                        </p:tav>
                                        <p:tav tm="100000">
                                          <p:val>
                                            <p:strVal val="#ppt_h"/>
                                          </p:val>
                                        </p:tav>
                                      </p:tavLst>
                                    </p:anim>
                                    <p:animEffect transition="in" filter="fade">
                                      <p:cBhvr>
                                        <p:cTn id="32" dur="500"/>
                                        <p:tgtEl>
                                          <p:spTgt spid="72"/>
                                        </p:tgtEl>
                                      </p:cBhvr>
                                    </p:animEffect>
                                  </p:childTnLst>
                                </p:cTn>
                              </p:par>
                              <p:par>
                                <p:cTn id="33" presetID="42" presetClass="path" presetSubtype="0" accel="50000" decel="50000" fill="hold" nodeType="withEffect">
                                  <p:stCondLst>
                                    <p:cond delay="0"/>
                                  </p:stCondLst>
                                  <p:childTnLst>
                                    <p:animMotion origin="layout" path="M 5E-6 -0.07569 L 5E-6 -2.22222E-6 " pathEditMode="relative" rAng="0" ptsTypes="AA">
                                      <p:cBhvr>
                                        <p:cTn id="34" dur="500" fill="hold"/>
                                        <p:tgtEl>
                                          <p:spTgt spid="72"/>
                                        </p:tgtEl>
                                        <p:attrNameLst>
                                          <p:attrName>ppt_x</p:attrName>
                                          <p:attrName>ppt_y</p:attrName>
                                        </p:attrNameLst>
                                      </p:cBhvr>
                                      <p:rCtr x="0" y="3785"/>
                                    </p:animMotion>
                                  </p:childTnLst>
                                </p:cTn>
                              </p:par>
                            </p:childTnLst>
                          </p:cTn>
                        </p:par>
                        <p:par>
                          <p:cTn id="35" fill="hold" nodeType="afterGroup">
                            <p:stCondLst>
                              <p:cond delay="1000"/>
                            </p:stCondLst>
                            <p:childTnLst>
                              <p:par>
                                <p:cTn id="36" presetID="1" presetClass="entr" presetSubtype="0" fill="hold" nodeType="afterEffect">
                                  <p:stCondLst>
                                    <p:cond delay="0"/>
                                  </p:stCondLst>
                                  <p:childTnLst>
                                    <p:set>
                                      <p:cBhvr>
                                        <p:cTn id="37" dur="1" fill="hold">
                                          <p:stCondLst>
                                            <p:cond delay="0"/>
                                          </p:stCondLst>
                                        </p:cTn>
                                        <p:tgtEl>
                                          <p:spTgt spid="60"/>
                                        </p:tgtEl>
                                        <p:attrNameLst>
                                          <p:attrName>style.visibility</p:attrName>
                                        </p:attrNameLst>
                                      </p:cBhvr>
                                      <p:to>
                                        <p:strVal val="visible"/>
                                      </p:to>
                                    </p:set>
                                  </p:childTnLst>
                                </p:cTn>
                              </p:par>
                            </p:childTnLst>
                          </p:cTn>
                        </p:par>
                        <p:par>
                          <p:cTn id="38" fill="hold" nodeType="afterGroup">
                            <p:stCondLst>
                              <p:cond delay="1000"/>
                            </p:stCondLst>
                            <p:childTnLst>
                              <p:par>
                                <p:cTn id="39" presetID="53" presetClass="entr" presetSubtype="16" fill="hold" nodeType="afterEffect">
                                  <p:stCondLst>
                                    <p:cond delay="0"/>
                                  </p:stCondLst>
                                  <p:childTnLst>
                                    <p:set>
                                      <p:cBhvr>
                                        <p:cTn id="40" dur="1" fill="hold">
                                          <p:stCondLst>
                                            <p:cond delay="0"/>
                                          </p:stCondLst>
                                        </p:cTn>
                                        <p:tgtEl>
                                          <p:spTgt spid="77"/>
                                        </p:tgtEl>
                                        <p:attrNameLst>
                                          <p:attrName>style.visibility</p:attrName>
                                        </p:attrNameLst>
                                      </p:cBhvr>
                                      <p:to>
                                        <p:strVal val="visible"/>
                                      </p:to>
                                    </p:set>
                                    <p:anim calcmode="lin" valueType="num">
                                      <p:cBhvr>
                                        <p:cTn id="41" dur="500" fill="hold"/>
                                        <p:tgtEl>
                                          <p:spTgt spid="77"/>
                                        </p:tgtEl>
                                        <p:attrNameLst>
                                          <p:attrName>ppt_w</p:attrName>
                                        </p:attrNameLst>
                                      </p:cBhvr>
                                      <p:tavLst>
                                        <p:tav tm="0">
                                          <p:val>
                                            <p:fltVal val="0"/>
                                          </p:val>
                                        </p:tav>
                                        <p:tav tm="100000">
                                          <p:val>
                                            <p:strVal val="#ppt_w"/>
                                          </p:val>
                                        </p:tav>
                                      </p:tavLst>
                                    </p:anim>
                                    <p:anim calcmode="lin" valueType="num">
                                      <p:cBhvr>
                                        <p:cTn id="42" dur="500" fill="hold"/>
                                        <p:tgtEl>
                                          <p:spTgt spid="77"/>
                                        </p:tgtEl>
                                        <p:attrNameLst>
                                          <p:attrName>ppt_h</p:attrName>
                                        </p:attrNameLst>
                                      </p:cBhvr>
                                      <p:tavLst>
                                        <p:tav tm="0">
                                          <p:val>
                                            <p:fltVal val="0"/>
                                          </p:val>
                                        </p:tav>
                                        <p:tav tm="100000">
                                          <p:val>
                                            <p:strVal val="#ppt_h"/>
                                          </p:val>
                                        </p:tav>
                                      </p:tavLst>
                                    </p:anim>
                                    <p:animEffect transition="in" filter="fade">
                                      <p:cBhvr>
                                        <p:cTn id="43" dur="500"/>
                                        <p:tgtEl>
                                          <p:spTgt spid="77"/>
                                        </p:tgtEl>
                                      </p:cBhvr>
                                    </p:animEffect>
                                  </p:childTnLst>
                                </p:cTn>
                              </p:par>
                              <p:par>
                                <p:cTn id="44" presetID="42" presetClass="path" presetSubtype="0" accel="50000" decel="50000" fill="hold" nodeType="withEffect">
                                  <p:stCondLst>
                                    <p:cond delay="0"/>
                                  </p:stCondLst>
                                  <p:childTnLst>
                                    <p:animMotion origin="layout" path="M 5E-6 -0.07569 L 5E-6 -2.22222E-6 " pathEditMode="relative" rAng="0" ptsTypes="AA">
                                      <p:cBhvr>
                                        <p:cTn id="45" dur="500" fill="hold"/>
                                        <p:tgtEl>
                                          <p:spTgt spid="77"/>
                                        </p:tgtEl>
                                        <p:attrNameLst>
                                          <p:attrName>ppt_x</p:attrName>
                                          <p:attrName>ppt_y</p:attrName>
                                        </p:attrNameLst>
                                      </p:cBhvr>
                                      <p:rCtr x="0" y="3785"/>
                                    </p:animMotion>
                                  </p:childTnLst>
                                </p:cTn>
                              </p:par>
                            </p:childTnLst>
                          </p:cTn>
                        </p:par>
                        <p:par>
                          <p:cTn id="46" fill="hold" nodeType="afterGroup">
                            <p:stCondLst>
                              <p:cond delay="1500"/>
                            </p:stCondLst>
                            <p:childTnLst>
                              <p:par>
                                <p:cTn id="47" presetID="1" presetClass="entr" presetSubtype="0" fill="hold" nodeType="after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par>
                          <p:cTn id="49" fill="hold" nodeType="afterGroup">
                            <p:stCondLst>
                              <p:cond delay="1500"/>
                            </p:stCondLst>
                            <p:childTnLst>
                              <p:par>
                                <p:cTn id="50" presetID="1" presetClass="entr" presetSubtype="0" fill="hold" grpId="0" nodeType="afterEffect">
                                  <p:stCondLst>
                                    <p:cond delay="0"/>
                                  </p:stCondLst>
                                  <p:childTnLst>
                                    <p:set>
                                      <p:cBhvr>
                                        <p:cTn id="51" dur="1" fill="hold">
                                          <p:stCondLst>
                                            <p:cond delay="0"/>
                                          </p:stCondLst>
                                        </p:cTn>
                                        <p:tgtEl>
                                          <p:spTgt spid="7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70" grpId="0"/>
      <p:bldP spid="71" grpId="0" animBg="1"/>
      <p:bldP spid="8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 – Get hashtags from Twitter </a:t>
            </a:r>
            <a:endParaRPr lang="en-AU" dirty="0"/>
          </a:p>
        </p:txBody>
      </p:sp>
      <p:grpSp>
        <p:nvGrpSpPr>
          <p:cNvPr id="54" name="Group 53"/>
          <p:cNvGrpSpPr>
            <a:grpSpLocks/>
          </p:cNvGrpSpPr>
          <p:nvPr/>
        </p:nvGrpSpPr>
        <p:grpSpPr bwMode="auto">
          <a:xfrm>
            <a:off x="2868613" y="4311650"/>
            <a:ext cx="1322387" cy="1593850"/>
            <a:chOff x="7651750" y="8621713"/>
            <a:chExt cx="3524022" cy="3189287"/>
          </a:xfrm>
        </p:grpSpPr>
        <p:grpSp>
          <p:nvGrpSpPr>
            <p:cNvPr id="54344" name="Group 18"/>
            <p:cNvGrpSpPr>
              <a:grpSpLocks/>
            </p:cNvGrpSpPr>
            <p:nvPr/>
          </p:nvGrpSpPr>
          <p:grpSpPr bwMode="auto">
            <a:xfrm>
              <a:off x="7651750" y="11050588"/>
              <a:ext cx="2614613" cy="760412"/>
              <a:chOff x="13968431" y="5604337"/>
              <a:chExt cx="2889827" cy="840669"/>
            </a:xfrm>
          </p:grpSpPr>
          <p:pic>
            <p:nvPicPr>
              <p:cNvPr id="54352" name="Picture 19"/>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3968431" y="5604337"/>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53" name="Picture 20"/>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4619692" y="5604337"/>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54" name="Picture 21"/>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5278479" y="5604337"/>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55" name="Picture 22"/>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5937253" y="5604337"/>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4345" name="Group 23"/>
            <p:cNvGrpSpPr>
              <a:grpSpLocks/>
            </p:cNvGrpSpPr>
            <p:nvPr/>
          </p:nvGrpSpPr>
          <p:grpSpPr bwMode="auto">
            <a:xfrm>
              <a:off x="7767638" y="10323513"/>
              <a:ext cx="2224087" cy="590550"/>
              <a:chOff x="7918600" y="4832650"/>
              <a:chExt cx="2458447" cy="653855"/>
            </a:xfrm>
          </p:grpSpPr>
          <p:sp>
            <p:nvSpPr>
              <p:cNvPr id="59" name="Alternate Process 24"/>
              <p:cNvSpPr/>
              <p:nvPr/>
            </p:nvSpPr>
            <p:spPr>
              <a:xfrm>
                <a:off x="7916759" y="4847656"/>
                <a:ext cx="2459737" cy="629562"/>
              </a:xfrm>
              <a:prstGeom prst="flowChartAlternateProcess">
                <a:avLst/>
              </a:prstGeom>
              <a:ln w="19050" cmpd="sng"/>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60" name="Straight Connector 59"/>
              <p:cNvCxnSpPr>
                <a:stCxn id="59" idx="0"/>
                <a:endCxn id="59" idx="2"/>
              </p:cNvCxnSpPr>
              <p:nvPr/>
            </p:nvCxnSpPr>
            <p:spPr>
              <a:xfrm>
                <a:off x="9146629" y="4847656"/>
                <a:ext cx="0" cy="629562"/>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61" name="Straight Connector 60"/>
              <p:cNvCxnSpPr/>
              <p:nvPr/>
            </p:nvCxnSpPr>
            <p:spPr>
              <a:xfrm>
                <a:off x="9782607" y="4833587"/>
                <a:ext cx="0" cy="629562"/>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62" name="Straight Connector 61"/>
              <p:cNvCxnSpPr/>
              <p:nvPr/>
            </p:nvCxnSpPr>
            <p:spPr>
              <a:xfrm>
                <a:off x="8548062" y="4858208"/>
                <a:ext cx="0" cy="629560"/>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grpSp>
        <p:sp>
          <p:nvSpPr>
            <p:cNvPr id="54346" name="TextBox 62"/>
            <p:cNvSpPr txBox="1">
              <a:spLocks noChangeArrowheads="1"/>
            </p:cNvSpPr>
            <p:nvPr/>
          </p:nvSpPr>
          <p:spPr bwMode="auto">
            <a:xfrm>
              <a:off x="8778874" y="9457615"/>
              <a:ext cx="2396898"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algn="ctr" eaLnBrk="1" hangingPunct="1">
                <a:spcBef>
                  <a:spcPct val="0"/>
                </a:spcBef>
                <a:buClrTx/>
                <a:buSzTx/>
                <a:buFontTx/>
                <a:buNone/>
              </a:pPr>
              <a:r>
                <a:rPr kumimoji="0" lang="en-US" altLang="en-US" sz="1500">
                  <a:solidFill>
                    <a:srgbClr val="000000"/>
                  </a:solidFill>
                  <a:latin typeface="Calibri" pitchFamily="34" charset="0"/>
                  <a:ea typeface="ヒラギノ角ゴ ProN W3"/>
                  <a:cs typeface="Calibri" pitchFamily="34" charset="0"/>
                  <a:sym typeface="Gill Sans"/>
                </a:rPr>
                <a:t>flatMap</a:t>
              </a:r>
            </a:p>
          </p:txBody>
        </p:sp>
        <p:cxnSp>
          <p:nvCxnSpPr>
            <p:cNvPr id="58" name="Straight Arrow Connector 57"/>
            <p:cNvCxnSpPr>
              <a:stCxn id="98" idx="2"/>
              <a:endCxn id="59" idx="0"/>
            </p:cNvCxnSpPr>
            <p:nvPr/>
          </p:nvCxnSpPr>
          <p:spPr bwMode="auto">
            <a:xfrm flipH="1">
              <a:off x="8878601" y="8621713"/>
              <a:ext cx="21151" cy="1715354"/>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67" name="Group 66"/>
          <p:cNvGrpSpPr>
            <a:grpSpLocks/>
          </p:cNvGrpSpPr>
          <p:nvPr/>
        </p:nvGrpSpPr>
        <p:grpSpPr bwMode="auto">
          <a:xfrm>
            <a:off x="4187825" y="4311650"/>
            <a:ext cx="1298575" cy="1593850"/>
            <a:chOff x="11168063" y="8621713"/>
            <a:chExt cx="3461725" cy="3189287"/>
          </a:xfrm>
        </p:grpSpPr>
        <p:sp>
          <p:nvSpPr>
            <p:cNvPr id="54332" name="TextBox 131"/>
            <p:cNvSpPr txBox="1">
              <a:spLocks noChangeArrowheads="1"/>
            </p:cNvSpPr>
            <p:nvPr/>
          </p:nvSpPr>
          <p:spPr bwMode="auto">
            <a:xfrm>
              <a:off x="12294835" y="9457615"/>
              <a:ext cx="2334953"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algn="ctr" eaLnBrk="1" hangingPunct="1">
                <a:spcBef>
                  <a:spcPct val="0"/>
                </a:spcBef>
                <a:buClrTx/>
                <a:buSzTx/>
                <a:buFontTx/>
                <a:buNone/>
              </a:pPr>
              <a:r>
                <a:rPr kumimoji="0" lang="en-US" altLang="en-US" sz="1500">
                  <a:solidFill>
                    <a:srgbClr val="000000"/>
                  </a:solidFill>
                  <a:latin typeface="Calibri" pitchFamily="34" charset="0"/>
                  <a:ea typeface="ヒラギノ角ゴ ProN W3"/>
                  <a:cs typeface="Calibri" pitchFamily="34" charset="0"/>
                  <a:sym typeface="Gill Sans"/>
                </a:rPr>
                <a:t>flatMap</a:t>
              </a:r>
            </a:p>
          </p:txBody>
        </p:sp>
        <p:grpSp>
          <p:nvGrpSpPr>
            <p:cNvPr id="54333" name="Group 121"/>
            <p:cNvGrpSpPr>
              <a:grpSpLocks/>
            </p:cNvGrpSpPr>
            <p:nvPr/>
          </p:nvGrpSpPr>
          <p:grpSpPr bwMode="auto">
            <a:xfrm>
              <a:off x="11168063" y="11050588"/>
              <a:ext cx="2614612" cy="760412"/>
              <a:chOff x="13968431" y="5604337"/>
              <a:chExt cx="2889827" cy="840669"/>
            </a:xfrm>
          </p:grpSpPr>
          <p:pic>
            <p:nvPicPr>
              <p:cNvPr id="54340" name="Picture 122"/>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3968431" y="5604337"/>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41" name="Picture 12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4619692" y="5604337"/>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42" name="Picture 124"/>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5278479" y="5604337"/>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43" name="Picture 125"/>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5937253" y="5604337"/>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4334" name="Group 126"/>
            <p:cNvGrpSpPr>
              <a:grpSpLocks/>
            </p:cNvGrpSpPr>
            <p:nvPr/>
          </p:nvGrpSpPr>
          <p:grpSpPr bwMode="auto">
            <a:xfrm>
              <a:off x="11283950" y="10323513"/>
              <a:ext cx="2224088" cy="590550"/>
              <a:chOff x="7918600" y="4832650"/>
              <a:chExt cx="2458447" cy="653855"/>
            </a:xfrm>
          </p:grpSpPr>
          <p:sp>
            <p:nvSpPr>
              <p:cNvPr id="72" name="Alternate Process 127"/>
              <p:cNvSpPr/>
              <p:nvPr/>
            </p:nvSpPr>
            <p:spPr>
              <a:xfrm>
                <a:off x="7916805" y="4847656"/>
                <a:ext cx="2460560" cy="629562"/>
              </a:xfrm>
              <a:prstGeom prst="flowChartAlternateProcess">
                <a:avLst/>
              </a:prstGeom>
              <a:ln w="19050" cmpd="sng"/>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73" name="Straight Connector 72"/>
              <p:cNvCxnSpPr>
                <a:stCxn id="72" idx="0"/>
                <a:endCxn id="72" idx="2"/>
              </p:cNvCxnSpPr>
              <p:nvPr/>
            </p:nvCxnSpPr>
            <p:spPr>
              <a:xfrm>
                <a:off x="9147084" y="4847656"/>
                <a:ext cx="0" cy="629562"/>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74" name="Straight Connector 73"/>
              <p:cNvCxnSpPr/>
              <p:nvPr/>
            </p:nvCxnSpPr>
            <p:spPr>
              <a:xfrm>
                <a:off x="9783274" y="4833587"/>
                <a:ext cx="0" cy="629562"/>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75" name="Straight Connector 74"/>
              <p:cNvCxnSpPr/>
              <p:nvPr/>
            </p:nvCxnSpPr>
            <p:spPr>
              <a:xfrm>
                <a:off x="8548316" y="4858208"/>
                <a:ext cx="0" cy="629560"/>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grpSp>
        <p:cxnSp>
          <p:nvCxnSpPr>
            <p:cNvPr id="71" name="Straight Arrow Connector 70"/>
            <p:cNvCxnSpPr>
              <a:stCxn id="113" idx="2"/>
              <a:endCxn id="72" idx="0"/>
            </p:cNvCxnSpPr>
            <p:nvPr/>
          </p:nvCxnSpPr>
          <p:spPr bwMode="auto">
            <a:xfrm flipH="1">
              <a:off x="12395325" y="8621713"/>
              <a:ext cx="21161" cy="1715354"/>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80" name="Group 79"/>
          <p:cNvGrpSpPr>
            <a:grpSpLocks/>
          </p:cNvGrpSpPr>
          <p:nvPr/>
        </p:nvGrpSpPr>
        <p:grpSpPr bwMode="auto">
          <a:xfrm>
            <a:off x="5480050" y="4311650"/>
            <a:ext cx="1301750" cy="1593850"/>
            <a:chOff x="14614525" y="8621713"/>
            <a:chExt cx="3470275" cy="3189287"/>
          </a:xfrm>
        </p:grpSpPr>
        <p:sp>
          <p:nvSpPr>
            <p:cNvPr id="54319" name="TextBox 153"/>
            <p:cNvSpPr txBox="1">
              <a:spLocks noChangeArrowheads="1"/>
            </p:cNvSpPr>
            <p:nvPr/>
          </p:nvSpPr>
          <p:spPr bwMode="auto">
            <a:xfrm>
              <a:off x="15741852" y="9457615"/>
              <a:ext cx="2342948"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algn="ctr" eaLnBrk="1" hangingPunct="1">
                <a:spcBef>
                  <a:spcPct val="0"/>
                </a:spcBef>
                <a:buClrTx/>
                <a:buSzTx/>
                <a:buFontTx/>
                <a:buNone/>
              </a:pPr>
              <a:r>
                <a:rPr kumimoji="0" lang="en-US" altLang="en-US" sz="1500">
                  <a:solidFill>
                    <a:srgbClr val="000000"/>
                  </a:solidFill>
                  <a:latin typeface="Calibri" pitchFamily="34" charset="0"/>
                  <a:ea typeface="ヒラギノ角ゴ ProN W3"/>
                  <a:cs typeface="Calibri" pitchFamily="34" charset="0"/>
                  <a:sym typeface="Gill Sans"/>
                </a:rPr>
                <a:t>flatMap</a:t>
              </a:r>
            </a:p>
          </p:txBody>
        </p:sp>
        <p:sp>
          <p:nvSpPr>
            <p:cNvPr id="54320" name="TextBox 81"/>
            <p:cNvSpPr txBox="1">
              <a:spLocks noChangeArrowheads="1"/>
            </p:cNvSpPr>
            <p:nvPr/>
          </p:nvSpPr>
          <p:spPr bwMode="auto">
            <a:xfrm rot="-5400000">
              <a:off x="14507367" y="10444679"/>
              <a:ext cx="773114" cy="45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pPr algn="ctr"/>
              <a:r>
                <a:rPr lang="en-US" altLang="en-US">
                  <a:solidFill>
                    <a:srgbClr val="000000"/>
                  </a:solidFill>
                  <a:latin typeface="Arial" pitchFamily="34" charset="0"/>
                  <a:ea typeface="ヒラギノ角ゴ ProN W3"/>
                  <a:cs typeface="Tw Cen MT" pitchFamily="34" charset="0"/>
                </a:rPr>
                <a:t>…</a:t>
              </a:r>
            </a:p>
          </p:txBody>
        </p:sp>
        <p:grpSp>
          <p:nvGrpSpPr>
            <p:cNvPr id="54321" name="Group 143"/>
            <p:cNvGrpSpPr>
              <a:grpSpLocks/>
            </p:cNvGrpSpPr>
            <p:nvPr/>
          </p:nvGrpSpPr>
          <p:grpSpPr bwMode="auto">
            <a:xfrm>
              <a:off x="14614525" y="11050588"/>
              <a:ext cx="2614613" cy="760412"/>
              <a:chOff x="13968431" y="5604337"/>
              <a:chExt cx="2889827" cy="840669"/>
            </a:xfrm>
          </p:grpSpPr>
          <p:pic>
            <p:nvPicPr>
              <p:cNvPr id="54328" name="Picture 144"/>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3968431" y="5604337"/>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29" name="Picture 145"/>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4619692" y="5604337"/>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30" name="Picture 146"/>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5278479" y="5604337"/>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31" name="Picture 147"/>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5937253" y="5604337"/>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4322" name="Group 148"/>
            <p:cNvGrpSpPr>
              <a:grpSpLocks/>
            </p:cNvGrpSpPr>
            <p:nvPr/>
          </p:nvGrpSpPr>
          <p:grpSpPr bwMode="auto">
            <a:xfrm>
              <a:off x="14730413" y="10323513"/>
              <a:ext cx="2224087" cy="590550"/>
              <a:chOff x="7918600" y="4832650"/>
              <a:chExt cx="2458447" cy="653855"/>
            </a:xfrm>
          </p:grpSpPr>
          <p:sp>
            <p:nvSpPr>
              <p:cNvPr id="86" name="Alternate Process 149"/>
              <p:cNvSpPr/>
              <p:nvPr/>
            </p:nvSpPr>
            <p:spPr>
              <a:xfrm>
                <a:off x="7916808" y="4847656"/>
                <a:ext cx="2460622" cy="629562"/>
              </a:xfrm>
              <a:prstGeom prst="flowChartAlternateProcess">
                <a:avLst/>
              </a:prstGeom>
              <a:ln w="19050" cmpd="sng"/>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87" name="Straight Connector 86"/>
              <p:cNvCxnSpPr>
                <a:stCxn id="86" idx="0"/>
                <a:endCxn id="86" idx="2"/>
              </p:cNvCxnSpPr>
              <p:nvPr/>
            </p:nvCxnSpPr>
            <p:spPr>
              <a:xfrm>
                <a:off x="9147118" y="4847656"/>
                <a:ext cx="0" cy="629562"/>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88" name="Straight Connector 87"/>
              <p:cNvCxnSpPr/>
              <p:nvPr/>
            </p:nvCxnSpPr>
            <p:spPr>
              <a:xfrm>
                <a:off x="9783324" y="4833587"/>
                <a:ext cx="0" cy="629562"/>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89" name="Straight Connector 88"/>
              <p:cNvCxnSpPr/>
              <p:nvPr/>
            </p:nvCxnSpPr>
            <p:spPr>
              <a:xfrm>
                <a:off x="8548335" y="4858208"/>
                <a:ext cx="0" cy="629560"/>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grpSp>
        <p:cxnSp>
          <p:nvCxnSpPr>
            <p:cNvPr id="85" name="Straight Arrow Connector 84"/>
            <p:cNvCxnSpPr>
              <a:stCxn id="123" idx="2"/>
              <a:endCxn id="86" idx="0"/>
            </p:cNvCxnSpPr>
            <p:nvPr/>
          </p:nvCxnSpPr>
          <p:spPr bwMode="auto">
            <a:xfrm flipH="1">
              <a:off x="15841817" y="8621713"/>
              <a:ext cx="21162" cy="1715354"/>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94" name="Rounded Rectangular Callout 93"/>
          <p:cNvSpPr/>
          <p:nvPr/>
        </p:nvSpPr>
        <p:spPr>
          <a:xfrm>
            <a:off x="2200275" y="2438400"/>
            <a:ext cx="5648325" cy="533400"/>
          </a:xfrm>
          <a:prstGeom prst="wedgeRoundRectCallout">
            <a:avLst>
              <a:gd name="adj1" fmla="val -26503"/>
              <a:gd name="adj2" fmla="val -108217"/>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b="1" dirty="0">
                <a:solidFill>
                  <a:srgbClr val="000000"/>
                </a:solidFill>
                <a:latin typeface="Calibri"/>
                <a:ea typeface="ヒラギノ角ゴ ProN W3"/>
                <a:cs typeface="Calibri"/>
              </a:rPr>
              <a:t>transformation</a:t>
            </a:r>
            <a:r>
              <a:rPr lang="en-US" dirty="0">
                <a:solidFill>
                  <a:srgbClr val="000000"/>
                </a:solidFill>
                <a:latin typeface="Calibri"/>
                <a:ea typeface="ヒラギノ角ゴ ProN W3"/>
                <a:cs typeface="Calibri"/>
              </a:rPr>
              <a:t>: modify data in one </a:t>
            </a:r>
            <a:r>
              <a:rPr lang="en-US" dirty="0" err="1">
                <a:solidFill>
                  <a:srgbClr val="000000"/>
                </a:solidFill>
                <a:latin typeface="Calibri"/>
                <a:ea typeface="ヒラギノ角ゴ ProN W3"/>
                <a:cs typeface="Calibri"/>
              </a:rPr>
              <a:t>DStream</a:t>
            </a:r>
            <a:r>
              <a:rPr lang="en-US" dirty="0">
                <a:solidFill>
                  <a:srgbClr val="000000"/>
                </a:solidFill>
                <a:latin typeface="Calibri"/>
                <a:ea typeface="ヒラギノ角ゴ ProN W3"/>
                <a:cs typeface="Calibri"/>
              </a:rPr>
              <a:t> to create another </a:t>
            </a:r>
            <a:r>
              <a:rPr lang="en-US" dirty="0" err="1">
                <a:solidFill>
                  <a:srgbClr val="000000"/>
                </a:solidFill>
                <a:latin typeface="Calibri"/>
                <a:ea typeface="ヒラギノ角ゴ ProN W3"/>
                <a:cs typeface="Calibri"/>
              </a:rPr>
              <a:t>DStream</a:t>
            </a:r>
            <a:r>
              <a:rPr lang="en-US" dirty="0">
                <a:solidFill>
                  <a:srgbClr val="000000"/>
                </a:solidFill>
                <a:latin typeface="Calibri"/>
                <a:ea typeface="ヒラギノ角ゴ ProN W3"/>
                <a:cs typeface="Calibri"/>
              </a:rPr>
              <a:t> </a:t>
            </a:r>
          </a:p>
        </p:txBody>
      </p:sp>
      <p:sp>
        <p:nvSpPr>
          <p:cNvPr id="95" name="Rounded Rectangular Callout 94"/>
          <p:cNvSpPr/>
          <p:nvPr/>
        </p:nvSpPr>
        <p:spPr>
          <a:xfrm>
            <a:off x="523875" y="2438400"/>
            <a:ext cx="1457325" cy="533400"/>
          </a:xfrm>
          <a:prstGeom prst="wedgeRoundRectCallout">
            <a:avLst>
              <a:gd name="adj1" fmla="val -14849"/>
              <a:gd name="adj2" fmla="val -98253"/>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dirty="0">
                <a:solidFill>
                  <a:srgbClr val="000000"/>
                </a:solidFill>
                <a:latin typeface="Calibri"/>
                <a:ea typeface="ヒラギノ角ゴ ProN W3"/>
                <a:cs typeface="Calibri"/>
              </a:rPr>
              <a:t>new </a:t>
            </a:r>
            <a:r>
              <a:rPr lang="en-US" dirty="0" err="1">
                <a:solidFill>
                  <a:srgbClr val="000000"/>
                </a:solidFill>
                <a:latin typeface="Calibri"/>
                <a:ea typeface="ヒラギノ角ゴ ProN W3"/>
                <a:cs typeface="Calibri"/>
              </a:rPr>
              <a:t>DStream</a:t>
            </a:r>
            <a:endParaRPr lang="en-US" dirty="0">
              <a:solidFill>
                <a:srgbClr val="000000"/>
              </a:solidFill>
              <a:latin typeface="Calibri"/>
              <a:ea typeface="ヒラギノ角ゴ ProN W3"/>
              <a:cs typeface="Calibri"/>
            </a:endParaRPr>
          </a:p>
        </p:txBody>
      </p:sp>
      <p:sp>
        <p:nvSpPr>
          <p:cNvPr id="96" name="Rounded Rectangular Callout 95"/>
          <p:cNvSpPr/>
          <p:nvPr/>
        </p:nvSpPr>
        <p:spPr>
          <a:xfrm>
            <a:off x="6572250" y="5143500"/>
            <a:ext cx="1943100" cy="685800"/>
          </a:xfrm>
          <a:prstGeom prst="wedgeRoundRectCallout">
            <a:avLst>
              <a:gd name="adj1" fmla="val -59817"/>
              <a:gd name="adj2" fmla="val -22499"/>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sz="1700" dirty="0">
                <a:solidFill>
                  <a:srgbClr val="000000"/>
                </a:solidFill>
                <a:latin typeface="Calibri"/>
                <a:ea typeface="ヒラギノ角ゴ ProN W3"/>
                <a:cs typeface="Calibri"/>
              </a:rPr>
              <a:t>new RDDs created for every batch </a:t>
            </a:r>
          </a:p>
        </p:txBody>
      </p:sp>
      <p:grpSp>
        <p:nvGrpSpPr>
          <p:cNvPr id="54281" name="Group 7"/>
          <p:cNvGrpSpPr>
            <a:grpSpLocks/>
          </p:cNvGrpSpPr>
          <p:nvPr/>
        </p:nvGrpSpPr>
        <p:grpSpPr bwMode="auto">
          <a:xfrm>
            <a:off x="2921000" y="4019550"/>
            <a:ext cx="833438" cy="296863"/>
            <a:chOff x="7918600" y="4832650"/>
            <a:chExt cx="2458447" cy="653855"/>
          </a:xfrm>
        </p:grpSpPr>
        <p:sp>
          <p:nvSpPr>
            <p:cNvPr id="98" name="Alternate Process 8"/>
            <p:cNvSpPr/>
            <p:nvPr/>
          </p:nvSpPr>
          <p:spPr>
            <a:xfrm>
              <a:off x="7918600" y="4846636"/>
              <a:ext cx="2458447" cy="629378"/>
            </a:xfrm>
            <a:prstGeom prst="flowChartAlternateProcess">
              <a:avLst/>
            </a:prstGeom>
            <a:ln w="19050" cmpd="sng"/>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99" name="Straight Connector 98"/>
            <p:cNvCxnSpPr>
              <a:stCxn id="98" idx="0"/>
              <a:endCxn id="98" idx="2"/>
            </p:cNvCxnSpPr>
            <p:nvPr/>
          </p:nvCxnSpPr>
          <p:spPr>
            <a:xfrm>
              <a:off x="9150166" y="4846636"/>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100" name="Straight Connector 99"/>
            <p:cNvCxnSpPr/>
            <p:nvPr/>
          </p:nvCxnSpPr>
          <p:spPr>
            <a:xfrm>
              <a:off x="9782336" y="4832650"/>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101" name="Straight Connector 100"/>
            <p:cNvCxnSpPr/>
            <p:nvPr/>
          </p:nvCxnSpPr>
          <p:spPr>
            <a:xfrm>
              <a:off x="8546089" y="4857127"/>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grpSp>
      <p:grpSp>
        <p:nvGrpSpPr>
          <p:cNvPr id="54282" name="Group 12"/>
          <p:cNvGrpSpPr>
            <a:grpSpLocks/>
          </p:cNvGrpSpPr>
          <p:nvPr/>
        </p:nvGrpSpPr>
        <p:grpSpPr bwMode="auto">
          <a:xfrm>
            <a:off x="2867025" y="4370388"/>
            <a:ext cx="981075" cy="381000"/>
            <a:chOff x="7762239" y="5609988"/>
            <a:chExt cx="2889827" cy="840669"/>
          </a:xfrm>
        </p:grpSpPr>
        <p:pic>
          <p:nvPicPr>
            <p:cNvPr id="54311" name="Picture 1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7762239"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12" name="Picture 14"/>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841349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13" name="Picture 15"/>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07228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14" name="Picture 16"/>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731061"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4283" name="Group 103"/>
          <p:cNvGrpSpPr>
            <a:grpSpLocks/>
          </p:cNvGrpSpPr>
          <p:nvPr/>
        </p:nvGrpSpPr>
        <p:grpSpPr bwMode="auto">
          <a:xfrm>
            <a:off x="2857500" y="3268663"/>
            <a:ext cx="4572000" cy="517525"/>
            <a:chOff x="3523416" y="4511948"/>
            <a:chExt cx="1861716" cy="322227"/>
          </a:xfrm>
        </p:grpSpPr>
        <p:sp>
          <p:nvSpPr>
            <p:cNvPr id="108" name="Right Arrow 107"/>
            <p:cNvSpPr/>
            <p:nvPr/>
          </p:nvSpPr>
          <p:spPr>
            <a:xfrm>
              <a:off x="5122682" y="4511948"/>
              <a:ext cx="262450" cy="322227"/>
            </a:xfrm>
            <a:prstGeom prst="rightArrow">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sz="1500" kern="0">
                <a:solidFill>
                  <a:prstClr val="black"/>
                </a:solidFill>
                <a:latin typeface="Calibri"/>
                <a:ea typeface="ヒラギノ角ゴ ProN W3"/>
                <a:cs typeface="ヒラギノ角ゴ ProN W3"/>
              </a:endParaRPr>
            </a:p>
          </p:txBody>
        </p:sp>
        <p:sp>
          <p:nvSpPr>
            <p:cNvPr id="109" name="Rectangle 108"/>
            <p:cNvSpPr/>
            <p:nvPr/>
          </p:nvSpPr>
          <p:spPr>
            <a:xfrm>
              <a:off x="4055427" y="4599918"/>
              <a:ext cx="409189" cy="155183"/>
            </a:xfrm>
            <a:prstGeom prst="rect">
              <a:avLst/>
            </a:prstGeom>
            <a:ln/>
          </p:spPr>
          <p:style>
            <a:lnRef idx="1">
              <a:schemeClr val="accent6"/>
            </a:lnRef>
            <a:fillRef idx="3">
              <a:schemeClr val="accent6"/>
            </a:fillRef>
            <a:effectRef idx="2">
              <a:schemeClr val="accent6"/>
            </a:effectRef>
            <a:fontRef idx="minor">
              <a:schemeClr val="lt1"/>
            </a:fontRef>
          </p:style>
          <p:txBody>
            <a:bodyPr lIns="0" rIns="0" anchor="ctr"/>
            <a:lstStyle/>
            <a:p>
              <a:pPr algn="ctr">
                <a:defRPr/>
              </a:pPr>
              <a:r>
                <a:rPr lang="en-US" sz="1500" kern="0" dirty="0">
                  <a:solidFill>
                    <a:prstClr val="black"/>
                  </a:solidFill>
                  <a:latin typeface="Calibri"/>
                  <a:ea typeface="ヒラギノ角ゴ ProN W3"/>
                  <a:cs typeface="ヒラギノ角ゴ ProN W3"/>
                </a:rPr>
                <a:t>batch @ t+1</a:t>
              </a:r>
            </a:p>
          </p:txBody>
        </p:sp>
        <p:sp>
          <p:nvSpPr>
            <p:cNvPr id="110" name="Rectangle 109"/>
            <p:cNvSpPr/>
            <p:nvPr/>
          </p:nvSpPr>
          <p:spPr>
            <a:xfrm>
              <a:off x="3523416" y="4603871"/>
              <a:ext cx="408543" cy="155183"/>
            </a:xfrm>
            <a:prstGeom prst="rect">
              <a:avLst/>
            </a:prstGeom>
            <a:ln/>
          </p:spPr>
          <p:style>
            <a:lnRef idx="1">
              <a:schemeClr val="accent6"/>
            </a:lnRef>
            <a:fillRef idx="3">
              <a:schemeClr val="accent6"/>
            </a:fillRef>
            <a:effectRef idx="2">
              <a:schemeClr val="accent6"/>
            </a:effectRef>
            <a:fontRef idx="minor">
              <a:schemeClr val="lt1"/>
            </a:fontRef>
          </p:style>
          <p:txBody>
            <a:bodyPr lIns="0" rIns="0" anchor="ctr"/>
            <a:lstStyle/>
            <a:p>
              <a:pPr algn="ctr">
                <a:defRPr/>
              </a:pPr>
              <a:r>
                <a:rPr lang="en-US" sz="1500" kern="0" dirty="0">
                  <a:solidFill>
                    <a:prstClr val="black"/>
                  </a:solidFill>
                  <a:latin typeface="Calibri"/>
                  <a:ea typeface="ヒラギノ角ゴ ProN W3"/>
                  <a:cs typeface="ヒラギノ角ゴ ProN W3"/>
                </a:rPr>
                <a:t>b</a:t>
              </a:r>
              <a:r>
                <a:rPr lang="en-US" sz="1500" kern="0" dirty="0" err="1">
                  <a:solidFill>
                    <a:prstClr val="black"/>
                  </a:solidFill>
                  <a:latin typeface="Calibri"/>
                  <a:ea typeface="ヒラギノ角ゴ ProN W3"/>
                  <a:cs typeface="ヒラギノ角ゴ ProN W3"/>
                </a:rPr>
                <a:t>atch</a:t>
              </a:r>
              <a:r>
                <a:rPr lang="en-US" sz="1500" kern="0" dirty="0">
                  <a:solidFill>
                    <a:prstClr val="black"/>
                  </a:solidFill>
                  <a:latin typeface="Calibri"/>
                  <a:ea typeface="ヒラギノ角ゴ ProN W3"/>
                  <a:cs typeface="ヒラギノ角ゴ ProN W3"/>
                </a:rPr>
                <a:t> @ t</a:t>
              </a:r>
            </a:p>
          </p:txBody>
        </p:sp>
        <p:sp>
          <p:nvSpPr>
            <p:cNvPr id="111" name="Rectangle 110"/>
            <p:cNvSpPr/>
            <p:nvPr/>
          </p:nvSpPr>
          <p:spPr>
            <a:xfrm>
              <a:off x="4587438" y="4603871"/>
              <a:ext cx="409190" cy="155183"/>
            </a:xfrm>
            <a:prstGeom prst="rect">
              <a:avLst/>
            </a:prstGeom>
            <a:ln/>
          </p:spPr>
          <p:style>
            <a:lnRef idx="1">
              <a:schemeClr val="accent6"/>
            </a:lnRef>
            <a:fillRef idx="3">
              <a:schemeClr val="accent6"/>
            </a:fillRef>
            <a:effectRef idx="2">
              <a:schemeClr val="accent6"/>
            </a:effectRef>
            <a:fontRef idx="minor">
              <a:schemeClr val="lt1"/>
            </a:fontRef>
          </p:style>
          <p:txBody>
            <a:bodyPr lIns="0" rIns="0" anchor="ctr"/>
            <a:lstStyle/>
            <a:p>
              <a:pPr algn="ctr">
                <a:defRPr/>
              </a:pPr>
              <a:r>
                <a:rPr lang="en-US" sz="1500" kern="0" dirty="0">
                  <a:solidFill>
                    <a:prstClr val="black"/>
                  </a:solidFill>
                  <a:latin typeface="Calibri"/>
                  <a:ea typeface="ヒラギノ角ゴ ProN W3"/>
                  <a:cs typeface="ヒラギノ角ゴ ProN W3"/>
                </a:rPr>
                <a:t>batch @ t+2</a:t>
              </a:r>
            </a:p>
          </p:txBody>
        </p:sp>
      </p:grpSp>
      <p:grpSp>
        <p:nvGrpSpPr>
          <p:cNvPr id="54284" name="Group 111"/>
          <p:cNvGrpSpPr>
            <a:grpSpLocks/>
          </p:cNvGrpSpPr>
          <p:nvPr/>
        </p:nvGrpSpPr>
        <p:grpSpPr bwMode="auto">
          <a:xfrm>
            <a:off x="4238625" y="4019550"/>
            <a:ext cx="835025" cy="296863"/>
            <a:chOff x="7918600" y="4832650"/>
            <a:chExt cx="2458447" cy="653855"/>
          </a:xfrm>
        </p:grpSpPr>
        <p:sp>
          <p:nvSpPr>
            <p:cNvPr id="113" name="Alternate Process 112"/>
            <p:cNvSpPr/>
            <p:nvPr/>
          </p:nvSpPr>
          <p:spPr>
            <a:xfrm>
              <a:off x="7918600" y="4846636"/>
              <a:ext cx="2458447" cy="629378"/>
            </a:xfrm>
            <a:prstGeom prst="flowChartAlternateProcess">
              <a:avLst/>
            </a:prstGeom>
            <a:ln w="19050" cmpd="sng"/>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114" name="Straight Connector 113"/>
            <p:cNvCxnSpPr>
              <a:stCxn id="113" idx="0"/>
              <a:endCxn id="113" idx="2"/>
            </p:cNvCxnSpPr>
            <p:nvPr/>
          </p:nvCxnSpPr>
          <p:spPr>
            <a:xfrm>
              <a:off x="9147825" y="4846636"/>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115" name="Straight Connector 114"/>
            <p:cNvCxnSpPr/>
            <p:nvPr/>
          </p:nvCxnSpPr>
          <p:spPr>
            <a:xfrm>
              <a:off x="9783469" y="4832650"/>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116" name="Straight Connector 115"/>
            <p:cNvCxnSpPr/>
            <p:nvPr/>
          </p:nvCxnSpPr>
          <p:spPr>
            <a:xfrm>
              <a:off x="8549572" y="4857127"/>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grpSp>
      <p:grpSp>
        <p:nvGrpSpPr>
          <p:cNvPr id="54285" name="Group 116"/>
          <p:cNvGrpSpPr>
            <a:grpSpLocks/>
          </p:cNvGrpSpPr>
          <p:nvPr/>
        </p:nvGrpSpPr>
        <p:grpSpPr bwMode="auto">
          <a:xfrm>
            <a:off x="4186238" y="4370388"/>
            <a:ext cx="981075" cy="381000"/>
            <a:chOff x="7762239" y="5609988"/>
            <a:chExt cx="2889827" cy="840669"/>
          </a:xfrm>
        </p:grpSpPr>
        <p:pic>
          <p:nvPicPr>
            <p:cNvPr id="54299" name="Picture 117"/>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7762239"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00" name="Picture 118"/>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841349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01" name="Picture 119"/>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07228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02" name="Picture 120"/>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731061"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4286" name="Group 133"/>
          <p:cNvGrpSpPr>
            <a:grpSpLocks/>
          </p:cNvGrpSpPr>
          <p:nvPr/>
        </p:nvGrpSpPr>
        <p:grpSpPr bwMode="auto">
          <a:xfrm>
            <a:off x="5532438" y="4019550"/>
            <a:ext cx="833437" cy="296863"/>
            <a:chOff x="7918600" y="4832650"/>
            <a:chExt cx="2458447" cy="653855"/>
          </a:xfrm>
        </p:grpSpPr>
        <p:sp>
          <p:nvSpPr>
            <p:cNvPr id="123" name="Alternate Process 134"/>
            <p:cNvSpPr/>
            <p:nvPr/>
          </p:nvSpPr>
          <p:spPr>
            <a:xfrm>
              <a:off x="7918600" y="4846636"/>
              <a:ext cx="2458447" cy="629378"/>
            </a:xfrm>
            <a:prstGeom prst="flowChartAlternateProcess">
              <a:avLst/>
            </a:prstGeom>
            <a:ln w="19050" cmpd="sng"/>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124" name="Straight Connector 123"/>
            <p:cNvCxnSpPr>
              <a:stCxn id="123" idx="0"/>
              <a:endCxn id="123" idx="2"/>
            </p:cNvCxnSpPr>
            <p:nvPr/>
          </p:nvCxnSpPr>
          <p:spPr>
            <a:xfrm>
              <a:off x="9150164" y="4846636"/>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125" name="Straight Connector 124"/>
            <p:cNvCxnSpPr/>
            <p:nvPr/>
          </p:nvCxnSpPr>
          <p:spPr>
            <a:xfrm>
              <a:off x="9787019" y="4832650"/>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126" name="Straight Connector 125"/>
            <p:cNvCxnSpPr/>
            <p:nvPr/>
          </p:nvCxnSpPr>
          <p:spPr>
            <a:xfrm>
              <a:off x="8550771" y="4857127"/>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grpSp>
      <p:grpSp>
        <p:nvGrpSpPr>
          <p:cNvPr id="54287" name="Group 138"/>
          <p:cNvGrpSpPr>
            <a:grpSpLocks/>
          </p:cNvGrpSpPr>
          <p:nvPr/>
        </p:nvGrpSpPr>
        <p:grpSpPr bwMode="auto">
          <a:xfrm>
            <a:off x="5478463" y="4370388"/>
            <a:ext cx="981075" cy="381000"/>
            <a:chOff x="7762239" y="5609988"/>
            <a:chExt cx="2889827" cy="840669"/>
          </a:xfrm>
        </p:grpSpPr>
        <p:pic>
          <p:nvPicPr>
            <p:cNvPr id="54291" name="Picture 139"/>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7762239"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2" name="Picture 140"/>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841349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3" name="Picture 141"/>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07228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4" name="Picture 142"/>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731061"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288" name="Rectangle 155"/>
          <p:cNvSpPr>
            <a:spLocks noChangeArrowheads="1"/>
          </p:cNvSpPr>
          <p:nvPr/>
        </p:nvSpPr>
        <p:spPr bwMode="auto">
          <a:xfrm>
            <a:off x="728663" y="3951288"/>
            <a:ext cx="1885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r>
              <a:rPr lang="en-US" altLang="en-US">
                <a:solidFill>
                  <a:srgbClr val="000000"/>
                </a:solidFill>
                <a:latin typeface="Calibri" pitchFamily="34" charset="0"/>
                <a:ea typeface="ヒラギノ角ゴ ProN W3"/>
                <a:cs typeface="Calibri" pitchFamily="34" charset="0"/>
              </a:rPr>
              <a:t>tweets DStream</a:t>
            </a:r>
          </a:p>
        </p:txBody>
      </p:sp>
      <p:sp>
        <p:nvSpPr>
          <p:cNvPr id="133" name="Rectangle 155"/>
          <p:cNvSpPr>
            <a:spLocks noChangeArrowheads="1"/>
          </p:cNvSpPr>
          <p:nvPr/>
        </p:nvSpPr>
        <p:spPr bwMode="auto">
          <a:xfrm>
            <a:off x="760413" y="5105400"/>
            <a:ext cx="18859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19202" rIns="38405" bIns="19202">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r>
              <a:rPr lang="en-US" altLang="en-US">
                <a:solidFill>
                  <a:srgbClr val="000000"/>
                </a:solidFill>
                <a:latin typeface="Calibri" pitchFamily="34" charset="0"/>
                <a:ea typeface="ヒラギノ角ゴ ProN W3"/>
                <a:cs typeface="Calibri" pitchFamily="34" charset="0"/>
              </a:rPr>
              <a:t>hashTags Dstream</a:t>
            </a:r>
          </a:p>
          <a:p>
            <a:r>
              <a:rPr lang="en-US" altLang="en-US" sz="1500">
                <a:solidFill>
                  <a:srgbClr val="000000"/>
                </a:solidFill>
                <a:latin typeface="Calibri" pitchFamily="34" charset="0"/>
                <a:ea typeface="ヒラギノ角ゴ ProN W3"/>
                <a:cs typeface="Calibri" pitchFamily="34" charset="0"/>
              </a:rPr>
              <a:t>[#cat, #dog, … ]</a:t>
            </a:r>
          </a:p>
        </p:txBody>
      </p:sp>
      <p:sp>
        <p:nvSpPr>
          <p:cNvPr id="134" name="Content Placeholder 4"/>
          <p:cNvSpPr txBox="1">
            <a:spLocks/>
          </p:cNvSpPr>
          <p:nvPr/>
        </p:nvSpPr>
        <p:spPr bwMode="auto">
          <a:xfrm>
            <a:off x="438150" y="1447800"/>
            <a:ext cx="83058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defPPr>
              <a:defRPr lang="en-US"/>
            </a:defPPr>
            <a:lvl1pPr algn="r" rtl="0" eaLnBrk="0" fontAlgn="base" hangingPunct="0">
              <a:spcBef>
                <a:spcPct val="50000"/>
              </a:spcBef>
              <a:spcAft>
                <a:spcPct val="0"/>
              </a:spcAft>
              <a:defRPr sz="1400" kern="1200">
                <a:solidFill>
                  <a:schemeClr val="bg2"/>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5pPr>
            <a:lvl6pPr marL="2286000" algn="l" defTabSz="914400" rtl="0" eaLnBrk="1" latinLnBrk="0" hangingPunct="1">
              <a:defRPr sz="1600" kern="1200">
                <a:solidFill>
                  <a:schemeClr val="tx1"/>
                </a:solidFill>
                <a:latin typeface="Helvetica" pitchFamily="-84" charset="0"/>
                <a:ea typeface="MS PGothic" pitchFamily="34" charset="-128"/>
                <a:cs typeface="+mn-cs"/>
              </a:defRPr>
            </a:lvl6pPr>
            <a:lvl7pPr marL="2743200" algn="l" defTabSz="914400" rtl="0" eaLnBrk="1" latinLnBrk="0" hangingPunct="1">
              <a:defRPr sz="1600" kern="1200">
                <a:solidFill>
                  <a:schemeClr val="tx1"/>
                </a:solidFill>
                <a:latin typeface="Helvetica" pitchFamily="-84" charset="0"/>
                <a:ea typeface="MS PGothic" pitchFamily="34" charset="-128"/>
                <a:cs typeface="+mn-cs"/>
              </a:defRPr>
            </a:lvl7pPr>
            <a:lvl8pPr marL="3200400" algn="l" defTabSz="914400" rtl="0" eaLnBrk="1" latinLnBrk="0" hangingPunct="1">
              <a:defRPr sz="1600" kern="1200">
                <a:solidFill>
                  <a:schemeClr val="tx1"/>
                </a:solidFill>
                <a:latin typeface="Helvetica" pitchFamily="-84" charset="0"/>
                <a:ea typeface="MS PGothic" pitchFamily="34" charset="-128"/>
                <a:cs typeface="+mn-cs"/>
              </a:defRPr>
            </a:lvl8pPr>
            <a:lvl9pPr marL="3657600" algn="l" defTabSz="914400" rtl="0" eaLnBrk="1" latinLnBrk="0" hangingPunct="1">
              <a:defRPr sz="1600" kern="1200">
                <a:solidFill>
                  <a:schemeClr val="tx1"/>
                </a:solidFill>
                <a:latin typeface="Helvetica" pitchFamily="-84" charset="0"/>
                <a:ea typeface="MS PGothic" pitchFamily="34" charset="-128"/>
                <a:cs typeface="+mn-cs"/>
              </a:defRPr>
            </a:lvl9pPr>
          </a:lstStyle>
          <a:p>
            <a:pPr algn="l">
              <a:defRPr/>
            </a:pPr>
            <a:r>
              <a:rPr lang="en-US" sz="1700" dirty="0" err="1" smtClean="0">
                <a:latin typeface="Consolas"/>
                <a:cs typeface="Consolas"/>
              </a:rPr>
              <a:t>val</a:t>
            </a:r>
            <a:r>
              <a:rPr lang="en-US" sz="1700" dirty="0" smtClean="0">
                <a:latin typeface="Consolas"/>
                <a:cs typeface="Consolas"/>
              </a:rPr>
              <a:t> </a:t>
            </a:r>
            <a:r>
              <a:rPr lang="en-US" sz="1700" dirty="0" err="1" smtClean="0">
                <a:solidFill>
                  <a:srgbClr val="C61B1B"/>
                </a:solidFill>
                <a:latin typeface="Consolas"/>
                <a:cs typeface="Consolas"/>
              </a:rPr>
              <a:t>hashTags</a:t>
            </a:r>
            <a:r>
              <a:rPr lang="en-US" sz="1700" dirty="0" smtClean="0">
                <a:solidFill>
                  <a:srgbClr val="C61B1B"/>
                </a:solidFill>
                <a:latin typeface="Consolas"/>
                <a:cs typeface="Consolas"/>
              </a:rPr>
              <a:t> </a:t>
            </a:r>
            <a:r>
              <a:rPr lang="en-US" sz="1700" dirty="0" smtClean="0">
                <a:latin typeface="Consolas"/>
                <a:cs typeface="Consolas"/>
              </a:rPr>
              <a:t>= </a:t>
            </a:r>
            <a:r>
              <a:rPr lang="en-US" sz="1700" dirty="0" err="1" smtClean="0">
                <a:solidFill>
                  <a:srgbClr val="C61B1B"/>
                </a:solidFill>
                <a:latin typeface="Consolas"/>
                <a:cs typeface="Consolas"/>
              </a:rPr>
              <a:t>tweets</a:t>
            </a:r>
            <a:r>
              <a:rPr lang="en-US" sz="1700" dirty="0" err="1" smtClean="0">
                <a:latin typeface="Consolas"/>
                <a:cs typeface="Consolas"/>
              </a:rPr>
              <a:t>.</a:t>
            </a:r>
            <a:r>
              <a:rPr lang="en-US" sz="1700" dirty="0" err="1" smtClean="0">
                <a:solidFill>
                  <a:srgbClr val="0D8BE6"/>
                </a:solidFill>
                <a:latin typeface="Consolas"/>
                <a:cs typeface="Consolas"/>
              </a:rPr>
              <a:t>flatMap</a:t>
            </a:r>
            <a:r>
              <a:rPr lang="en-US" sz="1700" dirty="0" smtClean="0">
                <a:solidFill>
                  <a:srgbClr val="0D8BE6"/>
                </a:solidFill>
                <a:latin typeface="Consolas"/>
                <a:cs typeface="Consolas"/>
              </a:rPr>
              <a:t> </a:t>
            </a:r>
            <a:r>
              <a:rPr lang="en-US" sz="1700" dirty="0" smtClean="0">
                <a:latin typeface="Consolas"/>
                <a:cs typeface="Consolas"/>
              </a:rPr>
              <a:t>(status =&gt; </a:t>
            </a:r>
            <a:r>
              <a:rPr lang="en-US" sz="1700" dirty="0" err="1" smtClean="0">
                <a:latin typeface="Consolas"/>
                <a:cs typeface="Consolas"/>
              </a:rPr>
              <a:t>getTags</a:t>
            </a:r>
            <a:r>
              <a:rPr lang="en-US" sz="1700" dirty="0" smtClean="0">
                <a:latin typeface="Consolas"/>
                <a:cs typeface="Consolas"/>
              </a:rPr>
              <a:t>(status))</a:t>
            </a:r>
          </a:p>
          <a:p>
            <a:pPr algn="l">
              <a:defRPr/>
            </a:pPr>
            <a:endParaRPr lang="en-US" sz="2500" dirty="0" smtClean="0"/>
          </a:p>
          <a:p>
            <a:pPr algn="l">
              <a:defRPr/>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33"/>
                                        </p:tgtEl>
                                        <p:attrNameLst>
                                          <p:attrName>style.visibility</p:attrName>
                                        </p:attrNameLst>
                                      </p:cBhvr>
                                      <p:to>
                                        <p:strVal val="visible"/>
                                      </p:to>
                                    </p:set>
                                    <p:animEffect transition="in" filter="wipe(down)">
                                      <p:cBhvr>
                                        <p:cTn id="15" dur="500"/>
                                        <p:tgtEl>
                                          <p:spTgt spid="133"/>
                                        </p:tgtEl>
                                      </p:cBhvr>
                                    </p:animEffect>
                                  </p:childTnLst>
                                </p:cTn>
                              </p:par>
                              <p:par>
                                <p:cTn id="16" presetID="22" presetClass="entr" presetSubtype="1" fill="hold"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up)">
                                      <p:cBhvr>
                                        <p:cTn id="18" dur="500"/>
                                        <p:tgtEl>
                                          <p:spTgt spid="54"/>
                                        </p:tgtEl>
                                      </p:cBhvr>
                                    </p:animEffect>
                                  </p:childTnLst>
                                </p:cTn>
                              </p:par>
                            </p:childTnLst>
                          </p:cTn>
                        </p:par>
                        <p:par>
                          <p:cTn id="19" fill="hold" nodeType="afterGroup">
                            <p:stCondLst>
                              <p:cond delay="500"/>
                            </p:stCondLst>
                            <p:childTnLst>
                              <p:par>
                                <p:cTn id="20" presetID="22" presetClass="entr" presetSubtype="1"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500"/>
                                        <p:tgtEl>
                                          <p:spTgt spid="67"/>
                                        </p:tgtEl>
                                      </p:cBhvr>
                                    </p:animEffect>
                                  </p:childTnLst>
                                </p:cTn>
                              </p:par>
                            </p:childTnLst>
                          </p:cTn>
                        </p:par>
                        <p:par>
                          <p:cTn id="23" fill="hold" nodeType="afterGroup">
                            <p:stCondLst>
                              <p:cond delay="1000"/>
                            </p:stCondLst>
                            <p:childTnLst>
                              <p:par>
                                <p:cTn id="24" presetID="22" presetClass="entr" presetSubtype="1" fill="hold" nodeType="after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wipe(up)">
                                      <p:cBhvr>
                                        <p:cTn id="26" dur="500"/>
                                        <p:tgtEl>
                                          <p:spTgt spid="80"/>
                                        </p:tgtEl>
                                      </p:cBhvr>
                                    </p:animEffect>
                                  </p:childTnLst>
                                </p:cTn>
                              </p:par>
                            </p:childTnLst>
                          </p:cTn>
                        </p:par>
                        <p:par>
                          <p:cTn id="27" fill="hold" nodeType="afterGroup">
                            <p:stCondLst>
                              <p:cond delay="1500"/>
                            </p:stCondLst>
                            <p:childTnLst>
                              <p:par>
                                <p:cTn id="28" presetID="1" presetClass="entr" presetSubtype="0" fill="hold" grpId="0" nodeType="afterEffect">
                                  <p:stCondLst>
                                    <p:cond delay="0"/>
                                  </p:stCondLst>
                                  <p:childTnLst>
                                    <p:set>
                                      <p:cBhvr>
                                        <p:cTn id="29"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1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Spark Components</a:t>
            </a:r>
            <a:endParaRPr lang="en-AU" dirty="0"/>
          </a:p>
        </p:txBody>
      </p:sp>
      <p:sp>
        <p:nvSpPr>
          <p:cNvPr id="7171" name="Content Placeholder 2"/>
          <p:cNvSpPr>
            <a:spLocks noGrp="1"/>
          </p:cNvSpPr>
          <p:nvPr>
            <p:ph idx="1"/>
          </p:nvPr>
        </p:nvSpPr>
        <p:spPr/>
        <p:txBody>
          <a:bodyPr/>
          <a:lstStyle/>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r>
              <a:rPr lang="en-AU" altLang="en-US" smtClean="0"/>
              <a:t>Spark SQL(SQL on Spark)</a:t>
            </a:r>
          </a:p>
          <a:p>
            <a:r>
              <a:rPr lang="en-AU" altLang="en-US" smtClean="0"/>
              <a:t>Spark Streaming (stream processing)</a:t>
            </a:r>
          </a:p>
          <a:p>
            <a:r>
              <a:rPr lang="en-AU" altLang="en-US" smtClean="0"/>
              <a:t>GraphX (graph processing)</a:t>
            </a:r>
          </a:p>
          <a:p>
            <a:r>
              <a:rPr lang="en-AU" altLang="en-US" smtClean="0"/>
              <a:t>MLlib (machine learning library)</a:t>
            </a:r>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AU" altLang="en-US" smtClean="0"/>
          </a:p>
        </p:txBody>
      </p:sp>
      <p:grpSp>
        <p:nvGrpSpPr>
          <p:cNvPr id="7172" name="Group 11"/>
          <p:cNvGrpSpPr>
            <a:grpSpLocks/>
          </p:cNvGrpSpPr>
          <p:nvPr/>
        </p:nvGrpSpPr>
        <p:grpSpPr bwMode="auto">
          <a:xfrm>
            <a:off x="685800" y="1339850"/>
            <a:ext cx="7807325" cy="2435225"/>
            <a:chOff x="645592" y="2286000"/>
            <a:chExt cx="7999802" cy="2559280"/>
          </a:xfrm>
        </p:grpSpPr>
        <p:sp>
          <p:nvSpPr>
            <p:cNvPr id="13" name="Rectangle 12"/>
            <p:cNvSpPr/>
            <p:nvPr/>
          </p:nvSpPr>
          <p:spPr>
            <a:xfrm>
              <a:off x="645592" y="4117871"/>
              <a:ext cx="7911964" cy="727409"/>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anchor="ctr"/>
            <a:lstStyle/>
            <a:p>
              <a:pPr algn="ctr" eaLnBrk="1" fontAlgn="auto" hangingPunct="1">
                <a:spcBef>
                  <a:spcPts val="0"/>
                </a:spcBef>
                <a:spcAft>
                  <a:spcPts val="0"/>
                </a:spcAft>
                <a:defRPr/>
              </a:pPr>
              <a:r>
                <a:rPr lang="en-US" sz="3000" kern="0" dirty="0">
                  <a:solidFill>
                    <a:sysClr val="window" lastClr="FFFFFF"/>
                  </a:solidFill>
                  <a:latin typeface="Corbel"/>
                  <a:cs typeface="Corbel"/>
                </a:rPr>
                <a:t>Spark </a:t>
              </a:r>
              <a:r>
                <a:rPr lang="en-US" altLang="zh-CN" sz="3000" kern="0" dirty="0">
                  <a:solidFill>
                    <a:sysClr val="window" lastClr="FFFFFF"/>
                  </a:solidFill>
                  <a:latin typeface="Corbel"/>
                  <a:cs typeface="Corbel"/>
                </a:rPr>
                <a:t>Core</a:t>
              </a:r>
              <a:endParaRPr lang="en-US" sz="3000" kern="0" dirty="0">
                <a:solidFill>
                  <a:sysClr val="window" lastClr="FFFFFF"/>
                </a:solidFill>
                <a:latin typeface="Corbel"/>
                <a:cs typeface="Corbel"/>
              </a:endParaRPr>
            </a:p>
          </p:txBody>
        </p:sp>
        <p:sp>
          <p:nvSpPr>
            <p:cNvPr id="14" name="Rectangle 13"/>
            <p:cNvSpPr/>
            <p:nvPr/>
          </p:nvSpPr>
          <p:spPr>
            <a:xfrm>
              <a:off x="2553638" y="2286000"/>
              <a:ext cx="1766528" cy="165669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anchor="ctr"/>
            <a:lstStyle/>
            <a:p>
              <a:pPr algn="ctr" eaLnBrk="1" fontAlgn="auto" hangingPunct="1">
                <a:spcBef>
                  <a:spcPts val="0"/>
                </a:spcBef>
                <a:spcAft>
                  <a:spcPts val="0"/>
                </a:spcAft>
                <a:defRPr/>
              </a:pPr>
              <a:r>
                <a:rPr lang="en-US" sz="2800" kern="0" dirty="0">
                  <a:solidFill>
                    <a:sysClr val="window" lastClr="FFFFFF"/>
                  </a:solidFill>
                  <a:latin typeface="Corbel"/>
                  <a:ea typeface="+mn-ea"/>
                  <a:cs typeface="Corbel"/>
                </a:rPr>
                <a:t>Spark Streaming</a:t>
              </a:r>
            </a:p>
            <a:p>
              <a:pPr algn="ctr" eaLnBrk="1" fontAlgn="auto" hangingPunct="1">
                <a:spcBef>
                  <a:spcPts val="0"/>
                </a:spcBef>
                <a:spcAft>
                  <a:spcPts val="0"/>
                </a:spcAft>
                <a:defRPr/>
              </a:pPr>
              <a:r>
                <a:rPr lang="en-US" sz="2200" kern="0" dirty="0">
                  <a:solidFill>
                    <a:sysClr val="window" lastClr="FFFFFF"/>
                  </a:solidFill>
                  <a:latin typeface="Corbel"/>
                  <a:ea typeface="+mn-ea"/>
                  <a:cs typeface="Corbel"/>
                </a:rPr>
                <a:t>(real-time)</a:t>
              </a:r>
            </a:p>
          </p:txBody>
        </p:sp>
        <p:sp>
          <p:nvSpPr>
            <p:cNvPr id="15" name="Rectangle 14"/>
            <p:cNvSpPr/>
            <p:nvPr/>
          </p:nvSpPr>
          <p:spPr>
            <a:xfrm>
              <a:off x="4461683" y="2286000"/>
              <a:ext cx="1766528" cy="1656692"/>
            </a:xfrm>
            <a:prstGeom prst="rect">
              <a:avLst/>
            </a:prstGeom>
            <a:gradFill rotWithShape="1">
              <a:gsLst>
                <a:gs pos="0">
                  <a:srgbClr val="84AADF"/>
                </a:gs>
                <a:gs pos="100000">
                  <a:srgbClr val="A1C5FF"/>
                </a:gs>
              </a:gsLst>
              <a:lin ang="16200000" scaled="0"/>
            </a:gradFill>
            <a:ln w="9525" cap="flat" cmpd="sng" algn="ctr">
              <a:solidFill>
                <a:srgbClr val="7090C1"/>
              </a:solidFill>
              <a:prstDash val="solid"/>
              <a:headEnd type="none" w="med" len="med"/>
              <a:tailEnd type="none"/>
            </a:ln>
            <a:effectLst>
              <a:outerShdw blurRad="40000" dist="23000" dir="5400000" rotWithShape="0">
                <a:srgbClr val="000000">
                  <a:alpha val="35000"/>
                </a:srgbClr>
              </a:outerShdw>
            </a:effectLst>
          </p:spPr>
          <p:txBody>
            <a:bodyPr lIns="0" rIns="0" anchor="ctr"/>
            <a:lstStyle/>
            <a:p>
              <a:pPr algn="ctr" eaLnBrk="1" fontAlgn="auto" hangingPunct="1">
                <a:spcBef>
                  <a:spcPts val="0"/>
                </a:spcBef>
                <a:spcAft>
                  <a:spcPts val="0"/>
                </a:spcAft>
                <a:defRPr/>
              </a:pPr>
              <a:r>
                <a:rPr lang="en-US" sz="2900" kern="0" dirty="0" err="1">
                  <a:solidFill>
                    <a:sysClr val="window" lastClr="FFFFFF"/>
                  </a:solidFill>
                  <a:latin typeface="Corbel"/>
                  <a:ea typeface="+mn-ea"/>
                  <a:cs typeface="Corbel"/>
                </a:rPr>
                <a:t>GraphX</a:t>
              </a:r>
              <a:endParaRPr lang="en-US" sz="2900" kern="0" dirty="0">
                <a:solidFill>
                  <a:sysClr val="window" lastClr="FFFFFF"/>
                </a:solidFill>
                <a:latin typeface="Corbel"/>
                <a:ea typeface="+mn-ea"/>
                <a:cs typeface="Corbel"/>
              </a:endParaRPr>
            </a:p>
            <a:p>
              <a:pPr algn="ctr" eaLnBrk="1" fontAlgn="auto" hangingPunct="1">
                <a:spcBef>
                  <a:spcPts val="0"/>
                </a:spcBef>
                <a:spcAft>
                  <a:spcPts val="0"/>
                </a:spcAft>
                <a:defRPr/>
              </a:pPr>
              <a:r>
                <a:rPr lang="en-US" sz="2200" kern="0" dirty="0">
                  <a:solidFill>
                    <a:sysClr val="window" lastClr="FFFFFF"/>
                  </a:solidFill>
                  <a:latin typeface="Corbel"/>
                  <a:ea typeface="+mn-ea"/>
                  <a:cs typeface="Corbel"/>
                </a:rPr>
                <a:t>(graph)</a:t>
              </a:r>
            </a:p>
          </p:txBody>
        </p:sp>
        <p:sp>
          <p:nvSpPr>
            <p:cNvPr id="16" name="TextBox 15"/>
            <p:cNvSpPr txBox="1"/>
            <p:nvPr/>
          </p:nvSpPr>
          <p:spPr>
            <a:xfrm>
              <a:off x="8133004" y="3518926"/>
              <a:ext cx="512390" cy="548893"/>
            </a:xfrm>
            <a:prstGeom prst="rect">
              <a:avLst/>
            </a:prstGeom>
            <a:noFill/>
          </p:spPr>
          <p:txBody>
            <a:bodyPr wrap="none">
              <a:spAutoFit/>
            </a:bodyPr>
            <a:lstStyle/>
            <a:p>
              <a:pPr algn="ctr">
                <a:defRPr/>
              </a:pPr>
              <a:r>
                <a:rPr lang="en-US" sz="2800" b="1" dirty="0">
                  <a:solidFill>
                    <a:schemeClr val="tx2">
                      <a:lumMod val="60000"/>
                      <a:lumOff val="40000"/>
                    </a:schemeClr>
                  </a:solidFill>
                  <a:latin typeface="Corbel"/>
                  <a:cs typeface="Corbel"/>
                </a:rPr>
                <a:t>…</a:t>
              </a:r>
            </a:p>
          </p:txBody>
        </p:sp>
        <p:sp>
          <p:nvSpPr>
            <p:cNvPr id="17" name="Rectangle 16"/>
            <p:cNvSpPr/>
            <p:nvPr/>
          </p:nvSpPr>
          <p:spPr>
            <a:xfrm>
              <a:off x="645592" y="2286000"/>
              <a:ext cx="1766528" cy="165669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anchor="ctr"/>
            <a:lstStyle/>
            <a:p>
              <a:pPr algn="ctr" eaLnBrk="1" fontAlgn="auto" hangingPunct="1">
                <a:spcBef>
                  <a:spcPts val="0"/>
                </a:spcBef>
                <a:spcAft>
                  <a:spcPts val="0"/>
                </a:spcAft>
                <a:defRPr/>
              </a:pPr>
              <a:r>
                <a:rPr lang="en-US" sz="2900" kern="0" dirty="0">
                  <a:solidFill>
                    <a:sysClr val="window" lastClr="FFFFFF"/>
                  </a:solidFill>
                  <a:latin typeface="Corbel"/>
                  <a:ea typeface="+mn-ea"/>
                  <a:cs typeface="Corbel"/>
                </a:rPr>
                <a:t>Spark SQL</a:t>
              </a:r>
              <a:r>
                <a:rPr lang="en-US" sz="3000" kern="0" dirty="0">
                  <a:solidFill>
                    <a:sysClr val="window" lastClr="FFFFFF"/>
                  </a:solidFill>
                  <a:latin typeface="Corbel"/>
                  <a:ea typeface="+mn-ea"/>
                  <a:cs typeface="Corbel"/>
                </a:rPr>
                <a:t/>
              </a:r>
              <a:br>
                <a:rPr lang="en-US" sz="3000" kern="0" dirty="0">
                  <a:solidFill>
                    <a:sysClr val="window" lastClr="FFFFFF"/>
                  </a:solidFill>
                  <a:latin typeface="Corbel"/>
                  <a:ea typeface="+mn-ea"/>
                  <a:cs typeface="Corbel"/>
                </a:rPr>
              </a:br>
              <a:r>
                <a:rPr lang="en-US" sz="2200" kern="0" dirty="0">
                  <a:solidFill>
                    <a:sysClr val="window" lastClr="FFFFFF"/>
                  </a:solidFill>
                  <a:latin typeface="Corbel"/>
                  <a:ea typeface="+mn-ea"/>
                  <a:cs typeface="Corbel"/>
                </a:rPr>
                <a:t>(SQL)</a:t>
              </a:r>
            </a:p>
          </p:txBody>
        </p:sp>
        <p:sp>
          <p:nvSpPr>
            <p:cNvPr id="18" name="Rectangle 17"/>
            <p:cNvSpPr/>
            <p:nvPr/>
          </p:nvSpPr>
          <p:spPr>
            <a:xfrm>
              <a:off x="6369729" y="2286000"/>
              <a:ext cx="1766528" cy="1656692"/>
            </a:xfrm>
            <a:prstGeom prst="rect">
              <a:avLst/>
            </a:prstGeom>
            <a:gradFill rotWithShape="1">
              <a:gsLst>
                <a:gs pos="0">
                  <a:srgbClr val="84AADF"/>
                </a:gs>
                <a:gs pos="100000">
                  <a:srgbClr val="A1C5FF"/>
                </a:gs>
              </a:gsLst>
              <a:lin ang="16200000" scaled="0"/>
            </a:gradFill>
            <a:ln w="9525" cap="flat" cmpd="sng" algn="ctr">
              <a:solidFill>
                <a:srgbClr val="7090C1"/>
              </a:solidFill>
              <a:prstDash val="solid"/>
              <a:headEnd type="none" w="med" len="med"/>
              <a:tailEnd type="none"/>
            </a:ln>
            <a:effectLst>
              <a:outerShdw blurRad="40000" dist="23000" dir="5400000" rotWithShape="0">
                <a:srgbClr val="000000">
                  <a:alpha val="35000"/>
                </a:srgbClr>
              </a:outerShdw>
            </a:effectLst>
          </p:spPr>
          <p:txBody>
            <a:bodyPr lIns="0" rIns="0" anchor="ctr"/>
            <a:lstStyle/>
            <a:p>
              <a:pPr algn="ctr" eaLnBrk="1" fontAlgn="auto" hangingPunct="1">
                <a:spcBef>
                  <a:spcPts val="0"/>
                </a:spcBef>
                <a:spcAft>
                  <a:spcPts val="0"/>
                </a:spcAft>
                <a:defRPr/>
              </a:pPr>
              <a:r>
                <a:rPr lang="en-US" sz="2900" kern="0" dirty="0" err="1">
                  <a:solidFill>
                    <a:sysClr val="window" lastClr="FFFFFF"/>
                  </a:solidFill>
                  <a:latin typeface="Corbel"/>
                  <a:ea typeface="+mn-ea"/>
                  <a:cs typeface="Corbel"/>
                </a:rPr>
                <a:t>MLlib</a:t>
              </a:r>
              <a:endParaRPr lang="en-US" sz="2900" kern="0" dirty="0">
                <a:solidFill>
                  <a:sysClr val="window" lastClr="FFFFFF"/>
                </a:solidFill>
                <a:latin typeface="Corbel"/>
                <a:ea typeface="+mn-ea"/>
                <a:cs typeface="Corbel"/>
              </a:endParaRPr>
            </a:p>
            <a:p>
              <a:pPr algn="ctr" eaLnBrk="1" fontAlgn="auto" hangingPunct="1">
                <a:spcBef>
                  <a:spcPts val="0"/>
                </a:spcBef>
                <a:spcAft>
                  <a:spcPts val="0"/>
                </a:spcAft>
                <a:defRPr/>
              </a:pPr>
              <a:r>
                <a:rPr lang="en-US" sz="2200" kern="0" dirty="0">
                  <a:solidFill>
                    <a:sysClr val="window" lastClr="FFFFFF"/>
                  </a:solidFill>
                  <a:latin typeface="Corbel"/>
                  <a:ea typeface="+mn-ea"/>
                  <a:cs typeface="Corbel"/>
                </a:rPr>
                <a:t>(machine learning)</a:t>
              </a: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 – Get hashtags from Twitter </a:t>
            </a:r>
            <a:endParaRPr lang="en-AU" dirty="0"/>
          </a:p>
        </p:txBody>
      </p:sp>
      <p:sp>
        <p:nvSpPr>
          <p:cNvPr id="4" name="Content Placeholder 4"/>
          <p:cNvSpPr txBox="1">
            <a:spLocks/>
          </p:cNvSpPr>
          <p:nvPr/>
        </p:nvSpPr>
        <p:spPr bwMode="auto">
          <a:xfrm>
            <a:off x="438150" y="1447800"/>
            <a:ext cx="83058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defPPr>
              <a:defRPr lang="en-US"/>
            </a:defPPr>
            <a:lvl1pPr algn="r" rtl="0" eaLnBrk="0" fontAlgn="base" hangingPunct="0">
              <a:spcBef>
                <a:spcPct val="50000"/>
              </a:spcBef>
              <a:spcAft>
                <a:spcPct val="0"/>
              </a:spcAft>
              <a:defRPr sz="1400" kern="1200">
                <a:solidFill>
                  <a:schemeClr val="bg2"/>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5pPr>
            <a:lvl6pPr marL="2286000" algn="l" defTabSz="914400" rtl="0" eaLnBrk="1" latinLnBrk="0" hangingPunct="1">
              <a:defRPr sz="1600" kern="1200">
                <a:solidFill>
                  <a:schemeClr val="tx1"/>
                </a:solidFill>
                <a:latin typeface="Helvetica" pitchFamily="-84" charset="0"/>
                <a:ea typeface="MS PGothic" pitchFamily="34" charset="-128"/>
                <a:cs typeface="+mn-cs"/>
              </a:defRPr>
            </a:lvl6pPr>
            <a:lvl7pPr marL="2743200" algn="l" defTabSz="914400" rtl="0" eaLnBrk="1" latinLnBrk="0" hangingPunct="1">
              <a:defRPr sz="1600" kern="1200">
                <a:solidFill>
                  <a:schemeClr val="tx1"/>
                </a:solidFill>
                <a:latin typeface="Helvetica" pitchFamily="-84" charset="0"/>
                <a:ea typeface="MS PGothic" pitchFamily="34" charset="-128"/>
                <a:cs typeface="+mn-cs"/>
              </a:defRPr>
            </a:lvl7pPr>
            <a:lvl8pPr marL="3200400" algn="l" defTabSz="914400" rtl="0" eaLnBrk="1" latinLnBrk="0" hangingPunct="1">
              <a:defRPr sz="1600" kern="1200">
                <a:solidFill>
                  <a:schemeClr val="tx1"/>
                </a:solidFill>
                <a:latin typeface="Helvetica" pitchFamily="-84" charset="0"/>
                <a:ea typeface="MS PGothic" pitchFamily="34" charset="-128"/>
                <a:cs typeface="+mn-cs"/>
              </a:defRPr>
            </a:lvl8pPr>
            <a:lvl9pPr marL="3657600" algn="l" defTabSz="914400" rtl="0" eaLnBrk="1" latinLnBrk="0" hangingPunct="1">
              <a:defRPr sz="1600" kern="1200">
                <a:solidFill>
                  <a:schemeClr val="tx1"/>
                </a:solidFill>
                <a:latin typeface="Helvetica" pitchFamily="-84" charset="0"/>
                <a:ea typeface="MS PGothic" pitchFamily="34" charset="-128"/>
                <a:cs typeface="+mn-cs"/>
              </a:defRPr>
            </a:lvl9pPr>
          </a:lstStyle>
          <a:p>
            <a:pPr algn="l">
              <a:defRPr/>
            </a:pPr>
            <a:r>
              <a:rPr lang="en-US" sz="1700" dirty="0" err="1" smtClean="0">
                <a:solidFill>
                  <a:srgbClr val="7F7F7F"/>
                </a:solidFill>
                <a:latin typeface="Consolas"/>
                <a:cs typeface="Consolas"/>
              </a:rPr>
              <a:t>val</a:t>
            </a:r>
            <a:r>
              <a:rPr lang="en-US" sz="1700" dirty="0" smtClean="0">
                <a:solidFill>
                  <a:srgbClr val="7F7F7F"/>
                </a:solidFill>
                <a:latin typeface="Consolas"/>
                <a:cs typeface="Consolas"/>
              </a:rPr>
              <a:t> </a:t>
            </a:r>
            <a:r>
              <a:rPr lang="en-US" sz="1700" dirty="0" err="1" smtClean="0">
                <a:solidFill>
                  <a:srgbClr val="7F7F7F"/>
                </a:solidFill>
                <a:latin typeface="Consolas"/>
                <a:cs typeface="Consolas"/>
              </a:rPr>
              <a:t>hashTags</a:t>
            </a:r>
            <a:r>
              <a:rPr lang="en-US" sz="1700" dirty="0" smtClean="0">
                <a:solidFill>
                  <a:srgbClr val="7F7F7F"/>
                </a:solidFill>
                <a:latin typeface="Consolas"/>
                <a:cs typeface="Consolas"/>
              </a:rPr>
              <a:t> = </a:t>
            </a:r>
            <a:r>
              <a:rPr lang="en-US" sz="1700" dirty="0" err="1" smtClean="0">
                <a:solidFill>
                  <a:srgbClr val="7F7F7F"/>
                </a:solidFill>
                <a:latin typeface="Consolas"/>
                <a:cs typeface="Consolas"/>
              </a:rPr>
              <a:t>tweets.flatMap</a:t>
            </a:r>
            <a:r>
              <a:rPr lang="en-US" sz="1700" dirty="0" smtClean="0">
                <a:solidFill>
                  <a:srgbClr val="7F7F7F"/>
                </a:solidFill>
                <a:latin typeface="Consolas"/>
                <a:cs typeface="Consolas"/>
              </a:rPr>
              <a:t> (status =&gt; </a:t>
            </a:r>
            <a:r>
              <a:rPr lang="en-US" sz="1700" dirty="0" err="1" smtClean="0">
                <a:solidFill>
                  <a:srgbClr val="7F7F7F"/>
                </a:solidFill>
                <a:latin typeface="Consolas"/>
                <a:cs typeface="Consolas"/>
              </a:rPr>
              <a:t>getTags</a:t>
            </a:r>
            <a:r>
              <a:rPr lang="en-US" sz="1700" dirty="0" smtClean="0">
                <a:solidFill>
                  <a:srgbClr val="7F7F7F"/>
                </a:solidFill>
                <a:latin typeface="Consolas"/>
                <a:cs typeface="Consolas"/>
              </a:rPr>
              <a:t>(status))</a:t>
            </a:r>
          </a:p>
          <a:p>
            <a:pPr algn="l">
              <a:defRPr/>
            </a:pPr>
            <a:r>
              <a:rPr lang="en-US" sz="1700" dirty="0" err="1">
                <a:solidFill>
                  <a:srgbClr val="C61B1B"/>
                </a:solidFill>
                <a:latin typeface="Consolas"/>
                <a:cs typeface="Consolas"/>
              </a:rPr>
              <a:t>hashTags.</a:t>
            </a:r>
            <a:r>
              <a:rPr lang="en-US" sz="1700" dirty="0" err="1">
                <a:solidFill>
                  <a:srgbClr val="0D8BE6"/>
                </a:solidFill>
                <a:latin typeface="Consolas"/>
                <a:cs typeface="Consolas"/>
              </a:rPr>
              <a:t>saveAsHadoopFiles</a:t>
            </a:r>
            <a:r>
              <a:rPr lang="en-US" sz="1700" dirty="0" smtClean="0">
                <a:latin typeface="Consolas"/>
                <a:cs typeface="Consolas"/>
              </a:rPr>
              <a:t>("</a:t>
            </a:r>
            <a:r>
              <a:rPr lang="en-US" sz="1700" dirty="0" err="1" smtClean="0">
                <a:latin typeface="Consolas"/>
                <a:cs typeface="Consolas"/>
              </a:rPr>
              <a:t>hdfs</a:t>
            </a:r>
            <a:r>
              <a:rPr lang="en-US" sz="1700" dirty="0" smtClean="0">
                <a:latin typeface="Consolas"/>
                <a:cs typeface="Consolas"/>
              </a:rPr>
              <a:t>://...")</a:t>
            </a:r>
          </a:p>
          <a:p>
            <a:pPr algn="l">
              <a:defRPr/>
            </a:pPr>
            <a:endParaRPr lang="en-US" sz="2500" dirty="0" smtClean="0"/>
          </a:p>
          <a:p>
            <a:pPr algn="l">
              <a:defRPr/>
            </a:pPr>
            <a:endParaRPr lang="en-US" sz="2000" dirty="0"/>
          </a:p>
        </p:txBody>
      </p:sp>
      <p:sp>
        <p:nvSpPr>
          <p:cNvPr id="5" name="Rounded Rectangular Callout 4"/>
          <p:cNvSpPr/>
          <p:nvPr/>
        </p:nvSpPr>
        <p:spPr>
          <a:xfrm>
            <a:off x="2600325" y="2590800"/>
            <a:ext cx="5067300" cy="571500"/>
          </a:xfrm>
          <a:prstGeom prst="wedgeRoundRectCallout">
            <a:avLst>
              <a:gd name="adj1" fmla="val -56824"/>
              <a:gd name="adj2" fmla="val -52520"/>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b="1" dirty="0">
                <a:solidFill>
                  <a:srgbClr val="000000"/>
                </a:solidFill>
                <a:latin typeface="Calibri"/>
                <a:ea typeface="ヒラギノ角ゴ ProN W3"/>
                <a:cs typeface="Calibri"/>
              </a:rPr>
              <a:t>output operation</a:t>
            </a:r>
            <a:r>
              <a:rPr lang="en-US" dirty="0">
                <a:solidFill>
                  <a:srgbClr val="000000"/>
                </a:solidFill>
                <a:latin typeface="Calibri"/>
                <a:ea typeface="ヒラギノ角ゴ ProN W3"/>
                <a:cs typeface="Calibri"/>
              </a:rPr>
              <a:t>: to push data to external storage</a:t>
            </a:r>
          </a:p>
        </p:txBody>
      </p:sp>
      <p:grpSp>
        <p:nvGrpSpPr>
          <p:cNvPr id="55301" name="Group 7"/>
          <p:cNvGrpSpPr>
            <a:grpSpLocks/>
          </p:cNvGrpSpPr>
          <p:nvPr/>
        </p:nvGrpSpPr>
        <p:grpSpPr bwMode="auto">
          <a:xfrm>
            <a:off x="2921000" y="3810000"/>
            <a:ext cx="833438" cy="296863"/>
            <a:chOff x="7918600" y="4832650"/>
            <a:chExt cx="2458447" cy="653855"/>
          </a:xfrm>
        </p:grpSpPr>
        <p:sp>
          <p:nvSpPr>
            <p:cNvPr id="7" name="Alternate Process 8"/>
            <p:cNvSpPr/>
            <p:nvPr/>
          </p:nvSpPr>
          <p:spPr>
            <a:xfrm>
              <a:off x="7918600" y="4846636"/>
              <a:ext cx="2458447" cy="629378"/>
            </a:xfrm>
            <a:prstGeom prst="flowChartAlternateProcess">
              <a:avLst/>
            </a:prstGeom>
            <a:ln w="19050" cmpd="sng"/>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8" name="Straight Connector 7"/>
            <p:cNvCxnSpPr>
              <a:stCxn id="7" idx="0"/>
              <a:endCxn id="7" idx="2"/>
            </p:cNvCxnSpPr>
            <p:nvPr/>
          </p:nvCxnSpPr>
          <p:spPr>
            <a:xfrm>
              <a:off x="9150166" y="4846636"/>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9" name="Straight Connector 8"/>
            <p:cNvCxnSpPr/>
            <p:nvPr/>
          </p:nvCxnSpPr>
          <p:spPr>
            <a:xfrm>
              <a:off x="9782336" y="4832650"/>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10" name="Straight Connector 9"/>
            <p:cNvCxnSpPr/>
            <p:nvPr/>
          </p:nvCxnSpPr>
          <p:spPr>
            <a:xfrm>
              <a:off x="8546089" y="4857127"/>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grpSp>
      <p:grpSp>
        <p:nvGrpSpPr>
          <p:cNvPr id="55302" name="Group 23"/>
          <p:cNvGrpSpPr>
            <a:grpSpLocks/>
          </p:cNvGrpSpPr>
          <p:nvPr/>
        </p:nvGrpSpPr>
        <p:grpSpPr bwMode="auto">
          <a:xfrm>
            <a:off x="2913063" y="4600575"/>
            <a:ext cx="833437" cy="295275"/>
            <a:chOff x="7918600" y="4832650"/>
            <a:chExt cx="2458447" cy="653855"/>
          </a:xfrm>
        </p:grpSpPr>
        <p:sp>
          <p:nvSpPr>
            <p:cNvPr id="12" name="Alternate Process 24"/>
            <p:cNvSpPr/>
            <p:nvPr/>
          </p:nvSpPr>
          <p:spPr>
            <a:xfrm>
              <a:off x="7918600" y="4846711"/>
              <a:ext cx="2458447" cy="629249"/>
            </a:xfrm>
            <a:prstGeom prst="flowChartAlternateProcess">
              <a:avLst/>
            </a:prstGeom>
            <a:ln w="19050" cmpd="sng"/>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13" name="Straight Connector 12"/>
            <p:cNvCxnSpPr>
              <a:stCxn id="12" idx="0"/>
              <a:endCxn id="12" idx="2"/>
            </p:cNvCxnSpPr>
            <p:nvPr/>
          </p:nvCxnSpPr>
          <p:spPr>
            <a:xfrm>
              <a:off x="9150164" y="4846711"/>
              <a:ext cx="0" cy="629249"/>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14" name="Straight Connector 13"/>
            <p:cNvCxnSpPr/>
            <p:nvPr/>
          </p:nvCxnSpPr>
          <p:spPr>
            <a:xfrm>
              <a:off x="9787019" y="4832650"/>
              <a:ext cx="0" cy="629249"/>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15" name="Straight Connector 14"/>
            <p:cNvCxnSpPr/>
            <p:nvPr/>
          </p:nvCxnSpPr>
          <p:spPr>
            <a:xfrm>
              <a:off x="8550771" y="4857259"/>
              <a:ext cx="0" cy="629246"/>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grpSp>
      <p:sp>
        <p:nvSpPr>
          <p:cNvPr id="55303" name="TextBox 15"/>
          <p:cNvSpPr txBox="1">
            <a:spLocks noChangeArrowheads="1"/>
          </p:cNvSpPr>
          <p:nvPr/>
        </p:nvSpPr>
        <p:spPr bwMode="auto">
          <a:xfrm>
            <a:off x="3375025" y="4248150"/>
            <a:ext cx="9366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0" rIns="38405" bIns="0">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r>
              <a:rPr lang="en-US" altLang="en-US" sz="1300">
                <a:solidFill>
                  <a:srgbClr val="000000"/>
                </a:solidFill>
                <a:latin typeface="Arial" pitchFamily="34" charset="0"/>
                <a:ea typeface="ヒラギノ角ゴ ProN W3"/>
                <a:cs typeface="Tw Cen MT" pitchFamily="34" charset="0"/>
              </a:rPr>
              <a:t>flatMap</a:t>
            </a:r>
          </a:p>
        </p:txBody>
      </p:sp>
      <p:cxnSp>
        <p:nvCxnSpPr>
          <p:cNvPr id="17" name="Straight Arrow Connector 16"/>
          <p:cNvCxnSpPr>
            <a:stCxn id="7" idx="2"/>
            <a:endCxn id="12" idx="0"/>
          </p:cNvCxnSpPr>
          <p:nvPr/>
        </p:nvCxnSpPr>
        <p:spPr bwMode="auto">
          <a:xfrm flipH="1">
            <a:off x="3328988" y="4102100"/>
            <a:ext cx="9525" cy="504825"/>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55305" name="Group 111"/>
          <p:cNvGrpSpPr>
            <a:grpSpLocks/>
          </p:cNvGrpSpPr>
          <p:nvPr/>
        </p:nvGrpSpPr>
        <p:grpSpPr bwMode="auto">
          <a:xfrm>
            <a:off x="4238625" y="3810000"/>
            <a:ext cx="835025" cy="296863"/>
            <a:chOff x="7918600" y="4832650"/>
            <a:chExt cx="2458447" cy="653855"/>
          </a:xfrm>
        </p:grpSpPr>
        <p:sp>
          <p:nvSpPr>
            <p:cNvPr id="19" name="Alternate Process 112"/>
            <p:cNvSpPr/>
            <p:nvPr/>
          </p:nvSpPr>
          <p:spPr>
            <a:xfrm>
              <a:off x="7918600" y="4846636"/>
              <a:ext cx="2458447" cy="629378"/>
            </a:xfrm>
            <a:prstGeom prst="flowChartAlternateProcess">
              <a:avLst/>
            </a:prstGeom>
            <a:ln w="19050" cmpd="sng"/>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20" name="Straight Connector 19"/>
            <p:cNvCxnSpPr>
              <a:stCxn id="19" idx="0"/>
              <a:endCxn id="19" idx="2"/>
            </p:cNvCxnSpPr>
            <p:nvPr/>
          </p:nvCxnSpPr>
          <p:spPr>
            <a:xfrm>
              <a:off x="9147825" y="4846636"/>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21" name="Straight Connector 20"/>
            <p:cNvCxnSpPr/>
            <p:nvPr/>
          </p:nvCxnSpPr>
          <p:spPr>
            <a:xfrm>
              <a:off x="9783469" y="4832650"/>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22" name="Straight Connector 21"/>
            <p:cNvCxnSpPr/>
            <p:nvPr/>
          </p:nvCxnSpPr>
          <p:spPr>
            <a:xfrm>
              <a:off x="8549572" y="4857127"/>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grpSp>
      <p:grpSp>
        <p:nvGrpSpPr>
          <p:cNvPr id="55306" name="Group 126"/>
          <p:cNvGrpSpPr>
            <a:grpSpLocks/>
          </p:cNvGrpSpPr>
          <p:nvPr/>
        </p:nvGrpSpPr>
        <p:grpSpPr bwMode="auto">
          <a:xfrm>
            <a:off x="4230688" y="4600575"/>
            <a:ext cx="835025" cy="295275"/>
            <a:chOff x="7918600" y="4832650"/>
            <a:chExt cx="2458447" cy="653855"/>
          </a:xfrm>
        </p:grpSpPr>
        <p:sp>
          <p:nvSpPr>
            <p:cNvPr id="24" name="Alternate Process 127"/>
            <p:cNvSpPr/>
            <p:nvPr/>
          </p:nvSpPr>
          <p:spPr>
            <a:xfrm>
              <a:off x="7918600" y="4846711"/>
              <a:ext cx="2458447" cy="629249"/>
            </a:xfrm>
            <a:prstGeom prst="flowChartAlternateProcess">
              <a:avLst/>
            </a:prstGeom>
            <a:ln w="19050" cmpd="sng"/>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25" name="Straight Connector 24"/>
            <p:cNvCxnSpPr>
              <a:stCxn id="24" idx="0"/>
              <a:endCxn id="24" idx="2"/>
            </p:cNvCxnSpPr>
            <p:nvPr/>
          </p:nvCxnSpPr>
          <p:spPr>
            <a:xfrm>
              <a:off x="9147822" y="4846711"/>
              <a:ext cx="0" cy="629249"/>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26" name="Straight Connector 25"/>
            <p:cNvCxnSpPr/>
            <p:nvPr/>
          </p:nvCxnSpPr>
          <p:spPr>
            <a:xfrm>
              <a:off x="9783466" y="4832650"/>
              <a:ext cx="0" cy="629249"/>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27" name="Straight Connector 26"/>
            <p:cNvCxnSpPr/>
            <p:nvPr/>
          </p:nvCxnSpPr>
          <p:spPr>
            <a:xfrm>
              <a:off x="8549569" y="4857259"/>
              <a:ext cx="0" cy="629246"/>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grpSp>
      <p:sp>
        <p:nvSpPr>
          <p:cNvPr id="55307" name="TextBox 27"/>
          <p:cNvSpPr txBox="1">
            <a:spLocks noChangeArrowheads="1"/>
          </p:cNvSpPr>
          <p:nvPr/>
        </p:nvSpPr>
        <p:spPr bwMode="auto">
          <a:xfrm>
            <a:off x="4694238" y="4248150"/>
            <a:ext cx="93503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0" rIns="38405" bIns="0">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r>
              <a:rPr lang="en-US" altLang="en-US" sz="1300">
                <a:solidFill>
                  <a:srgbClr val="000000"/>
                </a:solidFill>
                <a:latin typeface="Arial" pitchFamily="34" charset="0"/>
                <a:ea typeface="ヒラギノ角ゴ ProN W3"/>
                <a:cs typeface="Tw Cen MT" pitchFamily="34" charset="0"/>
              </a:rPr>
              <a:t>flatMap</a:t>
            </a:r>
          </a:p>
        </p:txBody>
      </p:sp>
      <p:cxnSp>
        <p:nvCxnSpPr>
          <p:cNvPr id="29" name="Straight Arrow Connector 28"/>
          <p:cNvCxnSpPr>
            <a:stCxn id="19" idx="2"/>
            <a:endCxn id="24" idx="0"/>
          </p:cNvCxnSpPr>
          <p:nvPr/>
        </p:nvCxnSpPr>
        <p:spPr bwMode="auto">
          <a:xfrm flipH="1">
            <a:off x="4648200" y="4102100"/>
            <a:ext cx="7938" cy="504825"/>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55309" name="Group 133"/>
          <p:cNvGrpSpPr>
            <a:grpSpLocks/>
          </p:cNvGrpSpPr>
          <p:nvPr/>
        </p:nvGrpSpPr>
        <p:grpSpPr bwMode="auto">
          <a:xfrm>
            <a:off x="5532438" y="3810000"/>
            <a:ext cx="833437" cy="296863"/>
            <a:chOff x="7918600" y="4832650"/>
            <a:chExt cx="2458447" cy="653855"/>
          </a:xfrm>
        </p:grpSpPr>
        <p:sp>
          <p:nvSpPr>
            <p:cNvPr id="31" name="Alternate Process 134"/>
            <p:cNvSpPr/>
            <p:nvPr/>
          </p:nvSpPr>
          <p:spPr>
            <a:xfrm>
              <a:off x="7918600" y="4846636"/>
              <a:ext cx="2458447" cy="629378"/>
            </a:xfrm>
            <a:prstGeom prst="flowChartAlternateProcess">
              <a:avLst/>
            </a:prstGeom>
            <a:ln w="19050" cmpd="sng"/>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32" name="Straight Connector 31"/>
            <p:cNvCxnSpPr>
              <a:stCxn id="31" idx="0"/>
              <a:endCxn id="31" idx="2"/>
            </p:cNvCxnSpPr>
            <p:nvPr/>
          </p:nvCxnSpPr>
          <p:spPr>
            <a:xfrm>
              <a:off x="9150164" y="4846636"/>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33" name="Straight Connector 32"/>
            <p:cNvCxnSpPr/>
            <p:nvPr/>
          </p:nvCxnSpPr>
          <p:spPr>
            <a:xfrm>
              <a:off x="9787019" y="4832650"/>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34" name="Straight Connector 33"/>
            <p:cNvCxnSpPr/>
            <p:nvPr/>
          </p:nvCxnSpPr>
          <p:spPr>
            <a:xfrm>
              <a:off x="8550771" y="4857127"/>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grpSp>
      <p:grpSp>
        <p:nvGrpSpPr>
          <p:cNvPr id="55310" name="Group 148"/>
          <p:cNvGrpSpPr>
            <a:grpSpLocks/>
          </p:cNvGrpSpPr>
          <p:nvPr/>
        </p:nvGrpSpPr>
        <p:grpSpPr bwMode="auto">
          <a:xfrm>
            <a:off x="5524500" y="4600575"/>
            <a:ext cx="833438" cy="295275"/>
            <a:chOff x="7918600" y="4832650"/>
            <a:chExt cx="2458447" cy="653855"/>
          </a:xfrm>
        </p:grpSpPr>
        <p:sp>
          <p:nvSpPr>
            <p:cNvPr id="36" name="Alternate Process 149"/>
            <p:cNvSpPr/>
            <p:nvPr/>
          </p:nvSpPr>
          <p:spPr>
            <a:xfrm>
              <a:off x="7918600" y="4846711"/>
              <a:ext cx="2458447" cy="629249"/>
            </a:xfrm>
            <a:prstGeom prst="flowChartAlternateProcess">
              <a:avLst/>
            </a:prstGeom>
            <a:ln w="19050" cmpd="sng"/>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37" name="Straight Connector 36"/>
            <p:cNvCxnSpPr>
              <a:stCxn id="36" idx="0"/>
              <a:endCxn id="36" idx="2"/>
            </p:cNvCxnSpPr>
            <p:nvPr/>
          </p:nvCxnSpPr>
          <p:spPr>
            <a:xfrm>
              <a:off x="9150166" y="4846711"/>
              <a:ext cx="0" cy="629249"/>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38" name="Straight Connector 37"/>
            <p:cNvCxnSpPr/>
            <p:nvPr/>
          </p:nvCxnSpPr>
          <p:spPr>
            <a:xfrm>
              <a:off x="9787020" y="4832650"/>
              <a:ext cx="0" cy="629249"/>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39" name="Straight Connector 38"/>
            <p:cNvCxnSpPr/>
            <p:nvPr/>
          </p:nvCxnSpPr>
          <p:spPr>
            <a:xfrm>
              <a:off x="8550773" y="4857259"/>
              <a:ext cx="0" cy="629246"/>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grpSp>
      <p:sp>
        <p:nvSpPr>
          <p:cNvPr id="55311" name="TextBox 39"/>
          <p:cNvSpPr txBox="1">
            <a:spLocks noChangeArrowheads="1"/>
          </p:cNvSpPr>
          <p:nvPr/>
        </p:nvSpPr>
        <p:spPr bwMode="auto">
          <a:xfrm>
            <a:off x="5986463" y="4248150"/>
            <a:ext cx="93503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0" rIns="38405" bIns="0">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r>
              <a:rPr lang="en-US" altLang="en-US" sz="1300">
                <a:solidFill>
                  <a:srgbClr val="000000"/>
                </a:solidFill>
                <a:latin typeface="Arial" pitchFamily="34" charset="0"/>
                <a:ea typeface="ヒラギノ角ゴ ProN W3"/>
                <a:cs typeface="Tw Cen MT" pitchFamily="34" charset="0"/>
              </a:rPr>
              <a:t>flatMap</a:t>
            </a:r>
          </a:p>
        </p:txBody>
      </p:sp>
      <p:cxnSp>
        <p:nvCxnSpPr>
          <p:cNvPr id="41" name="Straight Arrow Connector 40"/>
          <p:cNvCxnSpPr>
            <a:stCxn id="31" idx="2"/>
            <a:endCxn id="36" idx="0"/>
          </p:cNvCxnSpPr>
          <p:nvPr/>
        </p:nvCxnSpPr>
        <p:spPr bwMode="auto">
          <a:xfrm flipH="1">
            <a:off x="5942013" y="4102100"/>
            <a:ext cx="6350" cy="504825"/>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42" name="Group 41"/>
          <p:cNvGrpSpPr>
            <a:grpSpLocks/>
          </p:cNvGrpSpPr>
          <p:nvPr/>
        </p:nvGrpSpPr>
        <p:grpSpPr bwMode="auto">
          <a:xfrm>
            <a:off x="3000375" y="4902200"/>
            <a:ext cx="3552825" cy="1041400"/>
            <a:chOff x="8001000" y="9802813"/>
            <a:chExt cx="9474199" cy="2084386"/>
          </a:xfrm>
        </p:grpSpPr>
        <p:cxnSp>
          <p:nvCxnSpPr>
            <p:cNvPr id="43" name="Straight Arrow Connector 42"/>
            <p:cNvCxnSpPr/>
            <p:nvPr/>
          </p:nvCxnSpPr>
          <p:spPr bwMode="auto">
            <a:xfrm flipH="1">
              <a:off x="8864600" y="9802813"/>
              <a:ext cx="21168" cy="1010419"/>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4" name="Straight Arrow Connector 43"/>
            <p:cNvCxnSpPr/>
            <p:nvPr/>
          </p:nvCxnSpPr>
          <p:spPr bwMode="auto">
            <a:xfrm flipH="1">
              <a:off x="12378266" y="9802813"/>
              <a:ext cx="25400" cy="1010419"/>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5" name="Straight Arrow Connector 44"/>
            <p:cNvCxnSpPr/>
            <p:nvPr/>
          </p:nvCxnSpPr>
          <p:spPr bwMode="auto">
            <a:xfrm flipH="1">
              <a:off x="15828434" y="9802813"/>
              <a:ext cx="21165" cy="1010419"/>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5532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10820401"/>
              <a:ext cx="1752600" cy="1066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24" name="Picture 9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06200" y="10820401"/>
              <a:ext cx="1752600" cy="1066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25" name="Picture 9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11399" y="10820401"/>
              <a:ext cx="1752600" cy="1066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26" name="TextBox 48"/>
            <p:cNvSpPr txBox="1">
              <a:spLocks noChangeArrowheads="1"/>
            </p:cNvSpPr>
            <p:nvPr/>
          </p:nvSpPr>
          <p:spPr bwMode="auto">
            <a:xfrm>
              <a:off x="8880475" y="9947275"/>
              <a:ext cx="16319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r>
                <a:rPr lang="en-US" altLang="en-US" sz="1300">
                  <a:solidFill>
                    <a:srgbClr val="000000"/>
                  </a:solidFill>
                  <a:latin typeface="Arial" pitchFamily="34" charset="0"/>
                  <a:ea typeface="ヒラギノ角ゴ ProN W3"/>
                  <a:cs typeface="Tw Cen MT" pitchFamily="34" charset="0"/>
                </a:rPr>
                <a:t>save</a:t>
              </a:r>
            </a:p>
          </p:txBody>
        </p:sp>
        <p:sp>
          <p:nvSpPr>
            <p:cNvPr id="55327" name="TextBox 49"/>
            <p:cNvSpPr txBox="1">
              <a:spLocks noChangeArrowheads="1"/>
            </p:cNvSpPr>
            <p:nvPr/>
          </p:nvSpPr>
          <p:spPr bwMode="auto">
            <a:xfrm>
              <a:off x="12396786" y="9947275"/>
              <a:ext cx="16303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r>
                <a:rPr lang="en-US" altLang="en-US" sz="1300">
                  <a:solidFill>
                    <a:srgbClr val="000000"/>
                  </a:solidFill>
                  <a:latin typeface="Arial" pitchFamily="34" charset="0"/>
                  <a:ea typeface="ヒラギノ角ゴ ProN W3"/>
                  <a:cs typeface="Tw Cen MT" pitchFamily="34" charset="0"/>
                </a:rPr>
                <a:t>save</a:t>
              </a:r>
            </a:p>
          </p:txBody>
        </p:sp>
        <p:sp>
          <p:nvSpPr>
            <p:cNvPr id="55328" name="TextBox 50"/>
            <p:cNvSpPr txBox="1">
              <a:spLocks noChangeArrowheads="1"/>
            </p:cNvSpPr>
            <p:nvPr/>
          </p:nvSpPr>
          <p:spPr bwMode="auto">
            <a:xfrm>
              <a:off x="15843250" y="9947275"/>
              <a:ext cx="16319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r>
                <a:rPr lang="en-US" altLang="en-US" sz="1300">
                  <a:solidFill>
                    <a:srgbClr val="000000"/>
                  </a:solidFill>
                  <a:latin typeface="Arial" pitchFamily="34" charset="0"/>
                  <a:ea typeface="ヒラギノ角ゴ ProN W3"/>
                  <a:cs typeface="Tw Cen MT" pitchFamily="34" charset="0"/>
                </a:rPr>
                <a:t>save</a:t>
              </a:r>
            </a:p>
          </p:txBody>
        </p:sp>
      </p:grpSp>
      <p:sp>
        <p:nvSpPr>
          <p:cNvPr id="52" name="Rectangle 51"/>
          <p:cNvSpPr/>
          <p:nvPr/>
        </p:nvSpPr>
        <p:spPr bwMode="auto">
          <a:xfrm>
            <a:off x="4135438" y="3517900"/>
            <a:ext cx="1004887" cy="249238"/>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0" tIns="19202" rIns="0" bIns="19202" anchor="ctr"/>
          <a:lstStyle/>
          <a:p>
            <a:pPr algn="ctr">
              <a:defRPr/>
            </a:pPr>
            <a:r>
              <a:rPr lang="en-US" sz="1500" kern="0" dirty="0">
                <a:solidFill>
                  <a:prstClr val="black"/>
                </a:solidFill>
                <a:latin typeface="Calibri"/>
                <a:ea typeface="ヒラギノ角ゴ ProN W3"/>
                <a:cs typeface="ヒラギノ角ゴ ProN W3"/>
              </a:rPr>
              <a:t>batch @ t+1</a:t>
            </a:r>
          </a:p>
        </p:txBody>
      </p:sp>
      <p:sp>
        <p:nvSpPr>
          <p:cNvPr id="53" name="Rectangle 52"/>
          <p:cNvSpPr/>
          <p:nvPr/>
        </p:nvSpPr>
        <p:spPr bwMode="auto">
          <a:xfrm>
            <a:off x="2828925" y="3522663"/>
            <a:ext cx="1003300" cy="249237"/>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0" tIns="19202" rIns="0" bIns="19202" anchor="ctr"/>
          <a:lstStyle/>
          <a:p>
            <a:pPr algn="ctr">
              <a:defRPr/>
            </a:pPr>
            <a:r>
              <a:rPr lang="en-US" sz="1500" kern="0" dirty="0">
                <a:solidFill>
                  <a:prstClr val="black"/>
                </a:solidFill>
                <a:latin typeface="Calibri"/>
                <a:ea typeface="ヒラギノ角ゴ ProN W3"/>
                <a:cs typeface="ヒラギノ角ゴ ProN W3"/>
              </a:rPr>
              <a:t>b</a:t>
            </a:r>
            <a:r>
              <a:rPr lang="en-US" sz="1500" kern="0" dirty="0" err="1">
                <a:solidFill>
                  <a:prstClr val="black"/>
                </a:solidFill>
                <a:latin typeface="Calibri"/>
                <a:ea typeface="ヒラギノ角ゴ ProN W3"/>
                <a:cs typeface="ヒラギノ角ゴ ProN W3"/>
              </a:rPr>
              <a:t>atch</a:t>
            </a:r>
            <a:r>
              <a:rPr lang="en-US" sz="1500" kern="0" dirty="0">
                <a:solidFill>
                  <a:prstClr val="black"/>
                </a:solidFill>
                <a:latin typeface="Calibri"/>
                <a:ea typeface="ヒラギノ角ゴ ProN W3"/>
                <a:cs typeface="ヒラギノ角ゴ ProN W3"/>
              </a:rPr>
              <a:t> @ t</a:t>
            </a:r>
          </a:p>
        </p:txBody>
      </p:sp>
      <p:sp>
        <p:nvSpPr>
          <p:cNvPr id="54" name="Rectangle 53"/>
          <p:cNvSpPr/>
          <p:nvPr/>
        </p:nvSpPr>
        <p:spPr bwMode="auto">
          <a:xfrm>
            <a:off x="5441950" y="3522663"/>
            <a:ext cx="1004888" cy="249237"/>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0" tIns="19202" rIns="0" bIns="19202" anchor="ctr"/>
          <a:lstStyle/>
          <a:p>
            <a:pPr algn="ctr">
              <a:defRPr/>
            </a:pPr>
            <a:r>
              <a:rPr lang="en-US" sz="1500" kern="0" dirty="0">
                <a:solidFill>
                  <a:prstClr val="black"/>
                </a:solidFill>
                <a:latin typeface="Calibri"/>
                <a:ea typeface="ヒラギノ角ゴ ProN W3"/>
                <a:cs typeface="ヒラギノ角ゴ ProN W3"/>
              </a:rPr>
              <a:t>batch @ t+2</a:t>
            </a:r>
          </a:p>
        </p:txBody>
      </p:sp>
      <p:sp>
        <p:nvSpPr>
          <p:cNvPr id="55317" name="Rectangle 155"/>
          <p:cNvSpPr>
            <a:spLocks noChangeArrowheads="1"/>
          </p:cNvSpPr>
          <p:nvPr/>
        </p:nvSpPr>
        <p:spPr bwMode="auto">
          <a:xfrm>
            <a:off x="781050" y="3733800"/>
            <a:ext cx="188595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19202" rIns="38405" bIns="19202">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r>
              <a:rPr lang="en-US" altLang="en-US">
                <a:solidFill>
                  <a:srgbClr val="000000"/>
                </a:solidFill>
                <a:latin typeface="Calibri" pitchFamily="34" charset="0"/>
                <a:ea typeface="ヒラギノ角ゴ ProN W3"/>
                <a:cs typeface="Calibri" pitchFamily="34" charset="0"/>
              </a:rPr>
              <a:t>tweets DStream</a:t>
            </a:r>
          </a:p>
        </p:txBody>
      </p:sp>
      <p:sp>
        <p:nvSpPr>
          <p:cNvPr id="55318" name="Rectangle 155"/>
          <p:cNvSpPr>
            <a:spLocks noChangeArrowheads="1"/>
          </p:cNvSpPr>
          <p:nvPr/>
        </p:nvSpPr>
        <p:spPr bwMode="auto">
          <a:xfrm>
            <a:off x="781050" y="4533900"/>
            <a:ext cx="188595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19202" rIns="38405" bIns="19202">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r>
              <a:rPr lang="en-US" altLang="en-US">
                <a:solidFill>
                  <a:srgbClr val="000000"/>
                </a:solidFill>
                <a:latin typeface="Calibri" pitchFamily="34" charset="0"/>
                <a:ea typeface="ヒラギノ角ゴ ProN W3"/>
                <a:cs typeface="Calibri" pitchFamily="34" charset="0"/>
              </a:rPr>
              <a:t>hashTags DStream</a:t>
            </a:r>
          </a:p>
        </p:txBody>
      </p:sp>
      <p:sp>
        <p:nvSpPr>
          <p:cNvPr id="57" name="Rounded Rectangular Callout 56"/>
          <p:cNvSpPr/>
          <p:nvPr/>
        </p:nvSpPr>
        <p:spPr>
          <a:xfrm>
            <a:off x="6553200" y="5410200"/>
            <a:ext cx="1600200" cy="685800"/>
          </a:xfrm>
          <a:prstGeom prst="wedgeRoundRectCallout">
            <a:avLst>
              <a:gd name="adj1" fmla="val -59817"/>
              <a:gd name="adj2" fmla="val -22499"/>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sz="1700" dirty="0">
                <a:solidFill>
                  <a:srgbClr val="000000"/>
                </a:solidFill>
                <a:latin typeface="Calibri"/>
                <a:ea typeface="ヒラギノ角ゴ ProN W3"/>
                <a:cs typeface="Calibri"/>
              </a:rPr>
              <a:t>every batch saved to HDFS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up)">
                                      <p:cBhvr>
                                        <p:cTn id="11" dur="500"/>
                                        <p:tgtEl>
                                          <p:spTgt spid="42"/>
                                        </p:tgtEl>
                                      </p:cBhvr>
                                    </p:animEffect>
                                  </p:childTnLst>
                                </p:cTn>
                              </p:par>
                            </p:childTnLst>
                          </p:cTn>
                        </p:par>
                        <p:par>
                          <p:cTn id="12" fill="hold" nodeType="afterGroup">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 – Get hashtags from Twitter </a:t>
            </a:r>
            <a:endParaRPr lang="en-AU" dirty="0"/>
          </a:p>
        </p:txBody>
      </p:sp>
      <p:sp>
        <p:nvSpPr>
          <p:cNvPr id="4" name="Content Placeholder 4"/>
          <p:cNvSpPr txBox="1">
            <a:spLocks/>
          </p:cNvSpPr>
          <p:nvPr/>
        </p:nvSpPr>
        <p:spPr bwMode="auto">
          <a:xfrm>
            <a:off x="438150" y="1447800"/>
            <a:ext cx="83058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defPPr>
              <a:defRPr lang="en-US"/>
            </a:defPPr>
            <a:lvl1pPr algn="r" rtl="0" eaLnBrk="0" fontAlgn="base" hangingPunct="0">
              <a:spcBef>
                <a:spcPct val="50000"/>
              </a:spcBef>
              <a:spcAft>
                <a:spcPct val="0"/>
              </a:spcAft>
              <a:defRPr sz="1400" kern="1200">
                <a:solidFill>
                  <a:schemeClr val="bg2"/>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5pPr>
            <a:lvl6pPr marL="2286000" algn="l" defTabSz="914400" rtl="0" eaLnBrk="1" latinLnBrk="0" hangingPunct="1">
              <a:defRPr sz="1600" kern="1200">
                <a:solidFill>
                  <a:schemeClr val="tx1"/>
                </a:solidFill>
                <a:latin typeface="Helvetica" pitchFamily="-84" charset="0"/>
                <a:ea typeface="MS PGothic" pitchFamily="34" charset="-128"/>
                <a:cs typeface="+mn-cs"/>
              </a:defRPr>
            </a:lvl6pPr>
            <a:lvl7pPr marL="2743200" algn="l" defTabSz="914400" rtl="0" eaLnBrk="1" latinLnBrk="0" hangingPunct="1">
              <a:defRPr sz="1600" kern="1200">
                <a:solidFill>
                  <a:schemeClr val="tx1"/>
                </a:solidFill>
                <a:latin typeface="Helvetica" pitchFamily="-84" charset="0"/>
                <a:ea typeface="MS PGothic" pitchFamily="34" charset="-128"/>
                <a:cs typeface="+mn-cs"/>
              </a:defRPr>
            </a:lvl7pPr>
            <a:lvl8pPr marL="3200400" algn="l" defTabSz="914400" rtl="0" eaLnBrk="1" latinLnBrk="0" hangingPunct="1">
              <a:defRPr sz="1600" kern="1200">
                <a:solidFill>
                  <a:schemeClr val="tx1"/>
                </a:solidFill>
                <a:latin typeface="Helvetica" pitchFamily="-84" charset="0"/>
                <a:ea typeface="MS PGothic" pitchFamily="34" charset="-128"/>
                <a:cs typeface="+mn-cs"/>
              </a:defRPr>
            </a:lvl8pPr>
            <a:lvl9pPr marL="3657600" algn="l" defTabSz="914400" rtl="0" eaLnBrk="1" latinLnBrk="0" hangingPunct="1">
              <a:defRPr sz="1600" kern="1200">
                <a:solidFill>
                  <a:schemeClr val="tx1"/>
                </a:solidFill>
                <a:latin typeface="Helvetica" pitchFamily="-84" charset="0"/>
                <a:ea typeface="MS PGothic" pitchFamily="34" charset="-128"/>
                <a:cs typeface="+mn-cs"/>
              </a:defRPr>
            </a:lvl9pPr>
          </a:lstStyle>
          <a:p>
            <a:pPr algn="l">
              <a:defRPr/>
            </a:pPr>
            <a:r>
              <a:rPr lang="en-US" sz="1700" dirty="0" err="1" smtClean="0">
                <a:solidFill>
                  <a:schemeClr val="tx1">
                    <a:lumMod val="50000"/>
                    <a:lumOff val="50000"/>
                  </a:schemeClr>
                </a:solidFill>
                <a:latin typeface="Consolas"/>
                <a:cs typeface="Consolas"/>
              </a:rPr>
              <a:t>val</a:t>
            </a:r>
            <a:r>
              <a:rPr lang="en-US" sz="1700" dirty="0" smtClean="0">
                <a:solidFill>
                  <a:schemeClr val="tx1">
                    <a:lumMod val="50000"/>
                    <a:lumOff val="50000"/>
                  </a:schemeClr>
                </a:solidFill>
                <a:latin typeface="Consolas"/>
                <a:cs typeface="Consolas"/>
              </a:rPr>
              <a:t> tweets = </a:t>
            </a:r>
            <a:r>
              <a:rPr lang="en-US" sz="1700" dirty="0" err="1" smtClean="0">
                <a:solidFill>
                  <a:schemeClr val="tx1">
                    <a:lumMod val="50000"/>
                    <a:lumOff val="50000"/>
                  </a:schemeClr>
                </a:solidFill>
                <a:latin typeface="Consolas"/>
                <a:cs typeface="Consolas"/>
              </a:rPr>
              <a:t>ssc.twitterStream</a:t>
            </a:r>
            <a:r>
              <a:rPr lang="en-US" sz="1700" dirty="0" smtClean="0">
                <a:solidFill>
                  <a:schemeClr val="tx1">
                    <a:lumMod val="50000"/>
                    <a:lumOff val="50000"/>
                  </a:schemeClr>
                </a:solidFill>
                <a:latin typeface="Consolas"/>
                <a:cs typeface="Consolas"/>
              </a:rPr>
              <a:t>()</a:t>
            </a:r>
          </a:p>
          <a:p>
            <a:pPr algn="l">
              <a:defRPr/>
            </a:pPr>
            <a:r>
              <a:rPr lang="en-US" sz="1700" dirty="0" err="1" smtClean="0">
                <a:solidFill>
                  <a:srgbClr val="7F7F7F"/>
                </a:solidFill>
                <a:latin typeface="Consolas"/>
                <a:cs typeface="Consolas"/>
              </a:rPr>
              <a:t>val</a:t>
            </a:r>
            <a:r>
              <a:rPr lang="en-US" sz="1700" dirty="0" smtClean="0">
                <a:solidFill>
                  <a:srgbClr val="7F7F7F"/>
                </a:solidFill>
                <a:latin typeface="Consolas"/>
                <a:cs typeface="Consolas"/>
              </a:rPr>
              <a:t> </a:t>
            </a:r>
            <a:r>
              <a:rPr lang="en-US" sz="1700" dirty="0" err="1" smtClean="0">
                <a:solidFill>
                  <a:srgbClr val="7F7F7F"/>
                </a:solidFill>
                <a:latin typeface="Consolas"/>
                <a:cs typeface="Consolas"/>
              </a:rPr>
              <a:t>hashTags</a:t>
            </a:r>
            <a:r>
              <a:rPr lang="en-US" sz="1700" dirty="0" smtClean="0">
                <a:solidFill>
                  <a:srgbClr val="7F7F7F"/>
                </a:solidFill>
                <a:latin typeface="Consolas"/>
                <a:cs typeface="Consolas"/>
              </a:rPr>
              <a:t> = </a:t>
            </a:r>
            <a:r>
              <a:rPr lang="en-US" sz="1700" dirty="0" err="1" smtClean="0">
                <a:solidFill>
                  <a:srgbClr val="7F7F7F"/>
                </a:solidFill>
                <a:latin typeface="Consolas"/>
                <a:cs typeface="Consolas"/>
              </a:rPr>
              <a:t>tweets.flatMap</a:t>
            </a:r>
            <a:r>
              <a:rPr lang="en-US" sz="1700" dirty="0" smtClean="0">
                <a:solidFill>
                  <a:srgbClr val="7F7F7F"/>
                </a:solidFill>
                <a:latin typeface="Consolas"/>
                <a:cs typeface="Consolas"/>
              </a:rPr>
              <a:t> (status =&gt; </a:t>
            </a:r>
            <a:r>
              <a:rPr lang="en-US" sz="1700" dirty="0" err="1" smtClean="0">
                <a:solidFill>
                  <a:srgbClr val="7F7F7F"/>
                </a:solidFill>
                <a:latin typeface="Consolas"/>
                <a:cs typeface="Consolas"/>
              </a:rPr>
              <a:t>getTags</a:t>
            </a:r>
            <a:r>
              <a:rPr lang="en-US" sz="1700" dirty="0" smtClean="0">
                <a:solidFill>
                  <a:srgbClr val="7F7F7F"/>
                </a:solidFill>
                <a:latin typeface="Consolas"/>
                <a:cs typeface="Consolas"/>
              </a:rPr>
              <a:t>(status))</a:t>
            </a:r>
          </a:p>
          <a:p>
            <a:pPr algn="l">
              <a:defRPr/>
            </a:pPr>
            <a:r>
              <a:rPr lang="en-US" sz="1700" dirty="0" err="1">
                <a:solidFill>
                  <a:srgbClr val="C61B1B"/>
                </a:solidFill>
                <a:latin typeface="Consolas"/>
                <a:cs typeface="Consolas"/>
              </a:rPr>
              <a:t>hashTags.</a:t>
            </a:r>
            <a:r>
              <a:rPr lang="en-US" sz="1700" dirty="0" err="1">
                <a:solidFill>
                  <a:srgbClr val="0D8BE6"/>
                </a:solidFill>
                <a:latin typeface="Consolas"/>
                <a:cs typeface="Consolas"/>
              </a:rPr>
              <a:t>saveAsHadoopFiles</a:t>
            </a:r>
            <a:r>
              <a:rPr lang="en-US" sz="1700" dirty="0">
                <a:latin typeface="Consolas"/>
                <a:cs typeface="Consolas"/>
              </a:rPr>
              <a:t>("</a:t>
            </a:r>
            <a:r>
              <a:rPr lang="en-US" sz="1700" dirty="0" err="1">
                <a:latin typeface="Consolas"/>
                <a:cs typeface="Consolas"/>
              </a:rPr>
              <a:t>hdfs</a:t>
            </a:r>
            <a:r>
              <a:rPr lang="en-US" sz="1700" dirty="0">
                <a:latin typeface="Consolas"/>
                <a:cs typeface="Consolas"/>
              </a:rPr>
              <a:t>://...")</a:t>
            </a:r>
          </a:p>
          <a:p>
            <a:pPr algn="l">
              <a:defRPr/>
            </a:pPr>
            <a:endParaRPr lang="en-US" sz="1700" dirty="0" smtClean="0">
              <a:latin typeface="Consolas"/>
              <a:cs typeface="Consolas"/>
            </a:endParaRPr>
          </a:p>
          <a:p>
            <a:pPr algn="l">
              <a:defRPr/>
            </a:pPr>
            <a:endParaRPr lang="en-US" sz="2500" dirty="0" smtClean="0"/>
          </a:p>
          <a:p>
            <a:pPr algn="l">
              <a:defRPr/>
            </a:pPr>
            <a:endParaRPr lang="en-US" sz="2000" dirty="0"/>
          </a:p>
        </p:txBody>
      </p:sp>
      <p:sp>
        <p:nvSpPr>
          <p:cNvPr id="5" name="Rounded Rectangular Callout 4"/>
          <p:cNvSpPr/>
          <p:nvPr/>
        </p:nvSpPr>
        <p:spPr>
          <a:xfrm>
            <a:off x="2600325" y="2590800"/>
            <a:ext cx="5767388" cy="571500"/>
          </a:xfrm>
          <a:prstGeom prst="wedgeRoundRectCallout">
            <a:avLst>
              <a:gd name="adj1" fmla="val -56824"/>
              <a:gd name="adj2" fmla="val -52520"/>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b="1" dirty="0" err="1">
                <a:solidFill>
                  <a:srgbClr val="000000"/>
                </a:solidFill>
                <a:latin typeface="Calibri"/>
                <a:ea typeface="ヒラギノ角ゴ ProN W3"/>
                <a:cs typeface="Calibri"/>
              </a:rPr>
              <a:t>foreach</a:t>
            </a:r>
            <a:r>
              <a:rPr lang="en-US" dirty="0">
                <a:solidFill>
                  <a:srgbClr val="000000"/>
                </a:solidFill>
                <a:latin typeface="Calibri"/>
                <a:cs typeface="Calibri"/>
              </a:rPr>
              <a:t>: do whatever you want with the processed data</a:t>
            </a:r>
          </a:p>
        </p:txBody>
      </p:sp>
      <p:grpSp>
        <p:nvGrpSpPr>
          <p:cNvPr id="56325" name="Group 7"/>
          <p:cNvGrpSpPr>
            <a:grpSpLocks/>
          </p:cNvGrpSpPr>
          <p:nvPr/>
        </p:nvGrpSpPr>
        <p:grpSpPr bwMode="auto">
          <a:xfrm>
            <a:off x="2921000" y="3810000"/>
            <a:ext cx="833438" cy="296863"/>
            <a:chOff x="7918600" y="4832650"/>
            <a:chExt cx="2458447" cy="653855"/>
          </a:xfrm>
        </p:grpSpPr>
        <p:sp>
          <p:nvSpPr>
            <p:cNvPr id="7" name="Alternate Process 8"/>
            <p:cNvSpPr/>
            <p:nvPr/>
          </p:nvSpPr>
          <p:spPr>
            <a:xfrm>
              <a:off x="7918600" y="4846636"/>
              <a:ext cx="2458447" cy="629378"/>
            </a:xfrm>
            <a:prstGeom prst="flowChartAlternateProcess">
              <a:avLst/>
            </a:prstGeom>
            <a:ln w="19050" cmpd="sng"/>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8" name="Straight Connector 7"/>
            <p:cNvCxnSpPr>
              <a:stCxn id="7" idx="0"/>
              <a:endCxn id="7" idx="2"/>
            </p:cNvCxnSpPr>
            <p:nvPr/>
          </p:nvCxnSpPr>
          <p:spPr>
            <a:xfrm>
              <a:off x="9150166" y="4846636"/>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9" name="Straight Connector 8"/>
            <p:cNvCxnSpPr/>
            <p:nvPr/>
          </p:nvCxnSpPr>
          <p:spPr>
            <a:xfrm>
              <a:off x="9782336" y="4832650"/>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10" name="Straight Connector 9"/>
            <p:cNvCxnSpPr/>
            <p:nvPr/>
          </p:nvCxnSpPr>
          <p:spPr>
            <a:xfrm>
              <a:off x="8546089" y="4857127"/>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grpSp>
      <p:grpSp>
        <p:nvGrpSpPr>
          <p:cNvPr id="56326" name="Group 23"/>
          <p:cNvGrpSpPr>
            <a:grpSpLocks/>
          </p:cNvGrpSpPr>
          <p:nvPr/>
        </p:nvGrpSpPr>
        <p:grpSpPr bwMode="auto">
          <a:xfrm>
            <a:off x="2913063" y="4600575"/>
            <a:ext cx="833437" cy="295275"/>
            <a:chOff x="7918600" y="4832650"/>
            <a:chExt cx="2458447" cy="653855"/>
          </a:xfrm>
        </p:grpSpPr>
        <p:sp>
          <p:nvSpPr>
            <p:cNvPr id="12" name="Alternate Process 24"/>
            <p:cNvSpPr/>
            <p:nvPr/>
          </p:nvSpPr>
          <p:spPr>
            <a:xfrm>
              <a:off x="7918600" y="4846711"/>
              <a:ext cx="2458447" cy="629249"/>
            </a:xfrm>
            <a:prstGeom prst="flowChartAlternateProcess">
              <a:avLst/>
            </a:prstGeom>
            <a:ln w="19050" cmpd="sng"/>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13" name="Straight Connector 12"/>
            <p:cNvCxnSpPr>
              <a:stCxn id="12" idx="0"/>
              <a:endCxn id="12" idx="2"/>
            </p:cNvCxnSpPr>
            <p:nvPr/>
          </p:nvCxnSpPr>
          <p:spPr>
            <a:xfrm>
              <a:off x="9150164" y="4846711"/>
              <a:ext cx="0" cy="629249"/>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14" name="Straight Connector 13"/>
            <p:cNvCxnSpPr/>
            <p:nvPr/>
          </p:nvCxnSpPr>
          <p:spPr>
            <a:xfrm>
              <a:off x="9787019" y="4832650"/>
              <a:ext cx="0" cy="629249"/>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15" name="Straight Connector 14"/>
            <p:cNvCxnSpPr/>
            <p:nvPr/>
          </p:nvCxnSpPr>
          <p:spPr>
            <a:xfrm>
              <a:off x="8550771" y="4857259"/>
              <a:ext cx="0" cy="629246"/>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grpSp>
      <p:sp>
        <p:nvSpPr>
          <p:cNvPr id="56327" name="TextBox 15"/>
          <p:cNvSpPr txBox="1">
            <a:spLocks noChangeArrowheads="1"/>
          </p:cNvSpPr>
          <p:nvPr/>
        </p:nvSpPr>
        <p:spPr bwMode="auto">
          <a:xfrm>
            <a:off x="3375025" y="4248150"/>
            <a:ext cx="9366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0" rIns="38405" bIns="0">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r>
              <a:rPr lang="en-US" altLang="en-US" sz="1300">
                <a:solidFill>
                  <a:srgbClr val="000000"/>
                </a:solidFill>
                <a:latin typeface="Arial" pitchFamily="34" charset="0"/>
                <a:ea typeface="ヒラギノ角ゴ ProN W3"/>
                <a:cs typeface="Tw Cen MT" pitchFamily="34" charset="0"/>
              </a:rPr>
              <a:t>flatMap</a:t>
            </a:r>
          </a:p>
        </p:txBody>
      </p:sp>
      <p:cxnSp>
        <p:nvCxnSpPr>
          <p:cNvPr id="17" name="Straight Arrow Connector 16"/>
          <p:cNvCxnSpPr>
            <a:stCxn id="7" idx="2"/>
            <a:endCxn id="12" idx="0"/>
          </p:cNvCxnSpPr>
          <p:nvPr/>
        </p:nvCxnSpPr>
        <p:spPr bwMode="auto">
          <a:xfrm flipH="1">
            <a:off x="3328988" y="4102100"/>
            <a:ext cx="9525" cy="504825"/>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56329" name="Group 111"/>
          <p:cNvGrpSpPr>
            <a:grpSpLocks/>
          </p:cNvGrpSpPr>
          <p:nvPr/>
        </p:nvGrpSpPr>
        <p:grpSpPr bwMode="auto">
          <a:xfrm>
            <a:off x="4238625" y="3810000"/>
            <a:ext cx="835025" cy="296863"/>
            <a:chOff x="7918600" y="4832650"/>
            <a:chExt cx="2458447" cy="653855"/>
          </a:xfrm>
        </p:grpSpPr>
        <p:sp>
          <p:nvSpPr>
            <p:cNvPr id="19" name="Alternate Process 112"/>
            <p:cNvSpPr/>
            <p:nvPr/>
          </p:nvSpPr>
          <p:spPr>
            <a:xfrm>
              <a:off x="7918600" y="4846636"/>
              <a:ext cx="2458447" cy="629378"/>
            </a:xfrm>
            <a:prstGeom prst="flowChartAlternateProcess">
              <a:avLst/>
            </a:prstGeom>
            <a:ln w="19050" cmpd="sng"/>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20" name="Straight Connector 19"/>
            <p:cNvCxnSpPr>
              <a:stCxn id="19" idx="0"/>
              <a:endCxn id="19" idx="2"/>
            </p:cNvCxnSpPr>
            <p:nvPr/>
          </p:nvCxnSpPr>
          <p:spPr>
            <a:xfrm>
              <a:off x="9147825" y="4846636"/>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21" name="Straight Connector 20"/>
            <p:cNvCxnSpPr/>
            <p:nvPr/>
          </p:nvCxnSpPr>
          <p:spPr>
            <a:xfrm>
              <a:off x="9783469" y="4832650"/>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22" name="Straight Connector 21"/>
            <p:cNvCxnSpPr/>
            <p:nvPr/>
          </p:nvCxnSpPr>
          <p:spPr>
            <a:xfrm>
              <a:off x="8549572" y="4857127"/>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grpSp>
      <p:grpSp>
        <p:nvGrpSpPr>
          <p:cNvPr id="56330" name="Group 126"/>
          <p:cNvGrpSpPr>
            <a:grpSpLocks/>
          </p:cNvGrpSpPr>
          <p:nvPr/>
        </p:nvGrpSpPr>
        <p:grpSpPr bwMode="auto">
          <a:xfrm>
            <a:off x="4230688" y="4600575"/>
            <a:ext cx="835025" cy="295275"/>
            <a:chOff x="7918600" y="4832650"/>
            <a:chExt cx="2458447" cy="653855"/>
          </a:xfrm>
        </p:grpSpPr>
        <p:sp>
          <p:nvSpPr>
            <p:cNvPr id="24" name="Alternate Process 127"/>
            <p:cNvSpPr/>
            <p:nvPr/>
          </p:nvSpPr>
          <p:spPr>
            <a:xfrm>
              <a:off x="7918600" y="4846711"/>
              <a:ext cx="2458447" cy="629249"/>
            </a:xfrm>
            <a:prstGeom prst="flowChartAlternateProcess">
              <a:avLst/>
            </a:prstGeom>
            <a:ln w="19050" cmpd="sng"/>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25" name="Straight Connector 24"/>
            <p:cNvCxnSpPr>
              <a:stCxn id="24" idx="0"/>
              <a:endCxn id="24" idx="2"/>
            </p:cNvCxnSpPr>
            <p:nvPr/>
          </p:nvCxnSpPr>
          <p:spPr>
            <a:xfrm>
              <a:off x="9147822" y="4846711"/>
              <a:ext cx="0" cy="629249"/>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26" name="Straight Connector 25"/>
            <p:cNvCxnSpPr/>
            <p:nvPr/>
          </p:nvCxnSpPr>
          <p:spPr>
            <a:xfrm>
              <a:off x="9783466" y="4832650"/>
              <a:ext cx="0" cy="629249"/>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27" name="Straight Connector 26"/>
            <p:cNvCxnSpPr/>
            <p:nvPr/>
          </p:nvCxnSpPr>
          <p:spPr>
            <a:xfrm>
              <a:off x="8549569" y="4857259"/>
              <a:ext cx="0" cy="629246"/>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grpSp>
      <p:sp>
        <p:nvSpPr>
          <p:cNvPr id="56331" name="TextBox 27"/>
          <p:cNvSpPr txBox="1">
            <a:spLocks noChangeArrowheads="1"/>
          </p:cNvSpPr>
          <p:nvPr/>
        </p:nvSpPr>
        <p:spPr bwMode="auto">
          <a:xfrm>
            <a:off x="4694238" y="4248150"/>
            <a:ext cx="93503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0" rIns="38405" bIns="0">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r>
              <a:rPr lang="en-US" altLang="en-US" sz="1300">
                <a:solidFill>
                  <a:srgbClr val="000000"/>
                </a:solidFill>
                <a:latin typeface="Arial" pitchFamily="34" charset="0"/>
                <a:ea typeface="ヒラギノ角ゴ ProN W3"/>
                <a:cs typeface="Tw Cen MT" pitchFamily="34" charset="0"/>
              </a:rPr>
              <a:t>flatMap</a:t>
            </a:r>
          </a:p>
        </p:txBody>
      </p:sp>
      <p:cxnSp>
        <p:nvCxnSpPr>
          <p:cNvPr id="29" name="Straight Arrow Connector 28"/>
          <p:cNvCxnSpPr>
            <a:stCxn id="19" idx="2"/>
            <a:endCxn id="24" idx="0"/>
          </p:cNvCxnSpPr>
          <p:nvPr/>
        </p:nvCxnSpPr>
        <p:spPr bwMode="auto">
          <a:xfrm flipH="1">
            <a:off x="4648200" y="4102100"/>
            <a:ext cx="7938" cy="504825"/>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56333" name="Group 133"/>
          <p:cNvGrpSpPr>
            <a:grpSpLocks/>
          </p:cNvGrpSpPr>
          <p:nvPr/>
        </p:nvGrpSpPr>
        <p:grpSpPr bwMode="auto">
          <a:xfrm>
            <a:off x="5532438" y="3810000"/>
            <a:ext cx="833437" cy="296863"/>
            <a:chOff x="7918600" y="4832650"/>
            <a:chExt cx="2458447" cy="653855"/>
          </a:xfrm>
        </p:grpSpPr>
        <p:sp>
          <p:nvSpPr>
            <p:cNvPr id="31" name="Alternate Process 134"/>
            <p:cNvSpPr/>
            <p:nvPr/>
          </p:nvSpPr>
          <p:spPr>
            <a:xfrm>
              <a:off x="7918600" y="4846636"/>
              <a:ext cx="2458447" cy="629378"/>
            </a:xfrm>
            <a:prstGeom prst="flowChartAlternateProcess">
              <a:avLst/>
            </a:prstGeom>
            <a:ln w="19050" cmpd="sng"/>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32" name="Straight Connector 31"/>
            <p:cNvCxnSpPr>
              <a:stCxn id="31" idx="0"/>
              <a:endCxn id="31" idx="2"/>
            </p:cNvCxnSpPr>
            <p:nvPr/>
          </p:nvCxnSpPr>
          <p:spPr>
            <a:xfrm>
              <a:off x="9150164" y="4846636"/>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33" name="Straight Connector 32"/>
            <p:cNvCxnSpPr/>
            <p:nvPr/>
          </p:nvCxnSpPr>
          <p:spPr>
            <a:xfrm>
              <a:off x="9787019" y="4832650"/>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34" name="Straight Connector 33"/>
            <p:cNvCxnSpPr/>
            <p:nvPr/>
          </p:nvCxnSpPr>
          <p:spPr>
            <a:xfrm>
              <a:off x="8550771" y="4857127"/>
              <a:ext cx="0" cy="629378"/>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grpSp>
      <p:grpSp>
        <p:nvGrpSpPr>
          <p:cNvPr id="56334" name="Group 148"/>
          <p:cNvGrpSpPr>
            <a:grpSpLocks/>
          </p:cNvGrpSpPr>
          <p:nvPr/>
        </p:nvGrpSpPr>
        <p:grpSpPr bwMode="auto">
          <a:xfrm>
            <a:off x="5524500" y="4600575"/>
            <a:ext cx="833438" cy="295275"/>
            <a:chOff x="7918600" y="4832650"/>
            <a:chExt cx="2458447" cy="653855"/>
          </a:xfrm>
        </p:grpSpPr>
        <p:sp>
          <p:nvSpPr>
            <p:cNvPr id="36" name="Alternate Process 149"/>
            <p:cNvSpPr/>
            <p:nvPr/>
          </p:nvSpPr>
          <p:spPr>
            <a:xfrm>
              <a:off x="7918600" y="4846711"/>
              <a:ext cx="2458447" cy="629249"/>
            </a:xfrm>
            <a:prstGeom prst="flowChartAlternateProcess">
              <a:avLst/>
            </a:prstGeom>
            <a:ln w="19050" cmpd="sng"/>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37" name="Straight Connector 36"/>
            <p:cNvCxnSpPr>
              <a:stCxn id="36" idx="0"/>
              <a:endCxn id="36" idx="2"/>
            </p:cNvCxnSpPr>
            <p:nvPr/>
          </p:nvCxnSpPr>
          <p:spPr>
            <a:xfrm>
              <a:off x="9150166" y="4846711"/>
              <a:ext cx="0" cy="629249"/>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38" name="Straight Connector 37"/>
            <p:cNvCxnSpPr/>
            <p:nvPr/>
          </p:nvCxnSpPr>
          <p:spPr>
            <a:xfrm>
              <a:off x="9787020" y="4832650"/>
              <a:ext cx="0" cy="629249"/>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39" name="Straight Connector 38"/>
            <p:cNvCxnSpPr/>
            <p:nvPr/>
          </p:nvCxnSpPr>
          <p:spPr>
            <a:xfrm>
              <a:off x="8550773" y="4857259"/>
              <a:ext cx="0" cy="629246"/>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grpSp>
      <p:sp>
        <p:nvSpPr>
          <p:cNvPr id="56335" name="TextBox 39"/>
          <p:cNvSpPr txBox="1">
            <a:spLocks noChangeArrowheads="1"/>
          </p:cNvSpPr>
          <p:nvPr/>
        </p:nvSpPr>
        <p:spPr bwMode="auto">
          <a:xfrm>
            <a:off x="5986463" y="4248150"/>
            <a:ext cx="93503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0" rIns="38405" bIns="0">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r>
              <a:rPr lang="en-US" altLang="en-US" sz="1300">
                <a:solidFill>
                  <a:srgbClr val="000000"/>
                </a:solidFill>
                <a:latin typeface="Arial" pitchFamily="34" charset="0"/>
                <a:ea typeface="ヒラギノ角ゴ ProN W3"/>
                <a:cs typeface="Tw Cen MT" pitchFamily="34" charset="0"/>
              </a:rPr>
              <a:t>flatMap</a:t>
            </a:r>
          </a:p>
        </p:txBody>
      </p:sp>
      <p:cxnSp>
        <p:nvCxnSpPr>
          <p:cNvPr id="41" name="Straight Arrow Connector 40"/>
          <p:cNvCxnSpPr>
            <a:stCxn id="31" idx="2"/>
            <a:endCxn id="36" idx="0"/>
          </p:cNvCxnSpPr>
          <p:nvPr/>
        </p:nvCxnSpPr>
        <p:spPr bwMode="auto">
          <a:xfrm flipH="1">
            <a:off x="5942013" y="4102100"/>
            <a:ext cx="6350" cy="504825"/>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2" name="Straight Arrow Connector 41"/>
          <p:cNvCxnSpPr/>
          <p:nvPr/>
        </p:nvCxnSpPr>
        <p:spPr bwMode="auto">
          <a:xfrm flipH="1">
            <a:off x="3324225" y="4902200"/>
            <a:ext cx="7938" cy="504825"/>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Arrow Connector 42"/>
          <p:cNvCxnSpPr/>
          <p:nvPr/>
        </p:nvCxnSpPr>
        <p:spPr bwMode="auto">
          <a:xfrm flipH="1">
            <a:off x="4641850" y="4902200"/>
            <a:ext cx="7938" cy="504825"/>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4" name="Straight Arrow Connector 43"/>
          <p:cNvCxnSpPr/>
          <p:nvPr/>
        </p:nvCxnSpPr>
        <p:spPr bwMode="auto">
          <a:xfrm flipH="1">
            <a:off x="5935663" y="4902200"/>
            <a:ext cx="7937" cy="504825"/>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340" name="TextBox 44"/>
          <p:cNvSpPr txBox="1">
            <a:spLocks noChangeArrowheads="1"/>
          </p:cNvSpPr>
          <p:nvPr/>
        </p:nvSpPr>
        <p:spPr bwMode="auto">
          <a:xfrm>
            <a:off x="3330575" y="4973638"/>
            <a:ext cx="8588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r>
              <a:rPr lang="en-US" altLang="en-US" sz="1300">
                <a:solidFill>
                  <a:srgbClr val="000000"/>
                </a:solidFill>
                <a:latin typeface="Arial" pitchFamily="34" charset="0"/>
                <a:ea typeface="ヒラギノ角ゴ ProN W3"/>
                <a:cs typeface="Tw Cen MT" pitchFamily="34" charset="0"/>
              </a:rPr>
              <a:t>foreach</a:t>
            </a:r>
          </a:p>
        </p:txBody>
      </p:sp>
      <p:sp>
        <p:nvSpPr>
          <p:cNvPr id="56341" name="TextBox 45"/>
          <p:cNvSpPr txBox="1">
            <a:spLocks noChangeArrowheads="1"/>
          </p:cNvSpPr>
          <p:nvPr/>
        </p:nvSpPr>
        <p:spPr bwMode="auto">
          <a:xfrm>
            <a:off x="4648200" y="4973638"/>
            <a:ext cx="8588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r>
              <a:rPr lang="en-US" altLang="en-US" sz="1300">
                <a:solidFill>
                  <a:srgbClr val="000000"/>
                </a:solidFill>
                <a:latin typeface="Arial" pitchFamily="34" charset="0"/>
                <a:ea typeface="ヒラギノ角ゴ ProN W3"/>
                <a:cs typeface="Tw Cen MT" pitchFamily="34" charset="0"/>
              </a:rPr>
              <a:t>foreach</a:t>
            </a:r>
          </a:p>
        </p:txBody>
      </p:sp>
      <p:sp>
        <p:nvSpPr>
          <p:cNvPr id="56342" name="TextBox 46"/>
          <p:cNvSpPr txBox="1">
            <a:spLocks noChangeArrowheads="1"/>
          </p:cNvSpPr>
          <p:nvPr/>
        </p:nvSpPr>
        <p:spPr bwMode="auto">
          <a:xfrm>
            <a:off x="5942013" y="4973638"/>
            <a:ext cx="8572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r>
              <a:rPr lang="en-US" altLang="en-US" sz="1300">
                <a:solidFill>
                  <a:srgbClr val="000000"/>
                </a:solidFill>
                <a:latin typeface="Arial" pitchFamily="34" charset="0"/>
                <a:ea typeface="ヒラギノ角ゴ ProN W3"/>
                <a:cs typeface="Tw Cen MT" pitchFamily="34" charset="0"/>
              </a:rPr>
              <a:t>foreach</a:t>
            </a:r>
          </a:p>
        </p:txBody>
      </p:sp>
      <p:sp>
        <p:nvSpPr>
          <p:cNvPr id="48" name="Rectangle 47"/>
          <p:cNvSpPr/>
          <p:nvPr/>
        </p:nvSpPr>
        <p:spPr bwMode="auto">
          <a:xfrm>
            <a:off x="4135438" y="3517900"/>
            <a:ext cx="1004887" cy="249238"/>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0" tIns="19202" rIns="0" bIns="19202" anchor="ctr"/>
          <a:lstStyle/>
          <a:p>
            <a:pPr algn="ctr">
              <a:defRPr/>
            </a:pPr>
            <a:r>
              <a:rPr lang="en-US" sz="1500" kern="0" dirty="0">
                <a:solidFill>
                  <a:prstClr val="black"/>
                </a:solidFill>
                <a:latin typeface="Calibri"/>
                <a:ea typeface="ヒラギノ角ゴ ProN W3"/>
                <a:cs typeface="ヒラギノ角ゴ ProN W3"/>
              </a:rPr>
              <a:t>batch @ t+1</a:t>
            </a:r>
          </a:p>
        </p:txBody>
      </p:sp>
      <p:sp>
        <p:nvSpPr>
          <p:cNvPr id="49" name="Rectangle 48"/>
          <p:cNvSpPr/>
          <p:nvPr/>
        </p:nvSpPr>
        <p:spPr bwMode="auto">
          <a:xfrm>
            <a:off x="2828925" y="3522663"/>
            <a:ext cx="1003300" cy="249237"/>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0" tIns="19202" rIns="0" bIns="19202" anchor="ctr"/>
          <a:lstStyle/>
          <a:p>
            <a:pPr algn="ctr">
              <a:defRPr/>
            </a:pPr>
            <a:r>
              <a:rPr lang="en-US" sz="1500" kern="0" dirty="0">
                <a:solidFill>
                  <a:prstClr val="black"/>
                </a:solidFill>
                <a:latin typeface="Calibri"/>
                <a:ea typeface="ヒラギノ角ゴ ProN W3"/>
                <a:cs typeface="ヒラギノ角ゴ ProN W3"/>
              </a:rPr>
              <a:t>b</a:t>
            </a:r>
            <a:r>
              <a:rPr lang="en-US" sz="1500" kern="0" dirty="0" err="1">
                <a:solidFill>
                  <a:prstClr val="black"/>
                </a:solidFill>
                <a:latin typeface="Calibri"/>
                <a:ea typeface="ヒラギノ角ゴ ProN W3"/>
                <a:cs typeface="ヒラギノ角ゴ ProN W3"/>
              </a:rPr>
              <a:t>atch</a:t>
            </a:r>
            <a:r>
              <a:rPr lang="en-US" sz="1500" kern="0" dirty="0">
                <a:solidFill>
                  <a:prstClr val="black"/>
                </a:solidFill>
                <a:latin typeface="Calibri"/>
                <a:ea typeface="ヒラギノ角ゴ ProN W3"/>
                <a:cs typeface="ヒラギノ角ゴ ProN W3"/>
              </a:rPr>
              <a:t> @ t</a:t>
            </a:r>
          </a:p>
        </p:txBody>
      </p:sp>
      <p:sp>
        <p:nvSpPr>
          <p:cNvPr id="50" name="Rectangle 49"/>
          <p:cNvSpPr/>
          <p:nvPr/>
        </p:nvSpPr>
        <p:spPr bwMode="auto">
          <a:xfrm>
            <a:off x="5441950" y="3522663"/>
            <a:ext cx="1004888" cy="249237"/>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0" tIns="19202" rIns="0" bIns="19202" anchor="ctr"/>
          <a:lstStyle/>
          <a:p>
            <a:pPr algn="ctr">
              <a:defRPr/>
            </a:pPr>
            <a:r>
              <a:rPr lang="en-US" sz="1500" kern="0" dirty="0">
                <a:solidFill>
                  <a:prstClr val="black"/>
                </a:solidFill>
                <a:latin typeface="Calibri"/>
                <a:ea typeface="ヒラギノ角ゴ ProN W3"/>
                <a:cs typeface="ヒラギノ角ゴ ProN W3"/>
              </a:rPr>
              <a:t>batch @ t+2</a:t>
            </a:r>
          </a:p>
        </p:txBody>
      </p:sp>
      <p:sp>
        <p:nvSpPr>
          <p:cNvPr id="56346" name="Rectangle 155"/>
          <p:cNvSpPr>
            <a:spLocks noChangeArrowheads="1"/>
          </p:cNvSpPr>
          <p:nvPr/>
        </p:nvSpPr>
        <p:spPr bwMode="auto">
          <a:xfrm>
            <a:off x="781050" y="3733800"/>
            <a:ext cx="188595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19202" rIns="38405" bIns="19202">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r>
              <a:rPr lang="en-US" altLang="en-US">
                <a:solidFill>
                  <a:srgbClr val="000000"/>
                </a:solidFill>
                <a:latin typeface="Calibri" pitchFamily="34" charset="0"/>
                <a:ea typeface="ヒラギノ角ゴ ProN W3"/>
                <a:cs typeface="Calibri" pitchFamily="34" charset="0"/>
              </a:rPr>
              <a:t>tweets DStream</a:t>
            </a:r>
          </a:p>
        </p:txBody>
      </p:sp>
      <p:sp>
        <p:nvSpPr>
          <p:cNvPr id="56347" name="Rectangle 155"/>
          <p:cNvSpPr>
            <a:spLocks noChangeArrowheads="1"/>
          </p:cNvSpPr>
          <p:nvPr/>
        </p:nvSpPr>
        <p:spPr bwMode="auto">
          <a:xfrm>
            <a:off x="781050" y="4533900"/>
            <a:ext cx="188595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19202" rIns="38405" bIns="19202">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r>
              <a:rPr lang="en-US" altLang="en-US">
                <a:solidFill>
                  <a:srgbClr val="000000"/>
                </a:solidFill>
                <a:latin typeface="Calibri" pitchFamily="34" charset="0"/>
                <a:ea typeface="ヒラギノ角ゴ ProN W3"/>
                <a:cs typeface="Calibri" pitchFamily="34" charset="0"/>
              </a:rPr>
              <a:t>hashTags DStream</a:t>
            </a:r>
          </a:p>
        </p:txBody>
      </p:sp>
      <p:sp>
        <p:nvSpPr>
          <p:cNvPr id="53" name="Rounded Rectangular Callout 52"/>
          <p:cNvSpPr/>
          <p:nvPr/>
        </p:nvSpPr>
        <p:spPr>
          <a:xfrm>
            <a:off x="2932113" y="5481638"/>
            <a:ext cx="3433762" cy="685800"/>
          </a:xfrm>
          <a:prstGeom prst="wedgeRoundRectCallout">
            <a:avLst>
              <a:gd name="adj1" fmla="val -66225"/>
              <a:gd name="adj2" fmla="val 22361"/>
              <a:gd name="adj3" fmla="val 16667"/>
            </a:avLst>
          </a:prstGeom>
          <a:noFill/>
          <a:ln w="28575" cmpd="sng">
            <a:noFill/>
          </a:ln>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sz="1700" dirty="0">
                <a:solidFill>
                  <a:srgbClr val="000000"/>
                </a:solidFill>
                <a:latin typeface="Calibri"/>
                <a:cs typeface="Calibri"/>
              </a:rPr>
              <a:t>Write to database, update analytics UI, do whatever you want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Window Operations</a:t>
            </a:r>
            <a:endParaRPr lang="en-AU" dirty="0"/>
          </a:p>
        </p:txBody>
      </p:sp>
      <p:sp>
        <p:nvSpPr>
          <p:cNvPr id="57347" name="Content Placeholder 2"/>
          <p:cNvSpPr>
            <a:spLocks noGrp="1"/>
          </p:cNvSpPr>
          <p:nvPr>
            <p:ph idx="1"/>
          </p:nvPr>
        </p:nvSpPr>
        <p:spPr/>
        <p:txBody>
          <a:bodyPr/>
          <a:lstStyle/>
          <a:p>
            <a:r>
              <a:rPr lang="en-AU" altLang="en-US" dirty="0" smtClean="0"/>
              <a:t>Spark Streaming also provides </a:t>
            </a:r>
            <a:r>
              <a:rPr lang="en-AU" altLang="en-US" i="1" dirty="0" smtClean="0"/>
              <a:t>windowed computations</a:t>
            </a:r>
            <a:r>
              <a:rPr lang="en-AU" altLang="en-US" dirty="0" smtClean="0"/>
              <a:t>, which allow you to apply transformations over a sliding window of data</a:t>
            </a:r>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r>
              <a:rPr lang="en-AU" altLang="en-US" dirty="0" smtClean="0"/>
              <a:t>Every time the window </a:t>
            </a:r>
            <a:r>
              <a:rPr lang="en-AU" altLang="en-US" i="1" dirty="0" smtClean="0"/>
              <a:t>slides</a:t>
            </a:r>
            <a:r>
              <a:rPr lang="en-AU" altLang="en-US" dirty="0" smtClean="0"/>
              <a:t> over a source </a:t>
            </a:r>
            <a:r>
              <a:rPr lang="en-AU" altLang="en-US" dirty="0" err="1" smtClean="0"/>
              <a:t>DStream</a:t>
            </a:r>
            <a:r>
              <a:rPr lang="en-AU" altLang="en-US" dirty="0" smtClean="0"/>
              <a:t>, the source RDDs that fall within the window are combined and operated upon to produce the RDDs of the windowed </a:t>
            </a:r>
            <a:r>
              <a:rPr lang="en-AU" altLang="en-US" dirty="0" err="1" smtClean="0"/>
              <a:t>DStream</a:t>
            </a:r>
            <a:r>
              <a:rPr lang="en-AU" altLang="en-US" dirty="0" smtClean="0"/>
              <a:t>.</a:t>
            </a:r>
          </a:p>
          <a:p>
            <a:pPr lvl="1"/>
            <a:r>
              <a:rPr lang="en-AU" altLang="en-US" dirty="0" smtClean="0"/>
              <a:t>E.g., the operation is applied over the last 3 time units of data, and slides by 2 time units</a:t>
            </a:r>
          </a:p>
          <a:p>
            <a:pPr lvl="1"/>
            <a:r>
              <a:rPr lang="en-AU" altLang="en-US" dirty="0" smtClean="0"/>
              <a:t>Any window operation needs to specify two parameters</a:t>
            </a:r>
          </a:p>
          <a:p>
            <a:pPr lvl="2"/>
            <a:r>
              <a:rPr lang="en-AU" altLang="en-US" i="1" dirty="0" smtClean="0"/>
              <a:t>window length</a:t>
            </a:r>
            <a:r>
              <a:rPr lang="en-AU" altLang="en-US" dirty="0" smtClean="0"/>
              <a:t> - The duration of the window (3 in the figure).</a:t>
            </a:r>
          </a:p>
          <a:p>
            <a:pPr lvl="2"/>
            <a:r>
              <a:rPr lang="en-AU" altLang="en-US" i="1" dirty="0" smtClean="0"/>
              <a:t>sliding interval</a:t>
            </a:r>
            <a:r>
              <a:rPr lang="en-AU" altLang="en-US" dirty="0" smtClean="0"/>
              <a:t> - The interval at which the window operation is performed (2 in the figure).</a:t>
            </a:r>
          </a:p>
          <a:p>
            <a:pPr lvl="2"/>
            <a:endParaRPr lang="en-AU" altLang="en-US" dirty="0" smtClean="0"/>
          </a:p>
        </p:txBody>
      </p:sp>
      <p:pic>
        <p:nvPicPr>
          <p:cNvPr id="573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0738" y="1733550"/>
            <a:ext cx="4452937" cy="1847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Window-based Transformations</a:t>
            </a:r>
            <a:endParaRPr lang="en-AU" dirty="0"/>
          </a:p>
        </p:txBody>
      </p:sp>
      <p:grpSp>
        <p:nvGrpSpPr>
          <p:cNvPr id="4" name="Group 3"/>
          <p:cNvGrpSpPr>
            <a:grpSpLocks/>
          </p:cNvGrpSpPr>
          <p:nvPr/>
        </p:nvGrpSpPr>
        <p:grpSpPr bwMode="auto">
          <a:xfrm>
            <a:off x="1371600" y="4953000"/>
            <a:ext cx="6172200" cy="819150"/>
            <a:chOff x="1371600" y="4953000"/>
            <a:chExt cx="6172200" cy="818400"/>
          </a:xfrm>
        </p:grpSpPr>
        <p:grpSp>
          <p:nvGrpSpPr>
            <p:cNvPr id="58384" name="Group 4"/>
            <p:cNvGrpSpPr>
              <a:grpSpLocks/>
            </p:cNvGrpSpPr>
            <p:nvPr/>
          </p:nvGrpSpPr>
          <p:grpSpPr bwMode="auto">
            <a:xfrm>
              <a:off x="1371600" y="4953000"/>
              <a:ext cx="6172200" cy="609600"/>
              <a:chOff x="1219200" y="4876800"/>
              <a:chExt cx="6172200" cy="609600"/>
            </a:xfrm>
          </p:grpSpPr>
          <p:sp>
            <p:nvSpPr>
              <p:cNvPr id="7" name="Right Arrow 6"/>
              <p:cNvSpPr/>
              <p:nvPr/>
            </p:nvSpPr>
            <p:spPr bwMode="auto">
              <a:xfrm>
                <a:off x="6934200" y="4876800"/>
                <a:ext cx="457200" cy="609042"/>
              </a:xfrm>
              <a:prstGeom prst="rightArrow">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8" name="Rectangle 7"/>
              <p:cNvSpPr/>
              <p:nvPr/>
            </p:nvSpPr>
            <p:spPr bwMode="auto">
              <a:xfrm>
                <a:off x="1219200" y="5029060"/>
                <a:ext cx="228600" cy="304521"/>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9" name="Rectangle 8"/>
              <p:cNvSpPr/>
              <p:nvPr/>
            </p:nvSpPr>
            <p:spPr bwMode="auto">
              <a:xfrm>
                <a:off x="1504950" y="5029060"/>
                <a:ext cx="228600" cy="304521"/>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10" name="Rectangle 9"/>
              <p:cNvSpPr/>
              <p:nvPr/>
            </p:nvSpPr>
            <p:spPr bwMode="auto">
              <a:xfrm>
                <a:off x="1790700" y="5029060"/>
                <a:ext cx="228600" cy="304521"/>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11" name="Rectangle 10"/>
              <p:cNvSpPr/>
              <p:nvPr/>
            </p:nvSpPr>
            <p:spPr bwMode="auto">
              <a:xfrm>
                <a:off x="2076450" y="5029060"/>
                <a:ext cx="228600" cy="304521"/>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12" name="Rectangle 11"/>
              <p:cNvSpPr/>
              <p:nvPr/>
            </p:nvSpPr>
            <p:spPr bwMode="auto">
              <a:xfrm>
                <a:off x="2362200" y="5029060"/>
                <a:ext cx="228600" cy="304521"/>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13" name="Rectangle 12"/>
              <p:cNvSpPr/>
              <p:nvPr/>
            </p:nvSpPr>
            <p:spPr bwMode="auto">
              <a:xfrm>
                <a:off x="2647950" y="5029060"/>
                <a:ext cx="228600" cy="304521"/>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14" name="Rectangle 13"/>
              <p:cNvSpPr/>
              <p:nvPr/>
            </p:nvSpPr>
            <p:spPr bwMode="auto">
              <a:xfrm>
                <a:off x="2933700" y="5029060"/>
                <a:ext cx="228600" cy="304521"/>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15" name="Rectangle 14"/>
              <p:cNvSpPr/>
              <p:nvPr/>
            </p:nvSpPr>
            <p:spPr bwMode="auto">
              <a:xfrm>
                <a:off x="3219450" y="5029060"/>
                <a:ext cx="228600" cy="304521"/>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16" name="Rectangle 15"/>
              <p:cNvSpPr/>
              <p:nvPr/>
            </p:nvSpPr>
            <p:spPr bwMode="auto">
              <a:xfrm>
                <a:off x="3505200" y="5029060"/>
                <a:ext cx="228600" cy="304521"/>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17" name="Rectangle 16"/>
              <p:cNvSpPr/>
              <p:nvPr/>
            </p:nvSpPr>
            <p:spPr bwMode="auto">
              <a:xfrm>
                <a:off x="3790950" y="5029060"/>
                <a:ext cx="228600" cy="304521"/>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18" name="Rectangle 17"/>
              <p:cNvSpPr/>
              <p:nvPr/>
            </p:nvSpPr>
            <p:spPr bwMode="auto">
              <a:xfrm>
                <a:off x="4076700" y="5029060"/>
                <a:ext cx="228600" cy="304521"/>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19" name="Rectangle 18"/>
              <p:cNvSpPr/>
              <p:nvPr/>
            </p:nvSpPr>
            <p:spPr bwMode="auto">
              <a:xfrm>
                <a:off x="4362450" y="5029060"/>
                <a:ext cx="228600" cy="304521"/>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0" name="Rectangle 19"/>
              <p:cNvSpPr/>
              <p:nvPr/>
            </p:nvSpPr>
            <p:spPr bwMode="auto">
              <a:xfrm>
                <a:off x="4648200" y="5029060"/>
                <a:ext cx="228600" cy="304521"/>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1" name="Rectangle 20"/>
              <p:cNvSpPr/>
              <p:nvPr/>
            </p:nvSpPr>
            <p:spPr bwMode="auto">
              <a:xfrm>
                <a:off x="4933950" y="5029060"/>
                <a:ext cx="228600" cy="304521"/>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2" name="Rectangle 21"/>
              <p:cNvSpPr/>
              <p:nvPr/>
            </p:nvSpPr>
            <p:spPr bwMode="auto">
              <a:xfrm>
                <a:off x="5219700" y="5029060"/>
                <a:ext cx="228600" cy="304521"/>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3" name="Rectangle 22"/>
              <p:cNvSpPr/>
              <p:nvPr/>
            </p:nvSpPr>
            <p:spPr bwMode="auto">
              <a:xfrm>
                <a:off x="5505450" y="5029060"/>
                <a:ext cx="228600" cy="304521"/>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4" name="Rectangle 23"/>
              <p:cNvSpPr/>
              <p:nvPr/>
            </p:nvSpPr>
            <p:spPr bwMode="auto">
              <a:xfrm>
                <a:off x="5791200" y="5029060"/>
                <a:ext cx="228600" cy="304521"/>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5" name="Rectangle 24"/>
              <p:cNvSpPr/>
              <p:nvPr/>
            </p:nvSpPr>
            <p:spPr bwMode="auto">
              <a:xfrm>
                <a:off x="6076950" y="5029060"/>
                <a:ext cx="228600" cy="304521"/>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6" name="Rectangle 25"/>
              <p:cNvSpPr/>
              <p:nvPr/>
            </p:nvSpPr>
            <p:spPr bwMode="auto">
              <a:xfrm>
                <a:off x="6362700" y="5029060"/>
                <a:ext cx="228600" cy="304521"/>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7" name="Rectangle 26"/>
              <p:cNvSpPr/>
              <p:nvPr/>
            </p:nvSpPr>
            <p:spPr bwMode="auto">
              <a:xfrm>
                <a:off x="6648450" y="5029060"/>
                <a:ext cx="228600" cy="304521"/>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sz="1200">
                  <a:solidFill>
                    <a:srgbClr val="000000"/>
                  </a:solidFill>
                  <a:latin typeface="Gill Sans" charset="0"/>
                  <a:ea typeface="ヒラギノ角ゴ ProN W3" charset="0"/>
                  <a:cs typeface="ヒラギノ角ゴ ProN W3" charset="0"/>
                  <a:sym typeface="Gill Sans" charset="0"/>
                </a:endParaRPr>
              </a:p>
            </p:txBody>
          </p:sp>
        </p:grpSp>
        <p:sp>
          <p:nvSpPr>
            <p:cNvPr id="58385" name="TextBox 5"/>
            <p:cNvSpPr txBox="1">
              <a:spLocks noChangeArrowheads="1"/>
            </p:cNvSpPr>
            <p:nvPr/>
          </p:nvSpPr>
          <p:spPr bwMode="auto">
            <a:xfrm>
              <a:off x="1371600" y="5486400"/>
              <a:ext cx="1432996" cy="28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5" tIns="19202" rIns="38405" bIns="19202">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r>
                <a:rPr lang="en-US" altLang="en-US">
                  <a:solidFill>
                    <a:srgbClr val="55992B"/>
                  </a:solidFill>
                  <a:latin typeface="Calibri" pitchFamily="34" charset="0"/>
                  <a:ea typeface="ヒラギノ角ゴ ProN W3"/>
                  <a:cs typeface="Calibri" pitchFamily="34" charset="0"/>
                </a:rPr>
                <a:t>DStream of data</a:t>
              </a:r>
            </a:p>
          </p:txBody>
        </p:sp>
      </p:grpSp>
      <p:sp>
        <p:nvSpPr>
          <p:cNvPr id="28" name="Content Placeholder 3"/>
          <p:cNvSpPr txBox="1">
            <a:spLocks/>
          </p:cNvSpPr>
          <p:nvPr/>
        </p:nvSpPr>
        <p:spPr bwMode="auto">
          <a:xfrm>
            <a:off x="438150" y="1447800"/>
            <a:ext cx="8553450"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defPPr>
              <a:defRPr lang="en-US"/>
            </a:defPPr>
            <a:lvl1pPr algn="r" rtl="0" eaLnBrk="0" fontAlgn="base" hangingPunct="0">
              <a:spcBef>
                <a:spcPct val="50000"/>
              </a:spcBef>
              <a:spcAft>
                <a:spcPct val="0"/>
              </a:spcAft>
              <a:defRPr sz="1400" kern="1200">
                <a:solidFill>
                  <a:schemeClr val="bg2"/>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5pPr>
            <a:lvl6pPr marL="2286000" algn="l" defTabSz="914400" rtl="0" eaLnBrk="1" latinLnBrk="0" hangingPunct="1">
              <a:defRPr sz="1600" kern="1200">
                <a:solidFill>
                  <a:schemeClr val="tx1"/>
                </a:solidFill>
                <a:latin typeface="Helvetica" pitchFamily="-84" charset="0"/>
                <a:ea typeface="MS PGothic" pitchFamily="34" charset="-128"/>
                <a:cs typeface="+mn-cs"/>
              </a:defRPr>
            </a:lvl6pPr>
            <a:lvl7pPr marL="2743200" algn="l" defTabSz="914400" rtl="0" eaLnBrk="1" latinLnBrk="0" hangingPunct="1">
              <a:defRPr sz="1600" kern="1200">
                <a:solidFill>
                  <a:schemeClr val="tx1"/>
                </a:solidFill>
                <a:latin typeface="Helvetica" pitchFamily="-84" charset="0"/>
                <a:ea typeface="MS PGothic" pitchFamily="34" charset="-128"/>
                <a:cs typeface="+mn-cs"/>
              </a:defRPr>
            </a:lvl7pPr>
            <a:lvl8pPr marL="3200400" algn="l" defTabSz="914400" rtl="0" eaLnBrk="1" latinLnBrk="0" hangingPunct="1">
              <a:defRPr sz="1600" kern="1200">
                <a:solidFill>
                  <a:schemeClr val="tx1"/>
                </a:solidFill>
                <a:latin typeface="Helvetica" pitchFamily="-84" charset="0"/>
                <a:ea typeface="MS PGothic" pitchFamily="34" charset="-128"/>
                <a:cs typeface="+mn-cs"/>
              </a:defRPr>
            </a:lvl8pPr>
            <a:lvl9pPr marL="3657600" algn="l" defTabSz="914400" rtl="0" eaLnBrk="1" latinLnBrk="0" hangingPunct="1">
              <a:defRPr sz="1600" kern="1200">
                <a:solidFill>
                  <a:schemeClr val="tx1"/>
                </a:solidFill>
                <a:latin typeface="Helvetica" pitchFamily="-84" charset="0"/>
                <a:ea typeface="MS PGothic" pitchFamily="34" charset="-128"/>
                <a:cs typeface="+mn-cs"/>
              </a:defRPr>
            </a:lvl9pPr>
          </a:lstStyle>
          <a:p>
            <a:pPr algn="l">
              <a:defRPr/>
            </a:pPr>
            <a:r>
              <a:rPr lang="en-US" sz="1700" dirty="0" err="1" smtClean="0">
                <a:solidFill>
                  <a:schemeClr val="tx1">
                    <a:lumMod val="50000"/>
                    <a:lumOff val="50000"/>
                  </a:schemeClr>
                </a:solidFill>
                <a:latin typeface="Consolas"/>
                <a:cs typeface="Consolas"/>
              </a:rPr>
              <a:t>val</a:t>
            </a:r>
            <a:r>
              <a:rPr lang="en-US" sz="1700" dirty="0" smtClean="0">
                <a:solidFill>
                  <a:schemeClr val="tx1">
                    <a:lumMod val="50000"/>
                    <a:lumOff val="50000"/>
                  </a:schemeClr>
                </a:solidFill>
                <a:latin typeface="Consolas"/>
                <a:cs typeface="Consolas"/>
              </a:rPr>
              <a:t> </a:t>
            </a:r>
            <a:r>
              <a:rPr lang="en-US" sz="1700" dirty="0" err="1" smtClean="0">
                <a:solidFill>
                  <a:schemeClr val="tx1">
                    <a:lumMod val="50000"/>
                    <a:lumOff val="50000"/>
                  </a:schemeClr>
                </a:solidFill>
                <a:latin typeface="Consolas"/>
                <a:cs typeface="Consolas"/>
              </a:rPr>
              <a:t>hashTags</a:t>
            </a:r>
            <a:r>
              <a:rPr lang="en-US" sz="1700" dirty="0" smtClean="0">
                <a:solidFill>
                  <a:schemeClr val="tx1">
                    <a:lumMod val="50000"/>
                    <a:lumOff val="50000"/>
                  </a:schemeClr>
                </a:solidFill>
                <a:latin typeface="Consolas"/>
                <a:cs typeface="Consolas"/>
              </a:rPr>
              <a:t> = </a:t>
            </a:r>
            <a:r>
              <a:rPr lang="en-US" sz="1700" dirty="0" err="1" smtClean="0">
                <a:solidFill>
                  <a:schemeClr val="tx1">
                    <a:lumMod val="50000"/>
                    <a:lumOff val="50000"/>
                  </a:schemeClr>
                </a:solidFill>
                <a:latin typeface="Consolas"/>
                <a:cs typeface="Consolas"/>
              </a:rPr>
              <a:t>tweets.flatMap</a:t>
            </a:r>
            <a:r>
              <a:rPr lang="en-US" sz="1700" dirty="0" smtClean="0">
                <a:solidFill>
                  <a:schemeClr val="tx1">
                    <a:lumMod val="50000"/>
                    <a:lumOff val="50000"/>
                  </a:schemeClr>
                </a:solidFill>
                <a:latin typeface="Consolas"/>
                <a:cs typeface="Consolas"/>
              </a:rPr>
              <a:t> (status =&gt; </a:t>
            </a:r>
            <a:r>
              <a:rPr lang="en-US" sz="1700" dirty="0" err="1" smtClean="0">
                <a:solidFill>
                  <a:schemeClr val="tx1">
                    <a:lumMod val="50000"/>
                    <a:lumOff val="50000"/>
                  </a:schemeClr>
                </a:solidFill>
                <a:latin typeface="Consolas"/>
                <a:cs typeface="Consolas"/>
              </a:rPr>
              <a:t>getTags</a:t>
            </a:r>
            <a:r>
              <a:rPr lang="en-US" sz="1700" dirty="0" smtClean="0">
                <a:solidFill>
                  <a:schemeClr val="tx1">
                    <a:lumMod val="50000"/>
                    <a:lumOff val="50000"/>
                  </a:schemeClr>
                </a:solidFill>
                <a:latin typeface="Consolas"/>
                <a:cs typeface="Consolas"/>
              </a:rPr>
              <a:t>(status))</a:t>
            </a:r>
          </a:p>
          <a:p>
            <a:pPr algn="l">
              <a:defRPr/>
            </a:pPr>
            <a:r>
              <a:rPr lang="en-US" sz="1700" dirty="0" err="1" smtClean="0">
                <a:latin typeface="Consolas"/>
                <a:cs typeface="Consolas"/>
              </a:rPr>
              <a:t>val</a:t>
            </a:r>
            <a:r>
              <a:rPr lang="en-US" sz="1700" dirty="0" smtClean="0">
                <a:latin typeface="Consolas"/>
                <a:cs typeface="Consolas"/>
              </a:rPr>
              <a:t> </a:t>
            </a:r>
            <a:r>
              <a:rPr lang="en-US" sz="1700" dirty="0" err="1" smtClean="0">
                <a:solidFill>
                  <a:srgbClr val="7030A0"/>
                </a:solidFill>
                <a:latin typeface="Consolas"/>
                <a:cs typeface="Consolas"/>
              </a:rPr>
              <a:t>tagCounts</a:t>
            </a:r>
            <a:r>
              <a:rPr lang="en-US" sz="1700" dirty="0" smtClean="0">
                <a:solidFill>
                  <a:srgbClr val="7030A0"/>
                </a:solidFill>
                <a:latin typeface="Consolas"/>
                <a:cs typeface="Consolas"/>
              </a:rPr>
              <a:t> </a:t>
            </a:r>
            <a:r>
              <a:rPr lang="en-US" sz="1700" dirty="0" smtClean="0">
                <a:latin typeface="Consolas"/>
                <a:cs typeface="Consolas"/>
              </a:rPr>
              <a:t>= </a:t>
            </a:r>
            <a:r>
              <a:rPr lang="en-US" sz="1700" dirty="0" err="1" smtClean="0">
                <a:solidFill>
                  <a:srgbClr val="B50B1B"/>
                </a:solidFill>
                <a:latin typeface="Consolas"/>
                <a:cs typeface="Consolas"/>
              </a:rPr>
              <a:t>hashTags</a:t>
            </a:r>
            <a:r>
              <a:rPr lang="en-US" sz="1700" dirty="0" err="1" smtClean="0">
                <a:latin typeface="Consolas"/>
                <a:cs typeface="Consolas"/>
              </a:rPr>
              <a:t>.</a:t>
            </a:r>
            <a:r>
              <a:rPr lang="en-US" sz="1700" dirty="0" err="1">
                <a:solidFill>
                  <a:srgbClr val="1D86CD"/>
                </a:solidFill>
                <a:latin typeface="Consolas"/>
                <a:cs typeface="Consolas"/>
              </a:rPr>
              <a:t>window</a:t>
            </a:r>
            <a:r>
              <a:rPr lang="en-US" sz="1700" dirty="0" smtClean="0">
                <a:latin typeface="Consolas"/>
                <a:cs typeface="Consolas"/>
              </a:rPr>
              <a:t>(Minutes(1), Seconds(5)).</a:t>
            </a:r>
            <a:r>
              <a:rPr lang="en-US" sz="1700" dirty="0" err="1" smtClean="0">
                <a:solidFill>
                  <a:srgbClr val="1D86CD"/>
                </a:solidFill>
                <a:latin typeface="Consolas"/>
                <a:cs typeface="Consolas"/>
              </a:rPr>
              <a:t>countByValue</a:t>
            </a:r>
            <a:r>
              <a:rPr lang="en-US" sz="1700" dirty="0" smtClean="0">
                <a:latin typeface="Consolas"/>
                <a:cs typeface="Consolas"/>
              </a:rPr>
              <a:t>()</a:t>
            </a:r>
          </a:p>
          <a:p>
            <a:pPr algn="l">
              <a:defRPr/>
            </a:pPr>
            <a:endParaRPr lang="en-US" dirty="0"/>
          </a:p>
        </p:txBody>
      </p:sp>
      <p:sp>
        <p:nvSpPr>
          <p:cNvPr id="29" name="Rounded Rectangular Callout 28"/>
          <p:cNvSpPr/>
          <p:nvPr/>
        </p:nvSpPr>
        <p:spPr>
          <a:xfrm>
            <a:off x="2033588" y="2917825"/>
            <a:ext cx="1857375" cy="800100"/>
          </a:xfrm>
          <a:prstGeom prst="wedgeRoundRectCallout">
            <a:avLst>
              <a:gd name="adj1" fmla="val 30265"/>
              <a:gd name="adj2" fmla="val -106914"/>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defRPr/>
            </a:pPr>
            <a:r>
              <a:rPr lang="en-US" dirty="0">
                <a:solidFill>
                  <a:srgbClr val="000000"/>
                </a:solidFill>
                <a:latin typeface="Calibri"/>
                <a:ea typeface="ヒラギノ角ゴ ProN W3"/>
                <a:cs typeface="Calibri"/>
              </a:rPr>
              <a:t>sliding window operation</a:t>
            </a:r>
          </a:p>
        </p:txBody>
      </p:sp>
      <p:sp>
        <p:nvSpPr>
          <p:cNvPr id="30" name="Rounded Rectangular Callout 29"/>
          <p:cNvSpPr/>
          <p:nvPr/>
        </p:nvSpPr>
        <p:spPr>
          <a:xfrm>
            <a:off x="4065588" y="2917825"/>
            <a:ext cx="1514475" cy="800100"/>
          </a:xfrm>
          <a:prstGeom prst="wedgeRoundRectCallout">
            <a:avLst>
              <a:gd name="adj1" fmla="val -18492"/>
              <a:gd name="adj2" fmla="val -107376"/>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defRPr/>
            </a:pPr>
            <a:r>
              <a:rPr lang="en-US" dirty="0">
                <a:solidFill>
                  <a:srgbClr val="000000"/>
                </a:solidFill>
                <a:latin typeface="Calibri"/>
                <a:ea typeface="ヒラギノ角ゴ ProN W3"/>
                <a:cs typeface="Calibri"/>
              </a:rPr>
              <a:t>window length</a:t>
            </a:r>
          </a:p>
        </p:txBody>
      </p:sp>
      <p:sp>
        <p:nvSpPr>
          <p:cNvPr id="31" name="Rounded Rectangular Callout 30"/>
          <p:cNvSpPr/>
          <p:nvPr/>
        </p:nvSpPr>
        <p:spPr>
          <a:xfrm>
            <a:off x="5741988" y="2917825"/>
            <a:ext cx="1514475" cy="800100"/>
          </a:xfrm>
          <a:prstGeom prst="wedgeRoundRectCallout">
            <a:avLst>
              <a:gd name="adj1" fmla="val -21351"/>
              <a:gd name="adj2" fmla="val -105755"/>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defRPr/>
            </a:pPr>
            <a:r>
              <a:rPr lang="en-US" dirty="0">
                <a:solidFill>
                  <a:srgbClr val="000000"/>
                </a:solidFill>
                <a:latin typeface="Calibri"/>
                <a:ea typeface="ヒラギノ角ゴ ProN W3"/>
                <a:cs typeface="Calibri"/>
              </a:rPr>
              <a:t>sliding interval</a:t>
            </a:r>
          </a:p>
        </p:txBody>
      </p:sp>
      <p:sp>
        <p:nvSpPr>
          <p:cNvPr id="32" name="Rounded Rectangle 31"/>
          <p:cNvSpPr/>
          <p:nvPr/>
        </p:nvSpPr>
        <p:spPr>
          <a:xfrm>
            <a:off x="4724400" y="5048250"/>
            <a:ext cx="679450" cy="457200"/>
          </a:xfrm>
          <a:prstGeom prst="roundRect">
            <a:avLst/>
          </a:prstGeom>
          <a:noFill/>
          <a:ln w="38100" cmpd="sng">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lIns="91438" tIns="45719" rIns="91438" bIns="45719" anchor="ctr"/>
          <a:lstStyle/>
          <a:p>
            <a:pPr>
              <a:defRPr/>
            </a:pPr>
            <a:endParaRPr lang="en-US">
              <a:solidFill>
                <a:prstClr val="white"/>
              </a:solidFill>
              <a:latin typeface="Arial"/>
              <a:ea typeface="ヒラギノ角ゴ ProN W3"/>
              <a:cs typeface="ヒラギノ角ゴ ProN W3"/>
            </a:endParaRPr>
          </a:p>
        </p:txBody>
      </p:sp>
      <p:grpSp>
        <p:nvGrpSpPr>
          <p:cNvPr id="33" name="Group 32"/>
          <p:cNvGrpSpPr>
            <a:grpSpLocks/>
          </p:cNvGrpSpPr>
          <p:nvPr/>
        </p:nvGrpSpPr>
        <p:grpSpPr bwMode="auto">
          <a:xfrm>
            <a:off x="4724400" y="4267200"/>
            <a:ext cx="2286000" cy="685800"/>
            <a:chOff x="4724400" y="4267200"/>
            <a:chExt cx="2286000" cy="685800"/>
          </a:xfrm>
        </p:grpSpPr>
        <p:sp>
          <p:nvSpPr>
            <p:cNvPr id="58382" name="TextBox 33"/>
            <p:cNvSpPr txBox="1">
              <a:spLocks noChangeArrowheads="1"/>
            </p:cNvSpPr>
            <p:nvPr/>
          </p:nvSpPr>
          <p:spPr bwMode="auto">
            <a:xfrm>
              <a:off x="5181600" y="4267200"/>
              <a:ext cx="1314374" cy="28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5" tIns="19202" rIns="38405" bIns="19202">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r>
                <a:rPr lang="en-US" altLang="en-US">
                  <a:solidFill>
                    <a:srgbClr val="B50B1B"/>
                  </a:solidFill>
                  <a:latin typeface="Calibri" pitchFamily="34" charset="0"/>
                  <a:ea typeface="ヒラギノ角ゴ ProN W3"/>
                  <a:cs typeface="Calibri" pitchFamily="34" charset="0"/>
                </a:rPr>
                <a:t>window length</a:t>
              </a:r>
            </a:p>
          </p:txBody>
        </p:sp>
        <p:sp>
          <p:nvSpPr>
            <p:cNvPr id="58383" name="Right Brace 34"/>
            <p:cNvSpPr>
              <a:spLocks/>
            </p:cNvSpPr>
            <p:nvPr/>
          </p:nvSpPr>
          <p:spPr bwMode="auto">
            <a:xfrm rot="-5400000">
              <a:off x="5715000" y="3657600"/>
              <a:ext cx="304800" cy="2286000"/>
            </a:xfrm>
            <a:prstGeom prst="rightBrace">
              <a:avLst>
                <a:gd name="adj1" fmla="val 36840"/>
                <a:gd name="adj2" fmla="val 49542"/>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endParaRPr lang="en-US" altLang="en-US" sz="1200">
                <a:solidFill>
                  <a:srgbClr val="000000"/>
                </a:solidFill>
                <a:latin typeface="Gill Sans"/>
                <a:ea typeface="ヒラギノ角ゴ ProN W3"/>
                <a:cs typeface="ヒラギノ角ゴ ProN W3"/>
                <a:sym typeface="Gill Sans"/>
              </a:endParaRPr>
            </a:p>
          </p:txBody>
        </p:sp>
      </p:grpSp>
      <p:grpSp>
        <p:nvGrpSpPr>
          <p:cNvPr id="36" name="Group 35"/>
          <p:cNvGrpSpPr>
            <a:grpSpLocks/>
          </p:cNvGrpSpPr>
          <p:nvPr/>
        </p:nvGrpSpPr>
        <p:grpSpPr bwMode="auto">
          <a:xfrm>
            <a:off x="4371975" y="5562600"/>
            <a:ext cx="1284288" cy="590550"/>
            <a:chOff x="4267200" y="4191000"/>
            <a:chExt cx="1284237" cy="589800"/>
          </a:xfrm>
        </p:grpSpPr>
        <p:sp>
          <p:nvSpPr>
            <p:cNvPr id="58380" name="TextBox 36"/>
            <p:cNvSpPr txBox="1">
              <a:spLocks noChangeArrowheads="1"/>
            </p:cNvSpPr>
            <p:nvPr/>
          </p:nvSpPr>
          <p:spPr bwMode="auto">
            <a:xfrm>
              <a:off x="4267200" y="4495800"/>
              <a:ext cx="1284237" cy="28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5" tIns="19202" rIns="38405" bIns="19202">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r>
                <a:rPr lang="en-US" altLang="en-US">
                  <a:solidFill>
                    <a:srgbClr val="B50B1B"/>
                  </a:solidFill>
                  <a:latin typeface="Calibri" pitchFamily="34" charset="0"/>
                  <a:ea typeface="ヒラギノ角ゴ ProN W3"/>
                  <a:cs typeface="Calibri" pitchFamily="34" charset="0"/>
                </a:rPr>
                <a:t>sliding interval</a:t>
              </a:r>
            </a:p>
          </p:txBody>
        </p:sp>
        <p:sp>
          <p:nvSpPr>
            <p:cNvPr id="58381" name="Right Brace 37"/>
            <p:cNvSpPr>
              <a:spLocks/>
            </p:cNvSpPr>
            <p:nvPr/>
          </p:nvSpPr>
          <p:spPr bwMode="auto">
            <a:xfrm rot="5400000">
              <a:off x="4800600" y="4038600"/>
              <a:ext cx="304800" cy="609600"/>
            </a:xfrm>
            <a:prstGeom prst="rightBrace">
              <a:avLst>
                <a:gd name="adj1" fmla="val 36824"/>
                <a:gd name="adj2" fmla="val 49542"/>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endParaRPr lang="en-US" altLang="en-US" sz="1200">
                <a:solidFill>
                  <a:srgbClr val="000000"/>
                </a:solidFill>
                <a:latin typeface="Gill Sans"/>
                <a:ea typeface="ヒラギノ角ゴ ProN W3"/>
                <a:cs typeface="ヒラギノ角ゴ ProN W3"/>
                <a:sym typeface="Gill Sans"/>
              </a:endParaRPr>
            </a:p>
          </p:txBody>
        </p:sp>
      </p:grpSp>
      <p:sp>
        <p:nvSpPr>
          <p:cNvPr id="39" name="Rounded Rectangle 38"/>
          <p:cNvSpPr/>
          <p:nvPr/>
        </p:nvSpPr>
        <p:spPr>
          <a:xfrm>
            <a:off x="1633538" y="5029200"/>
            <a:ext cx="2286000" cy="457200"/>
          </a:xfrm>
          <a:prstGeom prst="roundRect">
            <a:avLst/>
          </a:prstGeom>
          <a:noFill/>
          <a:ln w="381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lIns="91438" tIns="45719" rIns="91438" bIns="45719" anchor="ctr"/>
          <a:lstStyle/>
          <a:p>
            <a:pPr>
              <a:defRPr/>
            </a:pPr>
            <a:endParaRPr lang="en-US">
              <a:solidFill>
                <a:prstClr val="white"/>
              </a:solidFill>
              <a:latin typeface="Arial"/>
              <a:ea typeface="ヒラギノ角ゴ ProN W3"/>
              <a:cs typeface="ヒラギノ角ゴ ProN W3"/>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1" nodeType="after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par>
                          <p:cTn id="13" fill="hold" nodeType="afterGroup">
                            <p:stCondLst>
                              <p:cond delay="0"/>
                            </p:stCondLst>
                            <p:childTnLst>
                              <p:par>
                                <p:cTn id="14" presetID="0" presetClass="path" presetSubtype="0" accel="50000" decel="50000" fill="hold" grpId="0" nodeType="afterEffect">
                                  <p:stCondLst>
                                    <p:cond delay="0"/>
                                  </p:stCondLst>
                                  <p:childTnLst>
                                    <p:animMotion origin="layout" path="M -0.00017 7.61398E-7 L 0.34178 7.61398E-7 " pathEditMode="relative" rAng="0" ptsTypes="AA">
                                      <p:cBhvr>
                                        <p:cTn id="15" dur="2000" fill="hold"/>
                                        <p:tgtEl>
                                          <p:spTgt spid="39"/>
                                        </p:tgtEl>
                                        <p:attrNameLst>
                                          <p:attrName>ppt_x</p:attrName>
                                          <p:attrName>ppt_y</p:attrName>
                                        </p:attrNameLst>
                                      </p:cBhvr>
                                      <p:rCtr x="17098" y="0"/>
                                    </p:animMotion>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par>
                          <p:cTn id="30" fill="hold" nodeType="afterGroup">
                            <p:stCondLst>
                              <p:cond delay="0"/>
                            </p:stCondLst>
                            <p:childTnLst>
                              <p:par>
                                <p:cTn id="31" presetID="1" presetClass="entr" presetSubtype="0" fill="hold" nodeType="after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9" grpId="0" animBg="1"/>
      <p:bldP spid="39"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Fault-tolerance: Worker</a:t>
            </a:r>
            <a:endParaRPr lang="en-AU" dirty="0"/>
          </a:p>
        </p:txBody>
      </p:sp>
      <p:sp>
        <p:nvSpPr>
          <p:cNvPr id="59395" name="Content Placeholder 2"/>
          <p:cNvSpPr>
            <a:spLocks noGrp="1"/>
          </p:cNvSpPr>
          <p:nvPr>
            <p:ph idx="1"/>
          </p:nvPr>
        </p:nvSpPr>
        <p:spPr>
          <a:xfrm>
            <a:off x="814388" y="1093788"/>
            <a:ext cx="3805237" cy="4903787"/>
          </a:xfrm>
        </p:spPr>
        <p:txBody>
          <a:bodyPr/>
          <a:lstStyle/>
          <a:p>
            <a:r>
              <a:rPr lang="en-US" altLang="en-US" smtClean="0"/>
              <a:t>RDDs remember the operations that created them</a:t>
            </a:r>
          </a:p>
          <a:p>
            <a:endParaRPr lang="en-US" altLang="en-US" smtClean="0"/>
          </a:p>
          <a:p>
            <a:r>
              <a:rPr lang="en-US" altLang="en-US" smtClean="0"/>
              <a:t>Batches of input data are replicated in memory for fault-tolerance</a:t>
            </a:r>
          </a:p>
          <a:p>
            <a:endParaRPr lang="en-US" altLang="en-US" smtClean="0"/>
          </a:p>
          <a:p>
            <a:r>
              <a:rPr lang="en-US" altLang="en-US" smtClean="0"/>
              <a:t>Data lost due to worker failure, can be recomputed from replicated input data</a:t>
            </a:r>
          </a:p>
          <a:p>
            <a:endParaRPr lang="en-US" altLang="en-US" smtClean="0"/>
          </a:p>
          <a:p>
            <a:r>
              <a:rPr lang="en-US" altLang="en-US" smtClean="0"/>
              <a:t>All transformed data is fault-tolerant, and exactly-once transformations</a:t>
            </a:r>
          </a:p>
          <a:p>
            <a:endParaRPr lang="en-AU" altLang="en-US" smtClean="0"/>
          </a:p>
        </p:txBody>
      </p:sp>
      <p:sp>
        <p:nvSpPr>
          <p:cNvPr id="4" name="Rounded Rectangular Callout 3"/>
          <p:cNvSpPr/>
          <p:nvPr/>
        </p:nvSpPr>
        <p:spPr>
          <a:xfrm>
            <a:off x="7343775" y="1638300"/>
            <a:ext cx="1400175" cy="952500"/>
          </a:xfrm>
          <a:prstGeom prst="wedgeRoundRectCallout">
            <a:avLst>
              <a:gd name="adj1" fmla="val -64777"/>
              <a:gd name="adj2" fmla="val -18645"/>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sz="1700" dirty="0">
                <a:solidFill>
                  <a:srgbClr val="000000"/>
                </a:solidFill>
                <a:latin typeface="Calibri"/>
                <a:ea typeface="ヒラギノ角ゴ ProN W3"/>
                <a:cs typeface="Calibri"/>
              </a:rPr>
              <a:t>input data replicated</a:t>
            </a:r>
          </a:p>
          <a:p>
            <a:pPr algn="ctr">
              <a:defRPr/>
            </a:pPr>
            <a:r>
              <a:rPr lang="en-US" sz="1700" dirty="0">
                <a:solidFill>
                  <a:srgbClr val="000000"/>
                </a:solidFill>
                <a:latin typeface="Calibri"/>
                <a:ea typeface="ヒラギノ角ゴ ProN W3"/>
                <a:cs typeface="Calibri"/>
              </a:rPr>
              <a:t>in memory</a:t>
            </a:r>
          </a:p>
        </p:txBody>
      </p:sp>
      <p:grpSp>
        <p:nvGrpSpPr>
          <p:cNvPr id="59397" name="Group 116"/>
          <p:cNvGrpSpPr>
            <a:grpSpLocks/>
          </p:cNvGrpSpPr>
          <p:nvPr/>
        </p:nvGrpSpPr>
        <p:grpSpPr bwMode="auto">
          <a:xfrm>
            <a:off x="5392738" y="2149475"/>
            <a:ext cx="1743075" cy="593725"/>
            <a:chOff x="7762239" y="5609988"/>
            <a:chExt cx="2889827" cy="840669"/>
          </a:xfrm>
        </p:grpSpPr>
        <p:pic>
          <p:nvPicPr>
            <p:cNvPr id="59439" name="Picture 117"/>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2239"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40" name="Picture 118"/>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349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41" name="Picture 119"/>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228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42" name="Picture 120"/>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1061"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9398" name="Picture 122"/>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0" y="4543425"/>
            <a:ext cx="5556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123"/>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89613" y="4543425"/>
            <a:ext cx="5556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0" name="Picture 124"/>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6488" y="4543425"/>
            <a:ext cx="5556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5"/>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4950" y="4543425"/>
            <a:ext cx="5556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2" name="TextBox 131"/>
          <p:cNvSpPr txBox="1">
            <a:spLocks noChangeArrowheads="1"/>
          </p:cNvSpPr>
          <p:nvPr/>
        </p:nvSpPr>
        <p:spPr bwMode="auto">
          <a:xfrm>
            <a:off x="5915025" y="3013075"/>
            <a:ext cx="136048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0" rIns="38405" bIns="0">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algn="ctr" eaLnBrk="1" hangingPunct="1">
              <a:spcBef>
                <a:spcPct val="0"/>
              </a:spcBef>
              <a:buClrTx/>
              <a:buSzTx/>
              <a:buFontTx/>
              <a:buNone/>
            </a:pPr>
            <a:r>
              <a:rPr kumimoji="0" lang="en-US" altLang="en-US" sz="1700">
                <a:solidFill>
                  <a:srgbClr val="000000"/>
                </a:solidFill>
                <a:latin typeface="Calibri" pitchFamily="34" charset="0"/>
                <a:ea typeface="ヒラギノ角ゴ ProN W3"/>
                <a:cs typeface="Calibri" pitchFamily="34" charset="0"/>
                <a:sym typeface="Gill Sans"/>
              </a:rPr>
              <a:t>flatMap</a:t>
            </a:r>
          </a:p>
        </p:txBody>
      </p:sp>
      <p:cxnSp>
        <p:nvCxnSpPr>
          <p:cNvPr id="15" name="Straight Arrow Connector 14"/>
          <p:cNvCxnSpPr/>
          <p:nvPr/>
        </p:nvCxnSpPr>
        <p:spPr bwMode="auto">
          <a:xfrm flipH="1">
            <a:off x="6205538" y="2041525"/>
            <a:ext cx="23812" cy="2146300"/>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59404" name="Group 14"/>
          <p:cNvGrpSpPr>
            <a:grpSpLocks/>
          </p:cNvGrpSpPr>
          <p:nvPr/>
        </p:nvGrpSpPr>
        <p:grpSpPr bwMode="auto">
          <a:xfrm>
            <a:off x="5486400" y="1676400"/>
            <a:ext cx="1485900" cy="266700"/>
            <a:chOff x="14325600" y="2971800"/>
            <a:chExt cx="3657600" cy="990600"/>
          </a:xfrm>
        </p:grpSpPr>
        <p:sp>
          <p:nvSpPr>
            <p:cNvPr id="17" name="Rectangle 16"/>
            <p:cNvSpPr/>
            <p:nvPr/>
          </p:nvSpPr>
          <p:spPr bwMode="auto">
            <a:xfrm>
              <a:off x="14325600" y="2971800"/>
              <a:ext cx="457201" cy="990600"/>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8" name="Rectangle 17"/>
            <p:cNvSpPr/>
            <p:nvPr/>
          </p:nvSpPr>
          <p:spPr bwMode="auto">
            <a:xfrm>
              <a:off x="14782801" y="2971800"/>
              <a:ext cx="457199" cy="990600"/>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9" name="Rectangle 18"/>
            <p:cNvSpPr/>
            <p:nvPr/>
          </p:nvSpPr>
          <p:spPr bwMode="auto">
            <a:xfrm>
              <a:off x="15240000" y="2971800"/>
              <a:ext cx="457201" cy="990600"/>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20" name="Rectangle 19"/>
            <p:cNvSpPr/>
            <p:nvPr/>
          </p:nvSpPr>
          <p:spPr bwMode="auto">
            <a:xfrm>
              <a:off x="15697201" y="2971800"/>
              <a:ext cx="457199" cy="990600"/>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21" name="Rectangle 20"/>
            <p:cNvSpPr/>
            <p:nvPr/>
          </p:nvSpPr>
          <p:spPr bwMode="auto">
            <a:xfrm>
              <a:off x="16154400" y="2971800"/>
              <a:ext cx="457201" cy="990600"/>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22" name="Rectangle 21"/>
            <p:cNvSpPr/>
            <p:nvPr/>
          </p:nvSpPr>
          <p:spPr bwMode="auto">
            <a:xfrm>
              <a:off x="16611601" y="2971800"/>
              <a:ext cx="457199" cy="990600"/>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23" name="Rectangle 22"/>
            <p:cNvSpPr/>
            <p:nvPr/>
          </p:nvSpPr>
          <p:spPr bwMode="auto">
            <a:xfrm>
              <a:off x="17068800" y="2971800"/>
              <a:ext cx="457201" cy="990600"/>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24" name="Rectangle 23"/>
            <p:cNvSpPr/>
            <p:nvPr/>
          </p:nvSpPr>
          <p:spPr bwMode="auto">
            <a:xfrm>
              <a:off x="17526001" y="2971800"/>
              <a:ext cx="457199" cy="990600"/>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grpSp>
      <p:grpSp>
        <p:nvGrpSpPr>
          <p:cNvPr id="25" name="Group 24"/>
          <p:cNvGrpSpPr>
            <a:grpSpLocks/>
          </p:cNvGrpSpPr>
          <p:nvPr/>
        </p:nvGrpSpPr>
        <p:grpSpPr bwMode="auto">
          <a:xfrm>
            <a:off x="6057900" y="5029200"/>
            <a:ext cx="571500" cy="266700"/>
            <a:chOff x="15697200" y="10210800"/>
            <a:chExt cx="1524000" cy="990600"/>
          </a:xfrm>
        </p:grpSpPr>
        <p:sp>
          <p:nvSpPr>
            <p:cNvPr id="26" name="Rectangle 25"/>
            <p:cNvSpPr/>
            <p:nvPr/>
          </p:nvSpPr>
          <p:spPr bwMode="auto">
            <a:xfrm>
              <a:off x="15697200" y="10210800"/>
              <a:ext cx="457200" cy="990600"/>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27" name="Rectangle 26"/>
            <p:cNvSpPr/>
            <p:nvPr/>
          </p:nvSpPr>
          <p:spPr bwMode="auto">
            <a:xfrm>
              <a:off x="16764000" y="10210800"/>
              <a:ext cx="457200" cy="990600"/>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grpSp>
      <p:grpSp>
        <p:nvGrpSpPr>
          <p:cNvPr id="28" name="Group 27"/>
          <p:cNvGrpSpPr>
            <a:grpSpLocks/>
          </p:cNvGrpSpPr>
          <p:nvPr/>
        </p:nvGrpSpPr>
        <p:grpSpPr bwMode="auto">
          <a:xfrm>
            <a:off x="5629275" y="1905000"/>
            <a:ext cx="1485900" cy="266700"/>
            <a:chOff x="14325600" y="2971800"/>
            <a:chExt cx="3657600" cy="990600"/>
          </a:xfrm>
        </p:grpSpPr>
        <p:sp>
          <p:nvSpPr>
            <p:cNvPr id="29" name="Rectangle 28"/>
            <p:cNvSpPr/>
            <p:nvPr/>
          </p:nvSpPr>
          <p:spPr bwMode="auto">
            <a:xfrm>
              <a:off x="14325600" y="2971800"/>
              <a:ext cx="457201" cy="990600"/>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30" name="Rectangle 29"/>
            <p:cNvSpPr/>
            <p:nvPr/>
          </p:nvSpPr>
          <p:spPr bwMode="auto">
            <a:xfrm>
              <a:off x="14782801" y="2971800"/>
              <a:ext cx="457199" cy="990600"/>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31" name="Rectangle 30"/>
            <p:cNvSpPr/>
            <p:nvPr/>
          </p:nvSpPr>
          <p:spPr bwMode="auto">
            <a:xfrm>
              <a:off x="15240000" y="2971800"/>
              <a:ext cx="457201" cy="990600"/>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32" name="Rectangle 31"/>
            <p:cNvSpPr/>
            <p:nvPr/>
          </p:nvSpPr>
          <p:spPr bwMode="auto">
            <a:xfrm>
              <a:off x="15697201" y="2971800"/>
              <a:ext cx="457199" cy="990600"/>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33" name="Rectangle 32"/>
            <p:cNvSpPr/>
            <p:nvPr/>
          </p:nvSpPr>
          <p:spPr bwMode="auto">
            <a:xfrm>
              <a:off x="16154400" y="2971800"/>
              <a:ext cx="457201" cy="990600"/>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34" name="Rectangle 33"/>
            <p:cNvSpPr/>
            <p:nvPr/>
          </p:nvSpPr>
          <p:spPr bwMode="auto">
            <a:xfrm>
              <a:off x="16611601" y="2971800"/>
              <a:ext cx="457199" cy="990600"/>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35" name="Rectangle 34"/>
            <p:cNvSpPr/>
            <p:nvPr/>
          </p:nvSpPr>
          <p:spPr bwMode="auto">
            <a:xfrm>
              <a:off x="17068800" y="2971800"/>
              <a:ext cx="457201" cy="990600"/>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36" name="Rectangle 35"/>
            <p:cNvSpPr/>
            <p:nvPr/>
          </p:nvSpPr>
          <p:spPr bwMode="auto">
            <a:xfrm>
              <a:off x="17526001" y="2971800"/>
              <a:ext cx="457199" cy="990600"/>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grpSp>
      <p:sp>
        <p:nvSpPr>
          <p:cNvPr id="37" name="Rectangle 36"/>
          <p:cNvSpPr/>
          <p:nvPr/>
        </p:nvSpPr>
        <p:spPr bwMode="auto">
          <a:xfrm>
            <a:off x="5486400" y="4191000"/>
            <a:ext cx="185738" cy="266700"/>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lIns="38405" tIns="19202" rIns="38405" bIns="19202"/>
          <a:lstStyle/>
          <a:p>
            <a:pPr>
              <a:defRPr/>
            </a:pPr>
            <a:endParaRPr lang="en-US">
              <a:solidFill>
                <a:srgbClr val="000000"/>
              </a:solidFill>
              <a:latin typeface="Gill Sans" charset="0"/>
              <a:ea typeface="ヒラギノ角ゴ ProN W3" charset="0"/>
              <a:cs typeface="ヒラギノ角ゴ ProN W3" charset="0"/>
            </a:endParaRPr>
          </a:p>
        </p:txBody>
      </p:sp>
      <p:sp>
        <p:nvSpPr>
          <p:cNvPr id="38" name="Rectangle 37"/>
          <p:cNvSpPr/>
          <p:nvPr/>
        </p:nvSpPr>
        <p:spPr bwMode="auto">
          <a:xfrm>
            <a:off x="5672138" y="4191000"/>
            <a:ext cx="185737" cy="266700"/>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lIns="38405" tIns="19202" rIns="38405" bIns="19202"/>
          <a:lstStyle/>
          <a:p>
            <a:pPr>
              <a:defRPr/>
            </a:pPr>
            <a:endParaRPr lang="en-US">
              <a:solidFill>
                <a:srgbClr val="000000"/>
              </a:solidFill>
              <a:latin typeface="Gill Sans" charset="0"/>
              <a:ea typeface="ヒラギノ角ゴ ProN W3" charset="0"/>
              <a:cs typeface="ヒラギノ角ゴ ProN W3" charset="0"/>
            </a:endParaRPr>
          </a:p>
        </p:txBody>
      </p:sp>
      <p:sp>
        <p:nvSpPr>
          <p:cNvPr id="39" name="Rectangle 38"/>
          <p:cNvSpPr/>
          <p:nvPr/>
        </p:nvSpPr>
        <p:spPr bwMode="auto">
          <a:xfrm>
            <a:off x="5857875" y="4191000"/>
            <a:ext cx="185738" cy="266700"/>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lIns="38405" tIns="19202" rIns="38405" bIns="19202"/>
          <a:lstStyle/>
          <a:p>
            <a:pPr>
              <a:defRPr/>
            </a:pPr>
            <a:endParaRPr lang="en-US">
              <a:solidFill>
                <a:srgbClr val="000000"/>
              </a:solidFill>
              <a:latin typeface="Gill Sans" charset="0"/>
              <a:ea typeface="ヒラギノ角ゴ ProN W3" charset="0"/>
              <a:cs typeface="ヒラギノ角ゴ ProN W3" charset="0"/>
            </a:endParaRPr>
          </a:p>
        </p:txBody>
      </p:sp>
      <p:sp>
        <p:nvSpPr>
          <p:cNvPr id="40" name="Rectangle 39"/>
          <p:cNvSpPr/>
          <p:nvPr/>
        </p:nvSpPr>
        <p:spPr bwMode="auto">
          <a:xfrm>
            <a:off x="6043613" y="4191000"/>
            <a:ext cx="185737" cy="266700"/>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lIns="38405" tIns="19202" rIns="38405" bIns="19202"/>
          <a:lstStyle/>
          <a:p>
            <a:pPr>
              <a:defRPr/>
            </a:pPr>
            <a:endParaRPr lang="en-US">
              <a:solidFill>
                <a:srgbClr val="000000"/>
              </a:solidFill>
              <a:latin typeface="Gill Sans" charset="0"/>
              <a:ea typeface="ヒラギノ角ゴ ProN W3" charset="0"/>
              <a:cs typeface="ヒラギノ角ゴ ProN W3" charset="0"/>
            </a:endParaRPr>
          </a:p>
        </p:txBody>
      </p:sp>
      <p:sp>
        <p:nvSpPr>
          <p:cNvPr id="41" name="Rectangle 40"/>
          <p:cNvSpPr/>
          <p:nvPr/>
        </p:nvSpPr>
        <p:spPr bwMode="auto">
          <a:xfrm>
            <a:off x="6229350" y="4191000"/>
            <a:ext cx="185738" cy="266700"/>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lIns="38405" tIns="19202" rIns="38405" bIns="19202"/>
          <a:lstStyle/>
          <a:p>
            <a:pPr>
              <a:defRPr/>
            </a:pPr>
            <a:endParaRPr lang="en-US">
              <a:solidFill>
                <a:srgbClr val="000000"/>
              </a:solidFill>
              <a:latin typeface="Gill Sans" charset="0"/>
              <a:ea typeface="ヒラギノ角ゴ ProN W3" charset="0"/>
              <a:cs typeface="ヒラギノ角ゴ ProN W3" charset="0"/>
            </a:endParaRPr>
          </a:p>
        </p:txBody>
      </p:sp>
      <p:sp>
        <p:nvSpPr>
          <p:cNvPr id="42" name="Rectangle 41"/>
          <p:cNvSpPr/>
          <p:nvPr/>
        </p:nvSpPr>
        <p:spPr bwMode="auto">
          <a:xfrm>
            <a:off x="6415088" y="4191000"/>
            <a:ext cx="185737" cy="266700"/>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lIns="38405" tIns="19202" rIns="38405" bIns="19202"/>
          <a:lstStyle/>
          <a:p>
            <a:pPr>
              <a:defRPr/>
            </a:pPr>
            <a:endParaRPr lang="en-US">
              <a:solidFill>
                <a:srgbClr val="000000"/>
              </a:solidFill>
              <a:latin typeface="Gill Sans" charset="0"/>
              <a:ea typeface="ヒラギノ角ゴ ProN W3" charset="0"/>
              <a:cs typeface="ヒラギノ角ゴ ProN W3" charset="0"/>
            </a:endParaRPr>
          </a:p>
        </p:txBody>
      </p:sp>
      <p:sp>
        <p:nvSpPr>
          <p:cNvPr id="43" name="Rectangle 42"/>
          <p:cNvSpPr/>
          <p:nvPr/>
        </p:nvSpPr>
        <p:spPr bwMode="auto">
          <a:xfrm>
            <a:off x="6600825" y="4191000"/>
            <a:ext cx="185738" cy="266700"/>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lIns="38405" tIns="19202" rIns="38405" bIns="19202"/>
          <a:lstStyle/>
          <a:p>
            <a:pPr>
              <a:defRPr/>
            </a:pPr>
            <a:endParaRPr lang="en-US">
              <a:solidFill>
                <a:srgbClr val="000000"/>
              </a:solidFill>
              <a:latin typeface="Gill Sans" charset="0"/>
              <a:ea typeface="ヒラギノ角ゴ ProN W3" charset="0"/>
              <a:cs typeface="ヒラギノ角ゴ ProN W3" charset="0"/>
            </a:endParaRPr>
          </a:p>
        </p:txBody>
      </p:sp>
      <p:sp>
        <p:nvSpPr>
          <p:cNvPr id="44" name="Rectangle 43"/>
          <p:cNvSpPr/>
          <p:nvPr/>
        </p:nvSpPr>
        <p:spPr bwMode="auto">
          <a:xfrm>
            <a:off x="6786563" y="4191000"/>
            <a:ext cx="185737" cy="266700"/>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lIns="38405" tIns="19202" rIns="38405" bIns="19202"/>
          <a:lstStyle/>
          <a:p>
            <a:pPr>
              <a:defRPr/>
            </a:pPr>
            <a:endParaRPr lang="en-US">
              <a:solidFill>
                <a:srgbClr val="000000"/>
              </a:solidFill>
              <a:latin typeface="Gill Sans" charset="0"/>
              <a:ea typeface="ヒラギノ角ゴ ProN W3" charset="0"/>
              <a:cs typeface="ヒラギノ角ゴ ProN W3" charset="0"/>
            </a:endParaRPr>
          </a:p>
        </p:txBody>
      </p:sp>
      <p:grpSp>
        <p:nvGrpSpPr>
          <p:cNvPr id="45" name="Group 44"/>
          <p:cNvGrpSpPr>
            <a:grpSpLocks/>
          </p:cNvGrpSpPr>
          <p:nvPr/>
        </p:nvGrpSpPr>
        <p:grpSpPr bwMode="auto">
          <a:xfrm>
            <a:off x="6067425" y="2171700"/>
            <a:ext cx="954088" cy="2371725"/>
            <a:chOff x="15723840" y="4343400"/>
            <a:chExt cx="2545108" cy="4744158"/>
          </a:xfrm>
        </p:grpSpPr>
        <p:cxnSp>
          <p:nvCxnSpPr>
            <p:cNvPr id="46" name="Straight Arrow Connector 45"/>
            <p:cNvCxnSpPr>
              <a:stCxn id="35" idx="2"/>
              <a:endCxn id="59399" idx="0"/>
            </p:cNvCxnSpPr>
            <p:nvPr/>
          </p:nvCxnSpPr>
          <p:spPr bwMode="auto">
            <a:xfrm flipH="1">
              <a:off x="15723840" y="4343400"/>
              <a:ext cx="2049637" cy="4744158"/>
            </a:xfrm>
            <a:prstGeom prst="straightConnector1">
              <a:avLst/>
            </a:prstGeom>
            <a:solidFill>
              <a:srgbClr val="000000"/>
            </a:solidFill>
            <a:ln w="28575"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Arrow Connector 46"/>
            <p:cNvCxnSpPr>
              <a:stCxn id="36" idx="2"/>
              <a:endCxn id="59400" idx="0"/>
            </p:cNvCxnSpPr>
            <p:nvPr/>
          </p:nvCxnSpPr>
          <p:spPr bwMode="auto">
            <a:xfrm flipH="1">
              <a:off x="16782537" y="4343400"/>
              <a:ext cx="1486411" cy="4744158"/>
            </a:xfrm>
            <a:prstGeom prst="straightConnector1">
              <a:avLst/>
            </a:prstGeom>
            <a:solidFill>
              <a:srgbClr val="000000"/>
            </a:solidFill>
            <a:ln w="28575"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48" name="Rounded Rectangular Callout 47"/>
          <p:cNvSpPr/>
          <p:nvPr/>
        </p:nvSpPr>
        <p:spPr>
          <a:xfrm>
            <a:off x="7229475" y="4267200"/>
            <a:ext cx="1514475" cy="952500"/>
          </a:xfrm>
          <a:prstGeom prst="wedgeRoundRectCallout">
            <a:avLst>
              <a:gd name="adj1" fmla="val -64777"/>
              <a:gd name="adj2" fmla="val -18645"/>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sz="1700" dirty="0">
                <a:solidFill>
                  <a:srgbClr val="000000"/>
                </a:solidFill>
                <a:latin typeface="Calibri"/>
                <a:ea typeface="ヒラギノ角ゴ ProN W3"/>
                <a:cs typeface="Calibri"/>
              </a:rPr>
              <a:t>lost partitions recomputed on other workers</a:t>
            </a:r>
          </a:p>
        </p:txBody>
      </p:sp>
      <p:sp>
        <p:nvSpPr>
          <p:cNvPr id="59417" name="Rectangle 155"/>
          <p:cNvSpPr>
            <a:spLocks noChangeArrowheads="1"/>
          </p:cNvSpPr>
          <p:nvPr/>
        </p:nvSpPr>
        <p:spPr bwMode="auto">
          <a:xfrm>
            <a:off x="4429125" y="1485900"/>
            <a:ext cx="102870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19202" rIns="38405" bIns="19202">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pPr algn="ctr"/>
            <a:r>
              <a:rPr lang="en-US" altLang="en-US">
                <a:solidFill>
                  <a:srgbClr val="000000"/>
                </a:solidFill>
                <a:latin typeface="Calibri" pitchFamily="34" charset="0"/>
                <a:ea typeface="ヒラギノ角ゴ ProN W3"/>
                <a:cs typeface="Calibri" pitchFamily="34" charset="0"/>
              </a:rPr>
              <a:t>tweets</a:t>
            </a:r>
          </a:p>
          <a:p>
            <a:pPr algn="ctr"/>
            <a:r>
              <a:rPr lang="en-US" altLang="en-US">
                <a:solidFill>
                  <a:srgbClr val="000000"/>
                </a:solidFill>
                <a:latin typeface="Calibri" pitchFamily="34" charset="0"/>
                <a:ea typeface="ヒラギノ角ゴ ProN W3"/>
                <a:cs typeface="Calibri" pitchFamily="34" charset="0"/>
              </a:rPr>
              <a:t>RDD</a:t>
            </a:r>
          </a:p>
        </p:txBody>
      </p:sp>
      <p:sp>
        <p:nvSpPr>
          <p:cNvPr id="59418" name="Rectangle 155"/>
          <p:cNvSpPr>
            <a:spLocks noChangeArrowheads="1"/>
          </p:cNvSpPr>
          <p:nvPr/>
        </p:nvSpPr>
        <p:spPr bwMode="auto">
          <a:xfrm>
            <a:off x="4457700" y="3886200"/>
            <a:ext cx="102870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19202" rIns="38405" bIns="19202">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pPr algn="ctr"/>
            <a:r>
              <a:rPr lang="en-US" altLang="en-US">
                <a:solidFill>
                  <a:srgbClr val="000000"/>
                </a:solidFill>
                <a:latin typeface="Calibri" pitchFamily="34" charset="0"/>
                <a:ea typeface="ヒラギノ角ゴ ProN W3"/>
                <a:cs typeface="Calibri" pitchFamily="34" charset="0"/>
              </a:rPr>
              <a:t>hashTags</a:t>
            </a:r>
          </a:p>
          <a:p>
            <a:pPr algn="ctr"/>
            <a:r>
              <a:rPr lang="en-US" altLang="en-US">
                <a:solidFill>
                  <a:srgbClr val="000000"/>
                </a:solidFill>
                <a:latin typeface="Calibri" pitchFamily="34" charset="0"/>
                <a:ea typeface="ヒラギノ角ゴ ProN W3"/>
                <a:cs typeface="Calibri" pitchFamily="34" charset="0"/>
              </a:rPr>
              <a:t>RDD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nodeType="afterGroup">
                            <p:stCondLst>
                              <p:cond delay="500"/>
                            </p:stCondLst>
                            <p:childTnLst>
                              <p:par>
                                <p:cTn id="12" presetID="9" presetClass="exit" presetSubtype="0" fill="hold" nodeType="afterEffect">
                                  <p:stCondLst>
                                    <p:cond delay="0"/>
                                  </p:stCondLst>
                                  <p:childTnLst>
                                    <p:animEffect transition="out" filter="dissolve">
                                      <p:cBhvr>
                                        <p:cTn id="13" dur="1000"/>
                                        <p:tgtEl>
                                          <p:spTgt spid="13"/>
                                        </p:tgtEl>
                                      </p:cBhvr>
                                    </p:animEffect>
                                    <p:set>
                                      <p:cBhvr>
                                        <p:cTn id="14" dur="1" fill="hold">
                                          <p:stCondLst>
                                            <p:cond delay="999"/>
                                          </p:stCondLst>
                                        </p:cTn>
                                        <p:tgtEl>
                                          <p:spTgt spid="13"/>
                                        </p:tgtEl>
                                        <p:attrNameLst>
                                          <p:attrName>style.visibility</p:attrName>
                                        </p:attrNameLst>
                                      </p:cBhvr>
                                      <p:to>
                                        <p:strVal val="hidden"/>
                                      </p:to>
                                    </p:set>
                                  </p:childTnLst>
                                </p:cTn>
                              </p:par>
                            </p:childTnLst>
                          </p:cTn>
                        </p:par>
                        <p:par>
                          <p:cTn id="15" fill="hold" nodeType="afterGroup">
                            <p:stCondLst>
                              <p:cond delay="1500"/>
                            </p:stCondLst>
                            <p:childTnLst>
                              <p:par>
                                <p:cTn id="16" presetID="9" presetClass="exit" presetSubtype="0" fill="hold" grpId="0" nodeType="afterEffect">
                                  <p:stCondLst>
                                    <p:cond delay="0"/>
                                  </p:stCondLst>
                                  <p:childTnLst>
                                    <p:animEffect transition="out" filter="dissolve">
                                      <p:cBhvr>
                                        <p:cTn id="17" dur="500"/>
                                        <p:tgtEl>
                                          <p:spTgt spid="43"/>
                                        </p:tgtEl>
                                      </p:cBhvr>
                                    </p:animEffect>
                                    <p:set>
                                      <p:cBhvr>
                                        <p:cTn id="18" dur="1" fill="hold">
                                          <p:stCondLst>
                                            <p:cond delay="499"/>
                                          </p:stCondLst>
                                        </p:cTn>
                                        <p:tgtEl>
                                          <p:spTgt spid="43"/>
                                        </p:tgtEl>
                                        <p:attrNameLst>
                                          <p:attrName>style.visibility</p:attrName>
                                        </p:attrNameLst>
                                      </p:cBhvr>
                                      <p:to>
                                        <p:strVal val="hidden"/>
                                      </p:to>
                                    </p:set>
                                  </p:childTnLst>
                                </p:cTn>
                              </p:par>
                              <p:par>
                                <p:cTn id="19" presetID="9" presetClass="exit" presetSubtype="0" fill="hold" grpId="0" nodeType="withEffect">
                                  <p:stCondLst>
                                    <p:cond delay="0"/>
                                  </p:stCondLst>
                                  <p:childTnLst>
                                    <p:animEffect transition="out" filter="dissolve">
                                      <p:cBhvr>
                                        <p:cTn id="20" dur="500"/>
                                        <p:tgtEl>
                                          <p:spTgt spid="44"/>
                                        </p:tgtEl>
                                      </p:cBhvr>
                                    </p:animEffect>
                                    <p:set>
                                      <p:cBhvr>
                                        <p:cTn id="21" dur="1" fill="hold">
                                          <p:stCondLst>
                                            <p:cond delay="499"/>
                                          </p:stCondLst>
                                        </p:cTn>
                                        <p:tgtEl>
                                          <p:spTgt spid="44"/>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wipe(up)">
                                      <p:cBhvr>
                                        <p:cTn id="26" dur="500"/>
                                        <p:tgtEl>
                                          <p:spTgt spid="45"/>
                                        </p:tgtEl>
                                      </p:cBhvr>
                                    </p:animEffec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48"/>
                                        </p:tgtEl>
                                        <p:attrNameLst>
                                          <p:attrName>style.visibility</p:attrName>
                                        </p:attrNameLst>
                                      </p:cBhvr>
                                      <p:to>
                                        <p:strVal val="visible"/>
                                      </p:to>
                                    </p:set>
                                  </p:childTnLst>
                                </p:cTn>
                              </p:par>
                            </p:childTnLst>
                          </p:cTn>
                        </p:par>
                        <p:par>
                          <p:cTn id="30" fill="hold" nodeType="afterGroup">
                            <p:stCondLst>
                              <p:cond delay="500"/>
                            </p:stCondLst>
                            <p:childTnLst>
                              <p:par>
                                <p:cTn id="31" presetID="22" presetClass="exit" presetSubtype="1" fill="hold" nodeType="afterEffect">
                                  <p:stCondLst>
                                    <p:cond delay="0"/>
                                  </p:stCondLst>
                                  <p:childTnLst>
                                    <p:animEffect transition="out" filter="wipe(up)">
                                      <p:cBhvr>
                                        <p:cTn id="32" dur="500"/>
                                        <p:tgtEl>
                                          <p:spTgt spid="45"/>
                                        </p:tgtEl>
                                      </p:cBhvr>
                                    </p:animEffect>
                                    <p:set>
                                      <p:cBhvr>
                                        <p:cTn id="33" dur="1" fill="hold">
                                          <p:stCondLst>
                                            <p:cond delay="499"/>
                                          </p:stCondLst>
                                        </p:cTn>
                                        <p:tgtEl>
                                          <p:spTgt spid="45"/>
                                        </p:tgtEl>
                                        <p:attrNameLst>
                                          <p:attrName>style.visibility</p:attrName>
                                        </p:attrNameLst>
                                      </p:cBhvr>
                                      <p:to>
                                        <p:strVal val="hidden"/>
                                      </p:to>
                                    </p:set>
                                  </p:childTnLst>
                                </p:cTn>
                              </p:par>
                            </p:childTnLst>
                          </p:cTn>
                        </p:par>
                        <p:par>
                          <p:cTn id="34" fill="hold" nodeType="afterGroup">
                            <p:stCondLst>
                              <p:cond delay="1000"/>
                            </p:stCondLst>
                            <p:childTnLst>
                              <p:par>
                                <p:cTn id="35" presetID="9" presetClass="entr" presetSubtype="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dissolve">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3" grpId="0" animBg="1"/>
      <p:bldP spid="44" grpId="0" animBg="1"/>
      <p:bldP spid="4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Fault-tolerance: Master</a:t>
            </a:r>
            <a:endParaRPr lang="en-AU" dirty="0"/>
          </a:p>
        </p:txBody>
      </p:sp>
      <p:sp>
        <p:nvSpPr>
          <p:cNvPr id="60419" name="Content Placeholder 2"/>
          <p:cNvSpPr>
            <a:spLocks noGrp="1"/>
          </p:cNvSpPr>
          <p:nvPr>
            <p:ph idx="1"/>
          </p:nvPr>
        </p:nvSpPr>
        <p:spPr/>
        <p:txBody>
          <a:bodyPr/>
          <a:lstStyle/>
          <a:p>
            <a:r>
              <a:rPr lang="en-AU" altLang="en-US" smtClean="0"/>
              <a:t>Master saves the state of the DStreams to a checkpoint file</a:t>
            </a:r>
          </a:p>
          <a:p>
            <a:pPr lvl="1"/>
            <a:r>
              <a:rPr lang="en-AU" altLang="en-US" smtClean="0"/>
              <a:t>Checkpoint file saved to HDFS periodically</a:t>
            </a:r>
          </a:p>
          <a:p>
            <a:endParaRPr lang="en-AU" altLang="en-US" smtClean="0"/>
          </a:p>
          <a:p>
            <a:r>
              <a:rPr lang="en-AU" altLang="en-US" smtClean="0"/>
              <a:t>If master fails, it can be restarted using the checkpoint file</a:t>
            </a:r>
          </a:p>
          <a:p>
            <a:endParaRPr lang="en-AU" altLang="en-US" smtClean="0"/>
          </a:p>
          <a:p>
            <a:r>
              <a:rPr lang="en-AU" altLang="en-US" smtClean="0"/>
              <a:t>More information in the Spark Streaming guide</a:t>
            </a:r>
          </a:p>
          <a:p>
            <a:endParaRPr lang="en-AU" altLang="en-US" smtClean="0"/>
          </a:p>
          <a:p>
            <a:r>
              <a:rPr lang="en-AU" altLang="en-US" smtClean="0"/>
              <a:t>Automated master fault recovery coming soon</a:t>
            </a:r>
          </a:p>
          <a:p>
            <a:endParaRPr lang="en-AU" altLang="en-US" smtClean="0"/>
          </a:p>
          <a:p>
            <a:endParaRPr lang="en-AU" altLang="en-US" smtClean="0"/>
          </a:p>
          <a:p>
            <a:endParaRPr lang="en-AU" alt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Vision - one stack to rule them all</a:t>
            </a:r>
            <a:endParaRPr lang="en-AU" dirty="0"/>
          </a:p>
        </p:txBody>
      </p:sp>
      <p:pic>
        <p:nvPicPr>
          <p:cNvPr id="614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1085850"/>
            <a:ext cx="6477000" cy="537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2871788"/>
            <a:ext cx="7772400" cy="76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S PGothic"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9pPr>
          </a:lstStyle>
          <a:p>
            <a:pPr>
              <a:defRPr/>
            </a:pPr>
            <a:r>
              <a:rPr lang="en-US" altLang="zh-CN" kern="0" dirty="0" smtClean="0"/>
              <a:t>Part 5: </a:t>
            </a:r>
            <a:r>
              <a:rPr lang="en-US" altLang="zh-CN" kern="0" dirty="0" smtClean="0"/>
              <a:t>Spark Structured Streaming</a:t>
            </a:r>
            <a:endParaRPr lang="en-US" altLang="en-US" kern="0" dirty="0" smtClean="0"/>
          </a:p>
        </p:txBody>
      </p:sp>
    </p:spTree>
    <p:extLst>
      <p:ext uri="{BB962C8B-B14F-4D97-AF65-F5344CB8AC3E}">
        <p14:creationId xmlns:p14="http://schemas.microsoft.com/office/powerpoint/2010/main" val="3958303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Structured Streaming</a:t>
            </a:r>
          </a:p>
        </p:txBody>
      </p:sp>
      <p:sp>
        <p:nvSpPr>
          <p:cNvPr id="3" name="Content Placeholder 2"/>
          <p:cNvSpPr>
            <a:spLocks noGrp="1"/>
          </p:cNvSpPr>
          <p:nvPr>
            <p:ph idx="1"/>
          </p:nvPr>
        </p:nvSpPr>
        <p:spPr/>
        <p:txBody>
          <a:bodyPr/>
          <a:lstStyle/>
          <a:p>
            <a:r>
              <a:rPr lang="en-AU" dirty="0"/>
              <a:t>Structured Streaming provides fast, scalable, fault-tolerant, end-to-end exactly-once stream processing without the user having to reason about streaming.</a:t>
            </a:r>
          </a:p>
          <a:p>
            <a:pPr lvl="1"/>
            <a:r>
              <a:rPr lang="en-AU" dirty="0" smtClean="0"/>
              <a:t>Structured </a:t>
            </a:r>
            <a:r>
              <a:rPr lang="en-AU" dirty="0"/>
              <a:t>Streaming is a scalable and fault-tolerant stream processing engine built on the Spark SQL engine</a:t>
            </a:r>
            <a:r>
              <a:rPr lang="en-AU" dirty="0" smtClean="0"/>
              <a:t>.</a:t>
            </a:r>
          </a:p>
          <a:p>
            <a:pPr lvl="1"/>
            <a:r>
              <a:rPr lang="en-AU" dirty="0"/>
              <a:t>You can express your streaming computation the same way you would express a batch computation on static data. </a:t>
            </a:r>
            <a:endParaRPr lang="en-AU" dirty="0" smtClean="0"/>
          </a:p>
          <a:p>
            <a:pPr lvl="1"/>
            <a:r>
              <a:rPr lang="en-AU" dirty="0"/>
              <a:t>The Spark SQL engine will take care of running it incrementally and continuously and updating the final result as streaming data continues to arrive.</a:t>
            </a:r>
            <a:endParaRPr lang="en-AU" dirty="0"/>
          </a:p>
        </p:txBody>
      </p:sp>
    </p:spTree>
    <p:extLst>
      <p:ext uri="{BB962C8B-B14F-4D97-AF65-F5344CB8AC3E}">
        <p14:creationId xmlns:p14="http://schemas.microsoft.com/office/powerpoint/2010/main" val="20808387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An Example: Streaming </a:t>
            </a:r>
            <a:r>
              <a:rPr lang="en-US" dirty="0" err="1" smtClean="0"/>
              <a:t>WordCount</a:t>
            </a:r>
            <a:endParaRPr lang="en-AU" dirty="0"/>
          </a:p>
        </p:txBody>
      </p:sp>
      <p:sp>
        <p:nvSpPr>
          <p:cNvPr id="43011" name="Content Placeholder 2"/>
          <p:cNvSpPr>
            <a:spLocks noGrp="1"/>
          </p:cNvSpPr>
          <p:nvPr>
            <p:ph idx="1"/>
          </p:nvPr>
        </p:nvSpPr>
        <p:spPr/>
        <p:txBody>
          <a:bodyPr/>
          <a:lstStyle/>
          <a:p>
            <a:r>
              <a:rPr lang="en-US" altLang="en-US" smtClean="0"/>
              <a:t>Use Streaming</a:t>
            </a:r>
            <a:r>
              <a:rPr lang="en-US" altLang="zh-CN" smtClean="0"/>
              <a:t>Context, rather then SparkContext</a:t>
            </a:r>
            <a:endParaRPr lang="en-AU" altLang="en-US" smtClean="0"/>
          </a:p>
        </p:txBody>
      </p:sp>
      <p:sp>
        <p:nvSpPr>
          <p:cNvPr id="4" name="직사각형 4"/>
          <p:cNvSpPr/>
          <p:nvPr/>
        </p:nvSpPr>
        <p:spPr>
          <a:xfrm>
            <a:off x="609600" y="1717675"/>
            <a:ext cx="8048625" cy="470898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spcBef>
                <a:spcPts val="0"/>
              </a:spcBef>
              <a:defRPr/>
            </a:pPr>
            <a:r>
              <a:rPr lang="en-US" sz="1200" b="1" dirty="0">
                <a:latin typeface="Lucida Console"/>
                <a:cs typeface="Lucida Console"/>
              </a:rPr>
              <a:t>import </a:t>
            </a:r>
            <a:r>
              <a:rPr lang="en-US" sz="1200" b="1" dirty="0" err="1">
                <a:latin typeface="Lucida Console"/>
                <a:cs typeface="Lucida Console"/>
              </a:rPr>
              <a:t>org.apache.spark</a:t>
            </a:r>
            <a:r>
              <a:rPr lang="en-US" sz="1200" b="1" dirty="0">
                <a:latin typeface="Lucida Console"/>
                <a:cs typeface="Lucida Console"/>
              </a:rPr>
              <a:t>._</a:t>
            </a:r>
          </a:p>
          <a:p>
            <a:pPr>
              <a:spcBef>
                <a:spcPts val="0"/>
              </a:spcBef>
              <a:defRPr/>
            </a:pPr>
            <a:r>
              <a:rPr lang="en-US" sz="1200" b="1" dirty="0">
                <a:latin typeface="Lucida Console"/>
                <a:cs typeface="Lucida Console"/>
              </a:rPr>
              <a:t>import </a:t>
            </a:r>
            <a:r>
              <a:rPr lang="en-US" sz="1200" b="1" dirty="0" err="1">
                <a:latin typeface="Lucida Console"/>
                <a:cs typeface="Lucida Console"/>
              </a:rPr>
              <a:t>org.apache.spark.streaming</a:t>
            </a:r>
            <a:r>
              <a:rPr lang="en-US" sz="1200" b="1" dirty="0">
                <a:latin typeface="Lucida Console"/>
                <a:cs typeface="Lucida Console"/>
              </a:rPr>
              <a:t>._</a:t>
            </a:r>
          </a:p>
          <a:p>
            <a:pPr>
              <a:spcBef>
                <a:spcPts val="0"/>
              </a:spcBef>
              <a:defRPr/>
            </a:pPr>
            <a:endParaRPr lang="en-US" sz="1200" dirty="0">
              <a:latin typeface="Lucida Console"/>
              <a:cs typeface="Lucida Console"/>
            </a:endParaRPr>
          </a:p>
          <a:p>
            <a:pPr>
              <a:spcBef>
                <a:spcPts val="0"/>
              </a:spcBef>
              <a:defRPr/>
            </a:pPr>
            <a:r>
              <a:rPr lang="en-US" sz="1200" dirty="0">
                <a:latin typeface="Lucida Console"/>
                <a:cs typeface="Lucida Console"/>
              </a:rPr>
              <a:t>object </a:t>
            </a:r>
            <a:r>
              <a:rPr lang="en-US" sz="1200" dirty="0" err="1">
                <a:latin typeface="Lucida Console"/>
                <a:cs typeface="Lucida Console"/>
              </a:rPr>
              <a:t>StructuredNetworkWordCount</a:t>
            </a:r>
            <a:r>
              <a:rPr lang="en-US" sz="1200" dirty="0">
                <a:latin typeface="Lucida Console"/>
                <a:cs typeface="Lucida Console"/>
              </a:rPr>
              <a:t> </a:t>
            </a:r>
            <a:r>
              <a:rPr lang="en-US" sz="1200" dirty="0" smtClean="0">
                <a:latin typeface="Lucida Console"/>
                <a:cs typeface="Lucida Console"/>
              </a:rPr>
              <a:t>{</a:t>
            </a:r>
          </a:p>
          <a:p>
            <a:pPr>
              <a:spcBef>
                <a:spcPts val="0"/>
              </a:spcBef>
              <a:defRPr/>
            </a:pPr>
            <a:r>
              <a:rPr lang="en-US" sz="1200" dirty="0">
                <a:latin typeface="Lucida Console"/>
                <a:cs typeface="Lucida Console"/>
              </a:rPr>
              <a:t>	</a:t>
            </a:r>
            <a:r>
              <a:rPr lang="fr-FR" sz="1200" b="1" dirty="0" smtClean="0">
                <a:latin typeface="Lucida Console"/>
                <a:cs typeface="Lucida Console"/>
              </a:rPr>
              <a:t>val </a:t>
            </a:r>
            <a:r>
              <a:rPr lang="en-AU" sz="1200" dirty="0" smtClean="0">
                <a:latin typeface="Lucida Console"/>
                <a:cs typeface="Lucida Console"/>
              </a:rPr>
              <a:t>spark </a:t>
            </a:r>
            <a:r>
              <a:rPr lang="en-AU" sz="1200" dirty="0">
                <a:latin typeface="Lucida Console"/>
                <a:cs typeface="Lucida Console"/>
              </a:rPr>
              <a:t>= </a:t>
            </a:r>
            <a:r>
              <a:rPr lang="en-AU" sz="1200" dirty="0" err="1">
                <a:solidFill>
                  <a:srgbClr val="7030A0"/>
                </a:solidFill>
                <a:latin typeface="Lucida Console"/>
                <a:cs typeface="Lucida Console"/>
              </a:rPr>
              <a:t>SparkSession.</a:t>
            </a:r>
            <a:r>
              <a:rPr lang="en-AU" sz="1200" dirty="0" err="1">
                <a:latin typeface="Lucida Console"/>
                <a:cs typeface="Lucida Console"/>
              </a:rPr>
              <a:t>builder</a:t>
            </a:r>
            <a:endParaRPr lang="en-AU" sz="1200" dirty="0">
              <a:latin typeface="Lucida Console"/>
              <a:cs typeface="Lucida Console"/>
            </a:endParaRPr>
          </a:p>
          <a:p>
            <a:pPr>
              <a:spcBef>
                <a:spcPts val="0"/>
              </a:spcBef>
              <a:defRPr/>
            </a:pPr>
            <a:r>
              <a:rPr lang="en-AU" sz="1200" dirty="0" smtClean="0">
                <a:latin typeface="Lucida Console"/>
                <a:cs typeface="Lucida Console"/>
              </a:rPr>
              <a:t>		.</a:t>
            </a:r>
            <a:r>
              <a:rPr lang="en-AU" sz="1200" dirty="0" err="1" smtClean="0">
                <a:latin typeface="Lucida Console"/>
                <a:cs typeface="Lucida Console"/>
              </a:rPr>
              <a:t>appName</a:t>
            </a:r>
            <a:r>
              <a:rPr lang="en-AU" sz="1200" dirty="0">
                <a:latin typeface="Lucida Console"/>
                <a:cs typeface="Lucida Console"/>
              </a:rPr>
              <a:t>("</a:t>
            </a:r>
            <a:r>
              <a:rPr lang="en-AU" sz="1200" dirty="0" err="1">
                <a:latin typeface="Lucida Console"/>
                <a:cs typeface="Lucida Console"/>
              </a:rPr>
              <a:t>StructuredNetworkWordCount</a:t>
            </a:r>
            <a:r>
              <a:rPr lang="en-AU" sz="1200" dirty="0" smtClean="0">
                <a:latin typeface="Lucida Console"/>
                <a:cs typeface="Lucida Console"/>
              </a:rPr>
              <a:t>").</a:t>
            </a:r>
            <a:r>
              <a:rPr lang="en-AU" sz="1200" dirty="0" err="1">
                <a:latin typeface="Lucida Console"/>
                <a:cs typeface="Lucida Console"/>
              </a:rPr>
              <a:t>getOrCreate</a:t>
            </a:r>
            <a:r>
              <a:rPr lang="en-AU" sz="1200" dirty="0">
                <a:latin typeface="Lucida Console"/>
                <a:cs typeface="Lucida Console"/>
              </a:rPr>
              <a:t>()</a:t>
            </a:r>
            <a:endParaRPr lang="en-US" sz="1200" dirty="0">
              <a:latin typeface="Lucida Console"/>
              <a:cs typeface="Lucida Console"/>
            </a:endParaRPr>
          </a:p>
          <a:p>
            <a:pPr>
              <a:spcBef>
                <a:spcPts val="0"/>
              </a:spcBef>
              <a:defRPr/>
            </a:pPr>
            <a:r>
              <a:rPr lang="fr-FR" sz="1200" b="1" dirty="0" smtClean="0">
                <a:latin typeface="Lucida Console"/>
                <a:cs typeface="Lucida Console"/>
              </a:rPr>
              <a:t>	import </a:t>
            </a:r>
            <a:r>
              <a:rPr lang="fr-FR" sz="1200" b="1" dirty="0" err="1">
                <a:latin typeface="Lucida Console"/>
                <a:cs typeface="Lucida Console"/>
              </a:rPr>
              <a:t>spark.implicits</a:t>
            </a:r>
            <a:r>
              <a:rPr lang="fr-FR" sz="1200" b="1" dirty="0" smtClean="0">
                <a:latin typeface="Lucida Console"/>
                <a:cs typeface="Lucida Console"/>
              </a:rPr>
              <a:t>._</a:t>
            </a:r>
          </a:p>
          <a:p>
            <a:pPr>
              <a:spcBef>
                <a:spcPts val="0"/>
              </a:spcBef>
              <a:defRPr/>
            </a:pPr>
            <a:r>
              <a:rPr lang="fr-FR" sz="1200" b="1" dirty="0">
                <a:latin typeface="Lucida Console"/>
                <a:cs typeface="Lucida Console"/>
              </a:rPr>
              <a:t>	</a:t>
            </a:r>
            <a:endParaRPr lang="fr-FR" sz="1200" b="1" dirty="0" smtClean="0">
              <a:latin typeface="Lucida Console"/>
              <a:cs typeface="Lucida Console"/>
            </a:endParaRPr>
          </a:p>
          <a:p>
            <a:pPr>
              <a:spcBef>
                <a:spcPts val="0"/>
              </a:spcBef>
              <a:defRPr/>
            </a:pPr>
            <a:r>
              <a:rPr lang="fr-FR" sz="1200" b="1" dirty="0">
                <a:latin typeface="Lucida Console"/>
                <a:cs typeface="Lucida Console"/>
              </a:rPr>
              <a:t>	</a:t>
            </a:r>
            <a:r>
              <a:rPr lang="en-AU" sz="1200" dirty="0">
                <a:solidFill>
                  <a:srgbClr val="00B0F0"/>
                </a:solidFill>
                <a:latin typeface="Lucida Console"/>
                <a:cs typeface="Lucida Console"/>
              </a:rPr>
              <a:t>// Create </a:t>
            </a:r>
            <a:r>
              <a:rPr lang="en-AU" sz="1200" dirty="0" err="1">
                <a:solidFill>
                  <a:srgbClr val="00B0F0"/>
                </a:solidFill>
                <a:latin typeface="Lucida Console"/>
                <a:cs typeface="Lucida Console"/>
              </a:rPr>
              <a:t>DataFrame</a:t>
            </a:r>
            <a:r>
              <a:rPr lang="en-AU" sz="1200" dirty="0">
                <a:solidFill>
                  <a:srgbClr val="00B0F0"/>
                </a:solidFill>
                <a:latin typeface="Lucida Console"/>
                <a:cs typeface="Lucida Console"/>
              </a:rPr>
              <a:t> representing the stream of input lines from connection to localhost:9999</a:t>
            </a:r>
            <a:endParaRPr lang="fr-FR" sz="1200" dirty="0" smtClean="0">
              <a:solidFill>
                <a:srgbClr val="00B0F0"/>
              </a:solidFill>
              <a:latin typeface="Lucida Console"/>
              <a:cs typeface="Lucida Console"/>
            </a:endParaRPr>
          </a:p>
          <a:p>
            <a:pPr>
              <a:spcBef>
                <a:spcPts val="0"/>
              </a:spcBef>
              <a:defRPr/>
            </a:pPr>
            <a:r>
              <a:rPr lang="fr-FR" sz="1200" b="1" dirty="0">
                <a:latin typeface="Lucida Console"/>
                <a:cs typeface="Lucida Console"/>
              </a:rPr>
              <a:t>	</a:t>
            </a:r>
            <a:r>
              <a:rPr lang="en-AU" sz="1200" b="1" dirty="0" err="1">
                <a:latin typeface="Lucida Console"/>
                <a:cs typeface="Lucida Console"/>
              </a:rPr>
              <a:t>val</a:t>
            </a:r>
            <a:r>
              <a:rPr lang="en-AU" sz="1200" b="1" dirty="0">
                <a:latin typeface="Lucida Console"/>
                <a:cs typeface="Lucida Console"/>
              </a:rPr>
              <a:t> </a:t>
            </a:r>
            <a:r>
              <a:rPr lang="en-AU" sz="1200" dirty="0">
                <a:latin typeface="Lucida Console"/>
                <a:cs typeface="Lucida Console"/>
              </a:rPr>
              <a:t>lines = </a:t>
            </a:r>
            <a:r>
              <a:rPr lang="en-AU" sz="1200" dirty="0" err="1" smtClean="0">
                <a:latin typeface="Lucida Console"/>
                <a:cs typeface="Lucida Console"/>
              </a:rPr>
              <a:t>spark.readStream.format</a:t>
            </a:r>
            <a:r>
              <a:rPr lang="en-AU" sz="1200" dirty="0">
                <a:latin typeface="Lucida Console"/>
                <a:cs typeface="Lucida Console"/>
              </a:rPr>
              <a:t>("socket</a:t>
            </a:r>
            <a:r>
              <a:rPr lang="en-AU" sz="1200" dirty="0" smtClean="0">
                <a:latin typeface="Lucida Console"/>
                <a:cs typeface="Lucida Console"/>
              </a:rPr>
              <a:t>").</a:t>
            </a:r>
            <a:r>
              <a:rPr lang="en-AU" sz="1200" dirty="0">
                <a:latin typeface="Lucida Console"/>
                <a:cs typeface="Lucida Console"/>
              </a:rPr>
              <a:t>option("host", </a:t>
            </a:r>
            <a:r>
              <a:rPr lang="en-AU" sz="1200" dirty="0" smtClean="0">
                <a:latin typeface="Lucida Console"/>
                <a:cs typeface="Lucida Console"/>
              </a:rPr>
              <a:t>		"</a:t>
            </a:r>
            <a:r>
              <a:rPr lang="en-AU" sz="1200" dirty="0">
                <a:latin typeface="Lucida Console"/>
                <a:cs typeface="Lucida Console"/>
              </a:rPr>
              <a:t>localhost</a:t>
            </a:r>
            <a:r>
              <a:rPr lang="en-AU" sz="1200" dirty="0" smtClean="0">
                <a:latin typeface="Lucida Console"/>
                <a:cs typeface="Lucida Console"/>
              </a:rPr>
              <a:t>").</a:t>
            </a:r>
            <a:r>
              <a:rPr lang="en-AU" sz="1200" dirty="0">
                <a:latin typeface="Lucida Console"/>
                <a:cs typeface="Lucida Console"/>
              </a:rPr>
              <a:t>option("port", 9999</a:t>
            </a:r>
            <a:r>
              <a:rPr lang="en-AU" sz="1200" dirty="0" smtClean="0">
                <a:latin typeface="Lucida Console"/>
                <a:cs typeface="Lucida Console"/>
              </a:rPr>
              <a:t>).</a:t>
            </a:r>
            <a:r>
              <a:rPr lang="en-AU" sz="1200" dirty="0">
                <a:latin typeface="Lucida Console"/>
                <a:cs typeface="Lucida Console"/>
              </a:rPr>
              <a:t>load()</a:t>
            </a:r>
            <a:endParaRPr lang="fr-FR" sz="1200" dirty="0" smtClean="0">
              <a:latin typeface="Lucida Console"/>
              <a:cs typeface="Lucida Console"/>
            </a:endParaRPr>
          </a:p>
          <a:p>
            <a:pPr>
              <a:spcBef>
                <a:spcPts val="0"/>
              </a:spcBef>
              <a:defRPr/>
            </a:pPr>
            <a:r>
              <a:rPr lang="fr-FR" sz="1200" b="1" dirty="0" smtClean="0">
                <a:latin typeface="Lucida Console"/>
                <a:cs typeface="Lucida Console"/>
              </a:rPr>
              <a:t>	</a:t>
            </a:r>
          </a:p>
          <a:p>
            <a:pPr>
              <a:spcBef>
                <a:spcPts val="0"/>
              </a:spcBef>
              <a:defRPr/>
            </a:pPr>
            <a:r>
              <a:rPr lang="fr-FR" sz="1200" b="1" dirty="0" smtClean="0">
                <a:solidFill>
                  <a:srgbClr val="00B0F0"/>
                </a:solidFill>
                <a:latin typeface="Lucida Console"/>
                <a:cs typeface="Lucida Console"/>
              </a:rPr>
              <a:t>	</a:t>
            </a:r>
            <a:r>
              <a:rPr lang="en-AU" sz="1200" dirty="0" smtClean="0">
                <a:solidFill>
                  <a:srgbClr val="00B0F0"/>
                </a:solidFill>
                <a:latin typeface="Lucida Console"/>
                <a:cs typeface="Lucida Console"/>
              </a:rPr>
              <a:t>// </a:t>
            </a:r>
            <a:r>
              <a:rPr lang="en-AU" sz="1200" dirty="0">
                <a:solidFill>
                  <a:srgbClr val="00B0F0"/>
                </a:solidFill>
                <a:latin typeface="Lucida Console"/>
                <a:cs typeface="Lucida Console"/>
              </a:rPr>
              <a:t>Split the lines into words</a:t>
            </a:r>
          </a:p>
          <a:p>
            <a:pPr>
              <a:spcBef>
                <a:spcPts val="0"/>
              </a:spcBef>
              <a:defRPr/>
            </a:pPr>
            <a:r>
              <a:rPr lang="en-AU" sz="1200" b="1" dirty="0" smtClean="0">
                <a:latin typeface="Lucida Console"/>
                <a:cs typeface="Lucida Console"/>
              </a:rPr>
              <a:t>	</a:t>
            </a:r>
            <a:r>
              <a:rPr lang="en-AU" sz="1200" b="1" dirty="0" err="1" smtClean="0">
                <a:latin typeface="Lucida Console"/>
                <a:cs typeface="Lucida Console"/>
              </a:rPr>
              <a:t>val</a:t>
            </a:r>
            <a:r>
              <a:rPr lang="en-AU" sz="1200" b="1" dirty="0" smtClean="0">
                <a:latin typeface="Lucida Console"/>
                <a:cs typeface="Lucida Console"/>
              </a:rPr>
              <a:t> </a:t>
            </a:r>
            <a:r>
              <a:rPr lang="en-AU" sz="1200" dirty="0">
                <a:latin typeface="Lucida Console"/>
                <a:cs typeface="Lucida Console"/>
              </a:rPr>
              <a:t>words = lines.as[String].</a:t>
            </a:r>
            <a:r>
              <a:rPr lang="en-AU" sz="1200" dirty="0" err="1">
                <a:latin typeface="Lucida Console"/>
                <a:cs typeface="Lucida Console"/>
              </a:rPr>
              <a:t>flatMap</a:t>
            </a:r>
            <a:r>
              <a:rPr lang="en-AU" sz="1200" dirty="0">
                <a:latin typeface="Lucida Console"/>
                <a:cs typeface="Lucida Console"/>
              </a:rPr>
              <a:t>(_.split(" "))</a:t>
            </a:r>
            <a:endParaRPr lang="fr-FR" sz="1200" dirty="0">
              <a:latin typeface="Lucida Console"/>
              <a:cs typeface="Lucida Console"/>
            </a:endParaRPr>
          </a:p>
          <a:p>
            <a:pPr>
              <a:spcBef>
                <a:spcPts val="0"/>
              </a:spcBef>
              <a:defRPr/>
            </a:pPr>
            <a:r>
              <a:rPr lang="en-US" sz="1200" dirty="0" smtClean="0">
                <a:latin typeface="Lucida Console"/>
                <a:cs typeface="Lucida Console"/>
              </a:rPr>
              <a:t>	</a:t>
            </a:r>
          </a:p>
          <a:p>
            <a:pPr>
              <a:spcBef>
                <a:spcPts val="0"/>
              </a:spcBef>
              <a:defRPr/>
            </a:pPr>
            <a:r>
              <a:rPr lang="en-US" sz="1200" dirty="0">
                <a:solidFill>
                  <a:srgbClr val="00B0F0"/>
                </a:solidFill>
                <a:latin typeface="Lucida Console"/>
                <a:cs typeface="Lucida Console"/>
              </a:rPr>
              <a:t>	</a:t>
            </a:r>
            <a:r>
              <a:rPr lang="en-AU" sz="1200" dirty="0" smtClean="0">
                <a:solidFill>
                  <a:srgbClr val="00B0F0"/>
                </a:solidFill>
                <a:latin typeface="Lucida Console"/>
                <a:cs typeface="Lucida Console"/>
              </a:rPr>
              <a:t>// </a:t>
            </a:r>
            <a:r>
              <a:rPr lang="en-AU" sz="1200" dirty="0">
                <a:solidFill>
                  <a:srgbClr val="00B0F0"/>
                </a:solidFill>
                <a:latin typeface="Lucida Console"/>
                <a:cs typeface="Lucida Console"/>
              </a:rPr>
              <a:t>Generate running word count</a:t>
            </a:r>
          </a:p>
          <a:p>
            <a:pPr>
              <a:spcBef>
                <a:spcPts val="0"/>
              </a:spcBef>
              <a:defRPr/>
            </a:pPr>
            <a:r>
              <a:rPr lang="en-AU" sz="1200" dirty="0" smtClean="0">
                <a:latin typeface="Lucida Console"/>
                <a:cs typeface="Lucida Console"/>
              </a:rPr>
              <a:t>	</a:t>
            </a:r>
            <a:r>
              <a:rPr lang="en-AU" sz="1200" b="1" dirty="0" err="1">
                <a:latin typeface="Lucida Console"/>
                <a:cs typeface="Lucida Console"/>
              </a:rPr>
              <a:t>val</a:t>
            </a:r>
            <a:r>
              <a:rPr lang="en-AU" sz="1200" dirty="0" smtClean="0">
                <a:latin typeface="Lucida Console"/>
                <a:cs typeface="Lucida Console"/>
              </a:rPr>
              <a:t> </a:t>
            </a:r>
            <a:r>
              <a:rPr lang="en-AU" sz="1200" dirty="0" err="1">
                <a:latin typeface="Lucida Console"/>
                <a:cs typeface="Lucida Console"/>
              </a:rPr>
              <a:t>wordCounts</a:t>
            </a:r>
            <a:r>
              <a:rPr lang="en-AU" sz="1200" dirty="0">
                <a:latin typeface="Lucida Console"/>
                <a:cs typeface="Lucida Console"/>
              </a:rPr>
              <a:t> = </a:t>
            </a:r>
            <a:r>
              <a:rPr lang="en-AU" sz="1200" dirty="0" err="1">
                <a:latin typeface="Lucida Console"/>
                <a:cs typeface="Lucida Console"/>
              </a:rPr>
              <a:t>words.groupBy</a:t>
            </a:r>
            <a:r>
              <a:rPr lang="en-AU" sz="1200" dirty="0">
                <a:latin typeface="Lucida Console"/>
                <a:cs typeface="Lucida Console"/>
              </a:rPr>
              <a:t>("value").count</a:t>
            </a:r>
            <a:r>
              <a:rPr lang="en-AU" sz="1200" dirty="0" smtClean="0">
                <a:latin typeface="Lucida Console"/>
                <a:cs typeface="Lucida Console"/>
              </a:rPr>
              <a:t>()</a:t>
            </a:r>
          </a:p>
          <a:p>
            <a:pPr>
              <a:spcBef>
                <a:spcPts val="0"/>
              </a:spcBef>
              <a:defRPr/>
            </a:pPr>
            <a:r>
              <a:rPr lang="en-US" sz="1200" dirty="0">
                <a:latin typeface="Lucida Console"/>
                <a:cs typeface="Lucida Console"/>
              </a:rPr>
              <a:t>	</a:t>
            </a:r>
            <a:endParaRPr lang="en-US" sz="1200" dirty="0" smtClean="0">
              <a:latin typeface="Lucida Console"/>
              <a:cs typeface="Lucida Console"/>
            </a:endParaRPr>
          </a:p>
          <a:p>
            <a:pPr>
              <a:spcBef>
                <a:spcPts val="0"/>
              </a:spcBef>
              <a:defRPr/>
            </a:pPr>
            <a:r>
              <a:rPr lang="en-US" sz="1200" dirty="0">
                <a:solidFill>
                  <a:srgbClr val="00B0F0"/>
                </a:solidFill>
                <a:latin typeface="Lucida Console"/>
                <a:cs typeface="Lucida Console"/>
              </a:rPr>
              <a:t>	</a:t>
            </a:r>
            <a:r>
              <a:rPr lang="en-AU" sz="1200" dirty="0" smtClean="0">
                <a:solidFill>
                  <a:srgbClr val="00B0F0"/>
                </a:solidFill>
                <a:latin typeface="Lucida Console"/>
                <a:cs typeface="Lucida Console"/>
              </a:rPr>
              <a:t>// </a:t>
            </a:r>
            <a:r>
              <a:rPr lang="en-AU" sz="1200" dirty="0">
                <a:solidFill>
                  <a:srgbClr val="00B0F0"/>
                </a:solidFill>
                <a:latin typeface="Lucida Console"/>
                <a:cs typeface="Lucida Console"/>
              </a:rPr>
              <a:t>Start running the query that prints the running counts to the console</a:t>
            </a:r>
          </a:p>
          <a:p>
            <a:pPr>
              <a:spcBef>
                <a:spcPts val="0"/>
              </a:spcBef>
              <a:defRPr/>
            </a:pPr>
            <a:r>
              <a:rPr lang="en-AU" sz="1200" dirty="0" smtClean="0">
                <a:latin typeface="Lucida Console"/>
                <a:cs typeface="Lucida Console"/>
              </a:rPr>
              <a:t>	</a:t>
            </a:r>
            <a:r>
              <a:rPr lang="en-AU" sz="1200" b="1" dirty="0" err="1">
                <a:latin typeface="Lucida Console"/>
                <a:cs typeface="Lucida Console"/>
              </a:rPr>
              <a:t>val</a:t>
            </a:r>
            <a:r>
              <a:rPr lang="en-AU" sz="1200" dirty="0" smtClean="0">
                <a:latin typeface="Lucida Console"/>
                <a:cs typeface="Lucida Console"/>
              </a:rPr>
              <a:t> </a:t>
            </a:r>
            <a:r>
              <a:rPr lang="en-AU" sz="1200" dirty="0">
                <a:latin typeface="Lucida Console"/>
                <a:cs typeface="Lucida Console"/>
              </a:rPr>
              <a:t>query = </a:t>
            </a:r>
            <a:r>
              <a:rPr lang="en-AU" sz="1200" dirty="0" err="1" smtClean="0">
                <a:latin typeface="Lucida Console"/>
                <a:cs typeface="Lucida Console"/>
              </a:rPr>
              <a:t>wordCounts.writeStream.outputMode</a:t>
            </a:r>
            <a:r>
              <a:rPr lang="en-AU" sz="1200" dirty="0">
                <a:latin typeface="Lucida Console"/>
                <a:cs typeface="Lucida Console"/>
              </a:rPr>
              <a:t>("complete")</a:t>
            </a:r>
          </a:p>
          <a:p>
            <a:pPr>
              <a:spcBef>
                <a:spcPts val="0"/>
              </a:spcBef>
              <a:defRPr/>
            </a:pPr>
            <a:r>
              <a:rPr lang="en-AU" sz="1200" dirty="0" smtClean="0">
                <a:latin typeface="Lucida Console"/>
                <a:cs typeface="Lucida Console"/>
              </a:rPr>
              <a:t>		.</a:t>
            </a:r>
            <a:r>
              <a:rPr lang="en-AU" sz="1200" dirty="0">
                <a:latin typeface="Lucida Console"/>
                <a:cs typeface="Lucida Console"/>
              </a:rPr>
              <a:t>format("console</a:t>
            </a:r>
            <a:r>
              <a:rPr lang="en-AU" sz="1200" dirty="0" smtClean="0">
                <a:latin typeface="Lucida Console"/>
                <a:cs typeface="Lucida Console"/>
              </a:rPr>
              <a:t>").</a:t>
            </a:r>
            <a:r>
              <a:rPr lang="en-AU" sz="1200" dirty="0">
                <a:latin typeface="Lucida Console"/>
                <a:cs typeface="Lucida Console"/>
              </a:rPr>
              <a:t>start</a:t>
            </a:r>
            <a:r>
              <a:rPr lang="en-AU" sz="1200" dirty="0" smtClean="0">
                <a:latin typeface="Lucida Console"/>
                <a:cs typeface="Lucida Console"/>
              </a:rPr>
              <a:t>()</a:t>
            </a:r>
          </a:p>
          <a:p>
            <a:pPr>
              <a:spcBef>
                <a:spcPts val="0"/>
              </a:spcBef>
              <a:defRPr/>
            </a:pPr>
            <a:r>
              <a:rPr lang="en-AU" sz="1200" dirty="0">
                <a:latin typeface="Lucida Console"/>
                <a:cs typeface="Lucida Console"/>
              </a:rPr>
              <a:t>	</a:t>
            </a:r>
            <a:endParaRPr lang="en-AU" sz="1200" dirty="0" smtClean="0">
              <a:latin typeface="Lucida Console"/>
              <a:cs typeface="Lucida Console"/>
            </a:endParaRPr>
          </a:p>
          <a:p>
            <a:pPr>
              <a:spcBef>
                <a:spcPts val="0"/>
              </a:spcBef>
              <a:defRPr/>
            </a:pPr>
            <a:r>
              <a:rPr lang="en-AU" sz="1200" dirty="0">
                <a:latin typeface="Lucida Console"/>
                <a:cs typeface="Lucida Console"/>
              </a:rPr>
              <a:t>	</a:t>
            </a:r>
            <a:r>
              <a:rPr lang="en-AU" sz="1200" dirty="0" err="1" smtClean="0">
                <a:latin typeface="Lucida Console"/>
                <a:cs typeface="Lucida Console"/>
              </a:rPr>
              <a:t>query.awaitTermination</a:t>
            </a:r>
            <a:r>
              <a:rPr lang="en-AU" sz="1200" dirty="0" smtClean="0">
                <a:latin typeface="Lucida Console"/>
                <a:cs typeface="Lucida Console"/>
              </a:rPr>
              <a:t>()</a:t>
            </a:r>
            <a:endParaRPr lang="en-US" sz="1200" dirty="0">
              <a:latin typeface="Lucida Console"/>
              <a:cs typeface="Lucida Console"/>
            </a:endParaRPr>
          </a:p>
          <a:p>
            <a:pPr>
              <a:spcBef>
                <a:spcPts val="0"/>
              </a:spcBef>
              <a:defRPr/>
            </a:pPr>
            <a:r>
              <a:rPr lang="en-US" sz="1200" dirty="0">
                <a:latin typeface="Lucida Console"/>
                <a:cs typeface="Lucida Console"/>
              </a:rPr>
              <a:t>}</a:t>
            </a:r>
          </a:p>
        </p:txBody>
      </p:sp>
    </p:spTree>
    <p:extLst>
      <p:ext uri="{BB962C8B-B14F-4D97-AF65-F5344CB8AC3E}">
        <p14:creationId xmlns:p14="http://schemas.microsoft.com/office/powerpoint/2010/main" val="154141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RDD</a:t>
            </a:r>
            <a:endParaRPr lang="en-AU" dirty="0"/>
          </a:p>
        </p:txBody>
      </p:sp>
      <p:sp>
        <p:nvSpPr>
          <p:cNvPr id="3" name="Content Placeholder 2"/>
          <p:cNvSpPr>
            <a:spLocks noGrp="1"/>
          </p:cNvSpPr>
          <p:nvPr>
            <p:ph idx="1"/>
          </p:nvPr>
        </p:nvSpPr>
        <p:spPr/>
        <p:txBody>
          <a:bodyPr/>
          <a:lstStyle/>
          <a:p>
            <a:pPr marL="342900" lvl="1" indent="-342900">
              <a:buClr>
                <a:schemeClr val="tx2"/>
              </a:buClr>
              <a:buSzPct val="90000"/>
              <a:buFont typeface="Monotype Sorts" pitchFamily="-84" charset="2"/>
              <a:buChar char="n"/>
              <a:defRPr/>
            </a:pPr>
            <a:r>
              <a:rPr lang="en-AU" dirty="0" smtClean="0"/>
              <a:t>Resilient Distributed Datasets (RDDs): </a:t>
            </a:r>
          </a:p>
          <a:p>
            <a:pPr lvl="1">
              <a:defRPr/>
            </a:pPr>
            <a:r>
              <a:rPr lang="en-AU" altLang="en-US" dirty="0" smtClean="0"/>
              <a:t>A </a:t>
            </a:r>
            <a:r>
              <a:rPr lang="en-AU" altLang="en-US" b="1" dirty="0" smtClean="0"/>
              <a:t>distributed</a:t>
            </a:r>
            <a:r>
              <a:rPr lang="en-AU" altLang="en-US" dirty="0" smtClean="0"/>
              <a:t> memory abstraction that lets programmers perform </a:t>
            </a:r>
            <a:r>
              <a:rPr lang="en-AU" altLang="en-US" b="1" dirty="0" smtClean="0"/>
              <a:t>in-memory</a:t>
            </a:r>
            <a:r>
              <a:rPr lang="en-AU" altLang="en-US" dirty="0" smtClean="0"/>
              <a:t> computations on large clusters in a </a:t>
            </a:r>
            <a:r>
              <a:rPr lang="en-AU" altLang="en-US" b="1" dirty="0" smtClean="0"/>
              <a:t>fault-tolerant</a:t>
            </a:r>
            <a:r>
              <a:rPr lang="en-AU" altLang="en-US" dirty="0" smtClean="0"/>
              <a:t> manner.</a:t>
            </a:r>
            <a:endParaRPr lang="en-AU" altLang="en-US" dirty="0"/>
          </a:p>
          <a:p>
            <a:pPr>
              <a:defRPr/>
            </a:pPr>
            <a:r>
              <a:rPr lang="en-US" dirty="0" smtClean="0"/>
              <a:t>RDD operations:</a:t>
            </a:r>
          </a:p>
          <a:p>
            <a:pPr lvl="1">
              <a:defRPr/>
            </a:pPr>
            <a:r>
              <a:rPr lang="en-AU" altLang="en-US" b="1" dirty="0" smtClean="0"/>
              <a:t>Transformation: </a:t>
            </a:r>
            <a:r>
              <a:rPr lang="en-AU" altLang="en-US" dirty="0" smtClean="0"/>
              <a:t>returns a new RDD </a:t>
            </a:r>
          </a:p>
          <a:p>
            <a:pPr lvl="1">
              <a:defRPr/>
            </a:pPr>
            <a:r>
              <a:rPr lang="en-AU" altLang="en-US" b="1" dirty="0" smtClean="0"/>
              <a:t>Action: </a:t>
            </a:r>
            <a:r>
              <a:rPr lang="en-AU" altLang="en-US" dirty="0" smtClean="0"/>
              <a:t>evaluates and returns a new value</a:t>
            </a:r>
            <a:endParaRPr lang="en-US" dirty="0"/>
          </a:p>
          <a:p>
            <a:pPr>
              <a:defRPr/>
            </a:pPr>
            <a:endParaRPr lang="en-US" dirty="0" smtClean="0"/>
          </a:p>
          <a:p>
            <a:pPr>
              <a:defRPr/>
            </a:pPr>
            <a:endParaRPr lang="en-US" dirty="0" smtClean="0"/>
          </a:p>
          <a:p>
            <a:pPr>
              <a:defRPr/>
            </a:pPr>
            <a:endParaRPr lang="en-US" dirty="0" smtClean="0"/>
          </a:p>
          <a:p>
            <a:pPr>
              <a:defRPr/>
            </a:pPr>
            <a:endParaRPr lang="en-US" dirty="0"/>
          </a:p>
          <a:p>
            <a:pPr>
              <a:defRPr/>
            </a:pPr>
            <a:endParaRPr lang="en-AU" dirty="0" smtClean="0"/>
          </a:p>
          <a:p>
            <a:pPr>
              <a:defRPr/>
            </a:pPr>
            <a:endParaRPr lang="en-AU" dirty="0"/>
          </a:p>
        </p:txBody>
      </p:sp>
      <p:pic>
        <p:nvPicPr>
          <p:cNvPr id="8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3695700"/>
            <a:ext cx="567690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Streaming </a:t>
            </a:r>
            <a:r>
              <a:rPr lang="en-US" dirty="0" err="1"/>
              <a:t>WordCount</a:t>
            </a:r>
            <a:endParaRPr lang="en-A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2847975"/>
            <a:ext cx="121920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3" y="1238250"/>
            <a:ext cx="7058025" cy="481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75461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2871788"/>
            <a:ext cx="7772400" cy="76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S PGothic"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9pPr>
          </a:lstStyle>
          <a:p>
            <a:pPr>
              <a:defRPr/>
            </a:pPr>
            <a:r>
              <a:rPr lang="en-US" altLang="zh-CN" kern="0" dirty="0" smtClean="0"/>
              <a:t>Part </a:t>
            </a:r>
            <a:r>
              <a:rPr lang="en-US" altLang="zh-CN" kern="0" dirty="0" smtClean="0"/>
              <a:t>6: </a:t>
            </a:r>
            <a:r>
              <a:rPr lang="en-US" altLang="zh-CN" kern="0" dirty="0" smtClean="0"/>
              <a:t>Spark </a:t>
            </a:r>
            <a:r>
              <a:rPr lang="en-US" altLang="zh-CN" kern="0" dirty="0" err="1" smtClean="0"/>
              <a:t>GraphX</a:t>
            </a:r>
            <a:endParaRPr lang="en-US" altLang="en-US" kern="0"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Spark </a:t>
            </a:r>
            <a:r>
              <a:rPr lang="en-US" dirty="0" err="1" smtClean="0"/>
              <a:t>GraphX</a:t>
            </a:r>
            <a:endParaRPr lang="en-AU" dirty="0"/>
          </a:p>
        </p:txBody>
      </p:sp>
      <p:sp>
        <p:nvSpPr>
          <p:cNvPr id="63491" name="Content Placeholder 2"/>
          <p:cNvSpPr>
            <a:spLocks noGrp="1"/>
          </p:cNvSpPr>
          <p:nvPr>
            <p:ph idx="1"/>
          </p:nvPr>
        </p:nvSpPr>
        <p:spPr/>
        <p:txBody>
          <a:bodyPr/>
          <a:lstStyle/>
          <a:p>
            <a:r>
              <a:rPr lang="en-US" altLang="en-US" b="1" dirty="0" err="1" smtClean="0"/>
              <a:t>GraphX</a:t>
            </a:r>
            <a:r>
              <a:rPr lang="en-US" altLang="en-US" dirty="0" smtClean="0"/>
              <a:t> is Apache Spark's API for graphs and graph-parallel computation. </a:t>
            </a:r>
            <a:endParaRPr lang="en-US" altLang="en-US" dirty="0" smtClean="0">
              <a:hlinkClick r:id="rId2"/>
            </a:endParaRPr>
          </a:p>
          <a:p>
            <a:r>
              <a:rPr lang="en-AU" altLang="en-US" dirty="0" smtClean="0"/>
              <a:t>At a high level, </a:t>
            </a:r>
            <a:r>
              <a:rPr lang="en-AU" altLang="en-US" dirty="0" err="1" smtClean="0"/>
              <a:t>GraphX</a:t>
            </a:r>
            <a:r>
              <a:rPr lang="en-AU" altLang="en-US" dirty="0" smtClean="0"/>
              <a:t> extends the Spark RDD by introducing a new Graph abstraction: a directed multigraph with properties attached to each vertex and </a:t>
            </a:r>
            <a:r>
              <a:rPr lang="en-AU" altLang="en-US" dirty="0" smtClean="0"/>
              <a:t>edge</a:t>
            </a:r>
          </a:p>
          <a:p>
            <a:r>
              <a:rPr lang="en-AU" altLang="en-US" dirty="0"/>
              <a:t>To support graph computation, </a:t>
            </a:r>
            <a:r>
              <a:rPr lang="en-AU" altLang="en-US" dirty="0" err="1"/>
              <a:t>GraphX</a:t>
            </a:r>
            <a:r>
              <a:rPr lang="en-AU" altLang="en-US" dirty="0"/>
              <a:t> exposes a set of fundamental operators (e.g., subgraph, </a:t>
            </a:r>
            <a:r>
              <a:rPr lang="en-AU" altLang="en-US" dirty="0" err="1" smtClean="0"/>
              <a:t>joinVertices</a:t>
            </a:r>
            <a:r>
              <a:rPr lang="en-AU" altLang="en-US" dirty="0" smtClean="0"/>
              <a:t>) </a:t>
            </a:r>
            <a:r>
              <a:rPr lang="en-AU" altLang="en-US" dirty="0"/>
              <a:t>as well as an optimized variant of the </a:t>
            </a:r>
            <a:r>
              <a:rPr lang="en-AU" altLang="en-US" dirty="0" err="1"/>
              <a:t>Pregel</a:t>
            </a:r>
            <a:r>
              <a:rPr lang="en-AU" altLang="en-US" dirty="0"/>
              <a:t> API</a:t>
            </a:r>
            <a:endParaRPr lang="en-AU" altLang="en-US" dirty="0" smtClean="0"/>
          </a:p>
          <a:p>
            <a:r>
              <a:rPr lang="en-AU" altLang="en-US" dirty="0" err="1" smtClean="0"/>
              <a:t>GraphX</a:t>
            </a:r>
            <a:r>
              <a:rPr lang="en-AU" altLang="en-US" dirty="0" smtClean="0"/>
              <a:t> includes a growing collection of graph algorithms and builders to simplify graph analytics tasks</a:t>
            </a:r>
            <a:r>
              <a:rPr lang="en-AU" altLang="en-US" dirty="0" smtClean="0"/>
              <a:t>.</a:t>
            </a:r>
            <a:endParaRPr lang="en-US" altLang="en-US" dirty="0" smtClean="0"/>
          </a:p>
          <a:p>
            <a:endParaRPr lang="en-US" altLang="en-US" dirty="0" smtClean="0"/>
          </a:p>
          <a:p>
            <a:endParaRPr lang="en-US" altLang="en-US" dirty="0" smtClean="0"/>
          </a:p>
          <a:p>
            <a:endParaRPr lang="en-AU" altLang="en-US" dirty="0" smtClean="0"/>
          </a:p>
        </p:txBody>
      </p:sp>
      <p:pic>
        <p:nvPicPr>
          <p:cNvPr id="63492" name="Content Placeholder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7987" y="4411663"/>
            <a:ext cx="6319837" cy="216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Graph-Parallel Computation</a:t>
            </a:r>
            <a:endParaRPr lang="en-AU" dirty="0"/>
          </a:p>
        </p:txBody>
      </p:sp>
      <p:sp>
        <p:nvSpPr>
          <p:cNvPr id="64515" name="Content Placeholder 2"/>
          <p:cNvSpPr>
            <a:spLocks noGrp="1"/>
          </p:cNvSpPr>
          <p:nvPr>
            <p:ph idx="1"/>
          </p:nvPr>
        </p:nvSpPr>
        <p:spPr/>
        <p:txBody>
          <a:bodyPr/>
          <a:lstStyle/>
          <a:p>
            <a:r>
              <a:rPr lang="en-AU" altLang="en-US" smtClean="0"/>
              <a:t>The growing scale and importance of graph data has driven the development of numerous new graph-parallel systems (e.g., Giraph and GraphLab)</a:t>
            </a:r>
          </a:p>
          <a:p>
            <a:r>
              <a:rPr lang="en-AU" altLang="en-US" smtClean="0"/>
              <a:t>These systems can efficiently execute sophisticated graph algorithms orders of magnitude faster than more general </a:t>
            </a:r>
            <a:r>
              <a:rPr lang="en-AU" altLang="en-US" i="1" smtClean="0"/>
              <a:t>data-parallel</a:t>
            </a:r>
            <a:r>
              <a:rPr lang="en-AU" altLang="en-US" smtClean="0"/>
              <a:t> systems.</a:t>
            </a:r>
          </a:p>
          <a:p>
            <a:pPr lvl="1"/>
            <a:r>
              <a:rPr lang="en-AU" altLang="en-US" smtClean="0"/>
              <a:t>Expose specialized APIs to simplify graph programming</a:t>
            </a:r>
          </a:p>
        </p:txBody>
      </p:sp>
      <p:pic>
        <p:nvPicPr>
          <p:cNvPr id="64516" name="Picture 2" descr="http://ampcamp.berkeley.edu/big-data-mini-course/img/data_parallel_vs_graph_parall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450" y="3059113"/>
            <a:ext cx="5953125"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17475"/>
            <a:ext cx="8543925" cy="609600"/>
          </a:xfrm>
        </p:spPr>
        <p:txBody>
          <a:bodyPr/>
          <a:lstStyle/>
          <a:p>
            <a:pPr>
              <a:defRPr/>
            </a:pPr>
            <a:r>
              <a:rPr lang="en-AU" sz="2800" dirty="0" smtClean="0"/>
              <a:t>Specialized Systems May Miss the Bigger Picture</a:t>
            </a:r>
            <a:endParaRPr lang="en-AU" sz="2800" dirty="0"/>
          </a:p>
        </p:txBody>
      </p:sp>
      <p:sp>
        <p:nvSpPr>
          <p:cNvPr id="65539" name="Content Placeholder 2"/>
          <p:cNvSpPr>
            <a:spLocks noGrp="1"/>
          </p:cNvSpPr>
          <p:nvPr>
            <p:ph idx="1"/>
          </p:nvPr>
        </p:nvSpPr>
        <p:spPr/>
        <p:txBody>
          <a:bodyPr/>
          <a:lstStyle/>
          <a:p>
            <a:r>
              <a:rPr lang="en-AU" altLang="en-US" smtClean="0"/>
              <a:t>It is often desirable to be able to move between table and graph views of the same physical data and to leverage the properties of each view to easily and efficiently express computation</a:t>
            </a:r>
          </a:p>
        </p:txBody>
      </p:sp>
      <p:pic>
        <p:nvPicPr>
          <p:cNvPr id="65540" name="Picture 2" descr="http://ampcamp.berkeley.edu/big-data-mini-course/img/tables_and_graph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2035175"/>
            <a:ext cx="6956425" cy="42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err="1" smtClean="0"/>
              <a:t>GraphX</a:t>
            </a:r>
            <a:r>
              <a:rPr lang="en-AU" dirty="0" smtClean="0"/>
              <a:t> Motivation</a:t>
            </a:r>
            <a:endParaRPr lang="en-AU" dirty="0"/>
          </a:p>
        </p:txBody>
      </p:sp>
      <p:sp>
        <p:nvSpPr>
          <p:cNvPr id="66563" name="Content Placeholder 2"/>
          <p:cNvSpPr>
            <a:spLocks noGrp="1"/>
          </p:cNvSpPr>
          <p:nvPr>
            <p:ph idx="1"/>
          </p:nvPr>
        </p:nvSpPr>
        <p:spPr/>
        <p:txBody>
          <a:bodyPr/>
          <a:lstStyle/>
          <a:p>
            <a:r>
              <a:rPr lang="en-AU" altLang="en-US" smtClean="0"/>
              <a:t>The goal of the GraphX project is to unify graph-parallel and data-parallel computation in one system with a single composable API.</a:t>
            </a:r>
          </a:p>
          <a:p>
            <a:r>
              <a:rPr lang="en-AU" altLang="en-US" smtClean="0"/>
              <a:t>The GraphX API enables users to view data both as graphs and as collections (i.e., RDDs) without data movement or duplication.</a:t>
            </a:r>
          </a:p>
        </p:txBody>
      </p:sp>
      <p:pic>
        <p:nvPicPr>
          <p:cNvPr id="66564" name="Picture 2" descr="http://ampcamp.berkeley.edu/big-data-mini-course/img/graph_analytics_pipeli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025" y="2497138"/>
            <a:ext cx="608965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err="1" smtClean="0"/>
              <a:t>GraphX</a:t>
            </a:r>
            <a:r>
              <a:rPr lang="en-AU" dirty="0" smtClean="0"/>
              <a:t> Motivation</a:t>
            </a:r>
            <a:endParaRPr lang="en-AU" dirty="0"/>
          </a:p>
        </p:txBody>
      </p:sp>
      <p:sp>
        <p:nvSpPr>
          <p:cNvPr id="67587" name="Content Placeholder 2"/>
          <p:cNvSpPr>
            <a:spLocks noGrp="1"/>
          </p:cNvSpPr>
          <p:nvPr>
            <p:ph idx="1"/>
          </p:nvPr>
        </p:nvSpPr>
        <p:spPr/>
        <p:txBody>
          <a:bodyPr/>
          <a:lstStyle/>
          <a:p>
            <a:r>
              <a:rPr lang="en-AU" altLang="en-US" smtClean="0"/>
              <a:t>Tables and Graphs are composable views of the same physical data</a:t>
            </a:r>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pPr lvl="1"/>
            <a:r>
              <a:rPr lang="en-AU" altLang="en-US" smtClean="0"/>
              <a:t>Each view has its own operators that exploit the semantics of the view to achieve efficient execution</a:t>
            </a:r>
          </a:p>
        </p:txBody>
      </p:sp>
      <p:pic>
        <p:nvPicPr>
          <p:cNvPr id="675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657350"/>
            <a:ext cx="800100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View a Graph as a Table</a:t>
            </a:r>
            <a:endParaRPr lang="en-AU" dirty="0"/>
          </a:p>
        </p:txBody>
      </p:sp>
      <p:pic>
        <p:nvPicPr>
          <p:cNvPr id="68611" name="Picture 2" descr="http://spark.apache.org/docs/latest/img/property_grap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143000"/>
            <a:ext cx="7877175" cy="511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Table Operators</a:t>
            </a:r>
            <a:endParaRPr lang="en-AU" dirty="0"/>
          </a:p>
        </p:txBody>
      </p:sp>
      <p:sp>
        <p:nvSpPr>
          <p:cNvPr id="69635" name="Content Placeholder 2"/>
          <p:cNvSpPr>
            <a:spLocks noGrp="1"/>
          </p:cNvSpPr>
          <p:nvPr>
            <p:ph idx="1"/>
          </p:nvPr>
        </p:nvSpPr>
        <p:spPr/>
        <p:txBody>
          <a:bodyPr/>
          <a:lstStyle/>
          <a:p>
            <a:r>
              <a:rPr lang="en-US" altLang="en-US" smtClean="0"/>
              <a:t>Table (RDD) operators are inherited from Spark:</a:t>
            </a:r>
          </a:p>
          <a:p>
            <a:endParaRPr lang="en-AU" altLang="en-US" smtClean="0"/>
          </a:p>
        </p:txBody>
      </p:sp>
      <p:sp>
        <p:nvSpPr>
          <p:cNvPr id="4" name="Content Placeholder 3"/>
          <p:cNvSpPr txBox="1">
            <a:spLocks/>
          </p:cNvSpPr>
          <p:nvPr/>
        </p:nvSpPr>
        <p:spPr bwMode="auto">
          <a:xfrm>
            <a:off x="1171575" y="1628775"/>
            <a:ext cx="4038600" cy="4629150"/>
          </a:xfrm>
          <a:prstGeom prst="rect">
            <a:avLst/>
          </a:prstGeom>
          <a:noFill/>
          <a:ln w="9525">
            <a:noFill/>
            <a:miter lim="800000"/>
            <a:headEnd/>
            <a:tailEnd/>
          </a:ln>
        </p:spPr>
        <p:txBody>
          <a:bodyPr/>
          <a:lstStyle>
            <a:lvl1pPr marL="0" indent="0" algn="l" defTabSz="457200" rtl="0" eaLnBrk="0" fontAlgn="base" hangingPunct="0">
              <a:spcBef>
                <a:spcPts val="2000"/>
              </a:spcBef>
              <a:spcAft>
                <a:spcPct val="0"/>
              </a:spcAft>
              <a:buNone/>
              <a:defRPr sz="3200" kern="1200">
                <a:solidFill>
                  <a:schemeClr val="tx1"/>
                </a:solidFill>
                <a:latin typeface="Gill Sans Light"/>
                <a:ea typeface="ＭＳ Ｐゴシック" pitchFamily="-65" charset="-128"/>
                <a:cs typeface="Gill Sans Light"/>
              </a:defRPr>
            </a:lvl1pPr>
            <a:lvl2pPr marL="457200" indent="-228600" algn="l" defTabSz="457200" rtl="0" eaLnBrk="0" fontAlgn="base" hangingPunct="0">
              <a:spcBef>
                <a:spcPct val="0"/>
              </a:spcBef>
              <a:spcAft>
                <a:spcPct val="0"/>
              </a:spcAft>
              <a:buSzPct val="100000"/>
              <a:buFont typeface="Lucida Grande" charset="0"/>
              <a:buChar char="»"/>
              <a:defRPr sz="2700" kern="1200">
                <a:solidFill>
                  <a:schemeClr val="tx1"/>
                </a:solidFill>
                <a:latin typeface="Gill Sans Light"/>
                <a:ea typeface="ＭＳ Ｐゴシック" pitchFamily="-65" charset="-128"/>
                <a:cs typeface="Gill Sans Light"/>
              </a:defRPr>
            </a:lvl2pPr>
            <a:lvl3pPr marL="777240" indent="-228600" algn="l" defTabSz="457200" rtl="0" eaLnBrk="0" fontAlgn="base" hangingPunct="0">
              <a:spcBef>
                <a:spcPct val="20000"/>
              </a:spcBef>
              <a:spcAft>
                <a:spcPct val="0"/>
              </a:spcAft>
              <a:buFont typeface="Arial" charset="0"/>
              <a:buChar char="•"/>
              <a:defRPr sz="2400" kern="1200">
                <a:solidFill>
                  <a:schemeClr val="tx1"/>
                </a:solidFill>
                <a:latin typeface="Gill Sans Light"/>
                <a:ea typeface="ＭＳ Ｐゴシック" pitchFamily="-65" charset="-128"/>
                <a:cs typeface="Gill Sans Light"/>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Gill Sans Light"/>
                <a:ea typeface="ＭＳ Ｐゴシック" pitchFamily="-65" charset="-128"/>
                <a:cs typeface="Gill Sans Light"/>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Gill Sans Light"/>
                <a:ea typeface="ＭＳ Ｐゴシック" pitchFamily="-65" charset="-128"/>
                <a:cs typeface="Gill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600"/>
              </a:spcBef>
              <a:defRPr/>
            </a:pPr>
            <a:r>
              <a:rPr lang="en-US" sz="2200" dirty="0" smtClean="0">
                <a:latin typeface="+mn-lt"/>
                <a:cs typeface="Lucida Console"/>
              </a:rPr>
              <a:t>map</a:t>
            </a:r>
          </a:p>
          <a:p>
            <a:pPr>
              <a:spcBef>
                <a:spcPts val="1600"/>
              </a:spcBef>
              <a:defRPr/>
            </a:pPr>
            <a:r>
              <a:rPr lang="en-US" sz="2200" dirty="0" smtClean="0">
                <a:latin typeface="+mn-lt"/>
                <a:cs typeface="Lucida Console"/>
              </a:rPr>
              <a:t>filter</a:t>
            </a:r>
          </a:p>
          <a:p>
            <a:pPr>
              <a:spcBef>
                <a:spcPts val="1600"/>
              </a:spcBef>
              <a:defRPr/>
            </a:pPr>
            <a:r>
              <a:rPr lang="en-US" sz="2200" dirty="0" err="1" smtClean="0">
                <a:latin typeface="+mn-lt"/>
                <a:cs typeface="Lucida Console"/>
              </a:rPr>
              <a:t>groupBy</a:t>
            </a:r>
            <a:endParaRPr lang="en-US" sz="2200" dirty="0" smtClean="0">
              <a:latin typeface="+mn-lt"/>
              <a:cs typeface="Lucida Console"/>
            </a:endParaRPr>
          </a:p>
          <a:p>
            <a:pPr>
              <a:spcBef>
                <a:spcPts val="1600"/>
              </a:spcBef>
              <a:defRPr/>
            </a:pPr>
            <a:r>
              <a:rPr lang="en-US" sz="2200" dirty="0" smtClean="0">
                <a:latin typeface="+mn-lt"/>
                <a:cs typeface="Lucida Console"/>
              </a:rPr>
              <a:t>sort</a:t>
            </a:r>
          </a:p>
          <a:p>
            <a:pPr>
              <a:spcBef>
                <a:spcPts val="1600"/>
              </a:spcBef>
              <a:defRPr/>
            </a:pPr>
            <a:r>
              <a:rPr lang="en-US" sz="2200" dirty="0" smtClean="0">
                <a:latin typeface="+mn-lt"/>
                <a:cs typeface="Lucida Console"/>
              </a:rPr>
              <a:t>union</a:t>
            </a:r>
          </a:p>
          <a:p>
            <a:pPr>
              <a:spcBef>
                <a:spcPts val="1600"/>
              </a:spcBef>
              <a:defRPr/>
            </a:pPr>
            <a:r>
              <a:rPr lang="en-US" sz="2200" dirty="0" smtClean="0">
                <a:latin typeface="+mn-lt"/>
                <a:cs typeface="Lucida Console"/>
              </a:rPr>
              <a:t>join</a:t>
            </a:r>
          </a:p>
          <a:p>
            <a:pPr>
              <a:spcBef>
                <a:spcPts val="1600"/>
              </a:spcBef>
              <a:defRPr/>
            </a:pPr>
            <a:r>
              <a:rPr lang="en-US" sz="2200" dirty="0" err="1" smtClean="0">
                <a:latin typeface="+mn-lt"/>
                <a:cs typeface="Lucida Console"/>
              </a:rPr>
              <a:t>leftOuterJoin</a:t>
            </a:r>
            <a:endParaRPr lang="en-US" sz="2200" dirty="0" smtClean="0">
              <a:latin typeface="+mn-lt"/>
              <a:cs typeface="Lucida Console"/>
            </a:endParaRPr>
          </a:p>
          <a:p>
            <a:pPr>
              <a:spcBef>
                <a:spcPts val="1600"/>
              </a:spcBef>
              <a:defRPr/>
            </a:pPr>
            <a:r>
              <a:rPr lang="en-US" sz="2200" dirty="0" err="1" smtClean="0">
                <a:latin typeface="+mn-lt"/>
                <a:cs typeface="Lucida Console"/>
              </a:rPr>
              <a:t>rightOuterJoin</a:t>
            </a:r>
            <a:endParaRPr lang="en-US" sz="2200" dirty="0">
              <a:latin typeface="+mn-lt"/>
              <a:cs typeface="Lucida Console"/>
            </a:endParaRPr>
          </a:p>
        </p:txBody>
      </p:sp>
      <p:sp>
        <p:nvSpPr>
          <p:cNvPr id="5" name="Content Placeholder 4"/>
          <p:cNvSpPr txBox="1">
            <a:spLocks/>
          </p:cNvSpPr>
          <p:nvPr/>
        </p:nvSpPr>
        <p:spPr>
          <a:xfrm>
            <a:off x="3857625" y="1628775"/>
            <a:ext cx="4038600" cy="4629150"/>
          </a:xfrm>
          <a:prstGeom prst="rect">
            <a:avLst/>
          </a:prstGeom>
        </p:spPr>
        <p:txBody>
          <a:bodyPr/>
          <a:lstStyle>
            <a:lvl1pPr marL="0" indent="0" algn="l" defTabSz="457200" rtl="0" eaLnBrk="0" fontAlgn="base" hangingPunct="0">
              <a:spcBef>
                <a:spcPts val="2000"/>
              </a:spcBef>
              <a:spcAft>
                <a:spcPct val="0"/>
              </a:spcAft>
              <a:buNone/>
              <a:defRPr sz="3200" kern="1200">
                <a:solidFill>
                  <a:schemeClr val="tx1"/>
                </a:solidFill>
                <a:latin typeface="Gill Sans Light"/>
                <a:ea typeface="ＭＳ Ｐゴシック" pitchFamily="-65" charset="-128"/>
                <a:cs typeface="Gill Sans Light"/>
              </a:defRPr>
            </a:lvl1pPr>
            <a:lvl2pPr marL="457200" indent="-228600" algn="l" defTabSz="457200" rtl="0" eaLnBrk="0" fontAlgn="base" hangingPunct="0">
              <a:spcBef>
                <a:spcPct val="0"/>
              </a:spcBef>
              <a:spcAft>
                <a:spcPct val="0"/>
              </a:spcAft>
              <a:buSzPct val="100000"/>
              <a:buFont typeface="Lucida Grande" charset="0"/>
              <a:buChar char="»"/>
              <a:defRPr sz="2700" kern="1200">
                <a:solidFill>
                  <a:schemeClr val="tx1"/>
                </a:solidFill>
                <a:latin typeface="Gill Sans Light"/>
                <a:ea typeface="ＭＳ Ｐゴシック" pitchFamily="-65" charset="-128"/>
                <a:cs typeface="Gill Sans Light"/>
              </a:defRPr>
            </a:lvl2pPr>
            <a:lvl3pPr marL="777240" indent="-228600" algn="l" defTabSz="457200" rtl="0" eaLnBrk="0" fontAlgn="base" hangingPunct="0">
              <a:spcBef>
                <a:spcPct val="20000"/>
              </a:spcBef>
              <a:spcAft>
                <a:spcPct val="0"/>
              </a:spcAft>
              <a:buFont typeface="Arial" charset="0"/>
              <a:buChar char="•"/>
              <a:defRPr sz="2400" kern="1200">
                <a:solidFill>
                  <a:schemeClr val="tx1"/>
                </a:solidFill>
                <a:latin typeface="Gill Sans Light"/>
                <a:ea typeface="ＭＳ Ｐゴシック" pitchFamily="-65" charset="-128"/>
                <a:cs typeface="Gill Sans Light"/>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Gill Sans Light"/>
                <a:ea typeface="ＭＳ Ｐゴシック" pitchFamily="-65" charset="-128"/>
                <a:cs typeface="Gill Sans Light"/>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Gill Sans Light"/>
                <a:ea typeface="ＭＳ Ｐゴシック" pitchFamily="-65" charset="-128"/>
                <a:cs typeface="Gill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600"/>
              </a:spcBef>
              <a:defRPr/>
            </a:pPr>
            <a:r>
              <a:rPr lang="en-US" sz="2200" dirty="0" smtClean="0">
                <a:latin typeface="+mn-lt"/>
                <a:cs typeface="Lucida Console"/>
              </a:rPr>
              <a:t>reduce</a:t>
            </a:r>
          </a:p>
          <a:p>
            <a:pPr>
              <a:spcBef>
                <a:spcPts val="1600"/>
              </a:spcBef>
              <a:defRPr/>
            </a:pPr>
            <a:r>
              <a:rPr lang="en-US" sz="2200" dirty="0" smtClean="0">
                <a:latin typeface="+mn-lt"/>
                <a:cs typeface="Lucida Console"/>
              </a:rPr>
              <a:t>count</a:t>
            </a:r>
          </a:p>
          <a:p>
            <a:pPr>
              <a:spcBef>
                <a:spcPts val="1600"/>
              </a:spcBef>
              <a:defRPr/>
            </a:pPr>
            <a:r>
              <a:rPr lang="en-US" sz="2200" dirty="0" smtClean="0">
                <a:latin typeface="+mn-lt"/>
                <a:cs typeface="Lucida Console"/>
              </a:rPr>
              <a:t>fold</a:t>
            </a:r>
          </a:p>
          <a:p>
            <a:pPr>
              <a:spcBef>
                <a:spcPts val="1600"/>
              </a:spcBef>
              <a:defRPr/>
            </a:pPr>
            <a:r>
              <a:rPr lang="en-US" sz="2200" dirty="0" err="1" smtClean="0">
                <a:latin typeface="+mn-lt"/>
                <a:cs typeface="Lucida Console"/>
              </a:rPr>
              <a:t>reduceByKey</a:t>
            </a:r>
            <a:endParaRPr lang="en-US" sz="2200" dirty="0" smtClean="0">
              <a:latin typeface="+mn-lt"/>
              <a:cs typeface="Lucida Console"/>
            </a:endParaRPr>
          </a:p>
          <a:p>
            <a:pPr>
              <a:spcBef>
                <a:spcPts val="1600"/>
              </a:spcBef>
              <a:defRPr/>
            </a:pPr>
            <a:r>
              <a:rPr lang="en-US" sz="2200" dirty="0" err="1" smtClean="0">
                <a:latin typeface="+mn-lt"/>
                <a:cs typeface="Lucida Console"/>
              </a:rPr>
              <a:t>groupByKey</a:t>
            </a:r>
            <a:endParaRPr lang="en-US" sz="2200" dirty="0" smtClean="0">
              <a:latin typeface="+mn-lt"/>
              <a:cs typeface="Lucida Console"/>
            </a:endParaRPr>
          </a:p>
          <a:p>
            <a:pPr>
              <a:spcBef>
                <a:spcPts val="1600"/>
              </a:spcBef>
              <a:defRPr/>
            </a:pPr>
            <a:r>
              <a:rPr lang="en-US" sz="2200" dirty="0" err="1" smtClean="0">
                <a:latin typeface="+mn-lt"/>
                <a:cs typeface="Lucida Console"/>
              </a:rPr>
              <a:t>cogroup</a:t>
            </a:r>
            <a:endParaRPr lang="en-US" sz="2200" dirty="0" smtClean="0">
              <a:latin typeface="+mn-lt"/>
              <a:cs typeface="Lucida Console"/>
            </a:endParaRPr>
          </a:p>
          <a:p>
            <a:pPr>
              <a:spcBef>
                <a:spcPts val="1600"/>
              </a:spcBef>
              <a:defRPr/>
            </a:pPr>
            <a:r>
              <a:rPr lang="en-US" sz="2200" dirty="0" smtClean="0">
                <a:latin typeface="+mn-lt"/>
                <a:cs typeface="Lucida Console"/>
              </a:rPr>
              <a:t>cross</a:t>
            </a:r>
          </a:p>
          <a:p>
            <a:pPr>
              <a:spcBef>
                <a:spcPts val="1600"/>
              </a:spcBef>
              <a:defRPr/>
            </a:pPr>
            <a:r>
              <a:rPr lang="en-US" sz="2200" dirty="0" smtClean="0">
                <a:latin typeface="+mn-lt"/>
                <a:cs typeface="Lucida Console"/>
              </a:rPr>
              <a:t>zip</a:t>
            </a:r>
          </a:p>
        </p:txBody>
      </p:sp>
      <p:sp>
        <p:nvSpPr>
          <p:cNvPr id="69638" name="Content Placeholder 4"/>
          <p:cNvSpPr txBox="1">
            <a:spLocks/>
          </p:cNvSpPr>
          <p:nvPr/>
        </p:nvSpPr>
        <p:spPr bwMode="auto">
          <a:xfrm>
            <a:off x="6467475" y="1628775"/>
            <a:ext cx="2143125"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indent="-228600" defTabSz="45720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776288" indent="-228600" defTabSz="4572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defTabSz="4572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defTabSz="4572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defTabSz="4572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defTabSz="4572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defTabSz="4572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defTabSz="4572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a:spcBef>
                <a:spcPts val="1600"/>
              </a:spcBef>
              <a:buClrTx/>
              <a:buSzTx/>
              <a:buFontTx/>
              <a:buNone/>
            </a:pPr>
            <a:r>
              <a:rPr kumimoji="0" lang="en-US" altLang="en-US" sz="2200"/>
              <a:t>sample</a:t>
            </a:r>
          </a:p>
          <a:p>
            <a:pPr>
              <a:spcBef>
                <a:spcPts val="1600"/>
              </a:spcBef>
              <a:buClrTx/>
              <a:buSzTx/>
              <a:buFontTx/>
              <a:buNone/>
            </a:pPr>
            <a:r>
              <a:rPr kumimoji="0" lang="en-US" altLang="en-US" sz="2200"/>
              <a:t>take</a:t>
            </a:r>
          </a:p>
          <a:p>
            <a:pPr>
              <a:spcBef>
                <a:spcPts val="1600"/>
              </a:spcBef>
              <a:buClrTx/>
              <a:buSzTx/>
              <a:buFontTx/>
              <a:buNone/>
            </a:pPr>
            <a:r>
              <a:rPr kumimoji="0" lang="en-US" altLang="en-US" sz="2200"/>
              <a:t>first</a:t>
            </a:r>
          </a:p>
          <a:p>
            <a:pPr>
              <a:spcBef>
                <a:spcPts val="1600"/>
              </a:spcBef>
              <a:buClrTx/>
              <a:buSzTx/>
              <a:buFontTx/>
              <a:buNone/>
            </a:pPr>
            <a:r>
              <a:rPr kumimoji="0" lang="en-US" altLang="en-US" sz="2200"/>
              <a:t>partitionBy</a:t>
            </a:r>
          </a:p>
          <a:p>
            <a:pPr>
              <a:spcBef>
                <a:spcPts val="1600"/>
              </a:spcBef>
              <a:buClrTx/>
              <a:buSzTx/>
              <a:buFontTx/>
              <a:buNone/>
            </a:pPr>
            <a:r>
              <a:rPr kumimoji="0" lang="en-US" altLang="en-US" sz="2200"/>
              <a:t>mapWith</a:t>
            </a:r>
          </a:p>
          <a:p>
            <a:pPr>
              <a:spcBef>
                <a:spcPts val="1600"/>
              </a:spcBef>
              <a:buClrTx/>
              <a:buSzTx/>
              <a:buFontTx/>
              <a:buNone/>
            </a:pPr>
            <a:r>
              <a:rPr kumimoji="0" lang="en-US" altLang="en-US" sz="2200"/>
              <a:t>pipe</a:t>
            </a:r>
          </a:p>
          <a:p>
            <a:pPr>
              <a:spcBef>
                <a:spcPts val="1600"/>
              </a:spcBef>
              <a:buClrTx/>
              <a:buSzTx/>
              <a:buFontTx/>
              <a:buNone/>
            </a:pPr>
            <a:r>
              <a:rPr kumimoji="0" lang="en-US" altLang="en-US" sz="2200"/>
              <a:t>save</a:t>
            </a:r>
          </a:p>
          <a:p>
            <a:pPr>
              <a:spcBef>
                <a:spcPts val="1600"/>
              </a:spcBef>
              <a:buClrTx/>
              <a:buSzTx/>
              <a:buFontTx/>
              <a:buNone/>
            </a:pPr>
            <a:r>
              <a:rPr kumimoji="0" lang="en-US" altLang="en-US" sz="2200" b="1"/>
              <a: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Graph Operators</a:t>
            </a:r>
            <a:endParaRPr lang="en-AU" dirty="0"/>
          </a:p>
        </p:txBody>
      </p:sp>
      <p:sp>
        <p:nvSpPr>
          <p:cNvPr id="4" name="Rectangle 3"/>
          <p:cNvSpPr/>
          <p:nvPr/>
        </p:nvSpPr>
        <p:spPr>
          <a:xfrm>
            <a:off x="485775" y="944563"/>
            <a:ext cx="7981950" cy="5816977"/>
          </a:xfrm>
          <a:prstGeom prst="rect">
            <a:avLst/>
          </a:prstGeom>
        </p:spPr>
        <p:txBody>
          <a:bodyPr>
            <a:spAutoFit/>
          </a:bodyPr>
          <a:lstStyle/>
          <a:p>
            <a:pPr>
              <a:defRPr/>
            </a:pPr>
            <a:r>
              <a:rPr lang="en-US" sz="1800" dirty="0">
                <a:latin typeface="+mn-lt"/>
                <a:cs typeface="Lucida Console"/>
              </a:rPr>
              <a:t>class Graph[VD, ED] </a:t>
            </a:r>
            <a:r>
              <a:rPr lang="en-US" sz="1800" dirty="0" smtClean="0">
                <a:latin typeface="+mn-lt"/>
                <a:cs typeface="Lucida Console"/>
              </a:rPr>
              <a:t>{</a:t>
            </a:r>
          </a:p>
          <a:p>
            <a:pPr>
              <a:defRPr/>
            </a:pPr>
            <a:r>
              <a:rPr lang="en-US" sz="1800" dirty="0">
                <a:latin typeface="+mn-lt"/>
                <a:cs typeface="Lucida Console"/>
              </a:rPr>
              <a:t>	</a:t>
            </a:r>
            <a:r>
              <a:rPr lang="en-US" sz="1400" dirty="0">
                <a:latin typeface="+mn-lt"/>
                <a:cs typeface="Lucida Console"/>
              </a:rPr>
              <a:t> </a:t>
            </a:r>
            <a:r>
              <a:rPr lang="en-US" sz="1400" dirty="0">
                <a:solidFill>
                  <a:srgbClr val="00B0F0"/>
                </a:solidFill>
                <a:latin typeface="+mn-lt"/>
                <a:cs typeface="Lucida Console"/>
              </a:rPr>
              <a:t>// Information about the Graph</a:t>
            </a:r>
          </a:p>
          <a:p>
            <a:pPr>
              <a:defRPr/>
            </a:pPr>
            <a:r>
              <a:rPr lang="en-US" sz="1400" dirty="0" smtClean="0">
                <a:latin typeface="+mn-lt"/>
                <a:cs typeface="Lucida Console"/>
              </a:rPr>
              <a:t>	</a:t>
            </a:r>
            <a:r>
              <a:rPr lang="en-US" sz="1400" dirty="0" err="1" smtClean="0">
                <a:latin typeface="+mn-lt"/>
                <a:cs typeface="Lucida Console"/>
              </a:rPr>
              <a:t>val</a:t>
            </a:r>
            <a:r>
              <a:rPr lang="en-US" sz="1400" dirty="0" smtClean="0">
                <a:latin typeface="+mn-lt"/>
                <a:cs typeface="Lucida Console"/>
              </a:rPr>
              <a:t> </a:t>
            </a:r>
            <a:r>
              <a:rPr lang="en-US" sz="1400" b="1" dirty="0" err="1">
                <a:latin typeface="+mn-lt"/>
                <a:cs typeface="Lucida Console"/>
              </a:rPr>
              <a:t>numEdges</a:t>
            </a:r>
            <a:r>
              <a:rPr lang="en-US" sz="1400" dirty="0">
                <a:latin typeface="+mn-lt"/>
                <a:cs typeface="Lucida Console"/>
              </a:rPr>
              <a:t>: Long</a:t>
            </a:r>
          </a:p>
          <a:p>
            <a:pPr>
              <a:defRPr/>
            </a:pPr>
            <a:r>
              <a:rPr lang="en-US" sz="1400" dirty="0" smtClean="0">
                <a:latin typeface="+mn-lt"/>
                <a:cs typeface="Lucida Console"/>
              </a:rPr>
              <a:t>	</a:t>
            </a:r>
            <a:r>
              <a:rPr lang="en-US" sz="1400" dirty="0" err="1" smtClean="0">
                <a:latin typeface="+mn-lt"/>
                <a:cs typeface="Lucida Console"/>
              </a:rPr>
              <a:t>val</a:t>
            </a:r>
            <a:r>
              <a:rPr lang="en-US" sz="1400" dirty="0" smtClean="0">
                <a:latin typeface="+mn-lt"/>
                <a:cs typeface="Lucida Console"/>
              </a:rPr>
              <a:t> </a:t>
            </a:r>
            <a:r>
              <a:rPr lang="en-US" sz="1400" b="1" dirty="0" err="1">
                <a:latin typeface="+mn-lt"/>
                <a:cs typeface="Lucida Console"/>
              </a:rPr>
              <a:t>numVertices</a:t>
            </a:r>
            <a:r>
              <a:rPr lang="en-US" sz="1400" dirty="0">
                <a:latin typeface="+mn-lt"/>
                <a:cs typeface="Lucida Console"/>
              </a:rPr>
              <a:t>: Long</a:t>
            </a:r>
          </a:p>
          <a:p>
            <a:pPr>
              <a:defRPr/>
            </a:pPr>
            <a:r>
              <a:rPr lang="en-US" sz="1400" dirty="0" smtClean="0">
                <a:latin typeface="+mn-lt"/>
                <a:cs typeface="Lucida Console"/>
              </a:rPr>
              <a:t>	</a:t>
            </a:r>
            <a:r>
              <a:rPr lang="en-US" sz="1400" dirty="0" err="1" smtClean="0">
                <a:latin typeface="+mn-lt"/>
                <a:cs typeface="Lucida Console"/>
              </a:rPr>
              <a:t>val</a:t>
            </a:r>
            <a:r>
              <a:rPr lang="en-US" sz="1400" dirty="0" smtClean="0">
                <a:latin typeface="+mn-lt"/>
                <a:cs typeface="Lucida Console"/>
              </a:rPr>
              <a:t> </a:t>
            </a:r>
            <a:r>
              <a:rPr lang="en-US" sz="1400" b="1" dirty="0" err="1">
                <a:latin typeface="+mn-lt"/>
                <a:cs typeface="Lucida Console"/>
              </a:rPr>
              <a:t>inDegrees</a:t>
            </a:r>
            <a:r>
              <a:rPr lang="en-US" sz="1400" dirty="0">
                <a:latin typeface="+mn-lt"/>
                <a:cs typeface="Lucida Console"/>
              </a:rPr>
              <a:t>: </a:t>
            </a:r>
            <a:r>
              <a:rPr lang="en-US" sz="1400" dirty="0" err="1">
                <a:latin typeface="+mn-lt"/>
                <a:cs typeface="Lucida Console"/>
              </a:rPr>
              <a:t>VertexRDD</a:t>
            </a:r>
            <a:r>
              <a:rPr lang="en-US" sz="1400" dirty="0">
                <a:latin typeface="+mn-lt"/>
                <a:cs typeface="Lucida Console"/>
              </a:rPr>
              <a:t>[</a:t>
            </a:r>
            <a:r>
              <a:rPr lang="en-US" sz="1400" dirty="0" err="1">
                <a:latin typeface="+mn-lt"/>
                <a:cs typeface="Lucida Console"/>
              </a:rPr>
              <a:t>Int</a:t>
            </a:r>
            <a:r>
              <a:rPr lang="en-US" sz="1400" dirty="0">
                <a:latin typeface="+mn-lt"/>
                <a:cs typeface="Lucida Console"/>
              </a:rPr>
              <a:t>]</a:t>
            </a:r>
          </a:p>
          <a:p>
            <a:pPr>
              <a:defRPr/>
            </a:pPr>
            <a:r>
              <a:rPr lang="en-US" sz="1400" dirty="0" smtClean="0">
                <a:latin typeface="+mn-lt"/>
                <a:cs typeface="Lucida Console"/>
              </a:rPr>
              <a:t>	</a:t>
            </a:r>
            <a:r>
              <a:rPr lang="en-US" sz="1400" dirty="0" err="1" smtClean="0">
                <a:latin typeface="+mn-lt"/>
                <a:cs typeface="Lucida Console"/>
              </a:rPr>
              <a:t>val</a:t>
            </a:r>
            <a:r>
              <a:rPr lang="en-US" sz="1400" dirty="0" smtClean="0">
                <a:latin typeface="+mn-lt"/>
                <a:cs typeface="Lucida Console"/>
              </a:rPr>
              <a:t> </a:t>
            </a:r>
            <a:r>
              <a:rPr lang="en-US" sz="1400" b="1" dirty="0" err="1" smtClean="0">
                <a:latin typeface="+mn-lt"/>
                <a:cs typeface="Lucida Console"/>
              </a:rPr>
              <a:t>outDegrees</a:t>
            </a:r>
            <a:r>
              <a:rPr lang="en-US" sz="1400" dirty="0" smtClean="0">
                <a:latin typeface="+mn-lt"/>
                <a:cs typeface="Lucida Console"/>
              </a:rPr>
              <a:t>: </a:t>
            </a:r>
            <a:r>
              <a:rPr lang="en-US" sz="1400" dirty="0" err="1">
                <a:latin typeface="+mn-lt"/>
                <a:cs typeface="Lucida Console"/>
              </a:rPr>
              <a:t>VertexRDD</a:t>
            </a:r>
            <a:r>
              <a:rPr lang="en-US" sz="1400" dirty="0">
                <a:latin typeface="+mn-lt"/>
                <a:cs typeface="Lucida Console"/>
              </a:rPr>
              <a:t>[</a:t>
            </a:r>
            <a:r>
              <a:rPr lang="en-US" sz="1400" dirty="0" err="1">
                <a:latin typeface="+mn-lt"/>
                <a:cs typeface="Lucida Console"/>
              </a:rPr>
              <a:t>Int</a:t>
            </a:r>
            <a:r>
              <a:rPr lang="en-US" sz="1400" dirty="0">
                <a:latin typeface="+mn-lt"/>
                <a:cs typeface="Lucida Console"/>
              </a:rPr>
              <a:t>]</a:t>
            </a:r>
          </a:p>
          <a:p>
            <a:pPr>
              <a:defRPr/>
            </a:pPr>
            <a:r>
              <a:rPr lang="en-US" sz="1400" dirty="0" smtClean="0">
                <a:latin typeface="+mn-lt"/>
                <a:cs typeface="Lucida Console"/>
              </a:rPr>
              <a:t>	</a:t>
            </a:r>
            <a:r>
              <a:rPr lang="en-US" sz="1400" dirty="0" err="1" smtClean="0">
                <a:latin typeface="+mn-lt"/>
                <a:cs typeface="Lucida Console"/>
              </a:rPr>
              <a:t>val</a:t>
            </a:r>
            <a:r>
              <a:rPr lang="en-US" sz="1400" dirty="0" smtClean="0">
                <a:latin typeface="+mn-lt"/>
                <a:cs typeface="Lucida Console"/>
              </a:rPr>
              <a:t> </a:t>
            </a:r>
            <a:r>
              <a:rPr lang="en-US" sz="1400" b="1" dirty="0">
                <a:latin typeface="+mn-lt"/>
                <a:cs typeface="Lucida Console"/>
              </a:rPr>
              <a:t>degrees</a:t>
            </a:r>
            <a:r>
              <a:rPr lang="en-US" sz="1400" dirty="0">
                <a:latin typeface="+mn-lt"/>
                <a:cs typeface="Lucida Console"/>
              </a:rPr>
              <a:t>: </a:t>
            </a:r>
            <a:r>
              <a:rPr lang="en-US" sz="1400" dirty="0" err="1">
                <a:latin typeface="+mn-lt"/>
                <a:cs typeface="Lucida Console"/>
              </a:rPr>
              <a:t>VertexRDD</a:t>
            </a:r>
            <a:r>
              <a:rPr lang="en-US" sz="1400" dirty="0">
                <a:latin typeface="+mn-lt"/>
                <a:cs typeface="Lucida Console"/>
              </a:rPr>
              <a:t>[</a:t>
            </a:r>
            <a:r>
              <a:rPr lang="en-US" sz="1400" dirty="0" err="1">
                <a:latin typeface="+mn-lt"/>
                <a:cs typeface="Lucida Console"/>
              </a:rPr>
              <a:t>Int</a:t>
            </a:r>
            <a:r>
              <a:rPr lang="en-US" sz="1400" dirty="0" smtClean="0">
                <a:latin typeface="+mn-lt"/>
                <a:cs typeface="Lucida Console"/>
              </a:rPr>
              <a:t>]</a:t>
            </a:r>
          </a:p>
          <a:p>
            <a:pPr>
              <a:defRPr/>
            </a:pPr>
            <a:r>
              <a:rPr lang="en-AU" sz="1400" dirty="0" smtClean="0">
                <a:latin typeface="+mn-lt"/>
                <a:cs typeface="Lucida Console"/>
              </a:rPr>
              <a:t>	</a:t>
            </a:r>
            <a:r>
              <a:rPr lang="en-AU" sz="1400" dirty="0" smtClean="0">
                <a:solidFill>
                  <a:srgbClr val="00B0F0"/>
                </a:solidFill>
                <a:latin typeface="+mn-lt"/>
                <a:cs typeface="Lucida Console"/>
              </a:rPr>
              <a:t>// </a:t>
            </a:r>
            <a:r>
              <a:rPr lang="en-AU" sz="1400" dirty="0">
                <a:solidFill>
                  <a:srgbClr val="00B0F0"/>
                </a:solidFill>
                <a:latin typeface="+mn-lt"/>
                <a:cs typeface="Lucida Console"/>
              </a:rPr>
              <a:t>Views of the graph as collections</a:t>
            </a:r>
          </a:p>
          <a:p>
            <a:pPr>
              <a:defRPr/>
            </a:pPr>
            <a:r>
              <a:rPr lang="en-AU" sz="1400" dirty="0" smtClean="0">
                <a:latin typeface="+mn-lt"/>
                <a:cs typeface="Lucida Console"/>
              </a:rPr>
              <a:t>	</a:t>
            </a:r>
            <a:r>
              <a:rPr lang="en-AU" sz="1400" dirty="0" err="1" smtClean="0">
                <a:latin typeface="+mn-lt"/>
                <a:cs typeface="Lucida Console"/>
              </a:rPr>
              <a:t>val</a:t>
            </a:r>
            <a:r>
              <a:rPr lang="en-AU" sz="1400" dirty="0" smtClean="0">
                <a:latin typeface="+mn-lt"/>
                <a:cs typeface="Lucida Console"/>
              </a:rPr>
              <a:t> </a:t>
            </a:r>
            <a:r>
              <a:rPr lang="en-AU" sz="1400" b="1" dirty="0">
                <a:latin typeface="+mn-lt"/>
                <a:cs typeface="Lucida Console"/>
              </a:rPr>
              <a:t>vertices</a:t>
            </a:r>
            <a:r>
              <a:rPr lang="en-AU" sz="1400" dirty="0">
                <a:latin typeface="+mn-lt"/>
                <a:cs typeface="Lucida Console"/>
              </a:rPr>
              <a:t>: </a:t>
            </a:r>
            <a:r>
              <a:rPr lang="en-AU" sz="1400" dirty="0" err="1">
                <a:latin typeface="+mn-lt"/>
                <a:cs typeface="Lucida Console"/>
              </a:rPr>
              <a:t>VertexRDD</a:t>
            </a:r>
            <a:r>
              <a:rPr lang="en-AU" sz="1400" dirty="0">
                <a:latin typeface="+mn-lt"/>
                <a:cs typeface="Lucida Console"/>
              </a:rPr>
              <a:t>[VD]</a:t>
            </a:r>
          </a:p>
          <a:p>
            <a:pPr>
              <a:defRPr/>
            </a:pPr>
            <a:r>
              <a:rPr lang="en-AU" sz="1400" dirty="0" smtClean="0">
                <a:latin typeface="+mn-lt"/>
                <a:cs typeface="Lucida Console"/>
              </a:rPr>
              <a:t>	</a:t>
            </a:r>
            <a:r>
              <a:rPr lang="en-AU" sz="1400" dirty="0" err="1" smtClean="0">
                <a:latin typeface="+mn-lt"/>
                <a:cs typeface="Lucida Console"/>
              </a:rPr>
              <a:t>val</a:t>
            </a:r>
            <a:r>
              <a:rPr lang="en-AU" sz="1400" dirty="0" smtClean="0">
                <a:latin typeface="+mn-lt"/>
                <a:cs typeface="Lucida Console"/>
              </a:rPr>
              <a:t> </a:t>
            </a:r>
            <a:r>
              <a:rPr lang="en-AU" sz="1400" b="1" dirty="0">
                <a:latin typeface="+mn-lt"/>
                <a:cs typeface="Lucida Console"/>
              </a:rPr>
              <a:t>edges</a:t>
            </a:r>
            <a:r>
              <a:rPr lang="en-AU" sz="1400" dirty="0">
                <a:latin typeface="+mn-lt"/>
                <a:cs typeface="Lucida Console"/>
              </a:rPr>
              <a:t>: </a:t>
            </a:r>
            <a:r>
              <a:rPr lang="en-AU" sz="1400" dirty="0" err="1">
                <a:latin typeface="+mn-lt"/>
                <a:cs typeface="Lucida Console"/>
              </a:rPr>
              <a:t>EdgeRDD</a:t>
            </a:r>
            <a:r>
              <a:rPr lang="en-AU" sz="1400" dirty="0">
                <a:latin typeface="+mn-lt"/>
                <a:cs typeface="Lucida Console"/>
              </a:rPr>
              <a:t>[ED]</a:t>
            </a:r>
          </a:p>
          <a:p>
            <a:pPr>
              <a:defRPr/>
            </a:pPr>
            <a:r>
              <a:rPr lang="en-AU" sz="1400" dirty="0" smtClean="0">
                <a:latin typeface="+mn-lt"/>
                <a:cs typeface="Lucida Console"/>
              </a:rPr>
              <a:t>	</a:t>
            </a:r>
            <a:r>
              <a:rPr lang="en-AU" sz="1400" dirty="0" err="1" smtClean="0">
                <a:latin typeface="+mn-lt"/>
                <a:cs typeface="Lucida Console"/>
              </a:rPr>
              <a:t>val</a:t>
            </a:r>
            <a:r>
              <a:rPr lang="en-AU" sz="1400" dirty="0" smtClean="0">
                <a:latin typeface="+mn-lt"/>
                <a:cs typeface="Lucida Console"/>
              </a:rPr>
              <a:t> </a:t>
            </a:r>
            <a:r>
              <a:rPr lang="en-AU" sz="1400" b="1" dirty="0">
                <a:latin typeface="+mn-lt"/>
                <a:cs typeface="Lucida Console"/>
              </a:rPr>
              <a:t>triplets</a:t>
            </a:r>
            <a:r>
              <a:rPr lang="en-AU" sz="1400" dirty="0">
                <a:latin typeface="+mn-lt"/>
                <a:cs typeface="Lucida Console"/>
              </a:rPr>
              <a:t>: RDD[</a:t>
            </a:r>
            <a:r>
              <a:rPr lang="en-AU" sz="1400" dirty="0" err="1">
                <a:latin typeface="+mn-lt"/>
                <a:cs typeface="Lucida Console"/>
              </a:rPr>
              <a:t>EdgeTriplet</a:t>
            </a:r>
            <a:r>
              <a:rPr lang="en-AU" sz="1400" dirty="0">
                <a:latin typeface="+mn-lt"/>
                <a:cs typeface="Lucida Console"/>
              </a:rPr>
              <a:t>[VD, ED]]</a:t>
            </a:r>
          </a:p>
          <a:p>
            <a:pPr>
              <a:defRPr/>
            </a:pPr>
            <a:r>
              <a:rPr lang="en-US" sz="1400" dirty="0" smtClean="0">
                <a:latin typeface="+mn-lt"/>
                <a:cs typeface="Lucida Console"/>
              </a:rPr>
              <a:t>	</a:t>
            </a:r>
            <a:r>
              <a:rPr lang="en-US" sz="1400" dirty="0" smtClean="0">
                <a:solidFill>
                  <a:srgbClr val="00B0F0"/>
                </a:solidFill>
                <a:latin typeface="+mn-lt"/>
                <a:cs typeface="Lucida Console"/>
              </a:rPr>
              <a:t>// </a:t>
            </a:r>
            <a:r>
              <a:rPr lang="en-US" sz="1400" dirty="0">
                <a:solidFill>
                  <a:srgbClr val="00B0F0"/>
                </a:solidFill>
                <a:latin typeface="+mn-lt"/>
                <a:cs typeface="Lucida Console"/>
              </a:rPr>
              <a:t>Transform vertex and edge attributes</a:t>
            </a:r>
          </a:p>
          <a:p>
            <a:pPr>
              <a:defRPr/>
            </a:pPr>
            <a:r>
              <a:rPr lang="en-US" sz="1400" dirty="0" smtClean="0">
                <a:latin typeface="+mn-lt"/>
                <a:cs typeface="Lucida Console"/>
              </a:rPr>
              <a:t>	</a:t>
            </a:r>
            <a:r>
              <a:rPr lang="en-US" sz="1400" dirty="0" err="1" smtClean="0">
                <a:latin typeface="+mn-lt"/>
                <a:cs typeface="Lucida Console"/>
              </a:rPr>
              <a:t>def</a:t>
            </a:r>
            <a:r>
              <a:rPr lang="en-US" sz="1400" dirty="0" smtClean="0">
                <a:latin typeface="+mn-lt"/>
                <a:cs typeface="Lucida Console"/>
              </a:rPr>
              <a:t> </a:t>
            </a:r>
            <a:r>
              <a:rPr lang="en-US" sz="1400" b="1" dirty="0" err="1">
                <a:latin typeface="+mn-lt"/>
                <a:cs typeface="Lucida Console"/>
              </a:rPr>
              <a:t>mapVertices</a:t>
            </a:r>
            <a:r>
              <a:rPr lang="en-US" sz="1400" dirty="0">
                <a:latin typeface="+mn-lt"/>
                <a:cs typeface="Lucida Console"/>
              </a:rPr>
              <a:t>[VD2](map: (</a:t>
            </a:r>
            <a:r>
              <a:rPr lang="en-US" sz="1400" dirty="0" err="1">
                <a:latin typeface="+mn-lt"/>
                <a:cs typeface="Lucida Console"/>
              </a:rPr>
              <a:t>VertexID</a:t>
            </a:r>
            <a:r>
              <a:rPr lang="en-US" sz="1400" dirty="0">
                <a:latin typeface="+mn-lt"/>
                <a:cs typeface="Lucida Console"/>
              </a:rPr>
              <a:t>, VD) =&gt; VD2): Graph[VD2, ED]</a:t>
            </a:r>
          </a:p>
          <a:p>
            <a:pPr>
              <a:defRPr/>
            </a:pPr>
            <a:r>
              <a:rPr lang="en-US" sz="1400" dirty="0" smtClean="0">
                <a:latin typeface="+mn-lt"/>
                <a:cs typeface="Lucida Console"/>
              </a:rPr>
              <a:t>	</a:t>
            </a:r>
            <a:r>
              <a:rPr lang="en-US" sz="1400" dirty="0" err="1" smtClean="0">
                <a:latin typeface="+mn-lt"/>
                <a:cs typeface="Lucida Console"/>
              </a:rPr>
              <a:t>def</a:t>
            </a:r>
            <a:r>
              <a:rPr lang="en-US" sz="1400" dirty="0" smtClean="0">
                <a:latin typeface="+mn-lt"/>
                <a:cs typeface="Lucida Console"/>
              </a:rPr>
              <a:t> </a:t>
            </a:r>
            <a:r>
              <a:rPr lang="en-US" sz="1400" b="1" dirty="0" err="1">
                <a:latin typeface="+mn-lt"/>
                <a:cs typeface="Lucida Console"/>
              </a:rPr>
              <a:t>mapEdges</a:t>
            </a:r>
            <a:r>
              <a:rPr lang="en-US" sz="1400" dirty="0">
                <a:latin typeface="+mn-lt"/>
                <a:cs typeface="Lucida Console"/>
              </a:rPr>
              <a:t>[ED2](map: Edge[ED] =&gt; ED2): Graph[VD, ED2]</a:t>
            </a:r>
          </a:p>
          <a:p>
            <a:pPr>
              <a:defRPr/>
            </a:pPr>
            <a:r>
              <a:rPr lang="en-US" sz="1400" dirty="0" smtClean="0">
                <a:latin typeface="+mn-lt"/>
                <a:cs typeface="Lucida Console"/>
              </a:rPr>
              <a:t>	</a:t>
            </a:r>
            <a:r>
              <a:rPr lang="en-US" sz="1400" dirty="0" err="1" smtClean="0">
                <a:latin typeface="+mn-lt"/>
                <a:cs typeface="Lucida Console"/>
              </a:rPr>
              <a:t>def</a:t>
            </a:r>
            <a:r>
              <a:rPr lang="en-US" sz="1400" dirty="0" smtClean="0">
                <a:latin typeface="+mn-lt"/>
                <a:cs typeface="Lucida Console"/>
              </a:rPr>
              <a:t> </a:t>
            </a:r>
            <a:r>
              <a:rPr lang="en-US" sz="1400" b="1" dirty="0" err="1">
                <a:latin typeface="+mn-lt"/>
                <a:cs typeface="Lucida Console"/>
              </a:rPr>
              <a:t>mapEdges</a:t>
            </a:r>
            <a:r>
              <a:rPr lang="en-US" sz="1400" dirty="0">
                <a:latin typeface="+mn-lt"/>
                <a:cs typeface="Lucida Console"/>
              </a:rPr>
              <a:t>[ED2](map: (</a:t>
            </a:r>
            <a:r>
              <a:rPr lang="en-US" sz="1400" dirty="0" err="1">
                <a:latin typeface="+mn-lt"/>
                <a:cs typeface="Lucida Console"/>
              </a:rPr>
              <a:t>PartitionID</a:t>
            </a:r>
            <a:r>
              <a:rPr lang="en-US" sz="1400" dirty="0">
                <a:latin typeface="+mn-lt"/>
                <a:cs typeface="Lucida Console"/>
              </a:rPr>
              <a:t>, Iterator[Edge[ED]]) =&gt; Iterator[ED2]): Graph[VD, ED2]</a:t>
            </a:r>
          </a:p>
          <a:p>
            <a:pPr>
              <a:defRPr/>
            </a:pPr>
            <a:r>
              <a:rPr lang="en-US" sz="1400" dirty="0" smtClean="0">
                <a:latin typeface="+mn-lt"/>
                <a:cs typeface="Lucida Console"/>
              </a:rPr>
              <a:t>	</a:t>
            </a:r>
            <a:r>
              <a:rPr lang="en-US" sz="1400" dirty="0" err="1" smtClean="0">
                <a:latin typeface="+mn-lt"/>
                <a:cs typeface="Lucida Console"/>
              </a:rPr>
              <a:t>def</a:t>
            </a:r>
            <a:r>
              <a:rPr lang="en-US" sz="1400" dirty="0" smtClean="0">
                <a:latin typeface="+mn-lt"/>
                <a:cs typeface="Lucida Console"/>
              </a:rPr>
              <a:t> </a:t>
            </a:r>
            <a:r>
              <a:rPr lang="en-US" sz="1400" b="1" dirty="0" err="1">
                <a:latin typeface="+mn-lt"/>
                <a:cs typeface="Lucida Console"/>
              </a:rPr>
              <a:t>mapTriplets</a:t>
            </a:r>
            <a:r>
              <a:rPr lang="en-US" sz="1400" dirty="0">
                <a:latin typeface="+mn-lt"/>
                <a:cs typeface="Lucida Console"/>
              </a:rPr>
              <a:t>[ED2](map: </a:t>
            </a:r>
            <a:r>
              <a:rPr lang="en-US" sz="1400" dirty="0" err="1">
                <a:latin typeface="+mn-lt"/>
                <a:cs typeface="Lucida Console"/>
              </a:rPr>
              <a:t>EdgeTriplet</a:t>
            </a:r>
            <a:r>
              <a:rPr lang="en-US" sz="1400" dirty="0">
                <a:latin typeface="+mn-lt"/>
                <a:cs typeface="Lucida Console"/>
              </a:rPr>
              <a:t>[VD, ED] =&gt; ED2): Graph[VD, ED2</a:t>
            </a:r>
            <a:r>
              <a:rPr lang="en-US" sz="1400" dirty="0" smtClean="0">
                <a:latin typeface="+mn-lt"/>
                <a:cs typeface="Lucida Console"/>
              </a:rPr>
              <a:t>]</a:t>
            </a:r>
          </a:p>
          <a:p>
            <a:pPr>
              <a:defRPr/>
            </a:pPr>
            <a:r>
              <a:rPr lang="en-US" sz="1400" dirty="0">
                <a:latin typeface="+mn-lt"/>
                <a:cs typeface="Lucida Console"/>
              </a:rPr>
              <a:t>	</a:t>
            </a:r>
            <a:r>
              <a:rPr lang="en-US" sz="1400" dirty="0">
                <a:solidFill>
                  <a:srgbClr val="00B0F0"/>
                </a:solidFill>
                <a:latin typeface="+mn-lt"/>
                <a:cs typeface="Lucida Console"/>
              </a:rPr>
              <a:t>// Modify the graph structure</a:t>
            </a:r>
          </a:p>
          <a:p>
            <a:pPr>
              <a:defRPr/>
            </a:pPr>
            <a:r>
              <a:rPr lang="en-US" sz="1400" dirty="0" smtClean="0">
                <a:latin typeface="+mn-lt"/>
                <a:cs typeface="Lucida Console"/>
              </a:rPr>
              <a:t>	</a:t>
            </a:r>
            <a:r>
              <a:rPr lang="en-US" sz="1400" dirty="0" err="1" smtClean="0">
                <a:latin typeface="+mn-lt"/>
                <a:cs typeface="Lucida Console"/>
              </a:rPr>
              <a:t>def</a:t>
            </a:r>
            <a:r>
              <a:rPr lang="en-US" sz="1400" dirty="0" smtClean="0">
                <a:latin typeface="+mn-lt"/>
                <a:cs typeface="Lucida Console"/>
              </a:rPr>
              <a:t> </a:t>
            </a:r>
            <a:r>
              <a:rPr lang="en-US" sz="1400" b="1" dirty="0">
                <a:latin typeface="+mn-lt"/>
                <a:cs typeface="Lucida Console"/>
              </a:rPr>
              <a:t>reverse</a:t>
            </a:r>
            <a:r>
              <a:rPr lang="en-US" sz="1400" dirty="0">
                <a:latin typeface="+mn-lt"/>
                <a:cs typeface="Lucida Console"/>
              </a:rPr>
              <a:t>: Graph[VD, ED]</a:t>
            </a:r>
          </a:p>
          <a:p>
            <a:pPr>
              <a:defRPr/>
            </a:pPr>
            <a:r>
              <a:rPr lang="en-US" sz="1400" dirty="0" smtClean="0">
                <a:latin typeface="+mn-lt"/>
                <a:cs typeface="Lucida Console"/>
              </a:rPr>
              <a:t>	</a:t>
            </a:r>
            <a:r>
              <a:rPr lang="en-US" sz="1400" dirty="0" err="1" smtClean="0">
                <a:latin typeface="+mn-lt"/>
                <a:cs typeface="Lucida Console"/>
              </a:rPr>
              <a:t>def</a:t>
            </a:r>
            <a:r>
              <a:rPr lang="en-US" sz="1400" dirty="0" smtClean="0">
                <a:latin typeface="+mn-lt"/>
                <a:cs typeface="Lucida Console"/>
              </a:rPr>
              <a:t> </a:t>
            </a:r>
            <a:r>
              <a:rPr lang="en-US" sz="1400" b="1" dirty="0">
                <a:latin typeface="+mn-lt"/>
                <a:cs typeface="Lucida Console"/>
              </a:rPr>
              <a:t>subgraph</a:t>
            </a:r>
            <a:r>
              <a:rPr lang="en-US" sz="1400" dirty="0">
                <a:latin typeface="+mn-lt"/>
                <a:cs typeface="Lucida Console"/>
              </a:rPr>
              <a:t>(</a:t>
            </a:r>
          </a:p>
          <a:p>
            <a:pPr>
              <a:defRPr/>
            </a:pPr>
            <a:r>
              <a:rPr lang="en-US" sz="1400" dirty="0" smtClean="0">
                <a:latin typeface="+mn-lt"/>
                <a:cs typeface="Lucida Console"/>
              </a:rPr>
              <a:t>		</a:t>
            </a:r>
            <a:r>
              <a:rPr lang="en-US" sz="1400" dirty="0" err="1" smtClean="0">
                <a:latin typeface="+mn-lt"/>
                <a:cs typeface="Lucida Console"/>
              </a:rPr>
              <a:t>epred</a:t>
            </a:r>
            <a:r>
              <a:rPr lang="en-US" sz="1400" dirty="0">
                <a:latin typeface="+mn-lt"/>
                <a:cs typeface="Lucida Console"/>
              </a:rPr>
              <a:t>: </a:t>
            </a:r>
            <a:r>
              <a:rPr lang="en-US" sz="1400" dirty="0" err="1">
                <a:latin typeface="+mn-lt"/>
                <a:cs typeface="Lucida Console"/>
              </a:rPr>
              <a:t>EdgeTriplet</a:t>
            </a:r>
            <a:r>
              <a:rPr lang="en-US" sz="1400" dirty="0">
                <a:latin typeface="+mn-lt"/>
                <a:cs typeface="Lucida Console"/>
              </a:rPr>
              <a:t>[VD,ED] =&gt; Boolean = (x =&gt; true),</a:t>
            </a:r>
          </a:p>
          <a:p>
            <a:pPr>
              <a:defRPr/>
            </a:pPr>
            <a:r>
              <a:rPr lang="en-US" sz="1400" dirty="0" smtClean="0">
                <a:latin typeface="+mn-lt"/>
                <a:cs typeface="Lucida Console"/>
              </a:rPr>
              <a:t>		</a:t>
            </a:r>
            <a:r>
              <a:rPr lang="en-US" sz="1400" dirty="0" err="1" smtClean="0">
                <a:latin typeface="+mn-lt"/>
                <a:cs typeface="Lucida Console"/>
              </a:rPr>
              <a:t>vpred</a:t>
            </a:r>
            <a:r>
              <a:rPr lang="en-US" sz="1400" dirty="0">
                <a:latin typeface="+mn-lt"/>
                <a:cs typeface="Lucida Console"/>
              </a:rPr>
              <a:t>: (</a:t>
            </a:r>
            <a:r>
              <a:rPr lang="en-US" sz="1400" dirty="0" err="1">
                <a:latin typeface="+mn-lt"/>
                <a:cs typeface="Lucida Console"/>
              </a:rPr>
              <a:t>VertexID</a:t>
            </a:r>
            <a:r>
              <a:rPr lang="en-US" sz="1400" dirty="0">
                <a:latin typeface="+mn-lt"/>
                <a:cs typeface="Lucida Console"/>
              </a:rPr>
              <a:t>, VD) =&gt; Boolean = ((v, d) =&gt; true))</a:t>
            </a:r>
          </a:p>
          <a:p>
            <a:pPr>
              <a:defRPr/>
            </a:pPr>
            <a:r>
              <a:rPr lang="en-US" sz="1400" dirty="0">
                <a:latin typeface="+mn-lt"/>
                <a:cs typeface="Lucida Console"/>
              </a:rPr>
              <a:t>	</a:t>
            </a:r>
            <a:r>
              <a:rPr lang="en-US" sz="1400" dirty="0" smtClean="0">
                <a:latin typeface="+mn-lt"/>
                <a:cs typeface="Lucida Console"/>
              </a:rPr>
              <a:t>	: </a:t>
            </a:r>
            <a:r>
              <a:rPr lang="en-US" sz="1400" dirty="0">
                <a:latin typeface="+mn-lt"/>
                <a:cs typeface="Lucida Console"/>
              </a:rPr>
              <a:t>Graph[VD, ED]</a:t>
            </a:r>
          </a:p>
          <a:p>
            <a:pPr>
              <a:defRPr/>
            </a:pPr>
            <a:r>
              <a:rPr lang="en-US" sz="1400" dirty="0" smtClean="0">
                <a:latin typeface="+mn-lt"/>
                <a:cs typeface="Lucida Console"/>
              </a:rPr>
              <a:t>	  </a:t>
            </a:r>
            <a:r>
              <a:rPr lang="en-US" sz="1400" dirty="0" err="1">
                <a:latin typeface="+mn-lt"/>
                <a:cs typeface="Lucida Console"/>
              </a:rPr>
              <a:t>def</a:t>
            </a:r>
            <a:r>
              <a:rPr lang="en-US" sz="1400" dirty="0">
                <a:latin typeface="+mn-lt"/>
                <a:cs typeface="Lucida Console"/>
              </a:rPr>
              <a:t> </a:t>
            </a:r>
            <a:r>
              <a:rPr lang="en-US" sz="1400" b="1" dirty="0" err="1">
                <a:latin typeface="+mn-lt"/>
                <a:cs typeface="Lucida Console"/>
              </a:rPr>
              <a:t>groupEdges</a:t>
            </a:r>
            <a:r>
              <a:rPr lang="en-US" sz="1400" dirty="0">
                <a:latin typeface="+mn-lt"/>
                <a:cs typeface="Lucida Console"/>
              </a:rPr>
              <a:t>(merge: (ED, ED) =&gt; ED): Graph[VD, ED</a:t>
            </a:r>
            <a:r>
              <a:rPr lang="en-US" sz="1400" dirty="0" smtClean="0">
                <a:latin typeface="+mn-lt"/>
                <a:cs typeface="Lucida Console"/>
              </a:rPr>
              <a:t>]</a:t>
            </a:r>
          </a:p>
          <a:p>
            <a:pPr>
              <a:defRPr/>
            </a:pPr>
            <a:r>
              <a:rPr lang="en-US" sz="1400" dirty="0">
                <a:latin typeface="+mn-lt"/>
                <a:cs typeface="Lucida Console"/>
              </a:rPr>
              <a:t>	</a:t>
            </a:r>
            <a:r>
              <a:rPr lang="en-US" sz="1400" dirty="0" smtClean="0">
                <a:solidFill>
                  <a:srgbClr val="00B0F0"/>
                </a:solidFill>
                <a:latin typeface="+mn-lt"/>
                <a:cs typeface="Lucida Console"/>
              </a:rPr>
              <a:t>// …other operators…	</a:t>
            </a:r>
          </a:p>
          <a:p>
            <a:pPr>
              <a:defRPr/>
            </a:pPr>
            <a:r>
              <a:rPr lang="en-US" dirty="0" smtClean="0">
                <a:latin typeface="+mn-lt"/>
                <a:cs typeface="Lucida Console"/>
              </a:rPr>
              <a:t>}</a:t>
            </a:r>
            <a:endParaRPr lang="en-US" sz="1800" dirty="0">
              <a:latin typeface="+mn-lt"/>
              <a:cs typeface="Lucida Console"/>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Pair RDD</a:t>
            </a:r>
            <a:endParaRPr lang="en-AU" dirty="0"/>
          </a:p>
        </p:txBody>
      </p:sp>
      <p:sp>
        <p:nvSpPr>
          <p:cNvPr id="3" name="Content Placeholder 2"/>
          <p:cNvSpPr>
            <a:spLocks noGrp="1"/>
          </p:cNvSpPr>
          <p:nvPr>
            <p:ph idx="1"/>
          </p:nvPr>
        </p:nvSpPr>
        <p:spPr/>
        <p:txBody>
          <a:bodyPr/>
          <a:lstStyle/>
          <a:p>
            <a:r>
              <a:rPr lang="en-AU" altLang="en-US" smtClean="0"/>
              <a:t>RDDs of key/value pairs</a:t>
            </a:r>
          </a:p>
          <a:p>
            <a:r>
              <a:rPr lang="en-AU" altLang="en-US" smtClean="0"/>
              <a:t>Spark provides special operations on pair RDDs</a:t>
            </a:r>
          </a:p>
          <a:p>
            <a:r>
              <a:rPr lang="en-US" altLang="en-US" smtClean="0"/>
              <a:t>Creating pair RDD</a:t>
            </a:r>
          </a:p>
          <a:p>
            <a:pPr lvl="1"/>
            <a:r>
              <a:rPr lang="en-AU" altLang="en-US" smtClean="0"/>
              <a:t>val pairs = lines.map(x =&gt; (x.split(" ")(0), x))</a:t>
            </a:r>
            <a:endParaRPr lang="en-US" altLang="en-US" smtClean="0"/>
          </a:p>
          <a:p>
            <a:r>
              <a:rPr lang="en-US" altLang="en-US" smtClean="0"/>
              <a:t>Transformations on pair RDDs </a:t>
            </a:r>
            <a:r>
              <a:rPr lang="en-AU" altLang="en-US" smtClean="0"/>
              <a:t> (example: {(1, 2), (3, 4), (3, 6)})</a:t>
            </a:r>
            <a:endParaRPr lang="en-US" altLang="en-US" smtClean="0"/>
          </a:p>
          <a:p>
            <a:pPr lvl="1"/>
            <a:r>
              <a:rPr lang="en-US" altLang="en-US" smtClean="0"/>
              <a:t>reduceByKey(_+_), </a:t>
            </a:r>
            <a:r>
              <a:rPr lang="en-US" altLang="en-US" smtClean="0">
                <a:solidFill>
                  <a:srgbClr val="FF0000"/>
                </a:solidFill>
              </a:rPr>
              <a:t>{(1, 2), (3, 10)}</a:t>
            </a:r>
          </a:p>
          <a:p>
            <a:pPr lvl="1"/>
            <a:r>
              <a:rPr lang="en-US" altLang="en-US" smtClean="0"/>
              <a:t>groupByKey, </a:t>
            </a:r>
            <a:r>
              <a:rPr lang="en-US" altLang="en-US" smtClean="0">
                <a:solidFill>
                  <a:srgbClr val="FF0000"/>
                </a:solidFill>
              </a:rPr>
              <a:t>{(1, [2]), (3, [4, 6])}</a:t>
            </a:r>
          </a:p>
          <a:p>
            <a:pPr lvl="1"/>
            <a:r>
              <a:rPr lang="en-US" altLang="en-US" smtClean="0"/>
              <a:t>mapValues(x=&gt;x+1), </a:t>
            </a:r>
            <a:r>
              <a:rPr lang="en-US" altLang="en-US" smtClean="0">
                <a:solidFill>
                  <a:srgbClr val="FF0000"/>
                </a:solidFill>
              </a:rPr>
              <a:t>{(1, 3), (3, 5), (3, 7)}</a:t>
            </a:r>
          </a:p>
          <a:p>
            <a:pPr lvl="1"/>
            <a:r>
              <a:rPr lang="en-US" altLang="en-US" smtClean="0"/>
              <a:t>flatMapValues(x=&gt;(x to 5)), </a:t>
            </a:r>
            <a:r>
              <a:rPr lang="en-US" altLang="en-US" smtClean="0">
                <a:solidFill>
                  <a:srgbClr val="FF0000"/>
                </a:solidFill>
              </a:rPr>
              <a:t>{(1, 2), (1, 3), (1, 4), (1, 5), (3, 4), (3, 5)}</a:t>
            </a:r>
          </a:p>
          <a:p>
            <a:r>
              <a:rPr lang="en-US" altLang="en-US" smtClean="0"/>
              <a:t>Actions on pair RDDs </a:t>
            </a:r>
            <a:r>
              <a:rPr lang="en-AU" altLang="en-US" smtClean="0"/>
              <a:t>(example: {(1, 2), (3, 4), (3, 6)})</a:t>
            </a:r>
            <a:endParaRPr lang="en-US" altLang="en-US" smtClean="0"/>
          </a:p>
          <a:p>
            <a:pPr lvl="1"/>
            <a:r>
              <a:rPr lang="en-US" altLang="en-US" smtClean="0"/>
              <a:t>countByKey(), </a:t>
            </a:r>
            <a:r>
              <a:rPr lang="en-US" altLang="en-US" smtClean="0">
                <a:solidFill>
                  <a:srgbClr val="FF0000"/>
                </a:solidFill>
              </a:rPr>
              <a:t>{(1, 1), (3, 2)}</a:t>
            </a:r>
          </a:p>
          <a:p>
            <a:pPr lvl="1"/>
            <a:r>
              <a:rPr lang="en-US" altLang="en-US" smtClean="0"/>
              <a:t>collectAsMap(), </a:t>
            </a:r>
            <a:r>
              <a:rPr lang="en-US" altLang="en-US" smtClean="0">
                <a:solidFill>
                  <a:srgbClr val="FF0000"/>
                </a:solidFill>
              </a:rPr>
              <a:t>Map{(1, 2), (3, 4), (3, 6)}</a:t>
            </a:r>
          </a:p>
          <a:p>
            <a:pPr lvl="1"/>
            <a:r>
              <a:rPr lang="en-US" altLang="en-US" smtClean="0"/>
              <a:t>lookup(3), </a:t>
            </a:r>
            <a:r>
              <a:rPr lang="en-US" altLang="en-US" smtClean="0">
                <a:solidFill>
                  <a:srgbClr val="FF0000"/>
                </a:solidFill>
              </a:rPr>
              <a:t>[4, 6]</a:t>
            </a:r>
          </a:p>
          <a:p>
            <a:endParaRPr lang="en-AU"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The Property Graph</a:t>
            </a:r>
            <a:endParaRPr lang="en-AU" dirty="0"/>
          </a:p>
        </p:txBody>
      </p:sp>
      <p:sp>
        <p:nvSpPr>
          <p:cNvPr id="71683" name="Content Placeholder 2"/>
          <p:cNvSpPr>
            <a:spLocks noGrp="1"/>
          </p:cNvSpPr>
          <p:nvPr>
            <p:ph idx="1"/>
          </p:nvPr>
        </p:nvSpPr>
        <p:spPr/>
        <p:txBody>
          <a:bodyPr/>
          <a:lstStyle/>
          <a:p>
            <a:r>
              <a:rPr lang="en-AU" altLang="en-US" dirty="0" smtClean="0"/>
              <a:t>The property graph is a directed multigraph with user defined objects attached to each vertex and edge.</a:t>
            </a:r>
          </a:p>
          <a:p>
            <a:r>
              <a:rPr lang="en-AU" altLang="en-US" dirty="0" smtClean="0"/>
              <a:t>A </a:t>
            </a:r>
            <a:r>
              <a:rPr lang="en-AU" altLang="en-US" dirty="0" smtClean="0"/>
              <a:t>directed multigraph is a directed graph with potentially multiple parallel edges sharing the same source and destination vertex</a:t>
            </a:r>
          </a:p>
          <a:p>
            <a:r>
              <a:rPr lang="en-AU" altLang="en-US" dirty="0" smtClean="0"/>
              <a:t>The property graph is parameterized over the vertex (VD) and edge (ED) types. These are the types of the objects associated with each vertex and edge respectively.</a:t>
            </a:r>
          </a:p>
          <a:p>
            <a:r>
              <a:rPr lang="en-AU" altLang="en-US" dirty="0" smtClean="0"/>
              <a:t>Each vertex is keyed by a </a:t>
            </a:r>
            <a:r>
              <a:rPr lang="en-AU" altLang="en-US" i="1" dirty="0" smtClean="0"/>
              <a:t>unique</a:t>
            </a:r>
            <a:r>
              <a:rPr lang="en-AU" altLang="en-US" dirty="0" smtClean="0"/>
              <a:t> 64-bit long identifier (</a:t>
            </a:r>
            <a:r>
              <a:rPr lang="en-AU" altLang="en-US" dirty="0" err="1" smtClean="0"/>
              <a:t>VertexID</a:t>
            </a:r>
            <a:r>
              <a:rPr lang="en-AU" altLang="en-US" dirty="0" smtClean="0"/>
              <a:t>). Similarly, edges have corresponding source and destination vertex identifiers.</a:t>
            </a:r>
          </a:p>
          <a:p>
            <a:r>
              <a:rPr lang="en-AU" altLang="en-US" dirty="0" smtClean="0"/>
              <a:t>Logically the property graph corresponds to a pair of typed collections (RDDs) encoding the properties for each vertex and edge. </a:t>
            </a:r>
            <a:endParaRPr lang="en-US" altLang="en-US" dirty="0" smtClean="0"/>
          </a:p>
          <a:p>
            <a:endParaRPr lang="en-AU" altLang="en-US" dirty="0" smtClean="0"/>
          </a:p>
        </p:txBody>
      </p:sp>
      <p:sp>
        <p:nvSpPr>
          <p:cNvPr id="4" name="직사각형 4"/>
          <p:cNvSpPr/>
          <p:nvPr/>
        </p:nvSpPr>
        <p:spPr>
          <a:xfrm>
            <a:off x="1230313" y="5076031"/>
            <a:ext cx="7058025" cy="95408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spcBef>
                <a:spcPts val="0"/>
              </a:spcBef>
              <a:defRPr/>
            </a:pPr>
            <a:r>
              <a:rPr lang="en-AU" sz="1400" b="1" dirty="0">
                <a:latin typeface="Lucida Console"/>
                <a:cs typeface="Lucida Console"/>
              </a:rPr>
              <a:t>class</a:t>
            </a:r>
            <a:r>
              <a:rPr lang="en-AU" sz="1400" dirty="0">
                <a:latin typeface="Lucida Console"/>
                <a:cs typeface="Lucida Console"/>
              </a:rPr>
              <a:t> </a:t>
            </a:r>
            <a:r>
              <a:rPr lang="en-AU" sz="1400" dirty="0">
                <a:solidFill>
                  <a:srgbClr val="7030A0"/>
                </a:solidFill>
                <a:latin typeface="Lucida Console"/>
                <a:cs typeface="Lucida Console"/>
              </a:rPr>
              <a:t>Graph</a:t>
            </a:r>
            <a:r>
              <a:rPr lang="en-AU" sz="1400" dirty="0">
                <a:latin typeface="Lucida Console"/>
                <a:cs typeface="Lucida Console"/>
              </a:rPr>
              <a:t>[</a:t>
            </a:r>
            <a:r>
              <a:rPr lang="en-AU" sz="1400" dirty="0">
                <a:solidFill>
                  <a:srgbClr val="C00000"/>
                </a:solidFill>
                <a:latin typeface="Lucida Console"/>
                <a:cs typeface="Lucida Console"/>
              </a:rPr>
              <a:t>VD</a:t>
            </a:r>
            <a:r>
              <a:rPr lang="en-AU" sz="1400" dirty="0">
                <a:latin typeface="Lucida Console"/>
                <a:cs typeface="Lucida Console"/>
              </a:rPr>
              <a:t>, </a:t>
            </a:r>
            <a:r>
              <a:rPr lang="en-AU" sz="1400" dirty="0">
                <a:solidFill>
                  <a:srgbClr val="C00000"/>
                </a:solidFill>
                <a:latin typeface="Lucida Console"/>
                <a:cs typeface="Lucida Console"/>
              </a:rPr>
              <a:t>ED</a:t>
            </a:r>
            <a:r>
              <a:rPr lang="en-AU" sz="1400" dirty="0">
                <a:latin typeface="Lucida Console"/>
                <a:cs typeface="Lucida Console"/>
              </a:rPr>
              <a:t>] {</a:t>
            </a:r>
          </a:p>
          <a:p>
            <a:pPr>
              <a:spcBef>
                <a:spcPts val="0"/>
              </a:spcBef>
              <a:defRPr/>
            </a:pPr>
            <a:r>
              <a:rPr lang="en-AU" sz="1400" dirty="0">
                <a:latin typeface="Lucida Console"/>
                <a:cs typeface="Lucida Console"/>
              </a:rPr>
              <a:t>  </a:t>
            </a:r>
            <a:r>
              <a:rPr lang="en-AU" sz="1400" b="1" dirty="0" err="1">
                <a:latin typeface="Lucida Console"/>
                <a:cs typeface="Lucida Console"/>
              </a:rPr>
              <a:t>val</a:t>
            </a:r>
            <a:r>
              <a:rPr lang="en-AU" sz="1400" dirty="0">
                <a:latin typeface="Lucida Console"/>
                <a:cs typeface="Lucida Console"/>
              </a:rPr>
              <a:t> vertices: </a:t>
            </a:r>
            <a:r>
              <a:rPr lang="en-AU" sz="1400" dirty="0" err="1">
                <a:solidFill>
                  <a:srgbClr val="C00000"/>
                </a:solidFill>
                <a:latin typeface="Lucida Console"/>
                <a:cs typeface="Lucida Console"/>
              </a:rPr>
              <a:t>VertexRDD</a:t>
            </a:r>
            <a:r>
              <a:rPr lang="en-AU" sz="1400" dirty="0">
                <a:solidFill>
                  <a:srgbClr val="C00000"/>
                </a:solidFill>
                <a:latin typeface="Lucida Console"/>
                <a:cs typeface="Lucida Console"/>
              </a:rPr>
              <a:t>[VD]</a:t>
            </a:r>
          </a:p>
          <a:p>
            <a:pPr>
              <a:spcBef>
                <a:spcPts val="0"/>
              </a:spcBef>
              <a:defRPr/>
            </a:pPr>
            <a:r>
              <a:rPr lang="en-AU" sz="1400" dirty="0">
                <a:latin typeface="Lucida Console"/>
                <a:cs typeface="Lucida Console"/>
              </a:rPr>
              <a:t>  </a:t>
            </a:r>
            <a:r>
              <a:rPr lang="en-AU" sz="1400" b="1" dirty="0" err="1">
                <a:latin typeface="Lucida Console"/>
                <a:cs typeface="Lucida Console"/>
              </a:rPr>
              <a:t>val</a:t>
            </a:r>
            <a:r>
              <a:rPr lang="en-AU" sz="1400" dirty="0">
                <a:latin typeface="Lucida Console"/>
                <a:cs typeface="Lucida Console"/>
              </a:rPr>
              <a:t> edges: </a:t>
            </a:r>
            <a:r>
              <a:rPr lang="en-AU" sz="1400" dirty="0" err="1">
                <a:solidFill>
                  <a:srgbClr val="C00000"/>
                </a:solidFill>
                <a:latin typeface="Lucida Console"/>
                <a:cs typeface="Lucida Console"/>
              </a:rPr>
              <a:t>EdgeRDD</a:t>
            </a:r>
            <a:r>
              <a:rPr lang="en-AU" sz="1400" dirty="0">
                <a:solidFill>
                  <a:srgbClr val="C00000"/>
                </a:solidFill>
                <a:latin typeface="Lucida Console"/>
                <a:cs typeface="Lucida Console"/>
              </a:rPr>
              <a:t>[ED]</a:t>
            </a:r>
          </a:p>
          <a:p>
            <a:pPr>
              <a:spcBef>
                <a:spcPts val="0"/>
              </a:spcBef>
              <a:defRPr/>
            </a:pPr>
            <a:r>
              <a:rPr lang="en-AU" sz="1400" dirty="0">
                <a:latin typeface="Lucida Console"/>
                <a:cs typeface="Lucida Console"/>
              </a:rPr>
              <a:t>}</a:t>
            </a:r>
            <a:endParaRPr lang="en-US" sz="1400" dirty="0">
              <a:latin typeface="Lucida Console"/>
              <a:cs typeface="Lucida Console"/>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Example Property Graph</a:t>
            </a:r>
            <a:endParaRPr lang="en-AU" dirty="0"/>
          </a:p>
        </p:txBody>
      </p:sp>
      <p:pic>
        <p:nvPicPr>
          <p:cNvPr id="727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1076325"/>
            <a:ext cx="4256088" cy="545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GraphX</a:t>
            </a:r>
            <a:r>
              <a:rPr lang="en-US" dirty="0" smtClean="0"/>
              <a:t> Example</a:t>
            </a:r>
            <a:endParaRPr lang="en-AU" dirty="0"/>
          </a:p>
        </p:txBody>
      </p:sp>
      <p:sp>
        <p:nvSpPr>
          <p:cNvPr id="73731" name="Content Placeholder 2"/>
          <p:cNvSpPr>
            <a:spLocks noGrp="1"/>
          </p:cNvSpPr>
          <p:nvPr>
            <p:ph idx="1"/>
          </p:nvPr>
        </p:nvSpPr>
        <p:spPr/>
        <p:txBody>
          <a:bodyPr/>
          <a:lstStyle/>
          <a:p>
            <a:r>
              <a:rPr lang="en-AU" altLang="en-US" smtClean="0"/>
              <a:t>Import Spark and GraphX into your project</a:t>
            </a:r>
          </a:p>
          <a:p>
            <a:endParaRPr lang="en-US" altLang="en-US" smtClean="0"/>
          </a:p>
          <a:p>
            <a:endParaRPr lang="en-US" altLang="en-US" smtClean="0"/>
          </a:p>
          <a:p>
            <a:endParaRPr lang="en-US" altLang="en-US" smtClean="0"/>
          </a:p>
          <a:p>
            <a:r>
              <a:rPr lang="en-AU" altLang="en-US" smtClean="0"/>
              <a:t>We begin by creating the property graph from arrays of vertices and edges</a:t>
            </a:r>
            <a:endParaRPr lang="en-US" altLang="en-US" smtClean="0"/>
          </a:p>
          <a:p>
            <a:endParaRPr lang="en-AU" altLang="en-US" smtClean="0"/>
          </a:p>
        </p:txBody>
      </p:sp>
      <p:sp>
        <p:nvSpPr>
          <p:cNvPr id="4" name="직사각형 4"/>
          <p:cNvSpPr/>
          <p:nvPr/>
        </p:nvSpPr>
        <p:spPr>
          <a:xfrm>
            <a:off x="1230313" y="1562100"/>
            <a:ext cx="7058025" cy="95408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spcBef>
                <a:spcPts val="0"/>
              </a:spcBef>
              <a:defRPr/>
            </a:pPr>
            <a:r>
              <a:rPr lang="en-AU" sz="1400" b="1" dirty="0">
                <a:latin typeface="Lucida Console"/>
                <a:cs typeface="Lucida Console"/>
              </a:rPr>
              <a:t>import </a:t>
            </a:r>
            <a:r>
              <a:rPr lang="en-AU" sz="1400" b="1" dirty="0" err="1">
                <a:latin typeface="Lucida Console"/>
                <a:cs typeface="Lucida Console"/>
              </a:rPr>
              <a:t>org.apache.spark</a:t>
            </a:r>
            <a:r>
              <a:rPr lang="en-AU" sz="1400" b="1" dirty="0">
                <a:latin typeface="Lucida Console"/>
                <a:cs typeface="Lucida Console"/>
              </a:rPr>
              <a:t>._</a:t>
            </a:r>
          </a:p>
          <a:p>
            <a:pPr>
              <a:spcBef>
                <a:spcPts val="0"/>
              </a:spcBef>
              <a:defRPr/>
            </a:pPr>
            <a:r>
              <a:rPr lang="en-AU" sz="1400" b="1" dirty="0">
                <a:latin typeface="Lucida Console"/>
                <a:cs typeface="Lucida Console"/>
              </a:rPr>
              <a:t>import </a:t>
            </a:r>
            <a:r>
              <a:rPr lang="en-AU" sz="1400" b="1" dirty="0" err="1">
                <a:latin typeface="Lucida Console"/>
                <a:cs typeface="Lucida Console"/>
              </a:rPr>
              <a:t>org.apache.spark.graphx</a:t>
            </a:r>
            <a:r>
              <a:rPr lang="en-AU" sz="1400" b="1" dirty="0">
                <a:latin typeface="Lucida Console"/>
                <a:cs typeface="Lucida Console"/>
              </a:rPr>
              <a:t>._</a:t>
            </a:r>
          </a:p>
          <a:p>
            <a:pPr>
              <a:spcBef>
                <a:spcPts val="0"/>
              </a:spcBef>
              <a:defRPr/>
            </a:pPr>
            <a:r>
              <a:rPr lang="en-AU" sz="1400" dirty="0">
                <a:solidFill>
                  <a:srgbClr val="00B0F0"/>
                </a:solidFill>
                <a:latin typeface="Lucida Console"/>
                <a:cs typeface="Lucida Console"/>
              </a:rPr>
              <a:t>// To make some of the examples work we will also need RDD</a:t>
            </a:r>
          </a:p>
          <a:p>
            <a:pPr>
              <a:spcBef>
                <a:spcPts val="0"/>
              </a:spcBef>
              <a:defRPr/>
            </a:pPr>
            <a:r>
              <a:rPr lang="en-AU" sz="1400" b="1" dirty="0">
                <a:latin typeface="Lucida Console"/>
                <a:cs typeface="Lucida Console"/>
              </a:rPr>
              <a:t>import </a:t>
            </a:r>
            <a:r>
              <a:rPr lang="en-AU" sz="1400" b="1" dirty="0" err="1">
                <a:latin typeface="Lucida Console"/>
                <a:cs typeface="Lucida Console"/>
              </a:rPr>
              <a:t>org.apache.spark.rdd.RDD</a:t>
            </a:r>
            <a:endParaRPr lang="en-US" sz="1400" dirty="0">
              <a:latin typeface="Lucida Console"/>
              <a:cs typeface="Lucida Console"/>
            </a:endParaRPr>
          </a:p>
        </p:txBody>
      </p:sp>
      <p:sp>
        <p:nvSpPr>
          <p:cNvPr id="5" name="직사각형 4"/>
          <p:cNvSpPr/>
          <p:nvPr/>
        </p:nvSpPr>
        <p:spPr>
          <a:xfrm>
            <a:off x="1230313" y="3276600"/>
            <a:ext cx="4037012" cy="267652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spcBef>
                <a:spcPts val="0"/>
              </a:spcBef>
              <a:defRPr/>
            </a:pPr>
            <a:r>
              <a:rPr lang="en-AU" sz="1400" dirty="0" err="1">
                <a:latin typeface="Lucida Console"/>
                <a:cs typeface="Lucida Console"/>
              </a:rPr>
              <a:t>val</a:t>
            </a:r>
            <a:r>
              <a:rPr lang="en-AU" sz="1400" dirty="0">
                <a:latin typeface="Lucida Console"/>
                <a:cs typeface="Lucida Console"/>
              </a:rPr>
              <a:t> </a:t>
            </a:r>
            <a:r>
              <a:rPr lang="en-AU" sz="1400" dirty="0" err="1">
                <a:latin typeface="Lucida Console"/>
                <a:cs typeface="Lucida Console"/>
              </a:rPr>
              <a:t>vertexArray</a:t>
            </a:r>
            <a:r>
              <a:rPr lang="en-AU" sz="1400" dirty="0">
                <a:latin typeface="Lucida Console"/>
                <a:cs typeface="Lucida Console"/>
              </a:rPr>
              <a:t> = Array(</a:t>
            </a:r>
          </a:p>
          <a:p>
            <a:pPr>
              <a:spcBef>
                <a:spcPts val="0"/>
              </a:spcBef>
              <a:defRPr/>
            </a:pPr>
            <a:r>
              <a:rPr lang="en-AU" sz="1400" dirty="0">
                <a:latin typeface="Lucida Console"/>
                <a:cs typeface="Lucida Console"/>
              </a:rPr>
              <a:t>  (3L, ("</a:t>
            </a:r>
            <a:r>
              <a:rPr lang="en-AU" sz="1400" dirty="0" err="1">
                <a:latin typeface="Lucida Console"/>
                <a:cs typeface="Lucida Console"/>
              </a:rPr>
              <a:t>rxin</a:t>
            </a:r>
            <a:r>
              <a:rPr lang="en-AU" sz="1400" dirty="0">
                <a:latin typeface="Lucida Console"/>
                <a:cs typeface="Lucida Console"/>
              </a:rPr>
              <a:t>", "student")),</a:t>
            </a:r>
          </a:p>
          <a:p>
            <a:pPr>
              <a:spcBef>
                <a:spcPts val="0"/>
              </a:spcBef>
              <a:defRPr/>
            </a:pPr>
            <a:r>
              <a:rPr lang="en-AU" sz="1400" dirty="0">
                <a:latin typeface="Lucida Console"/>
                <a:cs typeface="Lucida Console"/>
              </a:rPr>
              <a:t>  (7L, ("</a:t>
            </a:r>
            <a:r>
              <a:rPr lang="en-AU" sz="1400" dirty="0" err="1">
                <a:latin typeface="Lucida Console"/>
                <a:cs typeface="Lucida Console"/>
              </a:rPr>
              <a:t>jgonzal</a:t>
            </a:r>
            <a:r>
              <a:rPr lang="en-AU" sz="1400" dirty="0">
                <a:latin typeface="Lucida Console"/>
                <a:cs typeface="Lucida Console"/>
              </a:rPr>
              <a:t>", "postdoc")),</a:t>
            </a:r>
          </a:p>
          <a:p>
            <a:pPr>
              <a:spcBef>
                <a:spcPts val="0"/>
              </a:spcBef>
              <a:defRPr/>
            </a:pPr>
            <a:r>
              <a:rPr lang="en-AU" sz="1400" dirty="0">
                <a:latin typeface="Lucida Console"/>
                <a:cs typeface="Lucida Console"/>
              </a:rPr>
              <a:t>  (5L, ("franklin", "prof")),</a:t>
            </a:r>
          </a:p>
          <a:p>
            <a:pPr>
              <a:spcBef>
                <a:spcPts val="0"/>
              </a:spcBef>
              <a:defRPr/>
            </a:pPr>
            <a:r>
              <a:rPr lang="en-AU" sz="1400" dirty="0">
                <a:latin typeface="Lucida Console"/>
                <a:cs typeface="Lucida Console"/>
              </a:rPr>
              <a:t>  (2L, ("</a:t>
            </a:r>
            <a:r>
              <a:rPr lang="en-AU" sz="1400" dirty="0" err="1">
                <a:latin typeface="Lucida Console"/>
                <a:cs typeface="Lucida Console"/>
              </a:rPr>
              <a:t>istoica</a:t>
            </a:r>
            <a:r>
              <a:rPr lang="en-AU" sz="1400" dirty="0">
                <a:latin typeface="Lucida Console"/>
                <a:cs typeface="Lucida Console"/>
              </a:rPr>
              <a:t>", "prof"))</a:t>
            </a:r>
          </a:p>
          <a:p>
            <a:pPr>
              <a:spcBef>
                <a:spcPts val="0"/>
              </a:spcBef>
              <a:defRPr/>
            </a:pPr>
            <a:r>
              <a:rPr lang="en-AU" sz="1400" dirty="0">
                <a:latin typeface="Lucida Console"/>
                <a:cs typeface="Lucida Console"/>
              </a:rPr>
              <a:t>)</a:t>
            </a:r>
          </a:p>
          <a:p>
            <a:pPr>
              <a:spcBef>
                <a:spcPts val="0"/>
              </a:spcBef>
              <a:defRPr/>
            </a:pPr>
            <a:r>
              <a:rPr lang="en-AU" sz="1400" dirty="0" err="1">
                <a:latin typeface="Lucida Console"/>
                <a:cs typeface="Lucida Console"/>
              </a:rPr>
              <a:t>val</a:t>
            </a:r>
            <a:r>
              <a:rPr lang="en-AU" sz="1400" dirty="0">
                <a:latin typeface="Lucida Console"/>
                <a:cs typeface="Lucida Console"/>
              </a:rPr>
              <a:t> </a:t>
            </a:r>
            <a:r>
              <a:rPr lang="en-AU" sz="1400" dirty="0" err="1">
                <a:latin typeface="Lucida Console"/>
                <a:cs typeface="Lucida Console"/>
              </a:rPr>
              <a:t>edgeArray</a:t>
            </a:r>
            <a:r>
              <a:rPr lang="en-AU" sz="1400" dirty="0">
                <a:latin typeface="Lucida Console"/>
                <a:cs typeface="Lucida Console"/>
              </a:rPr>
              <a:t> = Array(</a:t>
            </a:r>
          </a:p>
          <a:p>
            <a:pPr>
              <a:spcBef>
                <a:spcPts val="0"/>
              </a:spcBef>
              <a:defRPr/>
            </a:pPr>
            <a:r>
              <a:rPr lang="en-AU" sz="1400" dirty="0">
                <a:latin typeface="Lucida Console"/>
                <a:cs typeface="Lucida Console"/>
              </a:rPr>
              <a:t>  Edge(3L, 7L, "</a:t>
            </a:r>
            <a:r>
              <a:rPr lang="en-AU" sz="1400" dirty="0" err="1">
                <a:latin typeface="Lucida Console"/>
                <a:cs typeface="Lucida Console"/>
              </a:rPr>
              <a:t>collab</a:t>
            </a:r>
            <a:r>
              <a:rPr lang="en-AU" sz="1400" dirty="0">
                <a:latin typeface="Lucida Console"/>
                <a:cs typeface="Lucida Console"/>
              </a:rPr>
              <a:t>"),</a:t>
            </a:r>
          </a:p>
          <a:p>
            <a:pPr>
              <a:spcBef>
                <a:spcPts val="0"/>
              </a:spcBef>
              <a:defRPr/>
            </a:pPr>
            <a:r>
              <a:rPr lang="en-AU" sz="1400" dirty="0">
                <a:latin typeface="Lucida Console"/>
                <a:cs typeface="Lucida Console"/>
              </a:rPr>
              <a:t>  Edge(5L, 3L, "advisor"),</a:t>
            </a:r>
          </a:p>
          <a:p>
            <a:pPr>
              <a:spcBef>
                <a:spcPts val="0"/>
              </a:spcBef>
              <a:defRPr/>
            </a:pPr>
            <a:r>
              <a:rPr lang="en-AU" sz="1400" dirty="0">
                <a:latin typeface="Lucida Console"/>
                <a:cs typeface="Lucida Console"/>
              </a:rPr>
              <a:t>  Edge(2L, 5L, "colleague"),</a:t>
            </a:r>
          </a:p>
          <a:p>
            <a:pPr>
              <a:spcBef>
                <a:spcPts val="0"/>
              </a:spcBef>
              <a:defRPr/>
            </a:pPr>
            <a:r>
              <a:rPr lang="en-AU" sz="1400" dirty="0">
                <a:latin typeface="Lucida Console"/>
                <a:cs typeface="Lucida Console"/>
              </a:rPr>
              <a:t>  </a:t>
            </a:r>
            <a:r>
              <a:rPr lang="en-AU" sz="1400" dirty="0" err="1">
                <a:latin typeface="Lucida Console"/>
                <a:cs typeface="Lucida Console"/>
              </a:rPr>
              <a:t>EdgeEdge</a:t>
            </a:r>
            <a:r>
              <a:rPr lang="en-AU" sz="1400" dirty="0">
                <a:latin typeface="Lucida Console"/>
                <a:cs typeface="Lucida Console"/>
              </a:rPr>
              <a:t>(5L, 7L, "pi"),</a:t>
            </a:r>
          </a:p>
          <a:p>
            <a:pPr>
              <a:spcBef>
                <a:spcPts val="0"/>
              </a:spcBef>
              <a:defRPr/>
            </a:pPr>
            <a:r>
              <a:rPr lang="en-AU" sz="1400" dirty="0">
                <a:latin typeface="Lucida Console"/>
                <a:cs typeface="Lucida Console"/>
              </a:rPr>
              <a:t>)</a:t>
            </a:r>
            <a:endParaRPr lang="en-US" sz="1400" dirty="0">
              <a:latin typeface="Lucida Console"/>
              <a:cs typeface="Lucida Console"/>
            </a:endParaRPr>
          </a:p>
        </p:txBody>
      </p:sp>
      <p:pic>
        <p:nvPicPr>
          <p:cNvPr id="737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3563" y="3114675"/>
            <a:ext cx="2747962" cy="3248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Construct a Property Graph</a:t>
            </a:r>
            <a:endParaRPr lang="en-AU" dirty="0"/>
          </a:p>
        </p:txBody>
      </p:sp>
      <p:sp>
        <p:nvSpPr>
          <p:cNvPr id="74755" name="Content Placeholder 2"/>
          <p:cNvSpPr>
            <a:spLocks noGrp="1"/>
          </p:cNvSpPr>
          <p:nvPr>
            <p:ph idx="1"/>
          </p:nvPr>
        </p:nvSpPr>
        <p:spPr/>
        <p:txBody>
          <a:bodyPr/>
          <a:lstStyle/>
          <a:p>
            <a:r>
              <a:rPr lang="en-US" altLang="en-US" smtClean="0"/>
              <a:t>T</a:t>
            </a:r>
            <a:r>
              <a:rPr lang="en-AU" altLang="en-US" smtClean="0"/>
              <a:t>he most general method of constructing a property graph is to use the Graph object</a:t>
            </a:r>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pPr lvl="1"/>
            <a:r>
              <a:rPr lang="en-AU" altLang="en-US" smtClean="0"/>
              <a:t>Edges have a srcId and a dstId corresponding to the source and destination vertex identifiers. </a:t>
            </a:r>
          </a:p>
          <a:p>
            <a:pPr lvl="1"/>
            <a:r>
              <a:rPr lang="en-AU" altLang="en-US" smtClean="0"/>
              <a:t>In addition, the Edge class has an attr member which stores the edge property</a:t>
            </a:r>
          </a:p>
        </p:txBody>
      </p:sp>
      <p:sp>
        <p:nvSpPr>
          <p:cNvPr id="4" name="직사각형 4"/>
          <p:cNvSpPr/>
          <p:nvPr/>
        </p:nvSpPr>
        <p:spPr>
          <a:xfrm>
            <a:off x="733425" y="1779588"/>
            <a:ext cx="8077200" cy="267811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spcBef>
                <a:spcPts val="0"/>
              </a:spcBef>
              <a:defRPr/>
            </a:pPr>
            <a:r>
              <a:rPr lang="en-AU" sz="1400" dirty="0">
                <a:solidFill>
                  <a:srgbClr val="00B050"/>
                </a:solidFill>
                <a:latin typeface="Lucida Console"/>
                <a:cs typeface="Lucida Console"/>
              </a:rPr>
              <a:t>// Assume the </a:t>
            </a:r>
            <a:r>
              <a:rPr lang="en-AU" sz="1400" dirty="0" err="1">
                <a:solidFill>
                  <a:srgbClr val="00B050"/>
                </a:solidFill>
                <a:latin typeface="Lucida Console"/>
                <a:cs typeface="Lucida Console"/>
              </a:rPr>
              <a:t>SparkContext</a:t>
            </a:r>
            <a:r>
              <a:rPr lang="en-AU" sz="1400" dirty="0">
                <a:solidFill>
                  <a:srgbClr val="00B050"/>
                </a:solidFill>
                <a:latin typeface="Lucida Console"/>
                <a:cs typeface="Lucida Console"/>
              </a:rPr>
              <a:t> has already been constructed</a:t>
            </a:r>
          </a:p>
          <a:p>
            <a:pPr>
              <a:spcBef>
                <a:spcPts val="0"/>
              </a:spcBef>
              <a:defRPr/>
            </a:pPr>
            <a:r>
              <a:rPr lang="en-AU" sz="1400" b="1" dirty="0" err="1">
                <a:latin typeface="Lucida Console"/>
                <a:cs typeface="Lucida Console"/>
              </a:rPr>
              <a:t>val</a:t>
            </a:r>
            <a:r>
              <a:rPr lang="en-AU" sz="1400" dirty="0">
                <a:latin typeface="Lucida Console"/>
                <a:cs typeface="Lucida Console"/>
              </a:rPr>
              <a:t> </a:t>
            </a:r>
            <a:r>
              <a:rPr lang="en-AU" sz="1400" dirty="0" err="1">
                <a:latin typeface="Lucida Console"/>
                <a:cs typeface="Lucida Console"/>
              </a:rPr>
              <a:t>sc</a:t>
            </a:r>
            <a:r>
              <a:rPr lang="en-AU" sz="1400" dirty="0">
                <a:latin typeface="Lucida Console"/>
                <a:cs typeface="Lucida Console"/>
              </a:rPr>
              <a:t>: </a:t>
            </a:r>
            <a:r>
              <a:rPr lang="en-AU" sz="1400" dirty="0" err="1">
                <a:latin typeface="Lucida Console"/>
                <a:cs typeface="Lucida Console"/>
              </a:rPr>
              <a:t>SparkContext</a:t>
            </a:r>
            <a:endParaRPr lang="en-AU" sz="1400" dirty="0">
              <a:latin typeface="Lucida Console"/>
              <a:cs typeface="Lucida Console"/>
            </a:endParaRPr>
          </a:p>
          <a:p>
            <a:pPr>
              <a:spcBef>
                <a:spcPts val="0"/>
              </a:spcBef>
              <a:defRPr/>
            </a:pPr>
            <a:r>
              <a:rPr lang="en-AU" sz="1400" dirty="0">
                <a:solidFill>
                  <a:srgbClr val="00B050"/>
                </a:solidFill>
                <a:latin typeface="Lucida Console"/>
                <a:cs typeface="Lucida Console"/>
              </a:rPr>
              <a:t>// Create an RDD for the vertices</a:t>
            </a:r>
          </a:p>
          <a:p>
            <a:pPr>
              <a:spcBef>
                <a:spcPts val="0"/>
              </a:spcBef>
              <a:defRPr/>
            </a:pPr>
            <a:r>
              <a:rPr lang="en-AU" sz="1400" b="1" dirty="0" err="1">
                <a:latin typeface="Lucida Console"/>
                <a:cs typeface="Lucida Console"/>
              </a:rPr>
              <a:t>val</a:t>
            </a:r>
            <a:r>
              <a:rPr lang="en-AU" sz="1400" dirty="0">
                <a:latin typeface="Lucida Console"/>
                <a:cs typeface="Lucida Console"/>
              </a:rPr>
              <a:t> users: RDD[(</a:t>
            </a:r>
            <a:r>
              <a:rPr lang="en-AU" sz="1400" dirty="0" err="1">
                <a:latin typeface="Lucida Console"/>
                <a:cs typeface="Lucida Console"/>
              </a:rPr>
              <a:t>VertexId</a:t>
            </a:r>
            <a:r>
              <a:rPr lang="en-AU" sz="1400" dirty="0">
                <a:latin typeface="Lucida Console"/>
                <a:cs typeface="Lucida Console"/>
              </a:rPr>
              <a:t>, (String, String))] =</a:t>
            </a:r>
          </a:p>
          <a:p>
            <a:pPr>
              <a:spcBef>
                <a:spcPts val="0"/>
              </a:spcBef>
              <a:defRPr/>
            </a:pPr>
            <a:r>
              <a:rPr lang="en-AU" sz="1400" dirty="0">
                <a:latin typeface="Lucida Console"/>
                <a:cs typeface="Lucida Console"/>
              </a:rPr>
              <a:t>  </a:t>
            </a:r>
            <a:r>
              <a:rPr lang="en-AU" sz="1400" dirty="0" err="1">
                <a:latin typeface="Lucida Console"/>
                <a:cs typeface="Lucida Console"/>
              </a:rPr>
              <a:t>sc.parallelize</a:t>
            </a:r>
            <a:r>
              <a:rPr lang="en-AU" sz="1400" dirty="0">
                <a:latin typeface="Lucida Console"/>
                <a:cs typeface="Lucida Console"/>
              </a:rPr>
              <a:t>(</a:t>
            </a:r>
            <a:r>
              <a:rPr lang="en-AU" sz="1400" dirty="0" err="1">
                <a:latin typeface="Lucida Console"/>
                <a:cs typeface="Lucida Console"/>
              </a:rPr>
              <a:t>vertexArray</a:t>
            </a:r>
            <a:r>
              <a:rPr lang="en-AU" sz="1400" dirty="0">
                <a:latin typeface="Lucida Console"/>
                <a:cs typeface="Lucida Console"/>
              </a:rPr>
              <a:t>)</a:t>
            </a:r>
          </a:p>
          <a:p>
            <a:pPr>
              <a:spcBef>
                <a:spcPts val="0"/>
              </a:spcBef>
              <a:defRPr/>
            </a:pPr>
            <a:r>
              <a:rPr lang="en-AU" sz="1400" dirty="0">
                <a:solidFill>
                  <a:srgbClr val="00B050"/>
                </a:solidFill>
                <a:latin typeface="Lucida Console"/>
                <a:cs typeface="Lucida Console"/>
              </a:rPr>
              <a:t>// Create an RDD for edges</a:t>
            </a:r>
          </a:p>
          <a:p>
            <a:pPr>
              <a:spcBef>
                <a:spcPts val="0"/>
              </a:spcBef>
              <a:defRPr/>
            </a:pPr>
            <a:r>
              <a:rPr lang="en-AU" sz="1400" b="1" dirty="0" err="1">
                <a:latin typeface="Lucida Console"/>
                <a:cs typeface="Lucida Console"/>
              </a:rPr>
              <a:t>val</a:t>
            </a:r>
            <a:r>
              <a:rPr lang="en-AU" sz="1400" dirty="0">
                <a:latin typeface="Lucida Console"/>
                <a:cs typeface="Lucida Console"/>
              </a:rPr>
              <a:t> relationships: RDD[Edge[String]] =</a:t>
            </a:r>
          </a:p>
          <a:p>
            <a:pPr>
              <a:spcBef>
                <a:spcPts val="0"/>
              </a:spcBef>
              <a:defRPr/>
            </a:pPr>
            <a:r>
              <a:rPr lang="en-AU" sz="1400" dirty="0">
                <a:latin typeface="Lucida Console"/>
                <a:cs typeface="Lucida Console"/>
              </a:rPr>
              <a:t>  </a:t>
            </a:r>
            <a:r>
              <a:rPr lang="en-AU" sz="1400" dirty="0" err="1">
                <a:latin typeface="Lucida Console"/>
                <a:cs typeface="Lucida Console"/>
              </a:rPr>
              <a:t>sc.parallelize</a:t>
            </a:r>
            <a:r>
              <a:rPr lang="en-AU" sz="1400" dirty="0">
                <a:latin typeface="Lucida Console"/>
                <a:cs typeface="Lucida Console"/>
              </a:rPr>
              <a:t>(</a:t>
            </a:r>
            <a:r>
              <a:rPr lang="en-AU" sz="1400" dirty="0" err="1">
                <a:latin typeface="Lucida Console"/>
                <a:cs typeface="Lucida Console"/>
              </a:rPr>
              <a:t>edgeArray</a:t>
            </a:r>
            <a:r>
              <a:rPr lang="en-AU" sz="1400" dirty="0">
                <a:latin typeface="Lucida Console"/>
                <a:cs typeface="Lucida Console"/>
              </a:rPr>
              <a:t>)</a:t>
            </a:r>
          </a:p>
          <a:p>
            <a:pPr>
              <a:spcBef>
                <a:spcPts val="0"/>
              </a:spcBef>
              <a:defRPr/>
            </a:pPr>
            <a:r>
              <a:rPr lang="en-AU" sz="1400" dirty="0">
                <a:solidFill>
                  <a:srgbClr val="00B050"/>
                </a:solidFill>
                <a:latin typeface="Lucida Console"/>
                <a:cs typeface="Lucida Console"/>
              </a:rPr>
              <a:t>// Define a default user in case there are relationship with missing user</a:t>
            </a:r>
          </a:p>
          <a:p>
            <a:pPr>
              <a:spcBef>
                <a:spcPts val="0"/>
              </a:spcBef>
              <a:defRPr/>
            </a:pPr>
            <a:r>
              <a:rPr lang="en-AU" sz="1400" b="1" dirty="0" err="1">
                <a:latin typeface="Lucida Console"/>
                <a:cs typeface="Lucida Console"/>
              </a:rPr>
              <a:t>val</a:t>
            </a:r>
            <a:r>
              <a:rPr lang="en-AU" sz="1400" dirty="0">
                <a:latin typeface="Lucida Console"/>
                <a:cs typeface="Lucida Console"/>
              </a:rPr>
              <a:t> </a:t>
            </a:r>
            <a:r>
              <a:rPr lang="en-AU" sz="1400" dirty="0" err="1">
                <a:latin typeface="Lucida Console"/>
                <a:cs typeface="Lucida Console"/>
              </a:rPr>
              <a:t>defaultUser</a:t>
            </a:r>
            <a:r>
              <a:rPr lang="en-AU" sz="1400" dirty="0">
                <a:latin typeface="Lucida Console"/>
                <a:cs typeface="Lucida Console"/>
              </a:rPr>
              <a:t> = ("John Doe", "Missing")</a:t>
            </a:r>
          </a:p>
          <a:p>
            <a:pPr>
              <a:spcBef>
                <a:spcPts val="0"/>
              </a:spcBef>
              <a:defRPr/>
            </a:pPr>
            <a:r>
              <a:rPr lang="en-AU" sz="1400" dirty="0">
                <a:solidFill>
                  <a:srgbClr val="00B050"/>
                </a:solidFill>
                <a:latin typeface="Lucida Console"/>
                <a:cs typeface="Lucida Console"/>
              </a:rPr>
              <a:t>// Build the initial Graph</a:t>
            </a:r>
          </a:p>
          <a:p>
            <a:pPr>
              <a:spcBef>
                <a:spcPts val="0"/>
              </a:spcBef>
              <a:defRPr/>
            </a:pPr>
            <a:r>
              <a:rPr lang="en-AU" sz="1400" b="1" dirty="0" err="1">
                <a:latin typeface="Lucida Console"/>
                <a:cs typeface="Lucida Console"/>
              </a:rPr>
              <a:t>val</a:t>
            </a:r>
            <a:r>
              <a:rPr lang="en-AU" sz="1400" dirty="0">
                <a:latin typeface="Lucida Console"/>
                <a:cs typeface="Lucida Console"/>
              </a:rPr>
              <a:t> graph = Graph(users, relationships, </a:t>
            </a:r>
            <a:r>
              <a:rPr lang="en-AU" sz="1400" dirty="0" err="1">
                <a:latin typeface="Lucida Console"/>
                <a:cs typeface="Lucida Console"/>
              </a:rPr>
              <a:t>defaultUser</a:t>
            </a:r>
            <a:r>
              <a:rPr lang="en-AU" sz="1400" dirty="0">
                <a:latin typeface="Lucida Console"/>
                <a:cs typeface="Lucida Console"/>
              </a:rPr>
              <a:t>)</a:t>
            </a:r>
            <a:endParaRPr lang="en-US" sz="1400" dirty="0">
              <a:latin typeface="Lucida Console"/>
              <a:cs typeface="Lucida Console"/>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Deconstruct a Property Graph</a:t>
            </a:r>
            <a:endParaRPr lang="en-AU" dirty="0"/>
          </a:p>
        </p:txBody>
      </p:sp>
      <p:sp>
        <p:nvSpPr>
          <p:cNvPr id="75779" name="Content Placeholder 2"/>
          <p:cNvSpPr>
            <a:spLocks noGrp="1"/>
          </p:cNvSpPr>
          <p:nvPr>
            <p:ph idx="1"/>
          </p:nvPr>
        </p:nvSpPr>
        <p:spPr/>
        <p:txBody>
          <a:bodyPr/>
          <a:lstStyle/>
          <a:p>
            <a:r>
              <a:rPr lang="en-AU" altLang="en-US" smtClean="0"/>
              <a:t>We can deconstruct a graph into the respective vertex and edge views by using the graph.vertices and graph.edges members respectively</a:t>
            </a:r>
          </a:p>
          <a:p>
            <a:endParaRPr lang="en-US" altLang="en-US" smtClean="0"/>
          </a:p>
          <a:p>
            <a:endParaRPr lang="en-US" altLang="en-US" smtClean="0"/>
          </a:p>
          <a:p>
            <a:endParaRPr lang="en-US" altLang="en-US" smtClean="0"/>
          </a:p>
          <a:p>
            <a:endParaRPr lang="en-US" altLang="en-US" smtClean="0"/>
          </a:p>
          <a:p>
            <a:pPr lvl="1"/>
            <a:r>
              <a:rPr lang="en-AU" altLang="en-US" smtClean="0"/>
              <a:t>Note that graph.vertices returns an VertexRDD[(String, String)] which extends RDD[(VertexId, (String, String))] and so we use the scala case expression to deconstruct the tuple.</a:t>
            </a:r>
          </a:p>
          <a:p>
            <a:pPr lvl="1"/>
            <a:r>
              <a:rPr lang="en-AU" altLang="en-US" smtClean="0"/>
              <a:t>graph.edges returns an EdgeRDD containing Edge[String]objects. We could have also used the case class type constructor as in the following: </a:t>
            </a:r>
          </a:p>
          <a:p>
            <a:pPr marL="857250" lvl="2" indent="0">
              <a:buFont typeface="Webdings" pitchFamily="18" charset="2"/>
              <a:buNone/>
            </a:pPr>
            <a:r>
              <a:rPr lang="en-AU" altLang="en-US" smtClean="0"/>
              <a:t>graph.edges.filter { </a:t>
            </a:r>
            <a:r>
              <a:rPr lang="en-AU" altLang="en-US" b="1" smtClean="0"/>
              <a:t>case</a:t>
            </a:r>
            <a:r>
              <a:rPr lang="en-AU" altLang="en-US" smtClean="0"/>
              <a:t> </a:t>
            </a:r>
            <a:r>
              <a:rPr lang="en-AU" altLang="en-US" b="1" smtClean="0"/>
              <a:t>Edge</a:t>
            </a:r>
            <a:r>
              <a:rPr lang="en-AU" altLang="en-US" smtClean="0"/>
              <a:t>(src, dst, prop) </a:t>
            </a:r>
            <a:r>
              <a:rPr lang="en-AU" altLang="en-US" b="1" smtClean="0"/>
              <a:t>=&gt;</a:t>
            </a:r>
            <a:r>
              <a:rPr lang="en-AU" altLang="en-US" smtClean="0"/>
              <a:t> src &gt; dst }.count</a:t>
            </a:r>
          </a:p>
        </p:txBody>
      </p:sp>
      <p:sp>
        <p:nvSpPr>
          <p:cNvPr id="4" name="직사각형 4"/>
          <p:cNvSpPr/>
          <p:nvPr/>
        </p:nvSpPr>
        <p:spPr>
          <a:xfrm>
            <a:off x="733425" y="1817688"/>
            <a:ext cx="8077200" cy="138588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spcBef>
                <a:spcPts val="0"/>
              </a:spcBef>
              <a:defRPr/>
            </a:pPr>
            <a:r>
              <a:rPr lang="en-AU" sz="1400" dirty="0">
                <a:solidFill>
                  <a:srgbClr val="00B050"/>
                </a:solidFill>
                <a:latin typeface="Lucida Console"/>
                <a:cs typeface="Lucida Console"/>
              </a:rPr>
              <a:t>// Constructed from above</a:t>
            </a:r>
          </a:p>
          <a:p>
            <a:pPr>
              <a:spcBef>
                <a:spcPts val="0"/>
              </a:spcBef>
              <a:defRPr/>
            </a:pPr>
            <a:r>
              <a:rPr lang="en-AU" sz="1400" b="1" dirty="0" err="1">
                <a:latin typeface="Lucida Console"/>
                <a:cs typeface="Lucida Console"/>
              </a:rPr>
              <a:t>val</a:t>
            </a:r>
            <a:r>
              <a:rPr lang="en-AU" sz="1400" dirty="0">
                <a:latin typeface="Lucida Console"/>
                <a:cs typeface="Lucida Console"/>
              </a:rPr>
              <a:t> graph: Graph[(String, String), String]</a:t>
            </a:r>
          </a:p>
          <a:p>
            <a:pPr>
              <a:spcBef>
                <a:spcPts val="0"/>
              </a:spcBef>
              <a:defRPr/>
            </a:pPr>
            <a:r>
              <a:rPr lang="en-AU" sz="1400" dirty="0">
                <a:solidFill>
                  <a:srgbClr val="00B050"/>
                </a:solidFill>
                <a:latin typeface="Lucida Console"/>
                <a:cs typeface="Lucida Console"/>
              </a:rPr>
              <a:t>// Count all users which are postdocs</a:t>
            </a:r>
          </a:p>
          <a:p>
            <a:pPr>
              <a:spcBef>
                <a:spcPts val="0"/>
              </a:spcBef>
              <a:defRPr/>
            </a:pPr>
            <a:r>
              <a:rPr lang="en-AU" sz="1400" dirty="0" err="1">
                <a:latin typeface="Lucida Console"/>
                <a:cs typeface="Lucida Console"/>
              </a:rPr>
              <a:t>graph.vertices.filter</a:t>
            </a:r>
            <a:r>
              <a:rPr lang="en-AU" sz="1400" dirty="0">
                <a:latin typeface="Lucida Console"/>
                <a:cs typeface="Lucida Console"/>
              </a:rPr>
              <a:t> { </a:t>
            </a:r>
            <a:r>
              <a:rPr lang="en-AU" sz="1400" b="1" dirty="0">
                <a:latin typeface="Lucida Console"/>
                <a:cs typeface="Lucida Console"/>
              </a:rPr>
              <a:t>case</a:t>
            </a:r>
            <a:r>
              <a:rPr lang="en-AU" sz="1400" dirty="0">
                <a:latin typeface="Lucida Console"/>
                <a:cs typeface="Lucida Console"/>
              </a:rPr>
              <a:t> (id, (name, </a:t>
            </a:r>
            <a:r>
              <a:rPr lang="en-AU" sz="1400" dirty="0" err="1">
                <a:latin typeface="Lucida Console"/>
                <a:cs typeface="Lucida Console"/>
              </a:rPr>
              <a:t>pos</a:t>
            </a:r>
            <a:r>
              <a:rPr lang="en-AU" sz="1400" dirty="0">
                <a:latin typeface="Lucida Console"/>
                <a:cs typeface="Lucida Console"/>
              </a:rPr>
              <a:t>)) =&gt; </a:t>
            </a:r>
            <a:r>
              <a:rPr lang="en-AU" sz="1400" dirty="0" err="1">
                <a:latin typeface="Lucida Console"/>
                <a:cs typeface="Lucida Console"/>
              </a:rPr>
              <a:t>pos</a:t>
            </a:r>
            <a:r>
              <a:rPr lang="en-AU" sz="1400" dirty="0">
                <a:latin typeface="Lucida Console"/>
                <a:cs typeface="Lucida Console"/>
              </a:rPr>
              <a:t> == "postdoc" }.count</a:t>
            </a:r>
          </a:p>
          <a:p>
            <a:pPr>
              <a:spcBef>
                <a:spcPts val="0"/>
              </a:spcBef>
              <a:defRPr/>
            </a:pPr>
            <a:r>
              <a:rPr lang="en-AU" sz="1400" dirty="0">
                <a:solidFill>
                  <a:srgbClr val="00B050"/>
                </a:solidFill>
                <a:latin typeface="Lucida Console"/>
                <a:cs typeface="Lucida Console"/>
              </a:rPr>
              <a:t>// Count all the edges where </a:t>
            </a:r>
            <a:r>
              <a:rPr lang="en-AU" sz="1400" dirty="0" err="1">
                <a:solidFill>
                  <a:srgbClr val="00B050"/>
                </a:solidFill>
                <a:latin typeface="Lucida Console"/>
                <a:cs typeface="Lucida Console"/>
              </a:rPr>
              <a:t>src</a:t>
            </a:r>
            <a:r>
              <a:rPr lang="en-AU" sz="1400" dirty="0">
                <a:solidFill>
                  <a:srgbClr val="00B050"/>
                </a:solidFill>
                <a:latin typeface="Lucida Console"/>
                <a:cs typeface="Lucida Console"/>
              </a:rPr>
              <a:t> &gt; </a:t>
            </a:r>
            <a:r>
              <a:rPr lang="en-AU" sz="1400" dirty="0" err="1">
                <a:solidFill>
                  <a:srgbClr val="00B050"/>
                </a:solidFill>
                <a:latin typeface="Lucida Console"/>
                <a:cs typeface="Lucida Console"/>
              </a:rPr>
              <a:t>dst</a:t>
            </a:r>
            <a:endParaRPr lang="en-AU" sz="1400" dirty="0">
              <a:solidFill>
                <a:srgbClr val="00B050"/>
              </a:solidFill>
              <a:latin typeface="Lucida Console"/>
              <a:cs typeface="Lucida Console"/>
            </a:endParaRPr>
          </a:p>
          <a:p>
            <a:pPr>
              <a:spcBef>
                <a:spcPts val="0"/>
              </a:spcBef>
              <a:defRPr/>
            </a:pPr>
            <a:r>
              <a:rPr lang="en-AU" sz="1400" dirty="0" err="1">
                <a:latin typeface="Lucida Console"/>
                <a:cs typeface="Lucida Console"/>
              </a:rPr>
              <a:t>graph.edges.filter</a:t>
            </a:r>
            <a:r>
              <a:rPr lang="en-AU" sz="1400" dirty="0">
                <a:latin typeface="Lucida Console"/>
                <a:cs typeface="Lucida Console"/>
              </a:rPr>
              <a:t>(e =&gt; </a:t>
            </a:r>
            <a:r>
              <a:rPr lang="en-AU" sz="1400" dirty="0" err="1">
                <a:latin typeface="Lucida Console"/>
                <a:cs typeface="Lucida Console"/>
              </a:rPr>
              <a:t>e.srcId</a:t>
            </a:r>
            <a:r>
              <a:rPr lang="en-AU" sz="1400" dirty="0">
                <a:latin typeface="Lucida Console"/>
                <a:cs typeface="Lucida Console"/>
              </a:rPr>
              <a:t> &gt; </a:t>
            </a:r>
            <a:r>
              <a:rPr lang="en-AU" sz="1400" dirty="0" err="1">
                <a:latin typeface="Lucida Console"/>
                <a:cs typeface="Lucida Console"/>
              </a:rPr>
              <a:t>e.dstId</a:t>
            </a:r>
            <a:r>
              <a:rPr lang="en-AU" sz="1400" dirty="0">
                <a:latin typeface="Lucida Console"/>
                <a:cs typeface="Lucida Console"/>
              </a:rPr>
              <a:t>).count</a:t>
            </a:r>
            <a:endParaRPr lang="en-US" sz="1400" dirty="0">
              <a:latin typeface="Lucida Console"/>
              <a:cs typeface="Lucida Console"/>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Graph Views</a:t>
            </a:r>
            <a:endParaRPr lang="en-AU" dirty="0"/>
          </a:p>
        </p:txBody>
      </p:sp>
      <p:sp>
        <p:nvSpPr>
          <p:cNvPr id="76803" name="Content Placeholder 2"/>
          <p:cNvSpPr>
            <a:spLocks noGrp="1"/>
          </p:cNvSpPr>
          <p:nvPr>
            <p:ph idx="1"/>
          </p:nvPr>
        </p:nvSpPr>
        <p:spPr/>
        <p:txBody>
          <a:bodyPr/>
          <a:lstStyle/>
          <a:p>
            <a:r>
              <a:rPr lang="en-AU" altLang="en-US" smtClean="0"/>
              <a:t>In many cases we will want to extract the vertex and edge RDD views of a graph</a:t>
            </a:r>
          </a:p>
          <a:p>
            <a:r>
              <a:rPr lang="en-AU" altLang="en-US" smtClean="0"/>
              <a:t>The graph class contains members (graph.vertices and graph.edges) to access the vertices and edges of the graph</a:t>
            </a:r>
          </a:p>
          <a:p>
            <a:endParaRPr lang="en-AU" altLang="en-US" smtClean="0"/>
          </a:p>
          <a:p>
            <a:r>
              <a:rPr lang="en-AU" altLang="en-US" smtClean="0"/>
              <a:t>Example: use graph.vertices to display the names of the users who are professors</a:t>
            </a:r>
          </a:p>
        </p:txBody>
      </p:sp>
      <p:sp>
        <p:nvSpPr>
          <p:cNvPr id="4" name="직사각형 4"/>
          <p:cNvSpPr/>
          <p:nvPr/>
        </p:nvSpPr>
        <p:spPr>
          <a:xfrm>
            <a:off x="828675" y="3551238"/>
            <a:ext cx="8077200" cy="116998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spcBef>
                <a:spcPts val="0"/>
              </a:spcBef>
              <a:defRPr/>
            </a:pPr>
            <a:r>
              <a:rPr lang="en-AU" sz="1400" dirty="0" err="1">
                <a:latin typeface="Lucida Console"/>
                <a:cs typeface="Lucida Console"/>
              </a:rPr>
              <a:t>graph.vertices.filter</a:t>
            </a:r>
            <a:r>
              <a:rPr lang="en-AU" sz="1400" dirty="0">
                <a:latin typeface="Lucida Console"/>
                <a:cs typeface="Lucida Console"/>
              </a:rPr>
              <a:t> {</a:t>
            </a:r>
          </a:p>
          <a:p>
            <a:pPr>
              <a:spcBef>
                <a:spcPts val="0"/>
              </a:spcBef>
              <a:defRPr/>
            </a:pPr>
            <a:r>
              <a:rPr lang="en-AU" sz="1400" dirty="0">
                <a:latin typeface="Lucida Console"/>
                <a:cs typeface="Lucida Console"/>
              </a:rPr>
              <a:t>  </a:t>
            </a:r>
            <a:r>
              <a:rPr lang="en-AU" sz="1400" b="1" dirty="0">
                <a:latin typeface="Lucida Console"/>
                <a:cs typeface="Lucida Console"/>
              </a:rPr>
              <a:t>case</a:t>
            </a:r>
            <a:r>
              <a:rPr lang="en-AU" sz="1400" dirty="0">
                <a:latin typeface="Lucida Console"/>
                <a:cs typeface="Lucida Console"/>
              </a:rPr>
              <a:t> (id, (name, </a:t>
            </a:r>
            <a:r>
              <a:rPr lang="en-US" altLang="zh-CN" sz="1400" dirty="0" err="1">
                <a:latin typeface="Lucida Console"/>
                <a:cs typeface="Lucida Console"/>
              </a:rPr>
              <a:t>pos</a:t>
            </a:r>
            <a:r>
              <a:rPr lang="en-AU" sz="1400" dirty="0">
                <a:latin typeface="Lucida Console"/>
                <a:cs typeface="Lucida Console"/>
              </a:rPr>
              <a:t>)) </a:t>
            </a:r>
            <a:r>
              <a:rPr lang="en-AU" sz="1400" dirty="0">
                <a:solidFill>
                  <a:schemeClr val="tx2"/>
                </a:solidFill>
                <a:latin typeface="Lucida Console"/>
                <a:cs typeface="Lucida Console"/>
              </a:rPr>
              <a:t>=&gt; </a:t>
            </a:r>
            <a:r>
              <a:rPr lang="en-AU" sz="1400" dirty="0" err="1">
                <a:solidFill>
                  <a:schemeClr val="tx2"/>
                </a:solidFill>
                <a:latin typeface="Lucida Console"/>
                <a:cs typeface="Lucida Console"/>
              </a:rPr>
              <a:t>pos</a:t>
            </a:r>
            <a:r>
              <a:rPr lang="en-AU" sz="1400" dirty="0">
                <a:solidFill>
                  <a:schemeClr val="tx2"/>
                </a:solidFill>
                <a:latin typeface="Lucida Console"/>
                <a:cs typeface="Lucida Console"/>
              </a:rPr>
              <a:t> == “prof”</a:t>
            </a:r>
            <a:r>
              <a:rPr lang="en-AU" sz="1400" dirty="0">
                <a:latin typeface="Lucida Console"/>
                <a:cs typeface="Lucida Console"/>
              </a:rPr>
              <a:t> </a:t>
            </a:r>
          </a:p>
          <a:p>
            <a:pPr>
              <a:spcBef>
                <a:spcPts val="0"/>
              </a:spcBef>
              <a:defRPr/>
            </a:pPr>
            <a:r>
              <a:rPr lang="en-AU" sz="1400" dirty="0">
                <a:latin typeface="Lucida Console"/>
                <a:cs typeface="Lucida Console"/>
              </a:rPr>
              <a:t>}.</a:t>
            </a:r>
            <a:r>
              <a:rPr lang="en-AU" sz="1400" dirty="0" err="1">
                <a:latin typeface="Lucida Console"/>
                <a:cs typeface="Lucida Console"/>
              </a:rPr>
              <a:t>collect.foreach</a:t>
            </a:r>
            <a:r>
              <a:rPr lang="en-AU" sz="1400" dirty="0">
                <a:latin typeface="Lucida Console"/>
                <a:cs typeface="Lucida Console"/>
              </a:rPr>
              <a:t> {</a:t>
            </a:r>
          </a:p>
          <a:p>
            <a:pPr>
              <a:spcBef>
                <a:spcPts val="0"/>
              </a:spcBef>
              <a:defRPr/>
            </a:pPr>
            <a:r>
              <a:rPr lang="en-AU" sz="1400" dirty="0">
                <a:latin typeface="Lucida Console"/>
                <a:cs typeface="Lucida Console"/>
              </a:rPr>
              <a:t>  </a:t>
            </a:r>
            <a:r>
              <a:rPr lang="en-AU" sz="1400" b="1" dirty="0">
                <a:latin typeface="Lucida Console"/>
                <a:cs typeface="Lucida Console"/>
              </a:rPr>
              <a:t>case</a:t>
            </a:r>
            <a:r>
              <a:rPr lang="en-AU" sz="1400" dirty="0">
                <a:latin typeface="Lucida Console"/>
                <a:cs typeface="Lucida Console"/>
              </a:rPr>
              <a:t> (id, (name, age)) </a:t>
            </a:r>
            <a:r>
              <a:rPr lang="en-AU" sz="1400" dirty="0">
                <a:solidFill>
                  <a:schemeClr val="tx2"/>
                </a:solidFill>
                <a:latin typeface="Lucida Console"/>
                <a:cs typeface="Lucida Console"/>
              </a:rPr>
              <a:t>=&gt; </a:t>
            </a:r>
            <a:r>
              <a:rPr lang="en-AU" sz="1400" dirty="0" err="1">
                <a:solidFill>
                  <a:schemeClr val="tx2"/>
                </a:solidFill>
                <a:latin typeface="Lucida Console"/>
                <a:cs typeface="Lucida Console"/>
              </a:rPr>
              <a:t>println</a:t>
            </a:r>
            <a:r>
              <a:rPr lang="en-AU" sz="1400" dirty="0">
                <a:solidFill>
                  <a:schemeClr val="tx2"/>
                </a:solidFill>
                <a:latin typeface="Lucida Console"/>
                <a:cs typeface="Lucida Console"/>
              </a:rPr>
              <a:t>(</a:t>
            </a:r>
            <a:r>
              <a:rPr lang="en-AU" sz="1400" dirty="0" err="1">
                <a:solidFill>
                  <a:schemeClr val="tx2"/>
                </a:solidFill>
                <a:latin typeface="Lucida Console"/>
                <a:cs typeface="Lucida Console"/>
              </a:rPr>
              <a:t>s"$name</a:t>
            </a:r>
            <a:r>
              <a:rPr lang="en-AU" sz="1400" dirty="0">
                <a:solidFill>
                  <a:schemeClr val="tx2"/>
                </a:solidFill>
                <a:latin typeface="Lucida Console"/>
                <a:cs typeface="Lucida Console"/>
              </a:rPr>
              <a:t> is Professor")</a:t>
            </a:r>
          </a:p>
          <a:p>
            <a:pPr>
              <a:spcBef>
                <a:spcPts val="0"/>
              </a:spcBef>
              <a:defRPr/>
            </a:pPr>
            <a:r>
              <a:rPr lang="en-AU" sz="1400" dirty="0">
                <a:latin typeface="Lucida Console"/>
                <a:cs typeface="Lucida Console"/>
              </a:rPr>
              <a:t>}</a:t>
            </a:r>
            <a:endParaRPr lang="en-US" sz="1400" dirty="0">
              <a:latin typeface="Lucida Console"/>
              <a:cs typeface="Lucida Console"/>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Triplet View</a:t>
            </a:r>
            <a:endParaRPr lang="en-AU" dirty="0"/>
          </a:p>
        </p:txBody>
      </p:sp>
      <p:sp>
        <p:nvSpPr>
          <p:cNvPr id="3" name="Content Placeholder 2"/>
          <p:cNvSpPr>
            <a:spLocks noGrp="1"/>
          </p:cNvSpPr>
          <p:nvPr>
            <p:ph idx="1"/>
          </p:nvPr>
        </p:nvSpPr>
        <p:spPr/>
        <p:txBody>
          <a:bodyPr/>
          <a:lstStyle/>
          <a:p>
            <a:pPr>
              <a:defRPr/>
            </a:pPr>
            <a:r>
              <a:rPr lang="en-AU" dirty="0" smtClean="0"/>
              <a:t>The triplet view logically joins the vertex and edge properties yielding an RDD[</a:t>
            </a:r>
            <a:r>
              <a:rPr lang="en-AU" dirty="0" err="1" smtClean="0"/>
              <a:t>EdgeTriplet</a:t>
            </a:r>
            <a:r>
              <a:rPr lang="en-AU" dirty="0" smtClean="0"/>
              <a:t>[VD, ED]] containing instances of the </a:t>
            </a:r>
            <a:r>
              <a:rPr lang="en-AU" dirty="0" err="1" smtClean="0"/>
              <a:t>EdgeTriplet</a:t>
            </a:r>
            <a:r>
              <a:rPr lang="en-AU" dirty="0" smtClean="0"/>
              <a:t> class</a:t>
            </a:r>
          </a:p>
          <a:p>
            <a:pPr>
              <a:defRPr/>
            </a:pPr>
            <a:r>
              <a:rPr lang="en-AU" dirty="0"/>
              <a:t>This </a:t>
            </a:r>
            <a:r>
              <a:rPr lang="en-AU" i="1" dirty="0"/>
              <a:t>join</a:t>
            </a:r>
            <a:r>
              <a:rPr lang="en-AU" dirty="0"/>
              <a:t> can be expressed </a:t>
            </a:r>
            <a:r>
              <a:rPr lang="en-AU" dirty="0" smtClean="0"/>
              <a:t>in </a:t>
            </a:r>
            <a:r>
              <a:rPr lang="en-AU" dirty="0"/>
              <a:t>the following SQL expression</a:t>
            </a:r>
            <a:r>
              <a:rPr lang="en-AU" dirty="0" smtClean="0"/>
              <a:t>:</a:t>
            </a:r>
          </a:p>
          <a:p>
            <a:pPr>
              <a:defRPr/>
            </a:pPr>
            <a:endParaRPr lang="en-AU" dirty="0" smtClean="0"/>
          </a:p>
          <a:p>
            <a:pPr>
              <a:defRPr/>
            </a:pPr>
            <a:endParaRPr lang="en-AU" dirty="0"/>
          </a:p>
          <a:p>
            <a:pPr marL="0" indent="0">
              <a:buFont typeface="Monotype Sorts" pitchFamily="-84" charset="2"/>
              <a:buNone/>
              <a:defRPr/>
            </a:pPr>
            <a:endParaRPr lang="en-AU" dirty="0" smtClean="0"/>
          </a:p>
          <a:p>
            <a:pPr marL="0" indent="0">
              <a:buFont typeface="Monotype Sorts" pitchFamily="-84" charset="2"/>
              <a:buNone/>
              <a:defRPr/>
            </a:pPr>
            <a:r>
              <a:rPr lang="en-AU" dirty="0" smtClean="0"/>
              <a:t>      or graphically </a:t>
            </a:r>
            <a:r>
              <a:rPr lang="en-AU" dirty="0"/>
              <a:t>as</a:t>
            </a:r>
            <a:r>
              <a:rPr lang="en-AU" dirty="0" smtClean="0"/>
              <a:t>:</a:t>
            </a:r>
          </a:p>
          <a:p>
            <a:pPr>
              <a:defRPr/>
            </a:pPr>
            <a:endParaRPr lang="en-US" dirty="0"/>
          </a:p>
          <a:p>
            <a:pPr>
              <a:defRPr/>
            </a:pPr>
            <a:endParaRPr lang="en-US" dirty="0" smtClean="0"/>
          </a:p>
          <a:p>
            <a:pPr>
              <a:defRPr/>
            </a:pPr>
            <a:endParaRPr lang="en-US" dirty="0"/>
          </a:p>
          <a:p>
            <a:pPr>
              <a:defRPr/>
            </a:pPr>
            <a:endParaRPr lang="en-AU" dirty="0"/>
          </a:p>
        </p:txBody>
      </p:sp>
      <p:pic>
        <p:nvPicPr>
          <p:cNvPr id="77828" name="Picture 2" descr="http://ampcamp.berkeley.edu/big-data-mini-course/img/tripl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275" y="4059238"/>
            <a:ext cx="780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직사각형 4"/>
          <p:cNvSpPr/>
          <p:nvPr/>
        </p:nvSpPr>
        <p:spPr>
          <a:xfrm>
            <a:off x="930275" y="2513013"/>
            <a:ext cx="7804150" cy="7397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spcBef>
                <a:spcPts val="0"/>
              </a:spcBef>
              <a:defRPr/>
            </a:pPr>
            <a:r>
              <a:rPr lang="en-AU" sz="1400" b="1" dirty="0">
                <a:latin typeface="Lucida Console"/>
                <a:cs typeface="Lucida Console"/>
              </a:rPr>
              <a:t>SELECT</a:t>
            </a:r>
            <a:r>
              <a:rPr lang="en-AU" sz="1400" dirty="0">
                <a:latin typeface="Lucida Console"/>
                <a:cs typeface="Lucida Console"/>
              </a:rPr>
              <a:t> src.id, dst.id, </a:t>
            </a:r>
            <a:r>
              <a:rPr lang="en-AU" sz="1400" dirty="0" err="1">
                <a:latin typeface="Lucida Console"/>
                <a:cs typeface="Lucida Console"/>
              </a:rPr>
              <a:t>src.attr</a:t>
            </a:r>
            <a:r>
              <a:rPr lang="en-AU" sz="1400" dirty="0">
                <a:latin typeface="Lucida Console"/>
                <a:cs typeface="Lucida Console"/>
              </a:rPr>
              <a:t>, </a:t>
            </a:r>
            <a:r>
              <a:rPr lang="en-AU" sz="1400" dirty="0" err="1">
                <a:latin typeface="Lucida Console"/>
                <a:cs typeface="Lucida Console"/>
              </a:rPr>
              <a:t>e.attr</a:t>
            </a:r>
            <a:r>
              <a:rPr lang="en-AU" sz="1400" dirty="0">
                <a:latin typeface="Lucida Console"/>
                <a:cs typeface="Lucida Console"/>
              </a:rPr>
              <a:t>, </a:t>
            </a:r>
            <a:r>
              <a:rPr lang="en-AU" sz="1400" dirty="0" err="1">
                <a:latin typeface="Lucida Console"/>
                <a:cs typeface="Lucida Console"/>
              </a:rPr>
              <a:t>dst.attr</a:t>
            </a:r>
            <a:endParaRPr lang="en-AU" sz="1400" dirty="0">
              <a:latin typeface="Lucida Console"/>
              <a:cs typeface="Lucida Console"/>
            </a:endParaRPr>
          </a:p>
          <a:p>
            <a:pPr>
              <a:spcBef>
                <a:spcPts val="0"/>
              </a:spcBef>
              <a:defRPr/>
            </a:pPr>
            <a:r>
              <a:rPr lang="en-AU" sz="1400" b="1" dirty="0">
                <a:latin typeface="Lucida Console"/>
                <a:cs typeface="Lucida Console"/>
              </a:rPr>
              <a:t>FROM</a:t>
            </a:r>
            <a:r>
              <a:rPr lang="en-AU" sz="1400" dirty="0">
                <a:latin typeface="Lucida Console"/>
                <a:cs typeface="Lucida Console"/>
              </a:rPr>
              <a:t> edges </a:t>
            </a:r>
            <a:r>
              <a:rPr lang="en-AU" sz="1400" b="1" dirty="0">
                <a:latin typeface="Lucida Console"/>
                <a:cs typeface="Lucida Console"/>
              </a:rPr>
              <a:t>AS</a:t>
            </a:r>
            <a:r>
              <a:rPr lang="en-AU" sz="1400" dirty="0">
                <a:latin typeface="Lucida Console"/>
                <a:cs typeface="Lucida Console"/>
              </a:rPr>
              <a:t> e </a:t>
            </a:r>
            <a:r>
              <a:rPr lang="en-AU" sz="1400" b="1" dirty="0">
                <a:latin typeface="Lucida Console"/>
                <a:cs typeface="Lucida Console"/>
              </a:rPr>
              <a:t>LEFT</a:t>
            </a:r>
            <a:r>
              <a:rPr lang="en-AU" sz="1400" dirty="0">
                <a:latin typeface="Lucida Console"/>
                <a:cs typeface="Lucida Console"/>
              </a:rPr>
              <a:t> </a:t>
            </a:r>
            <a:r>
              <a:rPr lang="en-AU" sz="1400" b="1" dirty="0">
                <a:latin typeface="Lucida Console"/>
                <a:cs typeface="Lucida Console"/>
              </a:rPr>
              <a:t>JOIN</a:t>
            </a:r>
            <a:r>
              <a:rPr lang="en-AU" sz="1400" dirty="0">
                <a:latin typeface="Lucida Console"/>
                <a:cs typeface="Lucida Console"/>
              </a:rPr>
              <a:t> vertices </a:t>
            </a:r>
            <a:r>
              <a:rPr lang="en-AU" sz="1400" b="1" dirty="0">
                <a:latin typeface="Lucida Console"/>
                <a:cs typeface="Lucida Console"/>
              </a:rPr>
              <a:t>AS</a:t>
            </a:r>
            <a:r>
              <a:rPr lang="en-AU" sz="1400" dirty="0">
                <a:latin typeface="Lucida Console"/>
                <a:cs typeface="Lucida Console"/>
              </a:rPr>
              <a:t> </a:t>
            </a:r>
            <a:r>
              <a:rPr lang="en-AU" sz="1400" dirty="0" err="1">
                <a:latin typeface="Lucida Console"/>
                <a:cs typeface="Lucida Console"/>
              </a:rPr>
              <a:t>src</a:t>
            </a:r>
            <a:r>
              <a:rPr lang="en-AU" sz="1400" dirty="0">
                <a:latin typeface="Lucida Console"/>
                <a:cs typeface="Lucida Console"/>
              </a:rPr>
              <a:t>, vertices </a:t>
            </a:r>
            <a:r>
              <a:rPr lang="en-AU" sz="1400" b="1" dirty="0">
                <a:latin typeface="Lucida Console"/>
                <a:cs typeface="Lucida Console"/>
              </a:rPr>
              <a:t>AS</a:t>
            </a:r>
            <a:r>
              <a:rPr lang="en-AU" sz="1400" dirty="0">
                <a:latin typeface="Lucida Console"/>
                <a:cs typeface="Lucida Console"/>
              </a:rPr>
              <a:t> </a:t>
            </a:r>
            <a:r>
              <a:rPr lang="en-AU" sz="1400" dirty="0" err="1">
                <a:latin typeface="Lucida Console"/>
                <a:cs typeface="Lucida Console"/>
              </a:rPr>
              <a:t>dst</a:t>
            </a:r>
            <a:endParaRPr lang="en-AU" sz="1400" dirty="0">
              <a:latin typeface="Lucida Console"/>
              <a:cs typeface="Lucida Console"/>
            </a:endParaRPr>
          </a:p>
          <a:p>
            <a:pPr>
              <a:spcBef>
                <a:spcPts val="0"/>
              </a:spcBef>
              <a:defRPr/>
            </a:pPr>
            <a:r>
              <a:rPr lang="en-AU" sz="1400" b="1" dirty="0">
                <a:latin typeface="Lucida Console"/>
                <a:cs typeface="Lucida Console"/>
              </a:rPr>
              <a:t>ON</a:t>
            </a:r>
            <a:r>
              <a:rPr lang="en-AU" sz="1400" dirty="0">
                <a:latin typeface="Lucida Console"/>
                <a:cs typeface="Lucida Console"/>
              </a:rPr>
              <a:t> </a:t>
            </a:r>
            <a:r>
              <a:rPr lang="en-AU" sz="1400" dirty="0" err="1">
                <a:latin typeface="Lucida Console"/>
                <a:cs typeface="Lucida Console"/>
              </a:rPr>
              <a:t>e.srcId</a:t>
            </a:r>
            <a:r>
              <a:rPr lang="en-AU" sz="1400" dirty="0">
                <a:latin typeface="Lucida Console"/>
                <a:cs typeface="Lucida Console"/>
              </a:rPr>
              <a:t> = </a:t>
            </a:r>
            <a:r>
              <a:rPr lang="en-AU" sz="1400" dirty="0" err="1">
                <a:latin typeface="Lucida Console"/>
                <a:cs typeface="Lucida Console"/>
              </a:rPr>
              <a:t>src.Id</a:t>
            </a:r>
            <a:r>
              <a:rPr lang="en-AU" sz="1400" dirty="0">
                <a:latin typeface="Lucida Console"/>
                <a:cs typeface="Lucida Console"/>
              </a:rPr>
              <a:t> </a:t>
            </a:r>
            <a:r>
              <a:rPr lang="en-AU" sz="1400" b="1" dirty="0">
                <a:latin typeface="Lucida Console"/>
                <a:cs typeface="Lucida Console"/>
              </a:rPr>
              <a:t>AND</a:t>
            </a:r>
            <a:r>
              <a:rPr lang="en-AU" sz="1400" dirty="0">
                <a:latin typeface="Lucida Console"/>
                <a:cs typeface="Lucida Console"/>
              </a:rPr>
              <a:t> </a:t>
            </a:r>
            <a:r>
              <a:rPr lang="en-AU" sz="1400" dirty="0" err="1">
                <a:latin typeface="Lucida Console"/>
                <a:cs typeface="Lucida Console"/>
              </a:rPr>
              <a:t>e.dstId</a:t>
            </a:r>
            <a:r>
              <a:rPr lang="en-AU" sz="1400" dirty="0">
                <a:latin typeface="Lucida Console"/>
                <a:cs typeface="Lucida Console"/>
              </a:rPr>
              <a:t> = </a:t>
            </a:r>
            <a:r>
              <a:rPr lang="en-AU" sz="1400" dirty="0" err="1">
                <a:latin typeface="Lucida Console"/>
                <a:cs typeface="Lucida Console"/>
              </a:rPr>
              <a:t>dst.Id</a:t>
            </a:r>
            <a:endParaRPr lang="en-US" sz="1400" dirty="0">
              <a:latin typeface="Lucida Console"/>
              <a:cs typeface="Lucida Console"/>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err="1" smtClean="0"/>
              <a:t>EdgeTriplet</a:t>
            </a:r>
            <a:r>
              <a:rPr lang="en-AU" dirty="0" smtClean="0"/>
              <a:t> class </a:t>
            </a:r>
            <a:endParaRPr lang="en-AU" dirty="0"/>
          </a:p>
        </p:txBody>
      </p:sp>
      <p:sp>
        <p:nvSpPr>
          <p:cNvPr id="78851" name="Content Placeholder 2"/>
          <p:cNvSpPr>
            <a:spLocks noGrp="1"/>
          </p:cNvSpPr>
          <p:nvPr>
            <p:ph idx="1"/>
          </p:nvPr>
        </p:nvSpPr>
        <p:spPr/>
        <p:txBody>
          <a:bodyPr/>
          <a:lstStyle/>
          <a:p>
            <a:r>
              <a:rPr lang="en-AU" altLang="en-US" smtClean="0"/>
              <a:t>The EdgeTriplet class extends the Edge class by adding the srcAttr and dstAttr members which contain the source and destination properties respectively. </a:t>
            </a:r>
          </a:p>
          <a:p>
            <a:r>
              <a:rPr lang="en-AU" altLang="en-US" smtClean="0"/>
              <a:t>We can use the triplet view of a graph to render a collection of strings describing relationships between users.</a:t>
            </a:r>
            <a:endParaRPr lang="en-US" altLang="en-US" smtClean="0"/>
          </a:p>
          <a:p>
            <a:endParaRPr lang="en-AU" altLang="en-US" smtClean="0"/>
          </a:p>
        </p:txBody>
      </p:sp>
      <p:sp>
        <p:nvSpPr>
          <p:cNvPr id="5" name="직사각형 4"/>
          <p:cNvSpPr/>
          <p:nvPr/>
        </p:nvSpPr>
        <p:spPr>
          <a:xfrm>
            <a:off x="930275" y="2979738"/>
            <a:ext cx="7804150" cy="18161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spcBef>
                <a:spcPts val="0"/>
              </a:spcBef>
              <a:defRPr/>
            </a:pPr>
            <a:r>
              <a:rPr lang="en-AU" sz="1400" dirty="0">
                <a:solidFill>
                  <a:srgbClr val="00B050"/>
                </a:solidFill>
                <a:latin typeface="Lucida Console"/>
                <a:cs typeface="Lucida Console"/>
              </a:rPr>
              <a:t>// Constructed from above</a:t>
            </a:r>
          </a:p>
          <a:p>
            <a:pPr>
              <a:spcBef>
                <a:spcPts val="0"/>
              </a:spcBef>
              <a:defRPr/>
            </a:pPr>
            <a:r>
              <a:rPr lang="en-AU" sz="1400" b="1" dirty="0" err="1">
                <a:latin typeface="Lucida Console"/>
                <a:cs typeface="Lucida Console"/>
              </a:rPr>
              <a:t>val</a:t>
            </a:r>
            <a:r>
              <a:rPr lang="en-AU" sz="1400" dirty="0">
                <a:latin typeface="Lucida Console"/>
                <a:cs typeface="Lucida Console"/>
              </a:rPr>
              <a:t> graph: Graph[(String, String), String]</a:t>
            </a:r>
          </a:p>
          <a:p>
            <a:pPr>
              <a:spcBef>
                <a:spcPts val="0"/>
              </a:spcBef>
              <a:defRPr/>
            </a:pPr>
            <a:r>
              <a:rPr lang="en-AU" sz="1400" dirty="0">
                <a:solidFill>
                  <a:srgbClr val="00B050"/>
                </a:solidFill>
                <a:latin typeface="Lucida Console"/>
                <a:cs typeface="Lucida Console"/>
              </a:rPr>
              <a:t>// Use the triplets view to create an RDD of facts.</a:t>
            </a:r>
          </a:p>
          <a:p>
            <a:pPr>
              <a:spcBef>
                <a:spcPts val="0"/>
              </a:spcBef>
              <a:defRPr/>
            </a:pPr>
            <a:r>
              <a:rPr lang="en-AU" sz="1400" b="1" dirty="0" err="1">
                <a:latin typeface="Lucida Console"/>
                <a:cs typeface="Lucida Console"/>
              </a:rPr>
              <a:t>val</a:t>
            </a:r>
            <a:r>
              <a:rPr lang="en-AU" sz="1400" dirty="0">
                <a:latin typeface="Lucida Console"/>
                <a:cs typeface="Lucida Console"/>
              </a:rPr>
              <a:t> facts: RDD[String] =</a:t>
            </a:r>
          </a:p>
          <a:p>
            <a:pPr>
              <a:spcBef>
                <a:spcPts val="0"/>
              </a:spcBef>
              <a:defRPr/>
            </a:pPr>
            <a:r>
              <a:rPr lang="en-AU" sz="1400" dirty="0">
                <a:latin typeface="Lucida Console"/>
                <a:cs typeface="Lucida Console"/>
              </a:rPr>
              <a:t>  </a:t>
            </a:r>
            <a:r>
              <a:rPr lang="en-AU" sz="1400" dirty="0" err="1">
                <a:latin typeface="Lucida Console"/>
                <a:cs typeface="Lucida Console"/>
              </a:rPr>
              <a:t>graph.triplets.map</a:t>
            </a:r>
            <a:r>
              <a:rPr lang="en-AU" sz="1400" dirty="0">
                <a:latin typeface="Lucida Console"/>
                <a:cs typeface="Lucida Console"/>
              </a:rPr>
              <a:t>(triplet =&gt;</a:t>
            </a:r>
          </a:p>
          <a:p>
            <a:pPr>
              <a:spcBef>
                <a:spcPts val="0"/>
              </a:spcBef>
              <a:defRPr/>
            </a:pPr>
            <a:r>
              <a:rPr lang="en-AU" sz="1400" dirty="0">
                <a:latin typeface="Lucida Console"/>
                <a:cs typeface="Lucida Console"/>
              </a:rPr>
              <a:t>    triplet.srcAttr._1 + " is the " + </a:t>
            </a:r>
            <a:r>
              <a:rPr lang="en-AU" sz="1400" dirty="0" err="1">
                <a:latin typeface="Lucida Console"/>
                <a:cs typeface="Lucida Console"/>
              </a:rPr>
              <a:t>triplet.attr</a:t>
            </a:r>
            <a:r>
              <a:rPr lang="en-AU" sz="1400" dirty="0">
                <a:latin typeface="Lucida Console"/>
                <a:cs typeface="Lucida Console"/>
              </a:rPr>
              <a:t> + " of " + triplet.dstAttr._1)</a:t>
            </a:r>
          </a:p>
          <a:p>
            <a:pPr>
              <a:spcBef>
                <a:spcPts val="0"/>
              </a:spcBef>
              <a:defRPr/>
            </a:pPr>
            <a:r>
              <a:rPr lang="en-AU" sz="1400" dirty="0" err="1">
                <a:latin typeface="Lucida Console"/>
                <a:cs typeface="Lucida Console"/>
              </a:rPr>
              <a:t>facts.collect.foreach</a:t>
            </a:r>
            <a:r>
              <a:rPr lang="en-AU" sz="1400" dirty="0">
                <a:latin typeface="Lucida Console"/>
                <a:cs typeface="Lucida Console"/>
              </a:rPr>
              <a:t>(</a:t>
            </a:r>
            <a:r>
              <a:rPr lang="en-AU" sz="1400" dirty="0" err="1">
                <a:latin typeface="Lucida Console"/>
                <a:cs typeface="Lucida Console"/>
              </a:rPr>
              <a:t>println</a:t>
            </a:r>
            <a:r>
              <a:rPr lang="en-AU" sz="1400" dirty="0">
                <a:latin typeface="Lucida Console"/>
                <a:cs typeface="Lucida Console"/>
              </a:rPr>
              <a:t>(_))</a:t>
            </a:r>
            <a:endParaRPr lang="en-US" sz="1400" dirty="0">
              <a:latin typeface="Lucida Console"/>
              <a:cs typeface="Lucida Console"/>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Pregel</a:t>
            </a:r>
            <a:r>
              <a:rPr lang="en-US" dirty="0" smtClean="0"/>
              <a:t> Operators</a:t>
            </a:r>
            <a:endParaRPr lang="en-AU" dirty="0"/>
          </a:p>
        </p:txBody>
      </p:sp>
      <p:sp>
        <p:nvSpPr>
          <p:cNvPr id="3" name="Content Placeholder 2"/>
          <p:cNvSpPr>
            <a:spLocks noGrp="1"/>
          </p:cNvSpPr>
          <p:nvPr>
            <p:ph idx="1"/>
          </p:nvPr>
        </p:nvSpPr>
        <p:spPr/>
        <p:txBody>
          <a:bodyPr/>
          <a:lstStyle/>
          <a:p>
            <a:r>
              <a:rPr lang="en-GB" altLang="zh-CN" dirty="0">
                <a:ea typeface="宋体" pitchFamily="2" charset="-122"/>
              </a:rPr>
              <a:t>Bulk Synchronous Parallel Model (BSP</a:t>
            </a:r>
            <a:r>
              <a:rPr lang="en-GB" altLang="zh-CN" dirty="0" smtClean="0">
                <a:ea typeface="宋体" pitchFamily="2" charset="-122"/>
              </a:rPr>
              <a:t>)</a:t>
            </a:r>
          </a:p>
          <a:p>
            <a:pPr lvl="1"/>
            <a:r>
              <a:rPr lang="en-US" altLang="zh-CN" dirty="0">
                <a:ea typeface="宋体" pitchFamily="2" charset="-122"/>
              </a:rPr>
              <a:t>Leslie G. Valiant: A Bridging Model for Parallel Computation. </a:t>
            </a:r>
            <a:r>
              <a:rPr lang="en-US" altLang="zh-CN" dirty="0" err="1">
                <a:ea typeface="宋体" pitchFamily="2" charset="-122"/>
              </a:rPr>
              <a:t>Commun</a:t>
            </a:r>
            <a:r>
              <a:rPr lang="en-US" altLang="zh-CN" dirty="0">
                <a:ea typeface="宋体" pitchFamily="2" charset="-122"/>
              </a:rPr>
              <a:t>. ACM 33 (8): 103-111 (1990)</a:t>
            </a:r>
          </a:p>
          <a:p>
            <a:pPr lvl="1"/>
            <a:r>
              <a:rPr lang="en-US" altLang="zh-CN" dirty="0">
                <a:ea typeface="宋体" pitchFamily="2" charset="-122"/>
              </a:rPr>
              <a:t>Processing: a series of </a:t>
            </a:r>
            <a:r>
              <a:rPr lang="en-US" altLang="zh-CN" dirty="0" err="1">
                <a:solidFill>
                  <a:srgbClr val="FF0000"/>
                </a:solidFill>
                <a:ea typeface="宋体" pitchFamily="2" charset="-122"/>
              </a:rPr>
              <a:t>supersteps</a:t>
            </a:r>
            <a:endParaRPr lang="en-US" altLang="zh-CN" dirty="0">
              <a:solidFill>
                <a:srgbClr val="FF0000"/>
              </a:solidFill>
              <a:ea typeface="宋体" pitchFamily="2" charset="-122"/>
            </a:endParaRPr>
          </a:p>
          <a:p>
            <a:pPr lvl="1"/>
            <a:r>
              <a:rPr lang="en-US" altLang="zh-CN" dirty="0">
                <a:solidFill>
                  <a:srgbClr val="FF0000"/>
                </a:solidFill>
                <a:ea typeface="宋体" pitchFamily="2" charset="-122"/>
              </a:rPr>
              <a:t>Vertex</a:t>
            </a:r>
            <a:r>
              <a:rPr lang="en-US" altLang="zh-CN" dirty="0">
                <a:ea typeface="宋体" pitchFamily="2" charset="-122"/>
              </a:rPr>
              <a:t>: computation is defined to run on each vertex</a:t>
            </a:r>
          </a:p>
          <a:p>
            <a:pPr lvl="1">
              <a:spcBef>
                <a:spcPts val="1200"/>
              </a:spcBef>
              <a:tabLst>
                <a:tab pos="968375" algn="l"/>
                <a:tab pos="1939925" algn="l"/>
                <a:tab pos="2911475" algn="l"/>
                <a:tab pos="3883025" algn="l"/>
                <a:tab pos="4854575" algn="l"/>
                <a:tab pos="5826125" algn="l"/>
                <a:tab pos="6797675" algn="l"/>
                <a:tab pos="7769225" algn="l"/>
                <a:tab pos="8740775" algn="l"/>
                <a:tab pos="9712325" algn="l"/>
                <a:tab pos="10685463" algn="l"/>
              </a:tabLst>
              <a:defRPr/>
            </a:pPr>
            <a:r>
              <a:rPr lang="en-US" altLang="zh-CN" dirty="0" err="1">
                <a:solidFill>
                  <a:schemeClr val="accent2"/>
                </a:solidFill>
                <a:ea typeface="宋体" pitchFamily="2" charset="-122"/>
              </a:rPr>
              <a:t>Superstep</a:t>
            </a:r>
            <a:r>
              <a:rPr lang="en-US" altLang="zh-CN" dirty="0">
                <a:solidFill>
                  <a:schemeClr val="accent2"/>
                </a:solidFill>
                <a:ea typeface="宋体" pitchFamily="2" charset="-122"/>
              </a:rPr>
              <a:t> S</a:t>
            </a:r>
            <a:r>
              <a:rPr lang="en-US" altLang="zh-CN" dirty="0">
                <a:ea typeface="宋体" pitchFamily="2" charset="-122"/>
              </a:rPr>
              <a:t>:  </a:t>
            </a:r>
            <a:r>
              <a:rPr lang="en-US" altLang="zh-CN" i="1" dirty="0">
                <a:solidFill>
                  <a:srgbClr val="FF0000"/>
                </a:solidFill>
                <a:ea typeface="宋体" pitchFamily="2" charset="-122"/>
              </a:rPr>
              <a:t>all vertices compute in parallel; each vertex v may</a:t>
            </a:r>
          </a:p>
          <a:p>
            <a:pPr lvl="2">
              <a:spcBef>
                <a:spcPts val="600"/>
              </a:spcBef>
              <a:tabLst>
                <a:tab pos="968375" algn="l"/>
                <a:tab pos="1939925" algn="l"/>
                <a:tab pos="2911475" algn="l"/>
                <a:tab pos="3883025" algn="l"/>
                <a:tab pos="4854575" algn="l"/>
                <a:tab pos="5826125" algn="l"/>
                <a:tab pos="6797675" algn="l"/>
                <a:tab pos="7769225" algn="l"/>
                <a:tab pos="8740775" algn="l"/>
                <a:tab pos="9712325" algn="l"/>
                <a:tab pos="10685463" algn="l"/>
              </a:tabLst>
              <a:defRPr/>
            </a:pPr>
            <a:r>
              <a:rPr lang="en-US" altLang="zh-CN" dirty="0">
                <a:ea typeface="宋体" pitchFamily="2" charset="-122"/>
              </a:rPr>
              <a:t>receive </a:t>
            </a:r>
            <a:r>
              <a:rPr lang="en-US" altLang="zh-CN" dirty="0">
                <a:solidFill>
                  <a:srgbClr val="FF0000"/>
                </a:solidFill>
                <a:ea typeface="宋体" pitchFamily="2" charset="-122"/>
              </a:rPr>
              <a:t>messages</a:t>
            </a:r>
            <a:r>
              <a:rPr lang="en-US" altLang="zh-CN" dirty="0">
                <a:ea typeface="宋体" pitchFamily="2" charset="-122"/>
              </a:rPr>
              <a:t> sent to v from </a:t>
            </a:r>
            <a:r>
              <a:rPr lang="en-US" altLang="zh-CN" dirty="0" err="1">
                <a:ea typeface="宋体" pitchFamily="2" charset="-122"/>
              </a:rPr>
              <a:t>superstep</a:t>
            </a:r>
            <a:r>
              <a:rPr lang="en-US" altLang="zh-CN" dirty="0">
                <a:ea typeface="宋体" pitchFamily="2" charset="-122"/>
              </a:rPr>
              <a:t> S – 1; </a:t>
            </a:r>
          </a:p>
          <a:p>
            <a:pPr lvl="2">
              <a:spcBef>
                <a:spcPts val="600"/>
              </a:spcBef>
              <a:tabLst>
                <a:tab pos="968375" algn="l"/>
                <a:tab pos="1939925" algn="l"/>
                <a:tab pos="2911475" algn="l"/>
                <a:tab pos="3883025" algn="l"/>
                <a:tab pos="4854575" algn="l"/>
                <a:tab pos="5826125" algn="l"/>
                <a:tab pos="6797675" algn="l"/>
                <a:tab pos="7769225" algn="l"/>
                <a:tab pos="8740775" algn="l"/>
                <a:tab pos="9712325" algn="l"/>
                <a:tab pos="10685463" algn="l"/>
              </a:tabLst>
              <a:defRPr/>
            </a:pPr>
            <a:r>
              <a:rPr lang="en-US" altLang="zh-CN" dirty="0">
                <a:ea typeface="宋体" pitchFamily="2" charset="-122"/>
              </a:rPr>
              <a:t>perform some computation: modify its states and the states of its outgoing edges</a:t>
            </a:r>
          </a:p>
          <a:p>
            <a:pPr lvl="2">
              <a:spcBef>
                <a:spcPts val="600"/>
              </a:spcBef>
              <a:tabLst>
                <a:tab pos="968375" algn="l"/>
                <a:tab pos="1939925" algn="l"/>
                <a:tab pos="2911475" algn="l"/>
                <a:tab pos="3883025" algn="l"/>
                <a:tab pos="4854575" algn="l"/>
                <a:tab pos="5826125" algn="l"/>
                <a:tab pos="6797675" algn="l"/>
                <a:tab pos="7769225" algn="l"/>
                <a:tab pos="8740775" algn="l"/>
                <a:tab pos="9712325" algn="l"/>
                <a:tab pos="10685463" algn="l"/>
              </a:tabLst>
              <a:defRPr/>
            </a:pPr>
            <a:r>
              <a:rPr lang="en-US" altLang="zh-CN" dirty="0">
                <a:ea typeface="宋体" pitchFamily="2" charset="-122"/>
              </a:rPr>
              <a:t>Send </a:t>
            </a:r>
            <a:r>
              <a:rPr lang="en-US" altLang="zh-CN" dirty="0">
                <a:solidFill>
                  <a:srgbClr val="FF0000"/>
                </a:solidFill>
                <a:ea typeface="宋体" pitchFamily="2" charset="-122"/>
              </a:rPr>
              <a:t>messages</a:t>
            </a:r>
            <a:r>
              <a:rPr lang="en-US" altLang="zh-CN" dirty="0">
                <a:ea typeface="宋体" pitchFamily="2" charset="-122"/>
              </a:rPr>
              <a:t> to other vertices ( to be received in the next </a:t>
            </a:r>
            <a:r>
              <a:rPr lang="en-US" altLang="zh-CN" dirty="0" err="1">
                <a:ea typeface="宋体" pitchFamily="2" charset="-122"/>
              </a:rPr>
              <a:t>superstep</a:t>
            </a:r>
            <a:r>
              <a:rPr lang="en-US" altLang="zh-CN" dirty="0" smtClean="0">
                <a:ea typeface="宋体" pitchFamily="2" charset="-122"/>
              </a:rPr>
              <a:t>)</a:t>
            </a:r>
            <a:endParaRPr lang="en-GB" dirty="0" smtClean="0">
              <a:ea typeface="宋体" pitchFamily="2" charset="-122"/>
            </a:endParaRPr>
          </a:p>
          <a:p>
            <a:r>
              <a:rPr lang="en-AU" dirty="0" smtClean="0"/>
              <a:t>The </a:t>
            </a:r>
            <a:r>
              <a:rPr lang="en-AU" dirty="0" err="1"/>
              <a:t>Pregel</a:t>
            </a:r>
            <a:r>
              <a:rPr lang="en-AU" dirty="0"/>
              <a:t> operator in </a:t>
            </a:r>
            <a:r>
              <a:rPr lang="en-AU" dirty="0" err="1"/>
              <a:t>GraphX</a:t>
            </a:r>
            <a:r>
              <a:rPr lang="en-AU" dirty="0"/>
              <a:t> is a </a:t>
            </a:r>
            <a:r>
              <a:rPr lang="en-AU" dirty="0" smtClean="0"/>
              <a:t>BSP messaging abstraction</a:t>
            </a:r>
            <a:r>
              <a:rPr lang="en-AU" dirty="0"/>
              <a:t> </a:t>
            </a:r>
            <a:r>
              <a:rPr lang="en-AU" i="1" dirty="0"/>
              <a:t>constrained to the topology of the </a:t>
            </a:r>
            <a:r>
              <a:rPr lang="en-AU" i="1" dirty="0" smtClean="0"/>
              <a:t>graph.</a:t>
            </a:r>
          </a:p>
          <a:p>
            <a:pPr lvl="1"/>
            <a:r>
              <a:rPr lang="en-GB" dirty="0" smtClean="0">
                <a:ea typeface="宋体" pitchFamily="2" charset="-122"/>
              </a:rPr>
              <a:t>Solve the single-source shortest </a:t>
            </a:r>
            <a:r>
              <a:rPr lang="en-GB" dirty="0">
                <a:ea typeface="宋体" pitchFamily="2" charset="-122"/>
              </a:rPr>
              <a:t>path problem </a:t>
            </a:r>
            <a:r>
              <a:rPr lang="en-GB" dirty="0">
                <a:ea typeface="宋体" pitchFamily="2" charset="-122"/>
                <a:hlinkClick r:id="rId2"/>
              </a:rPr>
              <a:t>https://</a:t>
            </a:r>
            <a:r>
              <a:rPr lang="en-GB" dirty="0" smtClean="0">
                <a:ea typeface="宋体" pitchFamily="2" charset="-122"/>
                <a:hlinkClick r:id="rId2"/>
              </a:rPr>
              <a:t>github.com/apache/spark/blob/master/graphx/src/main/scala/org/apache/spark/graphx/lib/ShortestPaths.scala</a:t>
            </a:r>
            <a:r>
              <a:rPr lang="en-GB" dirty="0" smtClean="0">
                <a:ea typeface="宋体" pitchFamily="2" charset="-122"/>
              </a:rPr>
              <a:t> </a:t>
            </a:r>
          </a:p>
          <a:p>
            <a:pPr lvl="1"/>
            <a:endParaRPr lang="en-GB" dirty="0" smtClean="0">
              <a:ea typeface="宋体" pitchFamily="2" charset="-122"/>
            </a:endParaRPr>
          </a:p>
          <a:p>
            <a:endParaRPr lang="en-AU" dirty="0"/>
          </a:p>
        </p:txBody>
      </p:sp>
      <p:sp>
        <p:nvSpPr>
          <p:cNvPr id="4" name="Rectangle 89"/>
          <p:cNvSpPr>
            <a:spLocks noChangeArrowheads="1"/>
          </p:cNvSpPr>
          <p:nvPr/>
        </p:nvSpPr>
        <p:spPr bwMode="auto">
          <a:xfrm>
            <a:off x="657224" y="2914651"/>
            <a:ext cx="7572375" cy="942974"/>
          </a:xfrm>
          <a:prstGeom prst="rect">
            <a:avLst/>
          </a:prstGeom>
          <a:solidFill>
            <a:schemeClr val="accent3">
              <a:lumMod val="90000"/>
            </a:schemeClr>
          </a:solidFill>
          <a:ln>
            <a:noFill/>
          </a:ln>
          <a:extLst/>
        </p:spPr>
        <p:txBody>
          <a:bodyPr/>
          <a:lstStyle>
            <a:lvl1pPr marL="365125" indent="-365125" defTabSz="971550">
              <a:defRPr sz="2400">
                <a:solidFill>
                  <a:schemeClr val="bg1"/>
                </a:solidFill>
                <a:latin typeface="Times New Roman" pitchFamily="18" charset="0"/>
              </a:defRPr>
            </a:lvl1pPr>
            <a:lvl2pPr marL="742950" indent="-285750" defTabSz="971550">
              <a:defRPr sz="2400">
                <a:solidFill>
                  <a:schemeClr val="bg1"/>
                </a:solidFill>
                <a:latin typeface="Times New Roman" pitchFamily="18" charset="0"/>
              </a:defRPr>
            </a:lvl2pPr>
            <a:lvl3pPr marL="1143000" indent="-228600" defTabSz="971550">
              <a:defRPr sz="2400">
                <a:solidFill>
                  <a:schemeClr val="bg1"/>
                </a:solidFill>
                <a:latin typeface="Times New Roman" pitchFamily="18" charset="0"/>
              </a:defRPr>
            </a:lvl3pPr>
            <a:lvl4pPr marL="1600200" indent="-228600" defTabSz="971550">
              <a:defRPr sz="2400">
                <a:solidFill>
                  <a:schemeClr val="bg1"/>
                </a:solidFill>
                <a:latin typeface="Times New Roman" pitchFamily="18" charset="0"/>
              </a:defRPr>
            </a:lvl4pPr>
            <a:lvl5pPr marL="2057400" indent="-228600" defTabSz="971550">
              <a:defRPr sz="2400">
                <a:solidFill>
                  <a:schemeClr val="bg1"/>
                </a:solidFill>
                <a:latin typeface="Times New Roman" pitchFamily="18" charset="0"/>
              </a:defRPr>
            </a:lvl5pPr>
            <a:lvl6pPr marL="2514600" indent="-228600" defTabSz="971550" eaLnBrk="0" fontAlgn="base" hangingPunct="0">
              <a:spcBef>
                <a:spcPct val="0"/>
              </a:spcBef>
              <a:spcAft>
                <a:spcPct val="0"/>
              </a:spcAft>
              <a:defRPr sz="2400">
                <a:solidFill>
                  <a:schemeClr val="bg1"/>
                </a:solidFill>
                <a:latin typeface="Times New Roman" pitchFamily="18" charset="0"/>
              </a:defRPr>
            </a:lvl6pPr>
            <a:lvl7pPr marL="2971800" indent="-228600" defTabSz="971550" eaLnBrk="0" fontAlgn="base" hangingPunct="0">
              <a:spcBef>
                <a:spcPct val="0"/>
              </a:spcBef>
              <a:spcAft>
                <a:spcPct val="0"/>
              </a:spcAft>
              <a:defRPr sz="2400">
                <a:solidFill>
                  <a:schemeClr val="bg1"/>
                </a:solidFill>
                <a:latin typeface="Times New Roman" pitchFamily="18" charset="0"/>
              </a:defRPr>
            </a:lvl7pPr>
            <a:lvl8pPr marL="3429000" indent="-228600" defTabSz="971550" eaLnBrk="0" fontAlgn="base" hangingPunct="0">
              <a:spcBef>
                <a:spcPct val="0"/>
              </a:spcBef>
              <a:spcAft>
                <a:spcPct val="0"/>
              </a:spcAft>
              <a:defRPr sz="2400">
                <a:solidFill>
                  <a:schemeClr val="bg1"/>
                </a:solidFill>
                <a:latin typeface="Times New Roman" pitchFamily="18" charset="0"/>
              </a:defRPr>
            </a:lvl8pPr>
            <a:lvl9pPr marL="3886200" indent="-228600" defTabSz="971550" eaLnBrk="0" fontAlgn="base" hangingPunct="0">
              <a:spcBef>
                <a:spcPct val="0"/>
              </a:spcBef>
              <a:spcAft>
                <a:spcPct val="0"/>
              </a:spcAft>
              <a:defRPr sz="2400">
                <a:solidFill>
                  <a:schemeClr val="bg1"/>
                </a:solidFill>
                <a:latin typeface="Times New Roman" pitchFamily="18" charset="0"/>
              </a:defRPr>
            </a:lvl9pPr>
          </a:lstStyle>
          <a:p>
            <a:pPr algn="ctr">
              <a:buSzPct val="90000"/>
              <a:buFont typeface="Wingdings" pitchFamily="2" charset="2"/>
              <a:buNone/>
            </a:pPr>
            <a:endParaRPr lang="en-US" altLang="zh-CN" sz="2000" i="1" dirty="0" smtClean="0">
              <a:solidFill>
                <a:srgbClr val="CC3300"/>
              </a:solidFill>
              <a:latin typeface="Arial" charset="0"/>
              <a:ea typeface="宋体" pitchFamily="2" charset="-122"/>
            </a:endParaRPr>
          </a:p>
          <a:p>
            <a:pPr algn="ctr">
              <a:buSzPct val="90000"/>
              <a:buFont typeface="Wingdings" pitchFamily="2" charset="2"/>
              <a:buNone/>
            </a:pPr>
            <a:r>
              <a:rPr lang="en-US" altLang="zh-CN" sz="2000" i="1" dirty="0" smtClean="0">
                <a:solidFill>
                  <a:srgbClr val="CC3300"/>
                </a:solidFill>
                <a:latin typeface="Arial" charset="0"/>
                <a:ea typeface="宋体" pitchFamily="2" charset="-122"/>
              </a:rPr>
              <a:t>Vertex-centric</a:t>
            </a:r>
            <a:r>
              <a:rPr lang="en-US" altLang="zh-CN" sz="2000" i="1" dirty="0">
                <a:solidFill>
                  <a:srgbClr val="CC3300"/>
                </a:solidFill>
                <a:latin typeface="Arial" charset="0"/>
                <a:ea typeface="宋体" pitchFamily="2" charset="-122"/>
              </a:rPr>
              <a:t>, message passing</a:t>
            </a:r>
          </a:p>
        </p:txBody>
      </p:sp>
    </p:spTree>
    <p:extLst>
      <p:ext uri="{BB962C8B-B14F-4D97-AF65-F5344CB8AC3E}">
        <p14:creationId xmlns:p14="http://schemas.microsoft.com/office/powerpoint/2010/main" val="174689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Effect transition="in" filter="fade">
                                      <p:cBhvr>
                                        <p:cTn id="11" dur="500"/>
                                        <p:tgtEl>
                                          <p:spTgt spid="3">
                                            <p:txEl>
                                              <p:pRg st="8" end="8"/>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9" end="9"/>
                                            </p:txEl>
                                          </p:spTgt>
                                        </p:tgtEl>
                                        <p:attrNameLst>
                                          <p:attrName>style.visibility</p:attrName>
                                        </p:attrNameLst>
                                      </p:cBhvr>
                                      <p:to>
                                        <p:strVal val="visible"/>
                                      </p:to>
                                    </p:set>
                                    <p:animEffect transition="in" filter="fade">
                                      <p:cBhvr>
                                        <p:cTn id="1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zh-CN" dirty="0" smtClean="0"/>
              <a:t>References</a:t>
            </a:r>
            <a:endParaRPr lang="en-AU" dirty="0"/>
          </a:p>
        </p:txBody>
      </p:sp>
      <p:sp>
        <p:nvSpPr>
          <p:cNvPr id="79875" name="Content Placeholder 2"/>
          <p:cNvSpPr>
            <a:spLocks noGrp="1"/>
          </p:cNvSpPr>
          <p:nvPr>
            <p:ph idx="1"/>
          </p:nvPr>
        </p:nvSpPr>
        <p:spPr/>
        <p:txBody>
          <a:bodyPr/>
          <a:lstStyle/>
          <a:p>
            <a:r>
              <a:rPr lang="en-AU" altLang="en-US" dirty="0" smtClean="0">
                <a:hlinkClick r:id="rId2"/>
              </a:rPr>
              <a:t>http://spark.apache.org/docs/latest/index.html</a:t>
            </a:r>
            <a:endParaRPr lang="en-AU" altLang="en-US" dirty="0" smtClean="0"/>
          </a:p>
          <a:p>
            <a:r>
              <a:rPr lang="en-US" altLang="en-US" dirty="0" smtClean="0"/>
              <a:t>Spark SQL guide: </a:t>
            </a:r>
            <a:r>
              <a:rPr lang="en-US" altLang="en-US" dirty="0" smtClean="0">
                <a:hlinkClick r:id="rId3"/>
              </a:rPr>
              <a:t>http://spark.apache.org/docs/latest/sql-programming-guide.html</a:t>
            </a:r>
            <a:endParaRPr lang="en-AU" altLang="en-US" dirty="0" smtClean="0"/>
          </a:p>
          <a:p>
            <a:r>
              <a:rPr lang="en-AU" altLang="en-US" dirty="0" smtClean="0"/>
              <a:t>Spark Streaming guide: </a:t>
            </a:r>
            <a:r>
              <a:rPr lang="en-AU" altLang="en-US" dirty="0" smtClean="0">
                <a:hlinkClick r:id="rId4"/>
              </a:rPr>
              <a:t>http://</a:t>
            </a:r>
            <a:r>
              <a:rPr lang="en-AU" altLang="en-US" dirty="0" smtClean="0">
                <a:hlinkClick r:id="rId4"/>
              </a:rPr>
              <a:t>spark.apache.org/docs/latest/streaming-programming-guide.html</a:t>
            </a:r>
            <a:endParaRPr lang="en-AU" altLang="en-US" dirty="0" smtClean="0"/>
          </a:p>
          <a:p>
            <a:r>
              <a:rPr lang="en-US" altLang="en-US" dirty="0" smtClean="0"/>
              <a:t>Spark </a:t>
            </a:r>
            <a:r>
              <a:rPr lang="en-US" altLang="en-US" dirty="0"/>
              <a:t>Structured Streaming: </a:t>
            </a:r>
            <a:r>
              <a:rPr lang="en-US" altLang="en-US" dirty="0">
                <a:hlinkClick r:id="rId5"/>
              </a:rPr>
              <a:t>https://</a:t>
            </a:r>
            <a:r>
              <a:rPr lang="en-US" altLang="en-US" dirty="0" smtClean="0">
                <a:hlinkClick r:id="rId5"/>
              </a:rPr>
              <a:t>spark.apache.org/docs/latest/structured-streaming-programming-guide.html</a:t>
            </a:r>
            <a:r>
              <a:rPr lang="en-US" altLang="en-US" dirty="0" smtClean="0"/>
              <a:t> </a:t>
            </a:r>
            <a:endParaRPr lang="en-AU" altLang="en-US" dirty="0" smtClean="0"/>
          </a:p>
          <a:p>
            <a:r>
              <a:rPr lang="en-US" altLang="en-US" dirty="0" smtClean="0"/>
              <a:t>Spark </a:t>
            </a:r>
            <a:r>
              <a:rPr lang="en-US" altLang="en-US" dirty="0" err="1" smtClean="0"/>
              <a:t>GraphX</a:t>
            </a:r>
            <a:r>
              <a:rPr lang="en-US" altLang="en-US" dirty="0" smtClean="0"/>
              <a:t> guide: </a:t>
            </a:r>
            <a:r>
              <a:rPr lang="en-US" altLang="en-US" dirty="0" smtClean="0">
                <a:hlinkClick r:id="rId6"/>
              </a:rPr>
              <a:t>http://spark.apache.org/docs/latest/graphx-programming-guide.html</a:t>
            </a:r>
            <a:endParaRPr lang="en-US" altLang="en-US" dirty="0" smtClean="0"/>
          </a:p>
          <a:p>
            <a:r>
              <a:rPr lang="en-US" altLang="en-US" dirty="0" smtClean="0"/>
              <a:t>Graph Analytics with </a:t>
            </a:r>
            <a:r>
              <a:rPr lang="en-US" altLang="en-US" dirty="0" err="1" smtClean="0"/>
              <a:t>Graphx</a:t>
            </a:r>
            <a:r>
              <a:rPr lang="en-US" altLang="en-US" dirty="0" smtClean="0"/>
              <a:t>. </a:t>
            </a:r>
            <a:r>
              <a:rPr lang="en-US" altLang="en-US" dirty="0" smtClean="0">
                <a:hlinkClick r:id="rId7"/>
              </a:rPr>
              <a:t>http://ampcamp.berkeley.edu/big-data-mini-course/graph-analytics-with-graphx.html</a:t>
            </a:r>
            <a:endParaRPr lang="en-US" altLang="en-US" dirty="0" smtClean="0"/>
          </a:p>
          <a:p>
            <a:r>
              <a:rPr lang="en-US" altLang="en-US" dirty="0" smtClean="0">
                <a:hlinkClick r:id="rId8"/>
              </a:rPr>
              <a:t>Learning Spark</a:t>
            </a:r>
            <a:r>
              <a:rPr lang="en-US" altLang="en-US" dirty="0" smtClean="0"/>
              <a:t>. </a:t>
            </a:r>
            <a:r>
              <a:rPr lang="en-AU" dirty="0"/>
              <a:t>O'Reilly </a:t>
            </a:r>
            <a:r>
              <a:rPr lang="en-AU" dirty="0" smtClean="0"/>
              <a:t>Media. </a:t>
            </a:r>
            <a:endParaRPr lang="en-US" altLang="en-US" dirty="0" smtClean="0"/>
          </a:p>
          <a:p>
            <a:endParaRPr lang="en-US" altLang="en-US" dirty="0" smtClean="0"/>
          </a:p>
          <a:p>
            <a:endParaRPr lang="en-AU" altLang="en-US" dirty="0" smtClean="0"/>
          </a:p>
          <a:p>
            <a:endParaRPr lang="en-AU" altLang="en-US" dirty="0" smtClean="0"/>
          </a:p>
          <a:p>
            <a:endParaRPr lang="en-AU"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zh-CN" dirty="0" smtClean="0"/>
              <a:t>Summary</a:t>
            </a:r>
            <a:endParaRPr lang="en-AU" dirty="0"/>
          </a:p>
        </p:txBody>
      </p:sp>
      <p:pic>
        <p:nvPicPr>
          <p:cNvPr id="1126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14388" y="1671638"/>
            <a:ext cx="7661275" cy="3748087"/>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p:txBody>
          <a:bodyPr/>
          <a:lstStyle/>
          <a:p>
            <a:pPr>
              <a:defRPr/>
            </a:pPr>
            <a:r>
              <a:rPr lang="en-US" altLang="en-US" dirty="0" smtClean="0"/>
              <a:t>End of Chapter </a:t>
            </a:r>
            <a:r>
              <a:rPr lang="en-US" altLang="zh-CN" dirty="0" smtClean="0"/>
              <a:t>7</a:t>
            </a:r>
            <a:endParaRPr lang="en-US" altLang="en-US"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endParaRPr lang="en-AU" dirty="0"/>
          </a:p>
        </p:txBody>
      </p:sp>
      <p:sp>
        <p:nvSpPr>
          <p:cNvPr id="3" name="Content Placeholder 2"/>
          <p:cNvSpPr>
            <a:spLocks noGrp="1"/>
          </p:cNvSpPr>
          <p:nvPr>
            <p:ph idx="1"/>
          </p:nvPr>
        </p:nvSpPr>
        <p:spPr/>
        <p:txBody>
          <a:bodyPr/>
          <a:lstStyle/>
          <a:p>
            <a:r>
              <a:rPr lang="en-US" altLang="en-US" dirty="0"/>
              <a:t>Problem </a:t>
            </a:r>
            <a:r>
              <a:rPr lang="en-US" altLang="zh-CN" dirty="0" smtClean="0"/>
              <a:t>2</a:t>
            </a:r>
            <a:r>
              <a:rPr lang="en-US" altLang="en-US" dirty="0" smtClean="0"/>
              <a:t>: Given a collection of documents, </a:t>
            </a:r>
            <a:r>
              <a:rPr lang="en-AU" altLang="en-US" dirty="0"/>
              <a:t>c</a:t>
            </a:r>
            <a:r>
              <a:rPr lang="en-AU" dirty="0" smtClean="0"/>
              <a:t>ompute </a:t>
            </a:r>
            <a:r>
              <a:rPr lang="en-AU" dirty="0"/>
              <a:t>the average length of words starting with each letter. </a:t>
            </a:r>
            <a:endParaRPr lang="en-AU" dirty="0"/>
          </a:p>
        </p:txBody>
      </p:sp>
      <p:sp>
        <p:nvSpPr>
          <p:cNvPr id="4" name="직사각형 4"/>
          <p:cNvSpPr/>
          <p:nvPr/>
        </p:nvSpPr>
        <p:spPr>
          <a:xfrm>
            <a:off x="615950" y="2198688"/>
            <a:ext cx="7804150" cy="2246769"/>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r>
              <a:rPr lang="en-AU" sz="1400" b="1" dirty="0" err="1"/>
              <a:t>val</a:t>
            </a:r>
            <a:r>
              <a:rPr lang="en-AU" sz="1400" dirty="0"/>
              <a:t> </a:t>
            </a:r>
            <a:r>
              <a:rPr lang="en-AU" sz="1400" dirty="0" err="1"/>
              <a:t>textFile</a:t>
            </a:r>
            <a:r>
              <a:rPr lang="en-AU" sz="1400" dirty="0"/>
              <a:t> = </a:t>
            </a:r>
            <a:r>
              <a:rPr lang="en-AU" sz="1400" dirty="0" err="1"/>
              <a:t>sc.textFile</a:t>
            </a:r>
            <a:r>
              <a:rPr lang="en-AU" sz="1400" dirty="0"/>
              <a:t>(</a:t>
            </a:r>
            <a:r>
              <a:rPr lang="en-AU" sz="1400" dirty="0" err="1"/>
              <a:t>inputFile</a:t>
            </a:r>
            <a:r>
              <a:rPr lang="en-AU" sz="1400" dirty="0"/>
              <a:t>)</a:t>
            </a:r>
          </a:p>
          <a:p>
            <a:r>
              <a:rPr lang="en-AU" sz="1400" b="1" dirty="0" err="1"/>
              <a:t>val</a:t>
            </a:r>
            <a:r>
              <a:rPr lang="en-AU" sz="1400" dirty="0"/>
              <a:t> words = </a:t>
            </a:r>
            <a:r>
              <a:rPr lang="en-AU" sz="1400" dirty="0" err="1"/>
              <a:t>textFile.flatMap</a:t>
            </a:r>
            <a:r>
              <a:rPr lang="en-AU" sz="1400" dirty="0"/>
              <a:t>(_.split(“ “).</a:t>
            </a:r>
            <a:r>
              <a:rPr lang="en-AU" sz="1400" dirty="0" err="1"/>
              <a:t>toLowerCase</a:t>
            </a:r>
            <a:r>
              <a:rPr lang="en-AU" sz="1400" dirty="0"/>
              <a:t>)</a:t>
            </a:r>
          </a:p>
          <a:p>
            <a:r>
              <a:rPr lang="en-AU" sz="1400" dirty="0"/>
              <a:t> </a:t>
            </a:r>
          </a:p>
          <a:p>
            <a:r>
              <a:rPr lang="en-AU" sz="1400" b="1" dirty="0" err="1" smtClean="0"/>
              <a:t>val</a:t>
            </a:r>
            <a:r>
              <a:rPr lang="en-AU" sz="1400" dirty="0" smtClean="0"/>
              <a:t> </a:t>
            </a:r>
            <a:r>
              <a:rPr lang="en-AU" sz="1400" dirty="0"/>
              <a:t>counts = </a:t>
            </a:r>
            <a:r>
              <a:rPr lang="en-AU" sz="1400" dirty="0" err="1"/>
              <a:t>words.filter</a:t>
            </a:r>
            <a:r>
              <a:rPr lang="en-AU" sz="1400" dirty="0"/>
              <a:t>(x=&gt; </a:t>
            </a:r>
            <a:r>
              <a:rPr lang="en-AU" sz="1400" dirty="0" err="1"/>
              <a:t>x.length</a:t>
            </a:r>
            <a:r>
              <a:rPr lang="en-AU" sz="1400" dirty="0"/>
              <a:t> &gt;=1 &amp;&amp; </a:t>
            </a:r>
            <a:r>
              <a:rPr lang="en-AU" sz="1400" dirty="0" err="1"/>
              <a:t>x.charAt</a:t>
            </a:r>
            <a:r>
              <a:rPr lang="en-AU" sz="1400" dirty="0"/>
              <a:t>(0)&lt;=’z’ &amp;&amp; </a:t>
            </a:r>
            <a:r>
              <a:rPr lang="en-AU" sz="1400" dirty="0" smtClean="0"/>
              <a:t>	</a:t>
            </a:r>
            <a:r>
              <a:rPr lang="en-AU" sz="1400" dirty="0" err="1" smtClean="0"/>
              <a:t>x.charAt</a:t>
            </a:r>
            <a:r>
              <a:rPr lang="en-AU" sz="1400" dirty="0" smtClean="0"/>
              <a:t>(0</a:t>
            </a:r>
            <a:r>
              <a:rPr lang="en-AU" sz="1400" dirty="0"/>
              <a:t>)&gt;=’a’).map(x=&gt;(</a:t>
            </a:r>
            <a:r>
              <a:rPr lang="en-AU" sz="1400" dirty="0" err="1"/>
              <a:t>x.charAt</a:t>
            </a:r>
            <a:r>
              <a:rPr lang="en-AU" sz="1400" dirty="0"/>
              <a:t>(0), (</a:t>
            </a:r>
            <a:r>
              <a:rPr lang="en-AU" sz="1400" dirty="0" err="1"/>
              <a:t>x.length</a:t>
            </a:r>
            <a:r>
              <a:rPr lang="en-AU" sz="1400" dirty="0"/>
              <a:t>, 1)))</a:t>
            </a:r>
          </a:p>
          <a:p>
            <a:r>
              <a:rPr lang="en-AU" sz="1400" dirty="0"/>
              <a:t> </a:t>
            </a:r>
          </a:p>
          <a:p>
            <a:r>
              <a:rPr lang="en-AU" sz="1400" b="1" dirty="0" err="1"/>
              <a:t>val</a:t>
            </a:r>
            <a:r>
              <a:rPr lang="en-AU" sz="1400" dirty="0"/>
              <a:t> </a:t>
            </a:r>
            <a:r>
              <a:rPr lang="en-AU" sz="1400" dirty="0" err="1"/>
              <a:t>avgLen</a:t>
            </a:r>
            <a:r>
              <a:rPr lang="en-AU" sz="1400" dirty="0"/>
              <a:t> = </a:t>
            </a:r>
            <a:r>
              <a:rPr lang="en-AU" sz="1400" dirty="0" err="1"/>
              <a:t>counts.reduceByKey</a:t>
            </a:r>
            <a:r>
              <a:rPr lang="en-AU" sz="1400" dirty="0"/>
              <a:t>((a, b)=&gt;(a._1+b._1, a._2+b._2)).</a:t>
            </a:r>
            <a:r>
              <a:rPr lang="en-AU" sz="1400" dirty="0" err="1"/>
              <a:t>foreach</a:t>
            </a:r>
            <a:r>
              <a:rPr lang="en-AU" sz="1400" dirty="0"/>
              <a:t>(x=&gt;(x._1, </a:t>
            </a:r>
            <a:r>
              <a:rPr lang="en-AU" sz="1400" dirty="0" smtClean="0"/>
              <a:t>	x</a:t>
            </a:r>
            <a:r>
              <a:rPr lang="en-AU" sz="1400" dirty="0"/>
              <a:t>._2._1.toDouble/x._2._2))</a:t>
            </a:r>
          </a:p>
          <a:p>
            <a:r>
              <a:rPr lang="en-AU" sz="1400" dirty="0"/>
              <a:t> </a:t>
            </a:r>
          </a:p>
          <a:p>
            <a:r>
              <a:rPr lang="en-AU" sz="1400" dirty="0" err="1"/>
              <a:t>avgLen.foreach</a:t>
            </a:r>
            <a:r>
              <a:rPr lang="en-AU" sz="1400" dirty="0"/>
              <a:t>(x =&gt; </a:t>
            </a:r>
            <a:r>
              <a:rPr lang="en-AU" sz="1400" dirty="0" err="1"/>
              <a:t>println</a:t>
            </a:r>
            <a:r>
              <a:rPr lang="en-AU" sz="1400" dirty="0"/>
              <a:t>(x._1, x._2))</a:t>
            </a:r>
            <a:endParaRPr lang="en-US" sz="1400" dirty="0">
              <a:latin typeface="Lucida Console"/>
              <a:cs typeface="Lucida Console"/>
            </a:endParaRPr>
          </a:p>
        </p:txBody>
      </p:sp>
    </p:spTree>
    <p:extLst>
      <p:ext uri="{BB962C8B-B14F-4D97-AF65-F5344CB8AC3E}">
        <p14:creationId xmlns:p14="http://schemas.microsoft.com/office/powerpoint/2010/main" val="579727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2795588"/>
            <a:ext cx="7772400" cy="76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S PGothic"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9pPr>
          </a:lstStyle>
          <a:p>
            <a:pPr>
              <a:defRPr/>
            </a:pPr>
            <a:r>
              <a:rPr lang="en-US" altLang="zh-CN" kern="0" dirty="0" smtClean="0"/>
              <a:t>Part 2: Self-Contained </a:t>
            </a:r>
            <a:r>
              <a:rPr lang="en-US" altLang="zh-CN" kern="0" dirty="0"/>
              <a:t>Applications</a:t>
            </a:r>
            <a:endParaRPr lang="en-US" altLang="en-US" kern="0" dirty="0" smtClean="0"/>
          </a:p>
        </p:txBody>
      </p:sp>
    </p:spTree>
    <p:extLst>
      <p:ext uri="{BB962C8B-B14F-4D97-AF65-F5344CB8AC3E}">
        <p14:creationId xmlns:p14="http://schemas.microsoft.com/office/powerpoint/2010/main" val="3863431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12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128" charset="0"/>
          </a:defRPr>
        </a:defPPr>
      </a:lstStyle>
    </a:lnDef>
  </a:objectDefaults>
  <a:extraClrSchemeLst>
    <a:extraClrScheme>
      <a:clrScheme name="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96234E059086442ABEDED148870ED9F" ma:contentTypeVersion="0" ma:contentTypeDescription="Create a new document." ma:contentTypeScope="" ma:versionID="cc63a846be6f86c6ef4721d6604d9bf5">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484230-E82F-4985-BB3B-3592A93661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83C6409-3C63-4262-A705-E2EDD4F1DCF4}">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382A090A-DC23-45DF-9B22-F12A01C9B3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C:\Documents and Settings\mt\Application Data\Microsoft\Templates\db-5-grey.pot</Template>
  <TotalTime>55461</TotalTime>
  <Words>4239</Words>
  <Application>Microsoft Office PowerPoint</Application>
  <PresentationFormat>On-screen Show (4:3)</PresentationFormat>
  <Paragraphs>923</Paragraphs>
  <Slides>81</Slides>
  <Notes>1</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db-5-grey</vt:lpstr>
      <vt:lpstr>COMP9313: Big Data Management         Lecturer: Xin Cao Course web site: http://www.cse.unsw.edu.au/~cs9313/ </vt:lpstr>
      <vt:lpstr>PowerPoint Presentation</vt:lpstr>
      <vt:lpstr>PowerPoint Presentation</vt:lpstr>
      <vt:lpstr>Spark Ideas</vt:lpstr>
      <vt:lpstr>Spark Components</vt:lpstr>
      <vt:lpstr>RDD</vt:lpstr>
      <vt:lpstr>Pair RDD</vt:lpstr>
      <vt:lpstr>Summary</vt:lpstr>
      <vt:lpstr>PowerPoint Presentation</vt:lpstr>
      <vt:lpstr>WordCount (Scala)</vt:lpstr>
      <vt:lpstr>WordCount (Scala)</vt:lpstr>
      <vt:lpstr>setMaster</vt:lpstr>
      <vt:lpstr>WordCount (Scala)</vt:lpstr>
      <vt:lpstr>Run the Application on a Cluster</vt:lpstr>
      <vt:lpstr>Launching a Program</vt:lpstr>
      <vt:lpstr>Package Your Code and Dependencies</vt:lpstr>
      <vt:lpstr>Deploying Applications in Spark</vt:lpstr>
      <vt:lpstr>Practice</vt:lpstr>
      <vt:lpstr>Spark Web Console</vt:lpstr>
      <vt:lpstr>In-Memory Can Make a Big Difference</vt:lpstr>
      <vt:lpstr>PowerPoint Presentation</vt:lpstr>
      <vt:lpstr>Spark SQL Overview</vt:lpstr>
      <vt:lpstr>Relationship to Shark</vt:lpstr>
      <vt:lpstr>Spark Programming Interface</vt:lpstr>
      <vt:lpstr>Datasets and DataFrames</vt:lpstr>
      <vt:lpstr>Difference between DataFrame and RDD</vt:lpstr>
      <vt:lpstr>DataFrame Data Sources</vt:lpstr>
      <vt:lpstr>Starting Point: SparkSession</vt:lpstr>
      <vt:lpstr>Creating DataFrames</vt:lpstr>
      <vt:lpstr>DataFrame Operations</vt:lpstr>
      <vt:lpstr>DataFrame Operations</vt:lpstr>
      <vt:lpstr>Running SQL Queries Programmatically</vt:lpstr>
      <vt:lpstr>PowerPoint Presentation</vt:lpstr>
      <vt:lpstr>Motivation</vt:lpstr>
      <vt:lpstr>What is Spark Streaming</vt:lpstr>
      <vt:lpstr>How does Spark Streaming Work</vt:lpstr>
      <vt:lpstr>Spark Streaming Programming Model</vt:lpstr>
      <vt:lpstr>An Example: Streaming WordCount</vt:lpstr>
      <vt:lpstr>Streaming WordCount</vt:lpstr>
      <vt:lpstr>Streaming WordCount</vt:lpstr>
      <vt:lpstr>Streaming WordCount</vt:lpstr>
      <vt:lpstr>Linking the Application</vt:lpstr>
      <vt:lpstr>Run Streaming WordCount</vt:lpstr>
      <vt:lpstr>Results of Streaming WordCount</vt:lpstr>
      <vt:lpstr>Discretized Streams (DStreams)</vt:lpstr>
      <vt:lpstr>Input DStreams and Receivers</vt:lpstr>
      <vt:lpstr>Input DStreams and Receivers</vt:lpstr>
      <vt:lpstr>Example – Get hashtags from Twitter </vt:lpstr>
      <vt:lpstr>Example – Get hashtags from Twitter </vt:lpstr>
      <vt:lpstr>Example – Get hashtags from Twitter </vt:lpstr>
      <vt:lpstr>Example – Get hashtags from Twitter </vt:lpstr>
      <vt:lpstr>Window Operations</vt:lpstr>
      <vt:lpstr>Window-based Transformations</vt:lpstr>
      <vt:lpstr>Fault-tolerance: Worker</vt:lpstr>
      <vt:lpstr>Fault-tolerance: Master</vt:lpstr>
      <vt:lpstr>Vision - one stack to rule them all</vt:lpstr>
      <vt:lpstr>PowerPoint Presentation</vt:lpstr>
      <vt:lpstr>Structured Streaming</vt:lpstr>
      <vt:lpstr>An Example: Streaming WordCount</vt:lpstr>
      <vt:lpstr>An Example: Streaming WordCount</vt:lpstr>
      <vt:lpstr>PowerPoint Presentation</vt:lpstr>
      <vt:lpstr>Spark GraphX</vt:lpstr>
      <vt:lpstr>Graph-Parallel Computation</vt:lpstr>
      <vt:lpstr>Specialized Systems May Miss the Bigger Picture</vt:lpstr>
      <vt:lpstr>GraphX Motivation</vt:lpstr>
      <vt:lpstr>GraphX Motivation</vt:lpstr>
      <vt:lpstr>View a Graph as a Table</vt:lpstr>
      <vt:lpstr>Table Operators</vt:lpstr>
      <vt:lpstr>Graph Operators</vt:lpstr>
      <vt:lpstr>The Property Graph</vt:lpstr>
      <vt:lpstr>Example Property Graph</vt:lpstr>
      <vt:lpstr>GraphX Example</vt:lpstr>
      <vt:lpstr>Construct a Property Graph</vt:lpstr>
      <vt:lpstr>Deconstruct a Property Graph</vt:lpstr>
      <vt:lpstr>Graph Views</vt:lpstr>
      <vt:lpstr>Triplet View</vt:lpstr>
      <vt:lpstr>EdgeTriplet class </vt:lpstr>
      <vt:lpstr>Pregel Operators</vt:lpstr>
      <vt:lpstr>References</vt:lpstr>
      <vt:lpstr>End of Chapter 7</vt:lpstr>
      <vt:lpstr>Practice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xcao</dc:creator>
  <cp:lastModifiedBy>xcao</cp:lastModifiedBy>
  <cp:revision>848</cp:revision>
  <cp:lastPrinted>2005-01-10T21:51:57Z</cp:lastPrinted>
  <dcterms:created xsi:type="dcterms:W3CDTF">1999-11-04T20:50:09Z</dcterms:created>
  <dcterms:modified xsi:type="dcterms:W3CDTF">2017-09-04T07:58:22Z</dcterms:modified>
</cp:coreProperties>
</file>