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3"/>
  </p:sldMasterIdLst>
  <p:notesMasterIdLst>
    <p:notesMasterId r:id="rId76"/>
  </p:notesMasterIdLst>
  <p:handoutMasterIdLst>
    <p:handoutMasterId r:id="rId77"/>
  </p:handoutMasterIdLst>
  <p:sldIdLst>
    <p:sldId id="759" r:id="rId4"/>
    <p:sldId id="403" r:id="rId5"/>
    <p:sldId id="761" r:id="rId6"/>
    <p:sldId id="812" r:id="rId7"/>
    <p:sldId id="762" r:id="rId8"/>
    <p:sldId id="809" r:id="rId9"/>
    <p:sldId id="764" r:id="rId10"/>
    <p:sldId id="810" r:id="rId11"/>
    <p:sldId id="766" r:id="rId12"/>
    <p:sldId id="767" r:id="rId13"/>
    <p:sldId id="768" r:id="rId14"/>
    <p:sldId id="769" r:id="rId15"/>
    <p:sldId id="821" r:id="rId16"/>
    <p:sldId id="770" r:id="rId17"/>
    <p:sldId id="771" r:id="rId18"/>
    <p:sldId id="772" r:id="rId19"/>
    <p:sldId id="773" r:id="rId20"/>
    <p:sldId id="774" r:id="rId21"/>
    <p:sldId id="811" r:id="rId22"/>
    <p:sldId id="776" r:id="rId23"/>
    <p:sldId id="813" r:id="rId24"/>
    <p:sldId id="777" r:id="rId25"/>
    <p:sldId id="778" r:id="rId26"/>
    <p:sldId id="779" r:id="rId27"/>
    <p:sldId id="780" r:id="rId28"/>
    <p:sldId id="781" r:id="rId29"/>
    <p:sldId id="822" r:id="rId30"/>
    <p:sldId id="823" r:id="rId31"/>
    <p:sldId id="824" r:id="rId32"/>
    <p:sldId id="782" r:id="rId33"/>
    <p:sldId id="783" r:id="rId34"/>
    <p:sldId id="784" r:id="rId35"/>
    <p:sldId id="786" r:id="rId36"/>
    <p:sldId id="785" r:id="rId37"/>
    <p:sldId id="787" r:id="rId38"/>
    <p:sldId id="788" r:id="rId39"/>
    <p:sldId id="815" r:id="rId40"/>
    <p:sldId id="817" r:id="rId41"/>
    <p:sldId id="816" r:id="rId42"/>
    <p:sldId id="827" r:id="rId43"/>
    <p:sldId id="789" r:id="rId44"/>
    <p:sldId id="790" r:id="rId45"/>
    <p:sldId id="818" r:id="rId46"/>
    <p:sldId id="819" r:id="rId47"/>
    <p:sldId id="793" r:id="rId48"/>
    <p:sldId id="794" r:id="rId49"/>
    <p:sldId id="795" r:id="rId50"/>
    <p:sldId id="820" r:id="rId51"/>
    <p:sldId id="796" r:id="rId52"/>
    <p:sldId id="797" r:id="rId53"/>
    <p:sldId id="798" r:id="rId54"/>
    <p:sldId id="799" r:id="rId55"/>
    <p:sldId id="800" r:id="rId56"/>
    <p:sldId id="801" r:id="rId57"/>
    <p:sldId id="802" r:id="rId58"/>
    <p:sldId id="803" r:id="rId59"/>
    <p:sldId id="804" r:id="rId60"/>
    <p:sldId id="805" r:id="rId61"/>
    <p:sldId id="806" r:id="rId62"/>
    <p:sldId id="807" r:id="rId63"/>
    <p:sldId id="808" r:id="rId64"/>
    <p:sldId id="828" r:id="rId65"/>
    <p:sldId id="831" r:id="rId66"/>
    <p:sldId id="834" r:id="rId67"/>
    <p:sldId id="839" r:id="rId68"/>
    <p:sldId id="842" r:id="rId69"/>
    <p:sldId id="843" r:id="rId70"/>
    <p:sldId id="846" r:id="rId71"/>
    <p:sldId id="847" r:id="rId72"/>
    <p:sldId id="851" r:id="rId73"/>
    <p:sldId id="430" r:id="rId74"/>
    <p:sldId id="283" r:id="rId75"/>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6041" autoAdjust="0"/>
  </p:normalViewPr>
  <p:slideViewPr>
    <p:cSldViewPr snapToGrid="0">
      <p:cViewPr varScale="1">
        <p:scale>
          <a:sx n="100" d="100"/>
          <a:sy n="100" d="100"/>
        </p:scale>
        <p:origin x="-1944" y="-96"/>
      </p:cViewPr>
      <p:guideLst>
        <p:guide orient="horz" pos="679"/>
        <p:guide pos="521"/>
      </p:guideLst>
    </p:cSldViewPr>
  </p:slideViewPr>
  <p:outlineViewPr>
    <p:cViewPr>
      <p:scale>
        <a:sx n="33" d="100"/>
        <a:sy n="33" d="100"/>
      </p:scale>
      <p:origin x="0" y="3933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atin typeface="Helvetica" pitchFamily="-84" charset="0"/>
              </a:defRPr>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2D40DD70-4AEF-4C5F-B083-A8EE08067164}" type="slidenum">
              <a:rPr lang="en-US" altLang="en-US"/>
              <a:pPr>
                <a:defRPr/>
              </a:pPr>
              <a:t>‹#›</a:t>
            </a:fld>
            <a:endParaRPr lang="en-US" altLang="en-US"/>
          </a:p>
        </p:txBody>
      </p:sp>
    </p:spTree>
    <p:extLst>
      <p:ext uri="{BB962C8B-B14F-4D97-AF65-F5344CB8AC3E}">
        <p14:creationId xmlns:p14="http://schemas.microsoft.com/office/powerpoint/2010/main" val="51328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atin typeface="Helvetica" pitchFamily="-84" charset="0"/>
              </a:defRPr>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A87DDE8A-E107-4A12-933B-58CEB5FCE1B3}" type="slidenum">
              <a:rPr lang="en-US" altLang="en-US"/>
              <a:pPr>
                <a:defRPr/>
              </a:pPr>
              <a:t>‹#›</a:t>
            </a:fld>
            <a:endParaRPr lang="en-US" altLang="en-US"/>
          </a:p>
        </p:txBody>
      </p:sp>
    </p:spTree>
    <p:extLst>
      <p:ext uri="{BB962C8B-B14F-4D97-AF65-F5344CB8AC3E}">
        <p14:creationId xmlns:p14="http://schemas.microsoft.com/office/powerpoint/2010/main" val="1266385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55A46CA8-E576-4461-9DF1-90EC56FB4F3D}" type="slidenum">
              <a:rPr lang="en-US" altLang="en-US" sz="1200" smtClean="0"/>
              <a:pPr>
                <a:defRPr/>
              </a:pPr>
              <a:t>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Before proceeding, we need to explain something about what a</a:t>
            </a:r>
            <a:r>
              <a:rPr lang="en-US" baseline="0" dirty="0" smtClean="0"/>
              <a:t> “hash function” in the sense of an LSH family really is.</a:t>
            </a:r>
          </a:p>
          <a:p>
            <a:endParaRPr lang="en-US" baseline="0" dirty="0" smtClean="0"/>
          </a:p>
          <a:p>
            <a:r>
              <a:rPr lang="en-US" baseline="0" dirty="0" smtClean="0"/>
              <a:t>Click 1</a:t>
            </a:r>
          </a:p>
          <a:p>
            <a:r>
              <a:rPr lang="en-US" baseline="0" dirty="0" smtClean="0"/>
              <a:t>Technically, a hash function h in this sense takes two arguments x and y, which are elements whose similarity or distance we are interested in.  The hash function returns a decision about this pair.  “yes” means they are a candidate pair, and we need to calculate their similarity.  We can think of “yes” as saying x and y belong in the same bucket when hash function h is used.  The answer “no” means x and y are not a candidate pair according to this hash function.</a:t>
            </a:r>
          </a:p>
          <a:p>
            <a:endParaRPr lang="en-US" baseline="0" dirty="0" smtClean="0"/>
          </a:p>
          <a:p>
            <a:r>
              <a:rPr lang="en-US" baseline="0" dirty="0" smtClean="0"/>
              <a:t>Click 2</a:t>
            </a:r>
          </a:p>
          <a:p>
            <a:r>
              <a:rPr lang="en-US" baseline="0" dirty="0" smtClean="0"/>
              <a:t>For example, a </a:t>
            </a:r>
            <a:r>
              <a:rPr lang="en-US" baseline="0" dirty="0" err="1" smtClean="0"/>
              <a:t>minhash</a:t>
            </a:r>
            <a:r>
              <a:rPr lang="en-US" baseline="0" dirty="0" smtClean="0"/>
              <a:t> function can be viewed as taking two sets x and y, computing their </a:t>
            </a:r>
            <a:r>
              <a:rPr lang="en-US" baseline="0" dirty="0" err="1" smtClean="0"/>
              <a:t>minhash</a:t>
            </a:r>
            <a:r>
              <a:rPr lang="en-US" baseline="0" dirty="0" smtClean="0"/>
              <a:t> values according to some permutation, and saying “yes” if and only if those </a:t>
            </a:r>
            <a:r>
              <a:rPr lang="en-US" baseline="0" dirty="0" err="1" smtClean="0"/>
              <a:t>minhash</a:t>
            </a:r>
            <a:r>
              <a:rPr lang="en-US" baseline="0" dirty="0" smtClean="0"/>
              <a:t> values are the same.  In many cases, there will be a calculation of values behind the scenes, and the “yes” answers are made when the values are the same.  However, the view we are taking now is more general, since there need not be a computation of values that are then compared.  As we shall see, we really need this generality.  For example, we shall look at LSH families that render their decisions by looking at many values and saying “yes” if there is at least one equality.</a:t>
            </a:r>
          </a:p>
          <a:p>
            <a:endParaRPr lang="en-US" baseline="0" dirty="0" smtClean="0"/>
          </a:p>
          <a:p>
            <a:r>
              <a:rPr lang="en-US" baseline="0" dirty="0" smtClean="0"/>
              <a:t>Click 3</a:t>
            </a:r>
          </a:p>
          <a:p>
            <a:r>
              <a:rPr lang="en-US" baseline="0" dirty="0" smtClean="0"/>
              <a:t>However, to make things look more normal, we shall often use the expression h(x) = h(y) to mean that h(</a:t>
            </a:r>
            <a:r>
              <a:rPr lang="en-US" baseline="0" dirty="0" err="1" smtClean="0"/>
              <a:t>x,y</a:t>
            </a:r>
            <a:r>
              <a:rPr lang="en-US" baseline="0" dirty="0" smtClean="0"/>
              <a:t>) = “yes.”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67</a:t>
            </a:fld>
            <a:endParaRPr lang="en-US"/>
          </a:p>
        </p:txBody>
      </p:sp>
    </p:spTree>
    <p:extLst>
      <p:ext uri="{BB962C8B-B14F-4D97-AF65-F5344CB8AC3E}">
        <p14:creationId xmlns:p14="http://schemas.microsoft.com/office/powerpoint/2010/main" val="88890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picture of what we know about the probability of h(x)</a:t>
            </a:r>
            <a:r>
              <a:rPr lang="en-US" baseline="0" dirty="0" smtClean="0"/>
              <a:t> equaling h(y).  For distances d1 and below, we know the probability is at least p1, and for distances d2 and above, we know the probability is at most p2.  Between distances d1 and d2, we know nothing.  However, we shall try to make the difference between d1 and d2 very small, and the distance between p1 and p2 as large as we can.  That will give us the S-curve we want, although since we are now talking about distances rather than similarities, the S-curve is backwards.  It drops down precipitously between the distances d1 and d2, rather than rising precipitously  (DRAW in BLUE).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69</a:t>
            </a:fld>
            <a:endParaRPr lang="en-US"/>
          </a:p>
        </p:txBody>
      </p:sp>
    </p:spTree>
    <p:extLst>
      <p:ext uri="{BB962C8B-B14F-4D97-AF65-F5344CB8AC3E}">
        <p14:creationId xmlns:p14="http://schemas.microsoft.com/office/powerpoint/2010/main" val="24659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need to assure ourselves that replacing a document by its shingles still lets us detect pairs of documents that are intuitively similar.  It fact, similarity of shingle sets captures many of the kinds of document changes that we would regard as keeping the documents similar.</a:t>
            </a:r>
          </a:p>
          <a:p>
            <a:endParaRPr lang="en-US" baseline="0" dirty="0" smtClean="0"/>
          </a:p>
          <a:p>
            <a:r>
              <a:rPr lang="en-US" baseline="0" dirty="0" smtClean="0"/>
              <a:t>Click 1</a:t>
            </a:r>
          </a:p>
          <a:p>
            <a:r>
              <a:rPr lang="en-US" baseline="0" dirty="0" smtClean="0"/>
              <a:t>For example, if we are using k-shingles, and we change one word, only the k shingles to the left and right of the word, as well as shingles within the word, can be effected.</a:t>
            </a:r>
          </a:p>
          <a:p>
            <a:endParaRPr lang="en-US" baseline="0" dirty="0" smtClean="0"/>
          </a:p>
          <a:p>
            <a:r>
              <a:rPr lang="en-US" baseline="0" dirty="0" smtClean="0"/>
              <a:t>Click 2</a:t>
            </a:r>
          </a:p>
          <a:p>
            <a:r>
              <a:rPr lang="en-US" baseline="0" dirty="0" smtClean="0"/>
              <a:t>And we can reorder entire paragraphs without affecting any shingles except the shingles that cross the boundaries between the paragraph we moved and the paragraphs just before and just after, in both the new and old positions.</a:t>
            </a:r>
          </a:p>
          <a:p>
            <a:endParaRPr lang="en-US" baseline="0" dirty="0" smtClean="0"/>
          </a:p>
          <a:p>
            <a:r>
              <a:rPr lang="en-US" baseline="0" dirty="0" smtClean="0"/>
              <a:t>Click 3</a:t>
            </a:r>
          </a:p>
          <a:p>
            <a:r>
              <a:rPr lang="en-US" baseline="0" dirty="0" smtClean="0"/>
              <a:t>For example, suppose we use k=3, and we correctly change the “which” in this sentence to “that”.  The only shingles that can be affected are the ones that begin at most two characters before “which” and end at most two characters after “which” (DRAW).  These are g-blank-w (POINT), blank-w-h, and so on, up to h-blank-c (POINT), a total of seven shingles.  These are replaced by six different shingles, g-blank-t (POINT), and so on.  However, all other shingles remain the same in the two sentences.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7105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64931" eaLnBrk="1" fontAlgn="auto" hangingPunct="1">
              <a:spcBef>
                <a:spcPts val="0"/>
              </a:spcBef>
              <a:spcAft>
                <a:spcPts val="0"/>
              </a:spcAft>
              <a:defRPr/>
            </a:pPr>
            <a:r>
              <a:rPr lang="en-US" dirty="0" smtClean="0"/>
              <a:t>Size of the universe of all possible </a:t>
            </a:r>
            <a:r>
              <a:rPr lang="en-US" dirty="0" err="1" smtClean="0"/>
              <a:t>vals</a:t>
            </a:r>
            <a:r>
              <a:rPr lang="en-US" dirty="0" smtClean="0"/>
              <a:t> of </a:t>
            </a:r>
            <a:r>
              <a:rPr lang="en-US" dirty="0" smtClean="0">
                <a:sym typeface="Symbol"/>
              </a:rPr>
              <a:t>min((C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a:t>
            </a:r>
            <a:r>
              <a:rPr lang="en-US" baseline="0" dirty="0" smtClean="0">
                <a:sym typeface="Symbol"/>
              </a:rPr>
              <a:t> is </a:t>
            </a:r>
            <a:r>
              <a:rPr lang="en-US" dirty="0" smtClean="0">
                <a:sym typeface="Symbol"/>
              </a:rPr>
              <a:t>|C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 and in |C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 of cases it can be that min((C</a:t>
            </a:r>
            <a:r>
              <a:rPr lang="en-US" baseline="-25000" dirty="0" smtClean="0">
                <a:sym typeface="Symbol"/>
              </a:rPr>
              <a:t>1</a:t>
            </a:r>
            <a:r>
              <a:rPr lang="en-US" dirty="0" smtClean="0">
                <a:sym typeface="Symbol"/>
              </a:rPr>
              <a:t>))=min((C</a:t>
            </a:r>
            <a:r>
              <a:rPr lang="en-US" baseline="-25000" dirty="0" smtClean="0">
                <a:sym typeface="Symbol"/>
              </a:rPr>
              <a:t>2</a:t>
            </a:r>
            <a:r>
              <a:rPr lang="en-US" dirty="0" smtClean="0">
                <a:sym typeface="Symbol"/>
              </a:rPr>
              <a:t>))</a:t>
            </a:r>
            <a:r>
              <a:rPr lang="en-US" baseline="0" dirty="0" smtClean="0">
                <a:sym typeface="Symbol"/>
              </a:rPr>
              <a:t> which exactly the </a:t>
            </a:r>
            <a:r>
              <a:rPr lang="en-US" baseline="0" dirty="0" err="1" smtClean="0">
                <a:sym typeface="Symbol"/>
              </a:rPr>
              <a:t>jaccard</a:t>
            </a:r>
            <a:r>
              <a:rPr lang="en-US" baseline="0" dirty="0" smtClean="0">
                <a:sym typeface="Symbol"/>
              </a:rPr>
              <a:t> between C1 and C2</a:t>
            </a:r>
          </a:p>
          <a:p>
            <a:pPr marL="0" lvl="1" defTabSz="864931" eaLnBrk="1" fontAlgn="auto" hangingPunct="1">
              <a:spcBef>
                <a:spcPts val="0"/>
              </a:spcBef>
              <a:spcAft>
                <a:spcPts val="0"/>
              </a:spcAft>
              <a:defRPr/>
            </a:pPr>
            <a:endParaRPr lang="en-US" baseline="0" dirty="0" smtClean="0">
              <a:sym typeface="Symbol"/>
            </a:endParaRPr>
          </a:p>
          <a:p>
            <a:pPr marL="0" lvl="1" defTabSz="864931" eaLnBrk="1" fontAlgn="auto" hangingPunct="1">
              <a:spcBef>
                <a:spcPts val="0"/>
              </a:spcBef>
              <a:spcAft>
                <a:spcPts val="0"/>
              </a:spcAft>
              <a:defRPr/>
            </a:pPr>
            <a:r>
              <a:rPr lang="en-US" dirty="0" smtClean="0">
                <a:sym typeface="Symbol"/>
              </a:rPr>
              <a:t>For two columns A and B, we have h_π(A) = h_π(B) exactly when the minimum hash value of the union A ∪ B lies in the intersection A ∩ B. Thus </a:t>
            </a:r>
            <a:r>
              <a:rPr lang="en-US" dirty="0" err="1" smtClean="0">
                <a:sym typeface="Symbol"/>
              </a:rPr>
              <a:t>Pr</a:t>
            </a:r>
            <a:r>
              <a:rPr lang="en-US" dirty="0" smtClean="0">
                <a:sym typeface="Symbol"/>
              </a:rPr>
              <a:t>[h_π(A) = h_π(B)] = |A ∩ B| / |A ∪ B|.</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42511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err="1" smtClean="0"/>
              <a:t>agress</a:t>
            </a:r>
            <a:r>
              <a:rPr lang="en-US" dirty="0" smtClean="0"/>
              <a:t> with </a:t>
            </a:r>
            <a:r>
              <a:rPr lang="en-US" dirty="0" err="1" smtClean="0"/>
              <a:t>prob</a:t>
            </a:r>
            <a:r>
              <a:rPr lang="en-US" dirty="0" smtClean="0"/>
              <a:t> s.</a:t>
            </a:r>
          </a:p>
          <a:p>
            <a:r>
              <a:rPr lang="en-US" dirty="0" smtClean="0"/>
              <a:t>So to estimate s we compute what fraction of hash</a:t>
            </a:r>
            <a:r>
              <a:rPr lang="en-US" baseline="0" dirty="0" smtClean="0"/>
              <a:t> functions agree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297988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a:t>
            </a:r>
            <a:r>
              <a:rPr lang="en-US" baseline="0" dirty="0" smtClean="0"/>
              <a:t> common Euclidean distance is the L2 norm, which is the square root of the sum of the squares of the distances between the two points x and y, measured in each dimension.</a:t>
            </a:r>
          </a:p>
          <a:p>
            <a:endParaRPr lang="en-US" baseline="0" dirty="0" smtClean="0"/>
          </a:p>
          <a:p>
            <a:r>
              <a:rPr lang="en-US" baseline="0" dirty="0" smtClean="0"/>
              <a:t>Click 1</a:t>
            </a:r>
          </a:p>
          <a:p>
            <a:r>
              <a:rPr lang="en-US" baseline="0" dirty="0" smtClean="0"/>
              <a:t>Another common choice for Euclidean spaces is the L1-norm, or Manhattan distance.  If you’ve ever visited Manhattan in New York, you know that the streets are laid out in a grid.  You can’t walk directly between two points.  You need to first walk in one direction or dimension, say north-south, and then in the other direction, say east-west.  As a result, the L1 norm between points x and y is the sum of the distances between x and y along each dimension.</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63</a:t>
            </a:fld>
            <a:endParaRPr lang="en-US"/>
          </a:p>
        </p:txBody>
      </p:sp>
    </p:spTree>
    <p:extLst>
      <p:ext uri="{BB962C8B-B14F-4D97-AF65-F5344CB8AC3E}">
        <p14:creationId xmlns:p14="http://schemas.microsoft.com/office/powerpoint/2010/main" val="296919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Now, let’s introduce a cast of characters for</a:t>
            </a:r>
            <a:r>
              <a:rPr lang="en-US" baseline="0" dirty="0" smtClean="0"/>
              <a:t> the non-Euclidean distances.</a:t>
            </a:r>
          </a:p>
          <a:p>
            <a:endParaRPr lang="en-US" baseline="0" dirty="0" smtClean="0"/>
          </a:p>
          <a:p>
            <a:r>
              <a:rPr lang="en-US" baseline="0" dirty="0" smtClean="0"/>
              <a:t>Click 1</a:t>
            </a:r>
          </a:p>
          <a:p>
            <a:r>
              <a:rPr lang="en-US" baseline="0" dirty="0" smtClean="0"/>
              <a:t>First, the </a:t>
            </a:r>
            <a:r>
              <a:rPr lang="en-US" baseline="0" dirty="0" err="1" smtClean="0"/>
              <a:t>Jaccard</a:t>
            </a:r>
            <a:r>
              <a:rPr lang="en-US" baseline="0" dirty="0" smtClean="0"/>
              <a:t> distance.  As we mentioned, this is just 1 minus the </a:t>
            </a:r>
            <a:r>
              <a:rPr lang="en-US" baseline="0" dirty="0" err="1" smtClean="0"/>
              <a:t>Jaccard</a:t>
            </a:r>
            <a:r>
              <a:rPr lang="en-US" baseline="0" dirty="0" smtClean="0"/>
              <a:t> similarity.  We have to use “1 minus” so identical sets have distance 0 and sets with no intersection have distance 1, which in this case is the greatest possible distance.</a:t>
            </a:r>
          </a:p>
          <a:p>
            <a:endParaRPr lang="en-US" baseline="0" dirty="0" smtClean="0"/>
          </a:p>
          <a:p>
            <a:r>
              <a:rPr lang="en-US" baseline="0" dirty="0" smtClean="0"/>
              <a:t>Click 2</a:t>
            </a:r>
          </a:p>
          <a:p>
            <a:r>
              <a:rPr lang="en-US" baseline="0" dirty="0" smtClean="0"/>
              <a:t>And in this corner, the Cosine distance.  This distance requires points to be vectors.  If the vectors have real numbers as components, then they are essentially points in a Euclidean space, but the vectors could, say, have integer components, in which case the space is not Euclidean.  But either way, the cosine distance is the angle between the vectors.  It’s called the cosine distance, because as we shall see, it is generally easiest to compute the cosine of the angle between vectors and then use the cosine to figure out the actual angle.</a:t>
            </a:r>
          </a:p>
          <a:p>
            <a:endParaRPr lang="en-US" baseline="0" dirty="0" smtClean="0"/>
          </a:p>
          <a:p>
            <a:r>
              <a:rPr lang="en-US" baseline="0" dirty="0" smtClean="0"/>
              <a:t>Click 3</a:t>
            </a:r>
          </a:p>
          <a:p>
            <a:r>
              <a:rPr lang="en-US" baseline="0" dirty="0" smtClean="0"/>
              <a:t>The edit distance applies to points that are character strings.  The edit distance between two strings is the minimum number of inserts and deletes needed to transform one of the strings into the other.  There are some other notions of edit distance as well.  For example, sometimes we allow a “mutation” as one edit, where a mutation changes one character to another (DRAW </a:t>
            </a:r>
            <a:r>
              <a:rPr lang="en-US" baseline="0" dirty="0" err="1" smtClean="0"/>
              <a:t>abc</a:t>
            </a:r>
            <a:r>
              <a:rPr lang="en-US" baseline="0" dirty="0" smtClean="0"/>
              <a:t> =&gt; </a:t>
            </a:r>
            <a:r>
              <a:rPr lang="en-US" baseline="0" dirty="0" err="1" smtClean="0"/>
              <a:t>adc</a:t>
            </a:r>
            <a:r>
              <a:rPr lang="en-US" baseline="0" dirty="0" smtClean="0"/>
              <a:t>).  Without mutations, we would have to make 2 edits: first delete the old character and then insert the new one (DRAW </a:t>
            </a:r>
            <a:r>
              <a:rPr lang="en-US" baseline="0" dirty="0" err="1" smtClean="0"/>
              <a:t>abc</a:t>
            </a:r>
            <a:r>
              <a:rPr lang="en-US" baseline="0" dirty="0" smtClean="0"/>
              <a:t> =&gt; ac =&gt; </a:t>
            </a:r>
            <a:r>
              <a:rPr lang="en-US" baseline="0" dirty="0" err="1" smtClean="0"/>
              <a:t>adc</a:t>
            </a:r>
            <a:r>
              <a:rPr lang="en-US" baseline="0" dirty="0" smtClean="0"/>
              <a:t>)  We’re only going to talk about the insert/delete version of edit distance in this course.</a:t>
            </a:r>
          </a:p>
          <a:p>
            <a:endParaRPr lang="en-US" baseline="0" dirty="0" smtClean="0"/>
          </a:p>
          <a:p>
            <a:r>
              <a:rPr lang="en-US" baseline="0" dirty="0" smtClean="0"/>
              <a:t>Click 4</a:t>
            </a:r>
          </a:p>
          <a:p>
            <a:r>
              <a:rPr lang="en-US" baseline="0" dirty="0" smtClean="0"/>
              <a:t>Finally, consider the Hamming distance.  It’s named after Richard Hamming, the third winner of the Turing award, by the way.  It applies to points that are bit vectors of the same length.  The Hamming distance between two bit vectors is the number of positions in which they differ.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64</a:t>
            </a:fld>
            <a:endParaRPr lang="en-US"/>
          </a:p>
        </p:txBody>
      </p:sp>
    </p:spTree>
    <p:extLst>
      <p:ext uri="{BB962C8B-B14F-4D97-AF65-F5344CB8AC3E}">
        <p14:creationId xmlns:p14="http://schemas.microsoft.com/office/powerpoint/2010/main" val="102305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Another</a:t>
            </a:r>
            <a:r>
              <a:rPr lang="en-US" baseline="0" dirty="0" smtClean="0"/>
              <a:t> important distance measure is the cosine distance.  This distance is useful for data that is in the form of a vector. Often the vector is in very high dimensions.  For example, documents are often viewed as the vector of counts of each of the words appearing in the document, so each word is a dimension.</a:t>
            </a:r>
          </a:p>
          <a:p>
            <a:endParaRPr lang="en-US" baseline="0" dirty="0" smtClean="0"/>
          </a:p>
          <a:p>
            <a:r>
              <a:rPr lang="en-US" baseline="0" dirty="0" smtClean="0"/>
              <a:t>Click 1</a:t>
            </a:r>
          </a:p>
          <a:p>
            <a:r>
              <a:rPr lang="en-US" baseline="0" dirty="0" smtClean="0"/>
              <a:t>To define the cosine distance, think of a data point as a vector from the origin in some space to the point in question.</a:t>
            </a:r>
          </a:p>
          <a:p>
            <a:endParaRPr lang="en-US" baseline="0" dirty="0" smtClean="0"/>
          </a:p>
          <a:p>
            <a:r>
              <a:rPr lang="en-US" baseline="0" dirty="0" smtClean="0"/>
              <a:t>Click 2</a:t>
            </a:r>
          </a:p>
          <a:p>
            <a:r>
              <a:rPr lang="en-US" baseline="0" dirty="0" smtClean="0"/>
              <a:t>Any two points have an angle, formed at the origin,  between their vectors (DRAW below, then clear slide).  We can compute the cosine of this angle from the components of the two vectors.   To do so, we take the dot product of the vectors (POINT).  The dot product is the sum of the products of the corresponding components. Then, we divide by the lengths of the two vectors.  The length of a vector from the origin is actually the normal Euclidean distance – what we called the L2 norm – of the point at the head of the vector to the origin.  That is, it is the square root of the sum of the squares of the components of the vector.</a:t>
            </a:r>
          </a:p>
          <a:p>
            <a:endParaRPr lang="en-US" baseline="0" dirty="0" smtClean="0"/>
          </a:p>
          <a:p>
            <a:r>
              <a:rPr lang="en-US" baseline="0" dirty="0" smtClean="0"/>
              <a:t>Click 3</a:t>
            </a:r>
          </a:p>
          <a:p>
            <a:r>
              <a:rPr lang="en-US" baseline="0" dirty="0" smtClean="0"/>
              <a:t>For example, here are two vectors, p1 and p2 (POINT).</a:t>
            </a:r>
          </a:p>
          <a:p>
            <a:endParaRPr lang="en-US" baseline="0" dirty="0" smtClean="0"/>
          </a:p>
          <a:p>
            <a:r>
              <a:rPr lang="en-US" baseline="0" dirty="0" smtClean="0"/>
              <a:t>Click 4</a:t>
            </a:r>
          </a:p>
          <a:p>
            <a:r>
              <a:rPr lang="en-US" baseline="0" dirty="0" smtClean="0"/>
              <a:t>The dot product of the vectors is 2.  The products of each of the first three components is 0 (DRAW links between corresponding components), but in the last two components, each vector is 1, so the dot product is the sum of 1 times 1 plus 1 times 1.  That’s 2.   For the lengths of the vector, p1 has three 1’s so we sum three 1-squared’s, and then take the square root, giving us the square root of 3.  p2 also has three 1’s and two 0’s as components, so its length is the same square root of 3.</a:t>
            </a:r>
          </a:p>
          <a:p>
            <a:endParaRPr lang="en-US" baseline="0" dirty="0" smtClean="0"/>
          </a:p>
          <a:p>
            <a:r>
              <a:rPr lang="en-US" baseline="0" dirty="0" smtClean="0"/>
              <a:t>Click 5</a:t>
            </a:r>
          </a:p>
          <a:p>
            <a:r>
              <a:rPr lang="en-US" baseline="0" dirty="0" smtClean="0"/>
              <a:t>Thus, the cosine of the angle between p1 and p2 is 2 – the dot product – divided by the product of the two vector lengths.  Each of those lengths is the square root of 3, so their product is 3, and the cosine of the angle is 2/3.  If you look that up in a table of cosines, you find this angle is about 48 degrees.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65</a:t>
            </a:fld>
            <a:endParaRPr lang="en-US"/>
          </a:p>
        </p:txBody>
      </p:sp>
    </p:spTree>
    <p:extLst>
      <p:ext uri="{BB962C8B-B14F-4D97-AF65-F5344CB8AC3E}">
        <p14:creationId xmlns:p14="http://schemas.microsoft.com/office/powerpoint/2010/main" val="311054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smtClean="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8C226A90-EF26-4614-A2B0-CC0F6A4ABF6F}" type="slidenum">
              <a:rPr lang="en-US" altLang="en-US"/>
              <a:pPr>
                <a:defRPr/>
              </a:pPr>
              <a:t>‹#›</a:t>
            </a:fld>
            <a:endParaRPr lang="en-US" altLang="en-US"/>
          </a:p>
        </p:txBody>
      </p:sp>
    </p:spTree>
    <p:extLst>
      <p:ext uri="{BB962C8B-B14F-4D97-AF65-F5344CB8AC3E}">
        <p14:creationId xmlns:p14="http://schemas.microsoft.com/office/powerpoint/2010/main" val="209740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1BBFEBC6-FE32-4330-82D3-E9F9C76889F7}" type="slidenum">
              <a:rPr lang="en-US" altLang="en-US"/>
              <a:pPr>
                <a:defRPr/>
              </a:pPr>
              <a:t>‹#›</a:t>
            </a:fld>
            <a:endParaRPr lang="en-US" altLang="en-US"/>
          </a:p>
        </p:txBody>
      </p:sp>
    </p:spTree>
    <p:extLst>
      <p:ext uri="{BB962C8B-B14F-4D97-AF65-F5344CB8AC3E}">
        <p14:creationId xmlns:p14="http://schemas.microsoft.com/office/powerpoint/2010/main" val="184888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77908581-19EA-4A3C-8A46-F39A52095BA8}" type="slidenum">
              <a:rPr lang="en-US" altLang="en-US"/>
              <a:pPr>
                <a:defRPr/>
              </a:pPr>
              <a:t>‹#›</a:t>
            </a:fld>
            <a:endParaRPr lang="en-US" altLang="en-US"/>
          </a:p>
        </p:txBody>
      </p:sp>
    </p:spTree>
    <p:extLst>
      <p:ext uri="{BB962C8B-B14F-4D97-AF65-F5344CB8AC3E}">
        <p14:creationId xmlns:p14="http://schemas.microsoft.com/office/powerpoint/2010/main" val="138188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1385E98-D78D-4C71-A77A-05FE7E592FCB}" type="slidenum">
              <a:rPr lang="en-US" altLang="en-US"/>
              <a:pPr>
                <a:defRPr/>
              </a:pPr>
              <a:t>‹#›</a:t>
            </a:fld>
            <a:endParaRPr lang="en-US" altLang="en-US"/>
          </a:p>
        </p:txBody>
      </p:sp>
    </p:spTree>
    <p:extLst>
      <p:ext uri="{BB962C8B-B14F-4D97-AF65-F5344CB8AC3E}">
        <p14:creationId xmlns:p14="http://schemas.microsoft.com/office/powerpoint/2010/main" val="1862925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F438CA79-2E26-429C-94A5-C714DD68EBBE}" type="slidenum">
              <a:rPr lang="en-US" altLang="en-US"/>
              <a:pPr>
                <a:defRPr/>
              </a:pPr>
              <a:t>‹#›</a:t>
            </a:fld>
            <a:endParaRPr lang="en-US" altLang="en-US"/>
          </a:p>
        </p:txBody>
      </p:sp>
    </p:spTree>
    <p:extLst>
      <p:ext uri="{BB962C8B-B14F-4D97-AF65-F5344CB8AC3E}">
        <p14:creationId xmlns:p14="http://schemas.microsoft.com/office/powerpoint/2010/main" val="340956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ED5CF6A6-C54B-40FB-A310-71089C424124}" type="slidenum">
              <a:rPr lang="en-US" altLang="en-US"/>
              <a:pPr>
                <a:defRPr/>
              </a:pPr>
              <a:t>‹#›</a:t>
            </a:fld>
            <a:endParaRPr lang="en-US" altLang="en-US"/>
          </a:p>
        </p:txBody>
      </p:sp>
    </p:spTree>
    <p:extLst>
      <p:ext uri="{BB962C8B-B14F-4D97-AF65-F5344CB8AC3E}">
        <p14:creationId xmlns:p14="http://schemas.microsoft.com/office/powerpoint/2010/main" val="10603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A923BF2E-DF28-4636-9C0D-C102189E74F7}" type="slidenum">
              <a:rPr lang="en-US" altLang="en-US"/>
              <a:pPr>
                <a:defRPr/>
              </a:pPr>
              <a:t>‹#›</a:t>
            </a:fld>
            <a:endParaRPr lang="en-US" altLang="en-US"/>
          </a:p>
        </p:txBody>
      </p:sp>
    </p:spTree>
    <p:extLst>
      <p:ext uri="{BB962C8B-B14F-4D97-AF65-F5344CB8AC3E}">
        <p14:creationId xmlns:p14="http://schemas.microsoft.com/office/powerpoint/2010/main" val="367237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25148EBB-7B1D-41E2-9F91-F264A22746D4}" type="slidenum">
              <a:rPr lang="en-US" altLang="en-US"/>
              <a:pPr>
                <a:defRPr/>
              </a:pPr>
              <a:t>‹#›</a:t>
            </a:fld>
            <a:endParaRPr lang="en-US" altLang="en-US"/>
          </a:p>
        </p:txBody>
      </p:sp>
    </p:spTree>
    <p:extLst>
      <p:ext uri="{BB962C8B-B14F-4D97-AF65-F5344CB8AC3E}">
        <p14:creationId xmlns:p14="http://schemas.microsoft.com/office/powerpoint/2010/main" val="266893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72D81DC-36D7-40A7-9B57-54647602C891}" type="slidenum">
              <a:rPr lang="en-US" altLang="en-US"/>
              <a:pPr>
                <a:defRPr/>
              </a:pPr>
              <a:t>‹#›</a:t>
            </a:fld>
            <a:endParaRPr lang="en-US" altLang="en-US"/>
          </a:p>
        </p:txBody>
      </p:sp>
    </p:spTree>
    <p:extLst>
      <p:ext uri="{BB962C8B-B14F-4D97-AF65-F5344CB8AC3E}">
        <p14:creationId xmlns:p14="http://schemas.microsoft.com/office/powerpoint/2010/main" val="141181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92F5341-029E-4C55-809E-EBD30295351B}" type="slidenum">
              <a:rPr lang="en-US" altLang="en-US"/>
              <a:pPr>
                <a:defRPr/>
              </a:pPr>
              <a:t>‹#›</a:t>
            </a:fld>
            <a:endParaRPr lang="en-US" altLang="en-US"/>
          </a:p>
        </p:txBody>
      </p:sp>
    </p:spTree>
    <p:extLst>
      <p:ext uri="{BB962C8B-B14F-4D97-AF65-F5344CB8AC3E}">
        <p14:creationId xmlns:p14="http://schemas.microsoft.com/office/powerpoint/2010/main" val="214996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03A5F544-90D5-4C6A-AFD6-1C50CF4E9F6D}" type="slidenum">
              <a:rPr lang="en-US" altLang="en-US"/>
              <a:pPr>
                <a:defRPr/>
              </a:pPr>
              <a:t>‹#›</a:t>
            </a:fld>
            <a:endParaRPr lang="en-US" altLang="en-US"/>
          </a:p>
        </p:txBody>
      </p:sp>
    </p:spTree>
    <p:extLst>
      <p:ext uri="{BB962C8B-B14F-4D97-AF65-F5344CB8AC3E}">
        <p14:creationId xmlns:p14="http://schemas.microsoft.com/office/powerpoint/2010/main" val="225146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3F4BAF03-9393-4406-9070-941B454CB5BC}" type="slidenum">
              <a:rPr lang="en-US" altLang="en-US"/>
              <a:pPr>
                <a:defRPr/>
              </a:pPr>
              <a:t>‹#›</a:t>
            </a:fld>
            <a:endParaRPr lang="en-US" altLang="en-US"/>
          </a:p>
        </p:txBody>
      </p:sp>
      <p:sp>
        <p:nvSpPr>
          <p:cNvPr id="1028" name="Text Box 5"/>
          <p:cNvSpPr txBox="1">
            <a:spLocks noChangeArrowheads="1"/>
          </p:cNvSpPr>
          <p:nvPr/>
        </p:nvSpPr>
        <p:spPr bwMode="auto">
          <a:xfrm>
            <a:off x="4479984" y="6613525"/>
            <a:ext cx="4475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zh-CN" sz="1000" b="1" dirty="0" smtClean="0">
                <a:solidFill>
                  <a:schemeClr val="tx2"/>
                </a:solidFill>
              </a:rPr>
              <a:t>9</a:t>
            </a:r>
            <a:r>
              <a:rPr lang="en-US" altLang="en-US" sz="1000" b="1" dirty="0" smtClean="0">
                <a:solidFill>
                  <a:schemeClr val="tx2"/>
                </a:solidFill>
              </a:rPr>
              <a:t>.</a:t>
            </a:r>
            <a:fld id="{C6DA33C0-A20D-476F-8068-B2DCC6439E89}" type="slidenum">
              <a:rPr lang="en-US" altLang="en-US" sz="1000" b="1" smtClean="0">
                <a:solidFill>
                  <a:schemeClr val="tx2"/>
                </a:solidFill>
              </a:rPr>
              <a:pPr algn="ctr">
                <a:spcBef>
                  <a:spcPct val="50000"/>
                </a:spcBef>
                <a:defRPr/>
              </a:pPr>
              <a:t>‹#›</a:t>
            </a:fld>
            <a:endParaRPr lang="en-US" altLang="en-US" sz="1000" b="1" dirty="0" smtClean="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4098"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iming>
    <p:tnLst>
      <p:par>
        <p:cTn id="1" dur="indefinite" restart="never" nodeType="tmRoot"/>
      </p:par>
    </p:tnLst>
  </p:timing>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smtClean="0"/>
              <a:t>COMP9313: Big Data Management</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a:t/>
            </a:r>
            <a:br>
              <a:rPr lang="en-US" altLang="en-US" dirty="0"/>
            </a:br>
            <a:r>
              <a:rPr lang="en-US" altLang="en-US" dirty="0" smtClean="0"/>
              <a:t>Lecturer: Xin Cao</a:t>
            </a:r>
            <a:br>
              <a:rPr lang="en-US" altLang="en-US" dirty="0" smtClean="0"/>
            </a:br>
            <a:r>
              <a:rPr lang="en-US" altLang="en-US" sz="2000" dirty="0" smtClean="0"/>
              <a:t>Course web site: </a:t>
            </a:r>
            <a:r>
              <a:rPr lang="en-AU" sz="2000" dirty="0">
                <a:effectLst/>
              </a:rPr>
              <a:t>http://www.cse.unsw.edu.au/~</a:t>
            </a:r>
            <a:r>
              <a:rPr lang="en-AU" sz="2000" dirty="0" smtClean="0">
                <a:effectLst/>
              </a:rPr>
              <a:t>cs9313/</a:t>
            </a:r>
            <a:r>
              <a:rPr lang="en-US" altLang="en-US" dirty="0" smtClean="0"/>
              <a:t/>
            </a:r>
            <a:br>
              <a:rPr lang="en-US" altLang="en-US" dirty="0" smtClean="0"/>
            </a:br>
            <a:endParaRPr lang="en-US" altLang="en-US" dirty="0" smtClean="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093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90575" y="4920234"/>
            <a:ext cx="7772400" cy="1499616"/>
          </a:xfrm>
        </p:spPr>
        <p:txBody>
          <a:bodyPr anchor="t">
            <a:noAutofit/>
          </a:bodyPr>
          <a:lstStyle/>
          <a:p>
            <a:r>
              <a:rPr lang="en-US" sz="3200" b="1" dirty="0"/>
              <a:t>Step 1:</a:t>
            </a:r>
            <a:r>
              <a:rPr lang="en-US" sz="3200" dirty="0">
                <a:solidFill>
                  <a:schemeClr val="accent4"/>
                </a:solidFill>
              </a:rPr>
              <a:t> </a:t>
            </a:r>
            <a:r>
              <a:rPr lang="en-US" sz="3200" b="1" i="1" dirty="0">
                <a:solidFill>
                  <a:srgbClr val="FF0066"/>
                </a:solidFill>
              </a:rPr>
              <a:t>Shingling:</a:t>
            </a:r>
            <a:r>
              <a:rPr lang="en-US" sz="3200" dirty="0"/>
              <a:t> Convert documents to </a:t>
            </a:r>
            <a:r>
              <a:rPr lang="en-US" sz="3200" dirty="0" smtClean="0"/>
              <a:t>sets</a:t>
            </a:r>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8" name="Group 19"/>
          <p:cNvGrpSpPr>
            <a:grpSpLocks/>
          </p:cNvGrpSpPr>
          <p:nvPr/>
        </p:nvGrpSpPr>
        <p:grpSpPr bwMode="auto">
          <a:xfrm>
            <a:off x="2362201" y="1338262"/>
            <a:ext cx="1447801" cy="2578100"/>
            <a:chOff x="1488" y="1920"/>
            <a:chExt cx="912"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912" cy="1096"/>
            </a:xfrm>
            <a:prstGeom prst="rect">
              <a:avLst/>
            </a:prstGeom>
            <a:noFill/>
            <a:ln w="9525">
              <a:noFill/>
              <a:miter lim="800000"/>
              <a:headEnd/>
              <a:tailEnd/>
            </a:ln>
            <a:effectLst/>
          </p:spPr>
          <p:txBody>
            <a:bodyPr wrap="square">
              <a:spAutoFit/>
            </a:bodyPr>
            <a:lstStyle/>
            <a:p>
              <a:r>
                <a:rPr lang="en-US" sz="1800" dirty="0"/>
                <a:t>The set</a:t>
              </a:r>
            </a:p>
            <a:p>
              <a:r>
                <a:rPr lang="en-US" sz="1800" dirty="0"/>
                <a:t>of strings</a:t>
              </a:r>
            </a:p>
            <a:p>
              <a:r>
                <a:rPr lang="en-US" sz="1800" dirty="0"/>
                <a:t>of length </a:t>
              </a:r>
              <a:r>
                <a:rPr lang="en-US" sz="1800" b="1" i="1" dirty="0"/>
                <a:t>k</a:t>
              </a:r>
            </a:p>
            <a:p>
              <a:r>
                <a:rPr lang="en-US" sz="1800" dirty="0"/>
                <a:t>that appear</a:t>
              </a:r>
            </a:p>
            <a:p>
              <a:r>
                <a:rPr lang="en-US" sz="1800" dirty="0"/>
                <a:t>in the doc-</a:t>
              </a:r>
            </a:p>
            <a:p>
              <a:r>
                <a:rPr lang="en-US" sz="1800" dirty="0" err="1"/>
                <a:t>ument</a:t>
              </a:r>
              <a:endParaRPr lang="en-US" sz="1800" dirty="0"/>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25114870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itle 1"/>
          <p:cNvSpPr>
            <a:spLocks noGrp="1"/>
          </p:cNvSpPr>
          <p:nvPr>
            <p:ph type="title"/>
          </p:nvPr>
        </p:nvSpPr>
        <p:spPr/>
        <p:txBody>
          <a:bodyPr>
            <a:normAutofit/>
          </a:bodyPr>
          <a:lstStyle/>
          <a:p>
            <a:r>
              <a:rPr lang="en-US" dirty="0" smtClean="0"/>
              <a:t>Documents as High-Dim Data</a:t>
            </a:r>
          </a:p>
        </p:txBody>
      </p:sp>
      <p:sp>
        <p:nvSpPr>
          <p:cNvPr id="267267" name="Content Placeholder 2"/>
          <p:cNvSpPr>
            <a:spLocks noGrp="1"/>
          </p:cNvSpPr>
          <p:nvPr>
            <p:ph idx="1"/>
          </p:nvPr>
        </p:nvSpPr>
        <p:spPr/>
        <p:txBody>
          <a:bodyPr/>
          <a:lstStyle/>
          <a:p>
            <a:r>
              <a:rPr lang="en-US" b="1" dirty="0"/>
              <a:t>Step 1:</a:t>
            </a:r>
            <a:r>
              <a:rPr lang="en-US" dirty="0" smtClean="0">
                <a:solidFill>
                  <a:schemeClr val="accent4"/>
                </a:solidFill>
              </a:rPr>
              <a:t> </a:t>
            </a:r>
            <a:r>
              <a:rPr lang="en-US" b="1" i="1" dirty="0">
                <a:solidFill>
                  <a:srgbClr val="FF0066"/>
                </a:solidFill>
              </a:rPr>
              <a:t>Shingling:</a:t>
            </a:r>
            <a:r>
              <a:rPr lang="en-US" dirty="0"/>
              <a:t> </a:t>
            </a:r>
            <a:r>
              <a:rPr lang="en-US" b="1" dirty="0"/>
              <a:t>Convert </a:t>
            </a:r>
            <a:r>
              <a:rPr lang="en-US" b="1" dirty="0" smtClean="0"/>
              <a:t>documents to sets</a:t>
            </a:r>
          </a:p>
          <a:p>
            <a:pPr lvl="8"/>
            <a:endParaRPr lang="en-US" dirty="0"/>
          </a:p>
          <a:p>
            <a:r>
              <a:rPr lang="en-US" b="1" dirty="0" smtClean="0">
                <a:solidFill>
                  <a:srgbClr val="008000"/>
                </a:solidFill>
              </a:rPr>
              <a:t>Simple approaches:</a:t>
            </a:r>
          </a:p>
          <a:p>
            <a:pPr lvl="1"/>
            <a:r>
              <a:rPr lang="en-US" dirty="0" smtClean="0"/>
              <a:t>Document = set of words appearing in document</a:t>
            </a:r>
          </a:p>
          <a:p>
            <a:pPr lvl="1"/>
            <a:r>
              <a:rPr lang="en-US" dirty="0" smtClean="0"/>
              <a:t>Document = set of “important” words</a:t>
            </a:r>
          </a:p>
          <a:p>
            <a:pPr lvl="1"/>
            <a:r>
              <a:rPr lang="en-US" dirty="0" smtClean="0"/>
              <a:t>Don’t work well for this application. </a:t>
            </a:r>
            <a:r>
              <a:rPr lang="en-US" dirty="0" smtClean="0">
                <a:solidFill>
                  <a:srgbClr val="D60093"/>
                </a:solidFill>
              </a:rPr>
              <a:t>Why?</a:t>
            </a:r>
          </a:p>
          <a:p>
            <a:pPr lvl="8"/>
            <a:endParaRPr lang="en-US" b="1" dirty="0" smtClean="0">
              <a:solidFill>
                <a:schemeClr val="accent2"/>
              </a:solidFill>
            </a:endParaRPr>
          </a:p>
          <a:p>
            <a:r>
              <a:rPr lang="en-US" b="1" dirty="0" smtClean="0">
                <a:solidFill>
                  <a:srgbClr val="0000FF"/>
                </a:solidFill>
              </a:rPr>
              <a:t>Need to account for ordering of words!</a:t>
            </a:r>
          </a:p>
          <a:p>
            <a:r>
              <a:rPr lang="en-US" dirty="0" smtClean="0"/>
              <a:t>A different way: </a:t>
            </a:r>
            <a:r>
              <a:rPr lang="en-US" b="1" dirty="0" smtClean="0">
                <a:solidFill>
                  <a:srgbClr val="FF0066"/>
                </a:solidFill>
              </a:rPr>
              <a:t>Shingles!</a:t>
            </a:r>
          </a:p>
          <a:p>
            <a:endParaRPr lang="en-US" dirty="0" smtClean="0"/>
          </a:p>
        </p:txBody>
      </p:sp>
    </p:spTree>
    <p:extLst>
      <p:ext uri="{BB962C8B-B14F-4D97-AF65-F5344CB8AC3E}">
        <p14:creationId xmlns:p14="http://schemas.microsoft.com/office/powerpoint/2010/main" val="26127059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p:txBody>
          <a:bodyPr/>
          <a:lstStyle/>
          <a:p>
            <a:r>
              <a:rPr lang="en-US" dirty="0" smtClean="0"/>
              <a:t>Define: Shingles</a:t>
            </a:r>
          </a:p>
        </p:txBody>
      </p:sp>
      <p:sp>
        <p:nvSpPr>
          <p:cNvPr id="268292" name="Rectangle 3"/>
          <p:cNvSpPr>
            <a:spLocks noGrp="1" noChangeArrowheads="1"/>
          </p:cNvSpPr>
          <p:nvPr>
            <p:ph idx="1"/>
          </p:nvPr>
        </p:nvSpPr>
        <p:spPr>
          <a:xfrm>
            <a:off x="457200" y="1295400"/>
            <a:ext cx="8229600" cy="5410200"/>
          </a:xfrm>
        </p:spPr>
        <p:txBody>
          <a:bodyPr>
            <a:normAutofit/>
          </a:bodyPr>
          <a:lstStyle/>
          <a:p>
            <a:r>
              <a:rPr lang="en-US" dirty="0" smtClean="0"/>
              <a:t>A </a:t>
            </a:r>
            <a:r>
              <a:rPr lang="en-US" i="1" dirty="0" smtClean="0">
                <a:solidFill>
                  <a:srgbClr val="FF0066"/>
                </a:solidFill>
              </a:rPr>
              <a:t>k</a:t>
            </a:r>
            <a:r>
              <a:rPr lang="en-US" dirty="0" smtClean="0">
                <a:solidFill>
                  <a:srgbClr val="FF0066"/>
                </a:solidFill>
              </a:rPr>
              <a:t>-shingle</a:t>
            </a:r>
            <a:r>
              <a:rPr lang="en-US" dirty="0" smtClean="0"/>
              <a:t> (or </a:t>
            </a:r>
            <a:r>
              <a:rPr lang="en-US" i="1" dirty="0" smtClean="0">
                <a:solidFill>
                  <a:srgbClr val="FF0066"/>
                </a:solidFill>
              </a:rPr>
              <a:t>k</a:t>
            </a:r>
            <a:r>
              <a:rPr lang="en-US" dirty="0" smtClean="0">
                <a:solidFill>
                  <a:srgbClr val="FF0066"/>
                </a:solidFill>
              </a:rPr>
              <a:t>-gram</a:t>
            </a:r>
            <a:r>
              <a:rPr lang="en-US" dirty="0" smtClean="0"/>
              <a:t>) for a document is a sequence of </a:t>
            </a:r>
            <a:r>
              <a:rPr lang="en-US" i="1" dirty="0" smtClean="0"/>
              <a:t>k </a:t>
            </a:r>
            <a:r>
              <a:rPr lang="en-US" dirty="0" smtClean="0"/>
              <a:t>tokens that appears in the doc</a:t>
            </a:r>
          </a:p>
          <a:p>
            <a:pPr lvl="1"/>
            <a:r>
              <a:rPr lang="en-US" dirty="0" smtClean="0"/>
              <a:t>Tokens can be </a:t>
            </a:r>
            <a:r>
              <a:rPr lang="en-US" dirty="0" smtClean="0">
                <a:solidFill>
                  <a:srgbClr val="FF0066"/>
                </a:solidFill>
              </a:rPr>
              <a:t>characters</a:t>
            </a:r>
            <a:r>
              <a:rPr lang="en-US" dirty="0" smtClean="0"/>
              <a:t>, </a:t>
            </a:r>
            <a:r>
              <a:rPr lang="en-US" dirty="0" smtClean="0">
                <a:solidFill>
                  <a:srgbClr val="FF0066"/>
                </a:solidFill>
              </a:rPr>
              <a:t>words </a:t>
            </a:r>
            <a:r>
              <a:rPr lang="en-US" dirty="0" smtClean="0"/>
              <a:t>or something else, depending on the application</a:t>
            </a:r>
          </a:p>
          <a:p>
            <a:pPr lvl="1"/>
            <a:r>
              <a:rPr lang="en-US" dirty="0" smtClean="0"/>
              <a:t>Assume tokens = characters for examples</a:t>
            </a:r>
          </a:p>
          <a:p>
            <a:pPr lvl="8"/>
            <a:endParaRPr lang="en-US" dirty="0" smtClean="0">
              <a:solidFill>
                <a:srgbClr val="33CC33"/>
              </a:solidFill>
            </a:endParaRPr>
          </a:p>
          <a:p>
            <a:r>
              <a:rPr lang="en-US" b="1" dirty="0" smtClean="0">
                <a:solidFill>
                  <a:srgbClr val="0000FF"/>
                </a:solidFill>
              </a:rPr>
              <a:t>Example:</a:t>
            </a:r>
            <a:r>
              <a:rPr lang="en-US" dirty="0" smtClean="0">
                <a:solidFill>
                  <a:srgbClr val="0000FF"/>
                </a:solidFill>
              </a:rPr>
              <a:t> </a:t>
            </a:r>
            <a:r>
              <a:rPr lang="en-US" b="1" dirty="0" smtClean="0"/>
              <a:t>k=2</a:t>
            </a:r>
            <a:r>
              <a:rPr lang="en-US" dirty="0" smtClean="0"/>
              <a:t>; document </a:t>
            </a:r>
            <a:r>
              <a:rPr lang="en-US" b="1" dirty="0" smtClean="0"/>
              <a:t>D</a:t>
            </a:r>
            <a:r>
              <a:rPr lang="en-US" b="1" baseline="-25000" dirty="0" smtClean="0"/>
              <a:t>1 </a:t>
            </a:r>
            <a:r>
              <a:rPr lang="en-US" dirty="0" smtClean="0"/>
              <a:t>= </a:t>
            </a:r>
            <a:r>
              <a:rPr lang="en-US" dirty="0" err="1" smtClean="0">
                <a:latin typeface="Times New Roman" pitchFamily="18" charset="0"/>
                <a:cs typeface="Times New Roman" pitchFamily="18" charset="0"/>
              </a:rPr>
              <a:t>abcab</a:t>
            </a:r>
            <a:r>
              <a:rPr lang="en-US" dirty="0" smtClean="0"/>
              <a:t/>
            </a:r>
            <a:br>
              <a:rPr lang="en-US" dirty="0" smtClean="0"/>
            </a:br>
            <a:r>
              <a:rPr lang="en-US" dirty="0" smtClean="0"/>
              <a:t>Set of 2-shingles: </a:t>
            </a:r>
            <a:r>
              <a:rPr lang="en-US" b="1" dirty="0" smtClean="0"/>
              <a:t>S(D</a:t>
            </a:r>
            <a:r>
              <a:rPr lang="en-US" b="1" baseline="-25000" dirty="0" smtClean="0"/>
              <a:t>1</a:t>
            </a:r>
            <a:r>
              <a:rPr lang="en-US" b="1" dirty="0" smtClean="0"/>
              <a:t>) </a:t>
            </a:r>
            <a:r>
              <a:rPr lang="en-US" dirty="0" smtClean="0"/>
              <a:t>= {</a:t>
            </a:r>
            <a:r>
              <a:rPr lang="en-US" dirty="0" err="1" smtClean="0">
                <a:latin typeface="Times New Roman" pitchFamily="18" charset="0"/>
                <a:cs typeface="Times New Roman" pitchFamily="18" charset="0"/>
              </a:rPr>
              <a:t>ab</a:t>
            </a:r>
            <a:r>
              <a:rPr lang="en-US" dirty="0" smtClean="0"/>
              <a:t>, </a:t>
            </a:r>
            <a:r>
              <a:rPr lang="en-US" dirty="0" err="1" smtClean="0">
                <a:latin typeface="Times New Roman" pitchFamily="18" charset="0"/>
                <a:cs typeface="Times New Roman" pitchFamily="18" charset="0"/>
              </a:rPr>
              <a:t>bc</a:t>
            </a:r>
            <a:r>
              <a:rPr lang="en-US" dirty="0" smtClean="0"/>
              <a:t>, </a:t>
            </a:r>
            <a:r>
              <a:rPr lang="en-US" dirty="0" smtClean="0">
                <a:latin typeface="Times New Roman" pitchFamily="18" charset="0"/>
                <a:cs typeface="Times New Roman" pitchFamily="18" charset="0"/>
              </a:rPr>
              <a:t>ca</a:t>
            </a:r>
            <a:r>
              <a:rPr lang="en-US" dirty="0" smtClean="0"/>
              <a:t>}</a:t>
            </a:r>
          </a:p>
          <a:p>
            <a:pPr lvl="1"/>
            <a:r>
              <a:rPr lang="en-US" b="1" dirty="0" smtClean="0">
                <a:solidFill>
                  <a:srgbClr val="008000"/>
                </a:solidFill>
              </a:rPr>
              <a:t>Option:</a:t>
            </a:r>
            <a:r>
              <a:rPr lang="en-US" dirty="0" smtClean="0"/>
              <a:t> Shingles as a bag (</a:t>
            </a:r>
            <a:r>
              <a:rPr lang="en-US" dirty="0" err="1" smtClean="0"/>
              <a:t>multiset</a:t>
            </a:r>
            <a:r>
              <a:rPr lang="en-US" dirty="0" smtClean="0"/>
              <a:t>), count </a:t>
            </a:r>
            <a:r>
              <a:rPr lang="en-US" dirty="0" err="1" smtClean="0">
                <a:latin typeface="Times New Roman" pitchFamily="18" charset="0"/>
                <a:cs typeface="Times New Roman" pitchFamily="18" charset="0"/>
              </a:rPr>
              <a:t>ab</a:t>
            </a:r>
            <a:r>
              <a:rPr lang="en-US" dirty="0" smtClean="0"/>
              <a:t> twice: </a:t>
            </a:r>
            <a:r>
              <a:rPr lang="en-US" b="1" dirty="0" smtClean="0"/>
              <a:t>S’(D</a:t>
            </a:r>
            <a:r>
              <a:rPr lang="en-US" b="1" baseline="-25000" dirty="0" smtClean="0"/>
              <a:t>1</a:t>
            </a:r>
            <a:r>
              <a:rPr lang="en-US" b="1" dirty="0" smtClean="0"/>
              <a:t>) = </a:t>
            </a:r>
            <a:r>
              <a:rPr lang="en-US" dirty="0" smtClean="0"/>
              <a:t>{</a:t>
            </a:r>
            <a:r>
              <a:rPr lang="en-US" dirty="0" err="1" smtClean="0">
                <a:latin typeface="Times New Roman" pitchFamily="18" charset="0"/>
                <a:cs typeface="Times New Roman" pitchFamily="18" charset="0"/>
              </a:rPr>
              <a:t>ab</a:t>
            </a:r>
            <a:r>
              <a:rPr lang="en-US" dirty="0"/>
              <a:t>, </a:t>
            </a:r>
            <a:r>
              <a:rPr lang="en-US" dirty="0" err="1">
                <a:latin typeface="Times New Roman" pitchFamily="18" charset="0"/>
                <a:cs typeface="Times New Roman" pitchFamily="18" charset="0"/>
              </a:rPr>
              <a:t>bc</a:t>
            </a:r>
            <a:r>
              <a:rPr lang="en-US" dirty="0"/>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a:t>
            </a:r>
            <a:r>
              <a:rPr lang="en-US" dirty="0" smtClean="0"/>
              <a:t>}</a:t>
            </a:r>
          </a:p>
          <a:p>
            <a:endParaRPr lang="en-US" b="1" dirty="0">
              <a:solidFill>
                <a:schemeClr val="accent3"/>
              </a:solidFill>
            </a:endParaRPr>
          </a:p>
        </p:txBody>
      </p:sp>
    </p:spTree>
    <p:extLst>
      <p:ext uri="{BB962C8B-B14F-4D97-AF65-F5344CB8AC3E}">
        <p14:creationId xmlns:p14="http://schemas.microsoft.com/office/powerpoint/2010/main" val="31684268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Shingles and Similarity</a:t>
            </a:r>
            <a:endParaRPr lang="en-US" dirty="0"/>
          </a:p>
        </p:txBody>
      </p:sp>
      <p:sp>
        <p:nvSpPr>
          <p:cNvPr id="3" name="Content Placeholder 2"/>
          <p:cNvSpPr>
            <a:spLocks noGrp="1"/>
          </p:cNvSpPr>
          <p:nvPr>
            <p:ph idx="1"/>
          </p:nvPr>
        </p:nvSpPr>
        <p:spPr/>
        <p:txBody>
          <a:bodyPr/>
          <a:lstStyle/>
          <a:p>
            <a:r>
              <a:rPr lang="en-US" dirty="0" smtClean="0"/>
              <a:t>Documents that are intuitively similar will have many shingles in common.</a:t>
            </a:r>
          </a:p>
          <a:p>
            <a:endParaRPr lang="en-US" dirty="0" smtClean="0"/>
          </a:p>
          <a:p>
            <a:r>
              <a:rPr lang="en-US" dirty="0" smtClean="0"/>
              <a:t>Changing a word only affects k-shingles within distance k-1 from the word.</a:t>
            </a:r>
          </a:p>
          <a:p>
            <a:endParaRPr lang="en-US" dirty="0" smtClean="0"/>
          </a:p>
          <a:p>
            <a:r>
              <a:rPr lang="en-US" dirty="0" smtClean="0"/>
              <a:t>Reordering paragraphs only affects the 2k shingles that cross paragraph boundaries.</a:t>
            </a:r>
          </a:p>
          <a:p>
            <a:endParaRPr lang="en-US" dirty="0" smtClean="0">
              <a:solidFill>
                <a:srgbClr val="00B050"/>
              </a:solidFill>
            </a:endParaRPr>
          </a:p>
          <a:p>
            <a:r>
              <a:rPr lang="en-US" dirty="0" smtClean="0">
                <a:solidFill>
                  <a:srgbClr val="00B050"/>
                </a:solidFill>
              </a:rPr>
              <a:t>Example</a:t>
            </a:r>
            <a:r>
              <a:rPr lang="en-US" dirty="0" smtClean="0"/>
              <a:t>: k=3, “The dog which chased the cat” versus “The dog that chased the cat”.</a:t>
            </a:r>
          </a:p>
          <a:p>
            <a:pPr lvl="1"/>
            <a:r>
              <a:rPr lang="en-US" dirty="0" smtClean="0"/>
              <a:t>Only 3-shingles replaced are </a:t>
            </a:r>
            <a:r>
              <a:rPr lang="en-US" dirty="0" err="1" smtClean="0"/>
              <a:t>g_w</a:t>
            </a:r>
            <a:r>
              <a:rPr lang="en-US" dirty="0" smtClean="0"/>
              <a:t>, _</a:t>
            </a:r>
            <a:r>
              <a:rPr lang="en-US" dirty="0" err="1" smtClean="0"/>
              <a:t>wh</a:t>
            </a:r>
            <a:r>
              <a:rPr lang="en-US" dirty="0" smtClean="0"/>
              <a:t>, </a:t>
            </a:r>
            <a:r>
              <a:rPr lang="en-US" dirty="0" err="1" smtClean="0"/>
              <a:t>whi</a:t>
            </a:r>
            <a:r>
              <a:rPr lang="en-US" dirty="0" smtClean="0"/>
              <a:t>, hic, </a:t>
            </a:r>
            <a:r>
              <a:rPr lang="en-US" dirty="0" err="1" smtClean="0"/>
              <a:t>ich</a:t>
            </a:r>
            <a:r>
              <a:rPr lang="en-US" dirty="0" smtClean="0"/>
              <a:t>, </a:t>
            </a:r>
            <a:r>
              <a:rPr lang="en-US" dirty="0" err="1" smtClean="0"/>
              <a:t>ch</a:t>
            </a:r>
            <a:r>
              <a:rPr lang="en-US" dirty="0" smtClean="0"/>
              <a:t>_, and </a:t>
            </a:r>
            <a:r>
              <a:rPr lang="en-US" dirty="0" err="1" smtClean="0"/>
              <a:t>h_c</a:t>
            </a:r>
            <a:r>
              <a:rPr lang="en-US" dirty="0" smtClean="0"/>
              <a:t>.</a:t>
            </a:r>
            <a:endParaRPr lang="en-US" dirty="0"/>
          </a:p>
        </p:txBody>
      </p:sp>
      <p:sp>
        <p:nvSpPr>
          <p:cNvPr id="6" name="Slide Number Placeholder 5"/>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13</a:t>
            </a:fld>
            <a:endParaRPr lang="en-US"/>
          </a:p>
        </p:txBody>
      </p:sp>
      <p:sp>
        <p:nvSpPr>
          <p:cNvPr id="4" name="Rectangle 3"/>
          <p:cNvSpPr/>
          <p:nvPr/>
        </p:nvSpPr>
        <p:spPr>
          <a:xfrm>
            <a:off x="3571875" y="4171950"/>
            <a:ext cx="942975" cy="381000"/>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0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2"/>
          <p:cNvSpPr>
            <a:spLocks noGrp="1" noChangeArrowheads="1"/>
          </p:cNvSpPr>
          <p:nvPr>
            <p:ph type="title"/>
          </p:nvPr>
        </p:nvSpPr>
        <p:spPr/>
        <p:txBody>
          <a:bodyPr/>
          <a:lstStyle/>
          <a:p>
            <a:r>
              <a:rPr lang="en-US" dirty="0" smtClean="0"/>
              <a:t>Compressing Shingles</a:t>
            </a:r>
            <a:endParaRPr lang="en-US" dirty="0" smtClean="0">
              <a:solidFill>
                <a:srgbClr val="FF9900"/>
              </a:solidFill>
            </a:endParaRPr>
          </a:p>
        </p:txBody>
      </p:sp>
      <p:sp>
        <p:nvSpPr>
          <p:cNvPr id="270340" name="Rectangle 3"/>
          <p:cNvSpPr>
            <a:spLocks noGrp="1" noChangeArrowheads="1"/>
          </p:cNvSpPr>
          <p:nvPr>
            <p:ph idx="1"/>
          </p:nvPr>
        </p:nvSpPr>
        <p:spPr/>
        <p:txBody>
          <a:bodyPr>
            <a:normAutofit/>
          </a:bodyPr>
          <a:lstStyle/>
          <a:p>
            <a:r>
              <a:rPr lang="en-US" dirty="0" smtClean="0"/>
              <a:t>To </a:t>
            </a:r>
            <a:r>
              <a:rPr lang="en-US" b="1" dirty="0" smtClean="0">
                <a:solidFill>
                  <a:srgbClr val="0000FF"/>
                </a:solidFill>
              </a:rPr>
              <a:t>compress long shingles</a:t>
            </a:r>
            <a:r>
              <a:rPr lang="en-US" dirty="0" smtClean="0"/>
              <a:t>, we can </a:t>
            </a:r>
            <a:r>
              <a:rPr lang="en-US" b="1" dirty="0" smtClean="0">
                <a:solidFill>
                  <a:srgbClr val="0000FF"/>
                </a:solidFill>
              </a:rPr>
              <a:t>hash</a:t>
            </a:r>
            <a:r>
              <a:rPr lang="en-US" dirty="0" smtClean="0">
                <a:solidFill>
                  <a:srgbClr val="0000FF"/>
                </a:solidFill>
              </a:rPr>
              <a:t> </a:t>
            </a:r>
            <a:r>
              <a:rPr lang="en-US" dirty="0" smtClean="0"/>
              <a:t>them to (say) 4 bytes</a:t>
            </a:r>
          </a:p>
          <a:p>
            <a:endParaRPr lang="en-US" b="1" dirty="0" smtClean="0">
              <a:solidFill>
                <a:srgbClr val="D60093"/>
              </a:solidFill>
            </a:endParaRPr>
          </a:p>
          <a:p>
            <a:r>
              <a:rPr lang="en-US" b="1" dirty="0" smtClean="0">
                <a:solidFill>
                  <a:srgbClr val="D60093"/>
                </a:solidFill>
              </a:rPr>
              <a:t>Represent a document by the set of hash values of its </a:t>
            </a:r>
            <a:r>
              <a:rPr lang="en-US" b="1" i="1" dirty="0" smtClean="0">
                <a:solidFill>
                  <a:srgbClr val="D60093"/>
                </a:solidFill>
              </a:rPr>
              <a:t>k</a:t>
            </a:r>
            <a:r>
              <a:rPr lang="en-US" b="1" dirty="0" smtClean="0">
                <a:solidFill>
                  <a:srgbClr val="D60093"/>
                </a:solidFill>
              </a:rPr>
              <a:t>-shingles</a:t>
            </a:r>
          </a:p>
          <a:p>
            <a:pPr lvl="1"/>
            <a:r>
              <a:rPr lang="en-US" b="1" dirty="0" smtClean="0">
                <a:solidFill>
                  <a:srgbClr val="0000FF"/>
                </a:solidFill>
              </a:rPr>
              <a:t>Idea:</a:t>
            </a:r>
            <a:r>
              <a:rPr lang="en-US" dirty="0" smtClean="0"/>
              <a:t> Two documents could (rarely) appear to have shingles in common, when in fact only the hash-values were shared</a:t>
            </a:r>
          </a:p>
          <a:p>
            <a:endParaRPr lang="en-US" b="1" dirty="0" smtClean="0">
              <a:solidFill>
                <a:srgbClr val="008000"/>
              </a:solidFill>
            </a:endParaRPr>
          </a:p>
          <a:p>
            <a:r>
              <a:rPr lang="en-US" b="1" dirty="0" smtClean="0">
                <a:solidFill>
                  <a:srgbClr val="008000"/>
                </a:solidFill>
              </a:rPr>
              <a:t>Example:</a:t>
            </a:r>
            <a:r>
              <a:rPr lang="en-US" dirty="0" smtClean="0">
                <a:solidFill>
                  <a:srgbClr val="008000"/>
                </a:solidFill>
              </a:rPr>
              <a:t> </a:t>
            </a:r>
            <a:r>
              <a:rPr lang="en-US" b="1" dirty="0"/>
              <a:t>k=2</a:t>
            </a:r>
            <a:r>
              <a:rPr lang="en-US" dirty="0"/>
              <a:t>; </a:t>
            </a:r>
            <a:r>
              <a:rPr lang="en-US" dirty="0" smtClean="0"/>
              <a:t>document </a:t>
            </a:r>
            <a:r>
              <a:rPr lang="en-US" b="1" dirty="0" smtClean="0"/>
              <a:t>D</a:t>
            </a:r>
            <a:r>
              <a:rPr lang="en-US" b="1" baseline="-25000" dirty="0" smtClean="0"/>
              <a:t>1</a:t>
            </a:r>
            <a:r>
              <a:rPr lang="en-US" dirty="0"/>
              <a:t>=</a:t>
            </a:r>
            <a:r>
              <a:rPr lang="en-US" b="1" dirty="0"/>
              <a:t> </a:t>
            </a:r>
            <a:r>
              <a:rPr lang="en-US" dirty="0" err="1">
                <a:latin typeface="Times New Roman" pitchFamily="18" charset="0"/>
                <a:cs typeface="Times New Roman" pitchFamily="18" charset="0"/>
              </a:rPr>
              <a:t>abcab</a:t>
            </a:r>
            <a:r>
              <a:rPr lang="en-US" dirty="0"/>
              <a:t/>
            </a:r>
            <a:br>
              <a:rPr lang="en-US" dirty="0"/>
            </a:br>
            <a:r>
              <a:rPr lang="en-US" dirty="0"/>
              <a:t>Set of 2-shingles: </a:t>
            </a:r>
            <a:r>
              <a:rPr lang="en-US" b="1" dirty="0"/>
              <a:t>S(D</a:t>
            </a:r>
            <a:r>
              <a:rPr lang="en-US" b="1" baseline="-25000" dirty="0"/>
              <a:t>1</a:t>
            </a:r>
            <a:r>
              <a:rPr lang="en-US" b="1" dirty="0" smtClean="0"/>
              <a:t>) </a:t>
            </a:r>
            <a:r>
              <a:rPr lang="en-US" dirty="0" smtClean="0"/>
              <a:t>= {</a:t>
            </a:r>
            <a:r>
              <a:rPr lang="en-US" dirty="0">
                <a:latin typeface="Times New Roman" pitchFamily="18" charset="0"/>
                <a:cs typeface="Times New Roman" pitchFamily="18" charset="0"/>
              </a:rPr>
              <a:t>ab</a:t>
            </a:r>
            <a:r>
              <a:rPr lang="en-US" dirty="0"/>
              <a:t>, </a:t>
            </a:r>
            <a:r>
              <a:rPr lang="en-US" dirty="0" err="1">
                <a:latin typeface="Times New Roman" pitchFamily="18" charset="0"/>
                <a:cs typeface="Times New Roman" pitchFamily="18" charset="0"/>
              </a:rPr>
              <a:t>bc</a:t>
            </a:r>
            <a:r>
              <a:rPr lang="en-US" dirty="0"/>
              <a:t>, </a:t>
            </a:r>
            <a:r>
              <a:rPr lang="en-US" dirty="0">
                <a:latin typeface="Times New Roman" pitchFamily="18" charset="0"/>
                <a:cs typeface="Times New Roman" pitchFamily="18" charset="0"/>
              </a:rPr>
              <a:t>ca</a:t>
            </a:r>
            <a:r>
              <a:rPr lang="en-US" dirty="0" smtClean="0"/>
              <a:t>}</a:t>
            </a:r>
            <a:br>
              <a:rPr lang="en-US" dirty="0" smtClean="0"/>
            </a:br>
            <a:r>
              <a:rPr lang="en-US" dirty="0" smtClean="0"/>
              <a:t>Hash the singles: </a:t>
            </a:r>
            <a:r>
              <a:rPr lang="en-US" b="1" dirty="0" smtClean="0"/>
              <a:t>h(D</a:t>
            </a:r>
            <a:r>
              <a:rPr lang="en-US" b="1" baseline="-25000" dirty="0" smtClean="0"/>
              <a:t>1</a:t>
            </a:r>
            <a:r>
              <a:rPr lang="en-US" b="1" dirty="0" smtClean="0"/>
              <a:t>) </a:t>
            </a:r>
            <a:r>
              <a:rPr lang="en-US" dirty="0" smtClean="0"/>
              <a:t>= {</a:t>
            </a:r>
            <a:r>
              <a:rPr lang="en-US" dirty="0" smtClean="0">
                <a:latin typeface="Times New Roman" pitchFamily="18" charset="0"/>
                <a:cs typeface="Times New Roman" pitchFamily="18" charset="0"/>
              </a:rPr>
              <a:t>1</a:t>
            </a:r>
            <a:r>
              <a:rPr lang="en-US" dirty="0" smtClean="0"/>
              <a:t>, </a:t>
            </a:r>
            <a:r>
              <a:rPr lang="en-US" dirty="0" smtClean="0">
                <a:latin typeface="Times New Roman" pitchFamily="18" charset="0"/>
                <a:cs typeface="Times New Roman" pitchFamily="18" charset="0"/>
              </a:rPr>
              <a:t>5</a:t>
            </a:r>
            <a:r>
              <a:rPr lang="en-US" dirty="0" smtClean="0"/>
              <a:t>, </a:t>
            </a:r>
            <a:r>
              <a:rPr lang="en-US" dirty="0" smtClean="0">
                <a:latin typeface="Times New Roman" pitchFamily="18" charset="0"/>
                <a:cs typeface="Times New Roman" pitchFamily="18" charset="0"/>
              </a:rPr>
              <a:t>7</a:t>
            </a:r>
            <a:r>
              <a:rPr lang="en-US" dirty="0" smtClean="0"/>
              <a:t>}</a:t>
            </a:r>
          </a:p>
        </p:txBody>
      </p:sp>
    </p:spTree>
    <p:extLst>
      <p:ext uri="{BB962C8B-B14F-4D97-AF65-F5344CB8AC3E}">
        <p14:creationId xmlns:p14="http://schemas.microsoft.com/office/powerpoint/2010/main" val="28716962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p:cNvSpPr>
          <p:nvPr>
            <p:ph type="title"/>
          </p:nvPr>
        </p:nvSpPr>
        <p:spPr/>
        <p:txBody>
          <a:bodyPr/>
          <a:lstStyle/>
          <a:p>
            <a:r>
              <a:rPr lang="en-US" dirty="0" smtClean="0"/>
              <a:t>Similarity Metric for Shingles</a:t>
            </a:r>
          </a:p>
        </p:txBody>
      </p:sp>
      <p:sp>
        <p:nvSpPr>
          <p:cNvPr id="272387" name="Content Placeholder 2"/>
          <p:cNvSpPr>
            <a:spLocks noGrp="1"/>
          </p:cNvSpPr>
          <p:nvPr>
            <p:ph idx="1"/>
          </p:nvPr>
        </p:nvSpPr>
        <p:spPr/>
        <p:txBody>
          <a:bodyPr/>
          <a:lstStyle/>
          <a:p>
            <a:r>
              <a:rPr lang="en-US" b="1" dirty="0" smtClean="0">
                <a:solidFill>
                  <a:srgbClr val="0000FF"/>
                </a:solidFill>
              </a:rPr>
              <a:t>Document D</a:t>
            </a:r>
            <a:r>
              <a:rPr lang="en-US" b="1" baseline="-25000" dirty="0" smtClean="0">
                <a:solidFill>
                  <a:srgbClr val="0000FF"/>
                </a:solidFill>
              </a:rPr>
              <a:t>1 </a:t>
            </a:r>
            <a:r>
              <a:rPr lang="en-US" b="1" dirty="0" smtClean="0">
                <a:solidFill>
                  <a:srgbClr val="0000FF"/>
                </a:solidFill>
              </a:rPr>
              <a:t>is a set of its k-shingles C</a:t>
            </a:r>
            <a:r>
              <a:rPr lang="en-US" b="1" baseline="-25000" dirty="0" smtClean="0">
                <a:solidFill>
                  <a:srgbClr val="0000FF"/>
                </a:solidFill>
              </a:rPr>
              <a:t>1</a:t>
            </a:r>
            <a:r>
              <a:rPr lang="en-US" b="1" dirty="0" smtClean="0">
                <a:solidFill>
                  <a:srgbClr val="0000FF"/>
                </a:solidFill>
              </a:rPr>
              <a:t>=S(D</a:t>
            </a:r>
            <a:r>
              <a:rPr lang="en-US" b="1" baseline="-25000" dirty="0" smtClean="0">
                <a:solidFill>
                  <a:srgbClr val="0000FF"/>
                </a:solidFill>
              </a:rPr>
              <a:t>1</a:t>
            </a:r>
            <a:r>
              <a:rPr lang="en-US" b="1" dirty="0" smtClean="0">
                <a:solidFill>
                  <a:srgbClr val="0000FF"/>
                </a:solidFill>
              </a:rPr>
              <a:t>)</a:t>
            </a:r>
          </a:p>
          <a:p>
            <a:r>
              <a:rPr lang="en-US" dirty="0" smtClean="0"/>
              <a:t>Equivalently, each document is a </a:t>
            </a:r>
            <a:br>
              <a:rPr lang="en-US" dirty="0" smtClean="0"/>
            </a:br>
            <a:r>
              <a:rPr lang="en-US" dirty="0" smtClean="0"/>
              <a:t>0/1 vector in the space of </a:t>
            </a:r>
            <a:r>
              <a:rPr lang="en-US" i="1" dirty="0" smtClean="0"/>
              <a:t>k</a:t>
            </a:r>
            <a:r>
              <a:rPr lang="en-US" dirty="0" smtClean="0"/>
              <a:t>-shingles</a:t>
            </a:r>
          </a:p>
          <a:p>
            <a:pPr lvl="1"/>
            <a:r>
              <a:rPr lang="en-US" dirty="0" smtClean="0"/>
              <a:t>Each unique shingle is a dimension</a:t>
            </a:r>
          </a:p>
          <a:p>
            <a:pPr lvl="1"/>
            <a:r>
              <a:rPr lang="en-US" dirty="0" smtClean="0"/>
              <a:t>Vectors are very sparse</a:t>
            </a:r>
          </a:p>
          <a:p>
            <a:r>
              <a:rPr lang="en-US" b="1" dirty="0" smtClean="0"/>
              <a:t>A natural similarity measure is the </a:t>
            </a:r>
            <a:r>
              <a:rPr lang="en-US" b="1" dirty="0" err="1" smtClean="0">
                <a:solidFill>
                  <a:srgbClr val="D60093"/>
                </a:solidFill>
              </a:rPr>
              <a:t>Jaccard</a:t>
            </a:r>
            <a:r>
              <a:rPr lang="en-US" b="1" dirty="0" smtClean="0">
                <a:solidFill>
                  <a:srgbClr val="D60093"/>
                </a:solidFill>
              </a:rPr>
              <a:t> similarity:</a:t>
            </a:r>
          </a:p>
          <a:p>
            <a:pPr>
              <a:buNone/>
            </a:pPr>
            <a:r>
              <a:rPr lang="en-US" i="1" dirty="0" smtClean="0"/>
              <a:t>		</a:t>
            </a:r>
            <a:r>
              <a:rPr lang="en-US" i="1" dirty="0" err="1"/>
              <a:t>s</a:t>
            </a:r>
            <a:r>
              <a:rPr lang="en-US" i="1" dirty="0" err="1" smtClean="0"/>
              <a:t>im</a:t>
            </a:r>
            <a:r>
              <a:rPr lang="en-US" dirty="0" smtClean="0"/>
              <a:t>(D</a:t>
            </a:r>
            <a:r>
              <a:rPr lang="en-US" baseline="-25000" dirty="0" smtClean="0"/>
              <a:t>1</a:t>
            </a:r>
            <a:r>
              <a:rPr lang="en-US" dirty="0" smtClean="0"/>
              <a:t>, D</a:t>
            </a:r>
            <a:r>
              <a:rPr lang="en-US" baseline="-25000" dirty="0" smtClean="0"/>
              <a:t>2</a:t>
            </a:r>
            <a:r>
              <a:rPr lang="en-US" dirty="0" smtClean="0"/>
              <a:t>) = |C</a:t>
            </a:r>
            <a:r>
              <a:rPr lang="en-US" baseline="-25000" dirty="0" smtClean="0"/>
              <a:t>1</a:t>
            </a:r>
            <a:r>
              <a:rPr lang="en-US" dirty="0" smtClean="0">
                <a:sym typeface="Symbol" pitchFamily="18" charset="2"/>
              </a:rPr>
              <a:t>C</a:t>
            </a:r>
            <a:r>
              <a:rPr lang="en-US" baseline="-25000" dirty="0" smtClean="0">
                <a:sym typeface="Symbol" pitchFamily="18" charset="2"/>
              </a:rPr>
              <a:t>2</a:t>
            </a:r>
            <a:r>
              <a:rPr lang="en-US" dirty="0" smtClean="0">
                <a:sym typeface="Symbol" pitchFamily="18" charset="2"/>
              </a:rPr>
              <a:t>|/|C</a:t>
            </a:r>
            <a:r>
              <a:rPr lang="en-US" baseline="-25000" dirty="0" smtClean="0">
                <a:sym typeface="Symbol" pitchFamily="18" charset="2"/>
              </a:rPr>
              <a:t>1</a:t>
            </a:r>
            <a:r>
              <a:rPr lang="en-US" dirty="0" smtClean="0">
                <a:sym typeface="Symbol" pitchFamily="18" charset="2"/>
              </a:rPr>
              <a:t>C</a:t>
            </a:r>
            <a:r>
              <a:rPr lang="en-US" baseline="-25000" dirty="0" smtClean="0">
                <a:sym typeface="Symbol" pitchFamily="18" charset="2"/>
              </a:rPr>
              <a:t>2</a:t>
            </a:r>
            <a:r>
              <a:rPr lang="en-US" dirty="0" smtClean="0">
                <a:sym typeface="Symbol" pitchFamily="18" charset="2"/>
              </a:rPr>
              <a:t>|</a:t>
            </a:r>
            <a:endParaRPr lang="en-US" dirty="0" smtClean="0"/>
          </a:p>
        </p:txBody>
      </p:sp>
      <p:sp>
        <p:nvSpPr>
          <p:cNvPr id="7" name="Oval 3"/>
          <p:cNvSpPr>
            <a:spLocks noChangeArrowheads="1"/>
          </p:cNvSpPr>
          <p:nvPr/>
        </p:nvSpPr>
        <p:spPr bwMode="auto">
          <a:xfrm>
            <a:off x="3733800" y="4523676"/>
            <a:ext cx="1981200" cy="1028700"/>
          </a:xfrm>
          <a:prstGeom prst="ellipse">
            <a:avLst/>
          </a:prstGeom>
          <a:noFill/>
          <a:ln w="9525">
            <a:solidFill>
              <a:schemeClr val="tx1"/>
            </a:solidFill>
            <a:round/>
            <a:headEnd/>
            <a:tailEnd/>
          </a:ln>
          <a:effectLst/>
        </p:spPr>
        <p:txBody>
          <a:bodyPr wrap="none" anchor="ctr"/>
          <a:lstStyle/>
          <a:p>
            <a:endParaRPr lang="en-US"/>
          </a:p>
        </p:txBody>
      </p:sp>
      <p:sp>
        <p:nvSpPr>
          <p:cNvPr id="8" name="Oval 4"/>
          <p:cNvSpPr>
            <a:spLocks noChangeArrowheads="1"/>
          </p:cNvSpPr>
          <p:nvPr/>
        </p:nvSpPr>
        <p:spPr bwMode="auto">
          <a:xfrm>
            <a:off x="3048000" y="4523676"/>
            <a:ext cx="1981200" cy="1028700"/>
          </a:xfrm>
          <a:prstGeom prst="ellipse">
            <a:avLst/>
          </a:prstGeom>
          <a:noFill/>
          <a:ln w="9525">
            <a:solidFill>
              <a:schemeClr val="tx1"/>
            </a:solidFill>
            <a:round/>
            <a:headEnd/>
            <a:tailEnd/>
          </a:ln>
          <a:effectLst/>
        </p:spPr>
        <p:txBody>
          <a:bodyPr wrap="none" anchor="ctr"/>
          <a:lstStyle/>
          <a:p>
            <a:endParaRPr lang="en-US"/>
          </a:p>
        </p:txBody>
      </p:sp>
      <p:sp>
        <p:nvSpPr>
          <p:cNvPr id="9" name="Oval 5"/>
          <p:cNvSpPr>
            <a:spLocks noChangeArrowheads="1"/>
          </p:cNvSpPr>
          <p:nvPr/>
        </p:nvSpPr>
        <p:spPr bwMode="auto">
          <a:xfrm>
            <a:off x="4191000" y="5171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6"/>
          <p:cNvSpPr>
            <a:spLocks noChangeArrowheads="1"/>
          </p:cNvSpPr>
          <p:nvPr/>
        </p:nvSpPr>
        <p:spPr bwMode="auto">
          <a:xfrm>
            <a:off x="3429000" y="49427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7"/>
          <p:cNvSpPr>
            <a:spLocks noChangeArrowheads="1"/>
          </p:cNvSpPr>
          <p:nvPr/>
        </p:nvSpPr>
        <p:spPr bwMode="auto">
          <a:xfrm>
            <a:off x="4038600" y="48665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8"/>
          <p:cNvSpPr>
            <a:spLocks noChangeArrowheads="1"/>
          </p:cNvSpPr>
          <p:nvPr/>
        </p:nvSpPr>
        <p:spPr bwMode="auto">
          <a:xfrm>
            <a:off x="4419600" y="47522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9"/>
          <p:cNvSpPr>
            <a:spLocks noChangeArrowheads="1"/>
          </p:cNvSpPr>
          <p:nvPr/>
        </p:nvSpPr>
        <p:spPr bwMode="auto">
          <a:xfrm>
            <a:off x="4495800" y="50189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0"/>
          <p:cNvSpPr>
            <a:spLocks noChangeArrowheads="1"/>
          </p:cNvSpPr>
          <p:nvPr/>
        </p:nvSpPr>
        <p:spPr bwMode="auto">
          <a:xfrm>
            <a:off x="5257800" y="4790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5" name="Oval 11"/>
          <p:cNvSpPr>
            <a:spLocks noChangeArrowheads="1"/>
          </p:cNvSpPr>
          <p:nvPr/>
        </p:nvSpPr>
        <p:spPr bwMode="auto">
          <a:xfrm>
            <a:off x="5257800" y="5171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6" name="Oval 12"/>
          <p:cNvSpPr>
            <a:spLocks noChangeArrowheads="1"/>
          </p:cNvSpPr>
          <p:nvPr/>
        </p:nvSpPr>
        <p:spPr bwMode="auto">
          <a:xfrm>
            <a:off x="3657600" y="53237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34782815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r>
              <a:rPr lang="en-US" smtClean="0"/>
              <a:t>Working Assumption</a:t>
            </a:r>
          </a:p>
        </p:txBody>
      </p:sp>
      <p:sp>
        <p:nvSpPr>
          <p:cNvPr id="269316" name="Rectangle 3"/>
          <p:cNvSpPr>
            <a:spLocks noGrp="1" noChangeArrowheads="1"/>
          </p:cNvSpPr>
          <p:nvPr>
            <p:ph idx="1"/>
          </p:nvPr>
        </p:nvSpPr>
        <p:spPr/>
        <p:txBody>
          <a:bodyPr/>
          <a:lstStyle/>
          <a:p>
            <a:r>
              <a:rPr lang="en-US" b="1" dirty="0" smtClean="0">
                <a:solidFill>
                  <a:srgbClr val="0000FF"/>
                </a:solidFill>
              </a:rPr>
              <a:t>Documents that have lots of shingles in common have similar text, even if the text appears in different order</a:t>
            </a:r>
          </a:p>
          <a:p>
            <a:pPr lvl="8"/>
            <a:endParaRPr lang="en-US" dirty="0" smtClean="0"/>
          </a:p>
          <a:p>
            <a:r>
              <a:rPr lang="en-AU" dirty="0"/>
              <a:t>If we pick </a:t>
            </a:r>
            <a:r>
              <a:rPr lang="en-US" b="1" i="1" dirty="0"/>
              <a:t>k</a:t>
            </a:r>
            <a:r>
              <a:rPr lang="en-AU" dirty="0" smtClean="0"/>
              <a:t> </a:t>
            </a:r>
            <a:r>
              <a:rPr lang="en-AU" dirty="0"/>
              <a:t>too small, then we would expect most sequences of </a:t>
            </a:r>
            <a:r>
              <a:rPr lang="en-US" b="1" i="1" dirty="0"/>
              <a:t>k</a:t>
            </a:r>
            <a:r>
              <a:rPr lang="en-AU" dirty="0" smtClean="0"/>
              <a:t> </a:t>
            </a:r>
            <a:r>
              <a:rPr lang="en-AU" dirty="0"/>
              <a:t>characters to appear in most documents</a:t>
            </a:r>
          </a:p>
          <a:p>
            <a:pPr lvl="1"/>
            <a:r>
              <a:rPr lang="en-AU" dirty="0"/>
              <a:t>We could have documents whose shingle-sets had high </a:t>
            </a:r>
            <a:r>
              <a:rPr lang="en-AU" dirty="0" err="1"/>
              <a:t>Jaccard</a:t>
            </a:r>
            <a:r>
              <a:rPr lang="en-AU" dirty="0"/>
              <a:t> similarity, yet the documents had none of the same sentences or even phrases</a:t>
            </a:r>
          </a:p>
          <a:p>
            <a:pPr lvl="1"/>
            <a:r>
              <a:rPr lang="en-AU" dirty="0" smtClean="0"/>
              <a:t>Extreme case: when we </a:t>
            </a:r>
            <a:r>
              <a:rPr lang="en-AU" dirty="0"/>
              <a:t>use </a:t>
            </a:r>
            <a:r>
              <a:rPr lang="en-US" b="1" i="1" dirty="0"/>
              <a:t>k</a:t>
            </a:r>
            <a:r>
              <a:rPr lang="en-AU" dirty="0" smtClean="0"/>
              <a:t> </a:t>
            </a:r>
            <a:r>
              <a:rPr lang="en-AU" dirty="0"/>
              <a:t>= 1, almost all Web pages will have high similarity</a:t>
            </a:r>
            <a:r>
              <a:rPr lang="en-AU" dirty="0" smtClean="0"/>
              <a:t>.</a:t>
            </a:r>
            <a:endParaRPr lang="en-US" b="1" dirty="0" smtClean="0">
              <a:solidFill>
                <a:srgbClr val="008000"/>
              </a:solidFill>
            </a:endParaRPr>
          </a:p>
          <a:p>
            <a:endParaRPr lang="en-US" b="1" dirty="0">
              <a:solidFill>
                <a:srgbClr val="008000"/>
              </a:solidFill>
            </a:endParaRPr>
          </a:p>
          <a:p>
            <a:r>
              <a:rPr lang="en-US" b="1" dirty="0" smtClean="0">
                <a:solidFill>
                  <a:srgbClr val="008000"/>
                </a:solidFill>
              </a:rPr>
              <a:t>Caveat:</a:t>
            </a:r>
            <a:r>
              <a:rPr lang="en-US" dirty="0" smtClean="0"/>
              <a:t> You must pick </a:t>
            </a:r>
            <a:r>
              <a:rPr lang="en-US" b="1" i="1" dirty="0" smtClean="0"/>
              <a:t>k</a:t>
            </a:r>
            <a:r>
              <a:rPr lang="en-US" dirty="0" smtClean="0"/>
              <a:t> large enough, or most documents will have most shingles</a:t>
            </a:r>
          </a:p>
          <a:p>
            <a:pPr lvl="1"/>
            <a:r>
              <a:rPr lang="en-US" b="1" i="1" dirty="0" smtClean="0"/>
              <a:t>k</a:t>
            </a:r>
            <a:r>
              <a:rPr lang="en-US" i="1" dirty="0" smtClean="0"/>
              <a:t> </a:t>
            </a:r>
            <a:r>
              <a:rPr lang="en-US" dirty="0" smtClean="0"/>
              <a:t>= 5 is OK for short documents</a:t>
            </a:r>
          </a:p>
          <a:p>
            <a:pPr lvl="1"/>
            <a:r>
              <a:rPr lang="en-US" b="1" i="1" dirty="0" smtClean="0"/>
              <a:t>k</a:t>
            </a:r>
            <a:r>
              <a:rPr lang="en-US" dirty="0" smtClean="0"/>
              <a:t> = 10 is better for long documents</a:t>
            </a:r>
          </a:p>
        </p:txBody>
      </p:sp>
    </p:spTree>
    <p:extLst>
      <p:ext uri="{BB962C8B-B14F-4D97-AF65-F5344CB8AC3E}">
        <p14:creationId xmlns:p14="http://schemas.microsoft.com/office/powerpoint/2010/main" val="222801104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dirty="0" smtClean="0"/>
              <a:t>Motivation for </a:t>
            </a:r>
            <a:r>
              <a:rPr lang="en-US" dirty="0" err="1" smtClean="0"/>
              <a:t>Minhash</a:t>
            </a:r>
            <a:r>
              <a:rPr lang="en-US" dirty="0" smtClean="0"/>
              <a:t>/LSH</a:t>
            </a:r>
          </a:p>
        </p:txBody>
      </p:sp>
      <mc:AlternateContent xmlns:mc="http://schemas.openxmlformats.org/markup-compatibility/2006" xmlns:a14="http://schemas.microsoft.com/office/drawing/2010/main">
        <mc:Choice Requires="a14">
          <p:sp>
            <p:nvSpPr>
              <p:cNvPr id="273411" name="Rectangle 3"/>
              <p:cNvSpPr>
                <a:spLocks noGrp="1" noChangeArrowheads="1"/>
              </p:cNvSpPr>
              <p:nvPr>
                <p:ph idx="1"/>
              </p:nvPr>
            </p:nvSpPr>
            <p:spPr>
              <a:xfrm>
                <a:off x="457200" y="1295400"/>
                <a:ext cx="8610600" cy="5257801"/>
              </a:xfrm>
            </p:spPr>
            <p:txBody>
              <a:bodyPr/>
              <a:lstStyle/>
              <a:p>
                <a:r>
                  <a:rPr lang="en-US" b="1" dirty="0" smtClean="0">
                    <a:solidFill>
                      <a:srgbClr val="0000FF"/>
                    </a:solidFill>
                  </a:rPr>
                  <a:t>Suppose we need to find near-duplicate documents among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r>
                      <a:rPr lang="en-US" b="1" i="1" dirty="0" smtClean="0">
                        <a:solidFill>
                          <a:srgbClr val="0000FF"/>
                        </a:solidFill>
                        <a:latin typeface="Cambria Math"/>
                      </a:rPr>
                      <m:t>𝟏</m:t>
                    </m:r>
                  </m:oMath>
                </a14:m>
                <a:r>
                  <a:rPr lang="en-US" b="1" dirty="0" smtClean="0">
                    <a:solidFill>
                      <a:srgbClr val="0000FF"/>
                    </a:solidFill>
                  </a:rPr>
                  <a:t> million documents</a:t>
                </a:r>
              </a:p>
              <a:p>
                <a:pPr lvl="8"/>
                <a:endParaRPr lang="en-US" dirty="0" smtClean="0">
                  <a:solidFill>
                    <a:srgbClr val="0000FF"/>
                  </a:solidFill>
                </a:endParaRPr>
              </a:p>
              <a:p>
                <a:r>
                  <a:rPr lang="en-US" dirty="0" smtClean="0"/>
                  <a:t>Naïvely, we would have to compute </a:t>
                </a:r>
                <a:r>
                  <a:rPr lang="en-US" b="1" dirty="0" smtClean="0">
                    <a:solidFill>
                      <a:srgbClr val="FF0066"/>
                    </a:solidFill>
                  </a:rPr>
                  <a:t>pairwise </a:t>
                </a:r>
                <a:r>
                  <a:rPr lang="en-US" b="1" dirty="0" err="1" smtClean="0">
                    <a:solidFill>
                      <a:srgbClr val="FF0066"/>
                    </a:solidFill>
                  </a:rPr>
                  <a:t>Jaccard</a:t>
                </a:r>
                <a:r>
                  <a:rPr lang="en-US" b="1" dirty="0" smtClean="0">
                    <a:solidFill>
                      <a:srgbClr val="FF0066"/>
                    </a:solidFill>
                  </a:rPr>
                  <a:t> similarities </a:t>
                </a:r>
                <a:r>
                  <a:rPr lang="en-US" dirty="0" smtClean="0"/>
                  <a:t>for </a:t>
                </a:r>
                <a:r>
                  <a:rPr lang="en-US" b="1" dirty="0" smtClean="0"/>
                  <a:t>every pair of docs</a:t>
                </a:r>
              </a:p>
              <a:p>
                <a:pPr lvl="1"/>
                <a14:m>
                  <m:oMath xmlns:m="http://schemas.openxmlformats.org/officeDocument/2006/math">
                    <m:r>
                      <a:rPr lang="en-US" b="1" i="1" dirty="0" smtClean="0">
                        <a:latin typeface="Cambria Math"/>
                      </a:rPr>
                      <m:t>𝑵</m:t>
                    </m:r>
                    <m:r>
                      <a:rPr lang="en-US" b="1" i="1" dirty="0" smtClean="0">
                        <a:latin typeface="Cambria Math"/>
                      </a:rPr>
                      <m:t>(</m:t>
                    </m:r>
                    <m:r>
                      <a:rPr lang="en-US" b="1" i="1" dirty="0" smtClean="0">
                        <a:latin typeface="Cambria Math"/>
                      </a:rPr>
                      <m:t>𝑵</m:t>
                    </m:r>
                    <m:r>
                      <a:rPr lang="en-US" b="1" i="1" dirty="0" smtClean="0">
                        <a:latin typeface="Cambria Math"/>
                      </a:rPr>
                      <m:t>−</m:t>
                    </m:r>
                    <m:r>
                      <a:rPr lang="en-US" b="1" i="1" dirty="0" smtClean="0">
                        <a:latin typeface="Cambria Math"/>
                      </a:rPr>
                      <m:t>𝟏</m:t>
                    </m:r>
                    <m:r>
                      <a:rPr lang="en-US" b="1" i="1" dirty="0" smtClean="0">
                        <a:latin typeface="Cambria Math"/>
                      </a:rPr>
                      <m:t>)/</m:t>
                    </m:r>
                    <m:r>
                      <a:rPr lang="en-US" b="1" i="1" dirty="0" smtClean="0">
                        <a:latin typeface="Cambria Math"/>
                      </a:rPr>
                      <m:t>𝟐</m:t>
                    </m:r>
                  </m:oMath>
                </a14:m>
                <a:r>
                  <a:rPr lang="en-US" b="1" dirty="0" smtClean="0"/>
                  <a:t> </a:t>
                </a:r>
                <a:r>
                  <a:rPr lang="en-US" b="1" dirty="0" smtClean="0">
                    <a:cs typeface="Arial" pitchFamily="34" charset="0"/>
                  </a:rPr>
                  <a:t>≈ 5*10</a:t>
                </a:r>
                <a:r>
                  <a:rPr lang="en-US" b="1" baseline="30000" dirty="0" smtClean="0">
                    <a:cs typeface="Arial" pitchFamily="34" charset="0"/>
                  </a:rPr>
                  <a:t>11</a:t>
                </a:r>
                <a:r>
                  <a:rPr lang="en-US" b="1" dirty="0" smtClean="0">
                    <a:cs typeface="Arial" pitchFamily="34" charset="0"/>
                  </a:rPr>
                  <a:t> </a:t>
                </a:r>
                <a:r>
                  <a:rPr lang="en-US" dirty="0" smtClean="0">
                    <a:cs typeface="Arial" pitchFamily="34" charset="0"/>
                  </a:rPr>
                  <a:t>comparisons</a:t>
                </a:r>
              </a:p>
              <a:p>
                <a:pPr lvl="1"/>
                <a:r>
                  <a:rPr lang="en-US" dirty="0" smtClean="0">
                    <a:cs typeface="Arial" pitchFamily="34" charset="0"/>
                  </a:rPr>
                  <a:t>At 10</a:t>
                </a:r>
                <a:r>
                  <a:rPr lang="en-US" baseline="30000" dirty="0" smtClean="0">
                    <a:cs typeface="Arial" pitchFamily="34" charset="0"/>
                  </a:rPr>
                  <a:t>5</a:t>
                </a:r>
                <a:r>
                  <a:rPr lang="en-US" dirty="0" smtClean="0">
                    <a:cs typeface="Arial" pitchFamily="34" charset="0"/>
                  </a:rPr>
                  <a:t> secs/day and 10</a:t>
                </a:r>
                <a:r>
                  <a:rPr lang="en-US" baseline="30000" dirty="0" smtClean="0">
                    <a:cs typeface="Arial" pitchFamily="34" charset="0"/>
                  </a:rPr>
                  <a:t>6</a:t>
                </a:r>
                <a:r>
                  <a:rPr lang="en-US" dirty="0" smtClean="0">
                    <a:cs typeface="Arial" pitchFamily="34" charset="0"/>
                  </a:rPr>
                  <a:t> comparisons/sec, it would take </a:t>
                </a:r>
                <a:r>
                  <a:rPr lang="en-US" b="1" dirty="0" smtClean="0">
                    <a:cs typeface="Arial" pitchFamily="34" charset="0"/>
                  </a:rPr>
                  <a:t>5 days</a:t>
                </a:r>
              </a:p>
              <a:p>
                <a:pPr lvl="8"/>
                <a:endParaRPr lang="en-US" dirty="0" smtClean="0">
                  <a:cs typeface="Arial" pitchFamily="34" charset="0"/>
                </a:endParaRPr>
              </a:p>
              <a:p>
                <a:r>
                  <a:rPr lang="en-US" dirty="0" smtClean="0">
                    <a:cs typeface="Arial" pitchFamily="34" charset="0"/>
                  </a:rPr>
                  <a:t>For </a:t>
                </a:r>
                <a14:m>
                  <m:oMath xmlns:m="http://schemas.openxmlformats.org/officeDocument/2006/math">
                    <m:r>
                      <a:rPr lang="en-US" b="1" i="1" dirty="0" smtClean="0">
                        <a:latin typeface="Cambria Math"/>
                        <a:cs typeface="Arial" pitchFamily="34" charset="0"/>
                      </a:rPr>
                      <m:t>𝑵</m:t>
                    </m:r>
                    <m:r>
                      <a:rPr lang="en-US" b="1" i="1" dirty="0" smtClean="0">
                        <a:latin typeface="Cambria Math"/>
                        <a:cs typeface="Arial" pitchFamily="34" charset="0"/>
                      </a:rPr>
                      <m:t> = </m:t>
                    </m:r>
                    <m:r>
                      <a:rPr lang="en-US" b="1" i="1" dirty="0" smtClean="0">
                        <a:latin typeface="Cambria Math"/>
                        <a:cs typeface="Arial" pitchFamily="34" charset="0"/>
                      </a:rPr>
                      <m:t>𝟏𝟎</m:t>
                    </m:r>
                  </m:oMath>
                </a14:m>
                <a:r>
                  <a:rPr lang="en-US" dirty="0" smtClean="0">
                    <a:cs typeface="Arial" pitchFamily="34" charset="0"/>
                  </a:rPr>
                  <a:t> million, it takes more than a year…</a:t>
                </a:r>
              </a:p>
            </p:txBody>
          </p:sp>
        </mc:Choice>
        <mc:Fallback xmlns="">
          <p:sp>
            <p:nvSpPr>
              <p:cNvPr id="273411" name="Rectangle 3"/>
              <p:cNvSpPr>
                <a:spLocks noGrp="1" noRot="1" noChangeAspect="1" noMove="1" noResize="1" noEditPoints="1" noAdjustHandles="1" noChangeArrowheads="1" noChangeShapeType="1" noTextEdit="1"/>
              </p:cNvSpPr>
              <p:nvPr>
                <p:ph idx="1"/>
              </p:nvPr>
            </p:nvSpPr>
            <p:spPr>
              <a:xfrm>
                <a:off x="457200" y="1295400"/>
                <a:ext cx="8610600" cy="5257801"/>
              </a:xfrm>
              <a:blipFill rotWithShape="1">
                <a:blip r:embed="rId2"/>
                <a:stretch>
                  <a:fillRect l="-283" t="-580"/>
                </a:stretch>
              </a:blipFill>
            </p:spPr>
            <p:txBody>
              <a:bodyPr/>
              <a:lstStyle/>
              <a:p>
                <a:r>
                  <a:rPr lang="en-AU">
                    <a:noFill/>
                  </a:rPr>
                  <a:t> </a:t>
                </a:r>
              </a:p>
            </p:txBody>
          </p:sp>
        </mc:Fallback>
      </mc:AlternateContent>
    </p:spTree>
    <p:extLst>
      <p:ext uri="{BB962C8B-B14F-4D97-AF65-F5344CB8AC3E}">
        <p14:creationId xmlns:p14="http://schemas.microsoft.com/office/powerpoint/2010/main" val="24461244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799" y="4853559"/>
            <a:ext cx="7772400" cy="1499616"/>
          </a:xfrm>
        </p:spPr>
        <p:txBody>
          <a:bodyPr anchor="t">
            <a:noAutofit/>
          </a:bodyPr>
          <a:lstStyle/>
          <a:p>
            <a:r>
              <a:rPr lang="en-US" sz="3200" b="1" dirty="0" smtClean="0"/>
              <a:t>Step 2:</a:t>
            </a:r>
            <a:r>
              <a:rPr lang="en-US" sz="3200" dirty="0" smtClean="0"/>
              <a:t> </a:t>
            </a:r>
            <a:r>
              <a:rPr lang="en-US" sz="3200" b="1" i="1" dirty="0" err="1">
                <a:solidFill>
                  <a:srgbClr val="FF0066"/>
                </a:solidFill>
              </a:rPr>
              <a:t>Minhashing</a:t>
            </a:r>
            <a:r>
              <a:rPr lang="en-US" sz="3200" b="1" i="1" dirty="0">
                <a:solidFill>
                  <a:srgbClr val="FF0066"/>
                </a:solidFill>
              </a:rPr>
              <a:t>:</a:t>
            </a:r>
            <a:r>
              <a:rPr lang="en-US" sz="3200" dirty="0"/>
              <a:t> Convert </a:t>
            </a:r>
            <a:r>
              <a:rPr lang="en-US" sz="3200" b="1" dirty="0"/>
              <a:t>large sets</a:t>
            </a:r>
            <a:r>
              <a:rPr lang="en-US" sz="3200" dirty="0"/>
              <a:t> to </a:t>
            </a:r>
            <a:r>
              <a:rPr lang="en-US" sz="3200" b="1" dirty="0"/>
              <a:t>short signatures</a:t>
            </a:r>
            <a:r>
              <a:rPr lang="en-US" sz="3200" dirty="0"/>
              <a:t>, while </a:t>
            </a:r>
            <a:r>
              <a:rPr lang="en-US" sz="3200" b="1" u="sng" dirty="0"/>
              <a:t>preserving similarity</a:t>
            </a:r>
          </a:p>
          <a:p>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8" name="Group 19"/>
          <p:cNvGrpSpPr>
            <a:grpSpLocks/>
          </p:cNvGrpSpPr>
          <p:nvPr/>
        </p:nvGrpSpPr>
        <p:grpSpPr bwMode="auto">
          <a:xfrm>
            <a:off x="2362201" y="1338262"/>
            <a:ext cx="1447801" cy="2578100"/>
            <a:chOff x="1488" y="1920"/>
            <a:chExt cx="912"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912" cy="1096"/>
            </a:xfrm>
            <a:prstGeom prst="rect">
              <a:avLst/>
            </a:prstGeom>
            <a:noFill/>
            <a:ln w="9525">
              <a:noFill/>
              <a:miter lim="800000"/>
              <a:headEnd/>
              <a:tailEnd/>
            </a:ln>
            <a:effectLst/>
          </p:spPr>
          <p:txBody>
            <a:bodyPr wrap="square">
              <a:spAutoFit/>
            </a:bodyPr>
            <a:lstStyle/>
            <a:p>
              <a:r>
                <a:rPr lang="en-US" sz="1800" dirty="0"/>
                <a:t>The set</a:t>
              </a:r>
            </a:p>
            <a:p>
              <a:r>
                <a:rPr lang="en-US" sz="1800" dirty="0"/>
                <a:t>of strings</a:t>
              </a:r>
            </a:p>
            <a:p>
              <a:r>
                <a:rPr lang="en-US" sz="1800" dirty="0"/>
                <a:t>of length </a:t>
              </a:r>
              <a:r>
                <a:rPr lang="en-US" sz="1800" i="1" dirty="0"/>
                <a:t>k</a:t>
              </a:r>
            </a:p>
            <a:p>
              <a:r>
                <a:rPr lang="en-US" sz="1800" dirty="0"/>
                <a:t>that appear</a:t>
              </a:r>
            </a:p>
            <a:p>
              <a:r>
                <a:rPr lang="en-US" sz="1800" dirty="0"/>
                <a:t>in the doc-</a:t>
              </a:r>
            </a:p>
            <a:p>
              <a:r>
                <a:rPr lang="en-US" sz="1800" dirty="0" err="1"/>
                <a:t>ument</a:t>
              </a:r>
              <a:endParaRPr lang="en-US" sz="1800" dirty="0"/>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12" name="Group 20"/>
          <p:cNvGrpSpPr>
            <a:grpSpLocks/>
          </p:cNvGrpSpPr>
          <p:nvPr/>
        </p:nvGrpSpPr>
        <p:grpSpPr bwMode="auto">
          <a:xfrm>
            <a:off x="3581399" y="652462"/>
            <a:ext cx="2305050" cy="3556001"/>
            <a:chOff x="2256" y="1488"/>
            <a:chExt cx="1452" cy="2240"/>
          </a:xfrm>
        </p:grpSpPr>
        <p:sp>
          <p:nvSpPr>
            <p:cNvPr id="13"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t>Min-Hash-</a:t>
              </a:r>
              <a:endParaRPr lang="en-US" sz="1800" dirty="0"/>
            </a:p>
            <a:p>
              <a:pPr algn="ctr"/>
              <a:r>
                <a:rPr lang="en-US" sz="1800" dirty="0" err="1"/>
                <a:t>ing</a:t>
              </a:r>
              <a:endParaRPr lang="en-US" sz="1800" dirty="0"/>
            </a:p>
          </p:txBody>
        </p:sp>
        <p:sp>
          <p:nvSpPr>
            <p:cNvPr id="1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4"/>
            <p:cNvSpPr txBox="1">
              <a:spLocks noChangeArrowheads="1"/>
            </p:cNvSpPr>
            <p:nvPr/>
          </p:nvSpPr>
          <p:spPr bwMode="auto">
            <a:xfrm>
              <a:off x="2784" y="2448"/>
              <a:ext cx="924" cy="1280"/>
            </a:xfrm>
            <a:prstGeom prst="rect">
              <a:avLst/>
            </a:prstGeom>
            <a:noFill/>
            <a:ln w="9525">
              <a:noFill/>
              <a:miter lim="800000"/>
              <a:headEnd/>
              <a:tailEnd/>
            </a:ln>
            <a:effectLst/>
          </p:spPr>
          <p:txBody>
            <a:bodyPr wrap="none">
              <a:spAutoFit/>
            </a:bodyPr>
            <a:lstStyle/>
            <a:p>
              <a:r>
                <a:rPr lang="en-US" sz="1800" b="1" i="1" dirty="0" smtClean="0">
                  <a:solidFill>
                    <a:srgbClr val="FF0066"/>
                  </a:solidFill>
                </a:rPr>
                <a:t>Signatures:</a:t>
              </a:r>
              <a:endParaRPr lang="en-US" sz="1800" b="1" dirty="0"/>
            </a:p>
            <a:p>
              <a:r>
                <a:rPr lang="en-US" sz="1800" dirty="0"/>
                <a:t>short integer</a:t>
              </a:r>
            </a:p>
            <a:p>
              <a:r>
                <a:rPr lang="en-US" sz="1800" dirty="0"/>
                <a:t>vectors that</a:t>
              </a:r>
            </a:p>
            <a:p>
              <a:r>
                <a:rPr lang="en-US" sz="1800" dirty="0"/>
                <a:t>represent the</a:t>
              </a:r>
            </a:p>
            <a:p>
              <a:r>
                <a:rPr lang="en-US" sz="1800" dirty="0"/>
                <a:t>sets, and</a:t>
              </a:r>
            </a:p>
            <a:p>
              <a:r>
                <a:rPr lang="en-US" sz="1800" dirty="0"/>
                <a:t>reflect their</a:t>
              </a:r>
            </a:p>
            <a:p>
              <a:r>
                <a:rPr lang="en-US" sz="1800" dirty="0"/>
                <a:t>similarity</a:t>
              </a:r>
            </a:p>
          </p:txBody>
        </p:sp>
        <p:sp>
          <p:nvSpPr>
            <p:cNvPr id="16"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3797262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Sets as Bit Vectors</a:t>
            </a:r>
            <a:endParaRPr lang="en-AU" dirty="0"/>
          </a:p>
        </p:txBody>
      </p:sp>
      <p:sp>
        <p:nvSpPr>
          <p:cNvPr id="3" name="Content Placeholder 2"/>
          <p:cNvSpPr>
            <a:spLocks noGrp="1"/>
          </p:cNvSpPr>
          <p:nvPr>
            <p:ph idx="1"/>
          </p:nvPr>
        </p:nvSpPr>
        <p:spPr/>
        <p:txBody>
          <a:bodyPr/>
          <a:lstStyle/>
          <a:p>
            <a:r>
              <a:rPr lang="en-US" sz="2000" dirty="0">
                <a:solidFill>
                  <a:srgbClr val="0000FF"/>
                </a:solidFill>
              </a:rPr>
              <a:t>Many similarity problems can be </a:t>
            </a:r>
            <a:br>
              <a:rPr lang="en-US" sz="2000" dirty="0">
                <a:solidFill>
                  <a:srgbClr val="0000FF"/>
                </a:solidFill>
              </a:rPr>
            </a:br>
            <a:r>
              <a:rPr lang="en-US" sz="2000" dirty="0">
                <a:solidFill>
                  <a:srgbClr val="0000FF"/>
                </a:solidFill>
              </a:rPr>
              <a:t>formalized as </a:t>
            </a:r>
            <a:r>
              <a:rPr lang="en-US" sz="2000" b="1" dirty="0">
                <a:solidFill>
                  <a:srgbClr val="0000FF"/>
                </a:solidFill>
              </a:rPr>
              <a:t>finding subsets that </a:t>
            </a:r>
            <a:br>
              <a:rPr lang="en-US" sz="2000" b="1" dirty="0">
                <a:solidFill>
                  <a:srgbClr val="0000FF"/>
                </a:solidFill>
              </a:rPr>
            </a:br>
            <a:r>
              <a:rPr lang="en-US" sz="2000" b="1" dirty="0">
                <a:solidFill>
                  <a:srgbClr val="0000FF"/>
                </a:solidFill>
              </a:rPr>
              <a:t>have significant intersection</a:t>
            </a:r>
          </a:p>
          <a:p>
            <a:endParaRPr lang="en-US" sz="2000" b="1" dirty="0" smtClean="0">
              <a:solidFill>
                <a:srgbClr val="FF0066"/>
              </a:solidFill>
            </a:endParaRPr>
          </a:p>
          <a:p>
            <a:r>
              <a:rPr lang="en-US" sz="2000" b="1" dirty="0" smtClean="0">
                <a:solidFill>
                  <a:srgbClr val="FF0066"/>
                </a:solidFill>
              </a:rPr>
              <a:t>Encode </a:t>
            </a:r>
            <a:r>
              <a:rPr lang="en-US" sz="2000" b="1" dirty="0">
                <a:solidFill>
                  <a:srgbClr val="FF0066"/>
                </a:solidFill>
              </a:rPr>
              <a:t>sets using 0/1 (bit, </a:t>
            </a:r>
            <a:r>
              <a:rPr lang="en-US" sz="2000" b="1" dirty="0" err="1">
                <a:solidFill>
                  <a:srgbClr val="FF0066"/>
                </a:solidFill>
              </a:rPr>
              <a:t>boolean</a:t>
            </a:r>
            <a:r>
              <a:rPr lang="en-US" sz="2000" b="1" dirty="0">
                <a:solidFill>
                  <a:srgbClr val="FF0066"/>
                </a:solidFill>
              </a:rPr>
              <a:t>) vectors </a:t>
            </a:r>
          </a:p>
          <a:p>
            <a:pPr lvl="1"/>
            <a:r>
              <a:rPr lang="en-US" dirty="0"/>
              <a:t>One dimension per element in the universal set</a:t>
            </a:r>
          </a:p>
          <a:p>
            <a:endParaRPr lang="en-US" sz="2000" dirty="0" smtClean="0"/>
          </a:p>
          <a:p>
            <a:r>
              <a:rPr lang="en-US" sz="2000" dirty="0" smtClean="0"/>
              <a:t>Interpret </a:t>
            </a:r>
            <a:r>
              <a:rPr lang="en-US" sz="2000" dirty="0">
                <a:solidFill>
                  <a:srgbClr val="FF0066"/>
                </a:solidFill>
              </a:rPr>
              <a:t>set intersection as bitwise </a:t>
            </a:r>
            <a:r>
              <a:rPr lang="en-US" sz="2000" b="1" dirty="0">
                <a:solidFill>
                  <a:srgbClr val="FF0066"/>
                </a:solidFill>
              </a:rPr>
              <a:t>AND</a:t>
            </a:r>
            <a:r>
              <a:rPr lang="en-US" sz="2000" dirty="0"/>
              <a:t>, and </a:t>
            </a:r>
            <a:br>
              <a:rPr lang="en-US" sz="2000" dirty="0"/>
            </a:br>
            <a:r>
              <a:rPr lang="en-US" sz="2000" dirty="0">
                <a:solidFill>
                  <a:srgbClr val="0000FF"/>
                </a:solidFill>
              </a:rPr>
              <a:t>set union as bitwise </a:t>
            </a:r>
            <a:r>
              <a:rPr lang="en-US" sz="2000" b="1" dirty="0">
                <a:solidFill>
                  <a:srgbClr val="0000FF"/>
                </a:solidFill>
              </a:rPr>
              <a:t>OR</a:t>
            </a:r>
          </a:p>
          <a:p>
            <a:pPr lvl="8"/>
            <a:endParaRPr lang="en-US" sz="1100" dirty="0"/>
          </a:p>
          <a:p>
            <a:r>
              <a:rPr lang="en-US" sz="2000" b="1" dirty="0">
                <a:solidFill>
                  <a:srgbClr val="008000"/>
                </a:solidFill>
              </a:rPr>
              <a:t>Example:</a:t>
            </a:r>
            <a:r>
              <a:rPr lang="en-US" sz="2000" dirty="0"/>
              <a:t> </a:t>
            </a:r>
            <a:r>
              <a:rPr lang="en-US" sz="2000" b="1" dirty="0"/>
              <a:t>C</a:t>
            </a:r>
            <a:r>
              <a:rPr lang="en-US" sz="2000" b="1" baseline="-25000" dirty="0"/>
              <a:t>1</a:t>
            </a:r>
            <a:r>
              <a:rPr lang="en-US" sz="2000" dirty="0"/>
              <a:t> = 10111; </a:t>
            </a:r>
            <a:r>
              <a:rPr lang="en-US" sz="2000" b="1" dirty="0"/>
              <a:t>C</a:t>
            </a:r>
            <a:r>
              <a:rPr lang="en-US" sz="2000" b="1" baseline="-25000" dirty="0"/>
              <a:t>2</a:t>
            </a:r>
            <a:r>
              <a:rPr lang="en-US" sz="2000" dirty="0"/>
              <a:t> = 10011</a:t>
            </a:r>
          </a:p>
          <a:p>
            <a:pPr lvl="1"/>
            <a:r>
              <a:rPr lang="en-US" dirty="0"/>
              <a:t>Size of intersection </a:t>
            </a:r>
            <a:r>
              <a:rPr lang="en-US" b="1" dirty="0"/>
              <a:t>= 3</a:t>
            </a:r>
            <a:r>
              <a:rPr lang="en-US" dirty="0"/>
              <a:t>; size of union </a:t>
            </a:r>
            <a:r>
              <a:rPr lang="en-US" b="1" dirty="0"/>
              <a:t>= 4</a:t>
            </a:r>
            <a:r>
              <a:rPr lang="en-US" dirty="0"/>
              <a:t>, </a:t>
            </a:r>
          </a:p>
          <a:p>
            <a:pPr lvl="1"/>
            <a:r>
              <a:rPr lang="en-US" b="1" dirty="0" err="1"/>
              <a:t>Jaccard</a:t>
            </a:r>
            <a:r>
              <a:rPr lang="en-US" b="1" dirty="0"/>
              <a:t> similarity</a:t>
            </a:r>
            <a:r>
              <a:rPr lang="en-US" dirty="0"/>
              <a:t> (not distance) </a:t>
            </a:r>
            <a:r>
              <a:rPr lang="en-US" b="1" dirty="0"/>
              <a:t>= 3/4</a:t>
            </a:r>
          </a:p>
          <a:p>
            <a:pPr lvl="1"/>
            <a:r>
              <a:rPr lang="en-US" b="1" dirty="0"/>
              <a:t>Distance: d(C</a:t>
            </a:r>
            <a:r>
              <a:rPr lang="en-US" b="1" baseline="-25000" dirty="0"/>
              <a:t>1</a:t>
            </a:r>
            <a:r>
              <a:rPr lang="en-US" b="1" dirty="0"/>
              <a:t>,C</a:t>
            </a:r>
            <a:r>
              <a:rPr lang="en-US" b="1" baseline="-25000" dirty="0"/>
              <a:t>2</a:t>
            </a:r>
            <a:r>
              <a:rPr lang="en-US" b="1" dirty="0"/>
              <a:t>) = 1 – (</a:t>
            </a:r>
            <a:r>
              <a:rPr lang="en-US" b="1" dirty="0" err="1"/>
              <a:t>Jaccard</a:t>
            </a:r>
            <a:r>
              <a:rPr lang="en-US" b="1" dirty="0"/>
              <a:t> similarity) = 1/4</a:t>
            </a:r>
          </a:p>
          <a:p>
            <a:endParaRPr lang="en-AU" dirty="0"/>
          </a:p>
        </p:txBody>
      </p:sp>
      <p:grpSp>
        <p:nvGrpSpPr>
          <p:cNvPr id="4" name="Group 3"/>
          <p:cNvGrpSpPr/>
          <p:nvPr/>
        </p:nvGrpSpPr>
        <p:grpSpPr>
          <a:xfrm>
            <a:off x="6196985" y="1157171"/>
            <a:ext cx="2286000" cy="990600"/>
            <a:chOff x="3124200" y="1371600"/>
            <a:chExt cx="2667000" cy="1600200"/>
          </a:xfrm>
        </p:grpSpPr>
        <p:sp>
          <p:nvSpPr>
            <p:cNvPr id="5" name="Oval 3"/>
            <p:cNvSpPr>
              <a:spLocks noChangeArrowheads="1"/>
            </p:cNvSpPr>
            <p:nvPr/>
          </p:nvSpPr>
          <p:spPr bwMode="auto">
            <a:xfrm>
              <a:off x="38100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6" name="Oval 4"/>
            <p:cNvSpPr>
              <a:spLocks noChangeArrowheads="1"/>
            </p:cNvSpPr>
            <p:nvPr/>
          </p:nvSpPr>
          <p:spPr bwMode="auto">
            <a:xfrm>
              <a:off x="31242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7" name="Oval 5"/>
            <p:cNvSpPr>
              <a:spLocks noChangeArrowheads="1"/>
            </p:cNvSpPr>
            <p:nvPr/>
          </p:nvSpPr>
          <p:spPr bwMode="auto">
            <a:xfrm>
              <a:off x="3505200" y="183935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8" name="Oval 6"/>
            <p:cNvSpPr>
              <a:spLocks noChangeArrowheads="1"/>
            </p:cNvSpPr>
            <p:nvPr/>
          </p:nvSpPr>
          <p:spPr bwMode="auto">
            <a:xfrm>
              <a:off x="3479800" y="23563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9" name="Oval 7"/>
            <p:cNvSpPr>
              <a:spLocks noChangeArrowheads="1"/>
            </p:cNvSpPr>
            <p:nvPr/>
          </p:nvSpPr>
          <p:spPr bwMode="auto">
            <a:xfrm>
              <a:off x="4173220" y="1987062"/>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8"/>
            <p:cNvSpPr>
              <a:spLocks noChangeArrowheads="1"/>
            </p:cNvSpPr>
            <p:nvPr/>
          </p:nvSpPr>
          <p:spPr bwMode="auto">
            <a:xfrm>
              <a:off x="4635500" y="22801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9"/>
            <p:cNvSpPr>
              <a:spLocks noChangeArrowheads="1"/>
            </p:cNvSpPr>
            <p:nvPr/>
          </p:nvSpPr>
          <p:spPr bwMode="auto">
            <a:xfrm>
              <a:off x="4546600" y="1670537"/>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10"/>
            <p:cNvSpPr>
              <a:spLocks noChangeArrowheads="1"/>
            </p:cNvSpPr>
            <p:nvPr/>
          </p:nvSpPr>
          <p:spPr bwMode="auto">
            <a:xfrm>
              <a:off x="5417820" y="2110154"/>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11"/>
            <p:cNvSpPr>
              <a:spLocks noChangeArrowheads="1"/>
            </p:cNvSpPr>
            <p:nvPr/>
          </p:nvSpPr>
          <p:spPr bwMode="auto">
            <a:xfrm>
              <a:off x="5257800" y="247943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2"/>
            <p:cNvSpPr>
              <a:spLocks noChangeArrowheads="1"/>
            </p:cNvSpPr>
            <p:nvPr/>
          </p:nvSpPr>
          <p:spPr bwMode="auto">
            <a:xfrm>
              <a:off x="5257800" y="1676399"/>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7456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874963"/>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Chapter </a:t>
            </a:r>
            <a:r>
              <a:rPr lang="en-US" altLang="zh-CN" kern="0" dirty="0" smtClean="0"/>
              <a:t>9: </a:t>
            </a:r>
            <a:r>
              <a:rPr lang="en-US" dirty="0"/>
              <a:t>Finding Similar Items:</a:t>
            </a:r>
            <a:br>
              <a:rPr lang="en-US" dirty="0"/>
            </a:br>
            <a:r>
              <a:rPr lang="en-US" dirty="0"/>
              <a:t>Locality Sensitive Hashing</a:t>
            </a:r>
            <a:endParaRPr lang="en-US" altLang="en-US" kern="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From Sets to Boolean Matrices</a:t>
            </a:r>
          </a:p>
        </p:txBody>
      </p:sp>
      <p:sp>
        <p:nvSpPr>
          <p:cNvPr id="59395" name="Rectangle 3"/>
          <p:cNvSpPr>
            <a:spLocks noGrp="1" noChangeArrowheads="1"/>
          </p:cNvSpPr>
          <p:nvPr>
            <p:ph idx="1"/>
          </p:nvPr>
        </p:nvSpPr>
        <p:spPr>
          <a:xfrm>
            <a:off x="457200" y="1295400"/>
            <a:ext cx="5943600" cy="4991100"/>
          </a:xfrm>
        </p:spPr>
        <p:txBody>
          <a:bodyPr>
            <a:normAutofit/>
          </a:bodyPr>
          <a:lstStyle/>
          <a:p>
            <a:r>
              <a:rPr lang="en-US" b="1" dirty="0">
                <a:solidFill>
                  <a:srgbClr val="008000"/>
                </a:solidFill>
              </a:rPr>
              <a:t>Rows</a:t>
            </a:r>
            <a:r>
              <a:rPr lang="en-US" dirty="0">
                <a:solidFill>
                  <a:srgbClr val="008000"/>
                </a:solidFill>
              </a:rPr>
              <a:t> </a:t>
            </a:r>
            <a:r>
              <a:rPr lang="en-US" dirty="0"/>
              <a:t>= </a:t>
            </a:r>
            <a:r>
              <a:rPr lang="en-US" dirty="0" smtClean="0"/>
              <a:t>elements (shingles)</a:t>
            </a:r>
            <a:endParaRPr lang="en-US" dirty="0"/>
          </a:p>
          <a:p>
            <a:endParaRPr lang="en-US" b="1" dirty="0" smtClean="0">
              <a:solidFill>
                <a:srgbClr val="008000"/>
              </a:solidFill>
            </a:endParaRPr>
          </a:p>
          <a:p>
            <a:r>
              <a:rPr lang="en-US" b="1" dirty="0" smtClean="0">
                <a:solidFill>
                  <a:srgbClr val="008000"/>
                </a:solidFill>
              </a:rPr>
              <a:t>Columns</a:t>
            </a:r>
            <a:r>
              <a:rPr lang="en-US" dirty="0" smtClean="0">
                <a:solidFill>
                  <a:srgbClr val="008000"/>
                </a:solidFill>
              </a:rPr>
              <a:t> </a:t>
            </a:r>
            <a:r>
              <a:rPr lang="en-US" dirty="0"/>
              <a:t>= </a:t>
            </a:r>
            <a:r>
              <a:rPr lang="en-US" dirty="0" smtClean="0"/>
              <a:t>sets (documents)</a:t>
            </a:r>
          </a:p>
          <a:p>
            <a:pPr lvl="1"/>
            <a:r>
              <a:rPr lang="en-US" dirty="0" smtClean="0"/>
              <a:t>1 </a:t>
            </a:r>
            <a:r>
              <a:rPr lang="en-US" dirty="0"/>
              <a:t>in row </a:t>
            </a:r>
            <a:r>
              <a:rPr lang="en-US" b="1" i="1" dirty="0"/>
              <a:t>e</a:t>
            </a:r>
            <a:r>
              <a:rPr lang="en-US" dirty="0"/>
              <a:t> </a:t>
            </a:r>
            <a:r>
              <a:rPr lang="en-US" dirty="0" smtClean="0"/>
              <a:t>and </a:t>
            </a:r>
            <a:r>
              <a:rPr lang="en-US" dirty="0"/>
              <a:t>column </a:t>
            </a:r>
            <a:r>
              <a:rPr lang="en-US" b="1" i="1" dirty="0" smtClean="0"/>
              <a:t>s</a:t>
            </a:r>
            <a:r>
              <a:rPr lang="en-US" dirty="0" smtClean="0"/>
              <a:t> if </a:t>
            </a:r>
            <a:r>
              <a:rPr lang="en-US" dirty="0"/>
              <a:t>and only </a:t>
            </a:r>
            <a:r>
              <a:rPr lang="en-US" dirty="0" smtClean="0"/>
              <a:t>if </a:t>
            </a:r>
            <a:r>
              <a:rPr lang="en-US" b="1" i="1" dirty="0"/>
              <a:t>e</a:t>
            </a:r>
            <a:r>
              <a:rPr lang="en-US" dirty="0"/>
              <a:t> </a:t>
            </a:r>
            <a:r>
              <a:rPr lang="en-US" dirty="0" smtClean="0"/>
              <a:t>is </a:t>
            </a:r>
            <a:r>
              <a:rPr lang="en-US" dirty="0"/>
              <a:t>a member of </a:t>
            </a:r>
            <a:r>
              <a:rPr lang="en-US" b="1" i="1" dirty="0" smtClean="0"/>
              <a:t>s</a:t>
            </a:r>
          </a:p>
          <a:p>
            <a:pPr lvl="1"/>
            <a:r>
              <a:rPr lang="en-US" dirty="0" smtClean="0"/>
              <a:t>Column </a:t>
            </a:r>
            <a:r>
              <a:rPr lang="en-US" dirty="0"/>
              <a:t>similarity is the </a:t>
            </a:r>
            <a:r>
              <a:rPr lang="en-US" dirty="0" err="1"/>
              <a:t>Jaccard</a:t>
            </a:r>
            <a:r>
              <a:rPr lang="en-US" dirty="0"/>
              <a:t> similarity of the </a:t>
            </a:r>
            <a:r>
              <a:rPr lang="en-US" dirty="0" smtClean="0"/>
              <a:t>corresponding sets (rows with value </a:t>
            </a:r>
            <a:r>
              <a:rPr lang="en-US" i="1" dirty="0" smtClean="0"/>
              <a:t>1)</a:t>
            </a:r>
          </a:p>
          <a:p>
            <a:pPr lvl="1"/>
            <a:r>
              <a:rPr lang="en-US" b="1" dirty="0" smtClean="0">
                <a:solidFill>
                  <a:srgbClr val="FF0066"/>
                </a:solidFill>
              </a:rPr>
              <a:t>Typical </a:t>
            </a:r>
            <a:r>
              <a:rPr lang="en-US" b="1" dirty="0">
                <a:solidFill>
                  <a:srgbClr val="FF0066"/>
                </a:solidFill>
              </a:rPr>
              <a:t>matrix is </a:t>
            </a:r>
            <a:r>
              <a:rPr lang="en-US" b="1" dirty="0" smtClean="0">
                <a:solidFill>
                  <a:srgbClr val="FF0066"/>
                </a:solidFill>
              </a:rPr>
              <a:t>sparse!</a:t>
            </a:r>
          </a:p>
          <a:p>
            <a:endParaRPr lang="en-US" b="1" dirty="0" smtClean="0">
              <a:solidFill>
                <a:srgbClr val="0000FF"/>
              </a:solidFill>
            </a:endParaRPr>
          </a:p>
          <a:p>
            <a:r>
              <a:rPr lang="en-US" b="1" dirty="0" smtClean="0">
                <a:solidFill>
                  <a:srgbClr val="0000FF"/>
                </a:solidFill>
              </a:rPr>
              <a:t>Each </a:t>
            </a:r>
            <a:r>
              <a:rPr lang="en-US" b="1" dirty="0">
                <a:solidFill>
                  <a:srgbClr val="0000FF"/>
                </a:solidFill>
              </a:rPr>
              <a:t>document is a column:</a:t>
            </a:r>
          </a:p>
          <a:p>
            <a:endParaRPr lang="en-US" dirty="0"/>
          </a:p>
        </p:txBody>
      </p:sp>
      <p:grpSp>
        <p:nvGrpSpPr>
          <p:cNvPr id="18" name="Group 4"/>
          <p:cNvGrpSpPr>
            <a:grpSpLocks/>
          </p:cNvGrpSpPr>
          <p:nvPr/>
        </p:nvGrpSpPr>
        <p:grpSpPr bwMode="auto">
          <a:xfrm>
            <a:off x="6426095" y="1668839"/>
            <a:ext cx="2362200" cy="3895725"/>
            <a:chOff x="1776" y="2205"/>
            <a:chExt cx="1584" cy="2598"/>
          </a:xfrm>
        </p:grpSpPr>
        <p:sp>
          <p:nvSpPr>
            <p:cNvPr id="19" name="Rectangle 5"/>
            <p:cNvSpPr>
              <a:spLocks noChangeArrowheads="1"/>
            </p:cNvSpPr>
            <p:nvPr/>
          </p:nvSpPr>
          <p:spPr bwMode="auto">
            <a:xfrm>
              <a:off x="2964" y="44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0" name="Rectangle 6"/>
            <p:cNvSpPr>
              <a:spLocks noChangeArrowheads="1"/>
            </p:cNvSpPr>
            <p:nvPr/>
          </p:nvSpPr>
          <p:spPr bwMode="auto">
            <a:xfrm>
              <a:off x="2568" y="44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1" name="Rectangle 7"/>
            <p:cNvSpPr>
              <a:spLocks noChangeArrowheads="1"/>
            </p:cNvSpPr>
            <p:nvPr/>
          </p:nvSpPr>
          <p:spPr bwMode="auto">
            <a:xfrm>
              <a:off x="2172" y="44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2" name="Rectangle 8"/>
            <p:cNvSpPr>
              <a:spLocks noChangeArrowheads="1"/>
            </p:cNvSpPr>
            <p:nvPr/>
          </p:nvSpPr>
          <p:spPr bwMode="auto">
            <a:xfrm>
              <a:off x="1776" y="44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3" name="Rectangle 9"/>
            <p:cNvSpPr>
              <a:spLocks noChangeArrowheads="1"/>
            </p:cNvSpPr>
            <p:nvPr/>
          </p:nvSpPr>
          <p:spPr bwMode="auto">
            <a:xfrm>
              <a:off x="2964" y="4054"/>
              <a:ext cx="396" cy="374"/>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4" name="Rectangle 10"/>
            <p:cNvSpPr>
              <a:spLocks noChangeArrowheads="1"/>
            </p:cNvSpPr>
            <p:nvPr/>
          </p:nvSpPr>
          <p:spPr bwMode="auto">
            <a:xfrm>
              <a:off x="2568" y="4054"/>
              <a:ext cx="396" cy="374"/>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5" name="Rectangle 11"/>
            <p:cNvSpPr>
              <a:spLocks noChangeArrowheads="1"/>
            </p:cNvSpPr>
            <p:nvPr/>
          </p:nvSpPr>
          <p:spPr bwMode="auto">
            <a:xfrm>
              <a:off x="2172" y="4054"/>
              <a:ext cx="396" cy="374"/>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26" name="Rectangle 12"/>
            <p:cNvSpPr>
              <a:spLocks noChangeArrowheads="1"/>
            </p:cNvSpPr>
            <p:nvPr/>
          </p:nvSpPr>
          <p:spPr bwMode="auto">
            <a:xfrm>
              <a:off x="1776" y="4054"/>
              <a:ext cx="396" cy="374"/>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7" name="Rectangle 13"/>
            <p:cNvSpPr>
              <a:spLocks noChangeArrowheads="1"/>
            </p:cNvSpPr>
            <p:nvPr/>
          </p:nvSpPr>
          <p:spPr bwMode="auto">
            <a:xfrm>
              <a:off x="2964" y="3679"/>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8" name="Rectangle 14"/>
            <p:cNvSpPr>
              <a:spLocks noChangeArrowheads="1"/>
            </p:cNvSpPr>
            <p:nvPr/>
          </p:nvSpPr>
          <p:spPr bwMode="auto">
            <a:xfrm>
              <a:off x="2568" y="3679"/>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9" name="Rectangle 15"/>
            <p:cNvSpPr>
              <a:spLocks noChangeArrowheads="1"/>
            </p:cNvSpPr>
            <p:nvPr/>
          </p:nvSpPr>
          <p:spPr bwMode="auto">
            <a:xfrm>
              <a:off x="2172" y="3679"/>
              <a:ext cx="396" cy="375"/>
            </a:xfrm>
            <a:prstGeom prst="rect">
              <a:avLst/>
            </a:prstGeom>
            <a:noFill/>
            <a:ln w="9525">
              <a:noFill/>
              <a:miter lim="800000"/>
              <a:headEnd/>
              <a:tailEnd/>
            </a:ln>
            <a:effectLst/>
          </p:spPr>
          <p:txBody>
            <a:bodyPr/>
            <a:lstStyle/>
            <a:p>
              <a:pPr eaLnBrk="0" hangingPunct="0">
                <a:spcBef>
                  <a:spcPct val="20000"/>
                </a:spcBef>
              </a:pPr>
              <a:r>
                <a:rPr lang="en-US" sz="2800" dirty="0" smtClean="0"/>
                <a:t>0</a:t>
              </a:r>
              <a:endParaRPr lang="en-US" sz="2800" dirty="0"/>
            </a:p>
          </p:txBody>
        </p:sp>
        <p:sp>
          <p:nvSpPr>
            <p:cNvPr id="30" name="Rectangle 16"/>
            <p:cNvSpPr>
              <a:spLocks noChangeArrowheads="1"/>
            </p:cNvSpPr>
            <p:nvPr/>
          </p:nvSpPr>
          <p:spPr bwMode="auto">
            <a:xfrm>
              <a:off x="1776" y="3679"/>
              <a:ext cx="396" cy="375"/>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31" name="Rectangle 17"/>
            <p:cNvSpPr>
              <a:spLocks noChangeArrowheads="1"/>
            </p:cNvSpPr>
            <p:nvPr/>
          </p:nvSpPr>
          <p:spPr bwMode="auto">
            <a:xfrm>
              <a:off x="2964" y="3303"/>
              <a:ext cx="396" cy="376"/>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2" name="Rectangle 18"/>
            <p:cNvSpPr>
              <a:spLocks noChangeArrowheads="1"/>
            </p:cNvSpPr>
            <p:nvPr/>
          </p:nvSpPr>
          <p:spPr bwMode="auto">
            <a:xfrm>
              <a:off x="2568" y="3303"/>
              <a:ext cx="396" cy="376"/>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3" name="Rectangle 19"/>
            <p:cNvSpPr>
              <a:spLocks noChangeArrowheads="1"/>
            </p:cNvSpPr>
            <p:nvPr/>
          </p:nvSpPr>
          <p:spPr bwMode="auto">
            <a:xfrm>
              <a:off x="2172" y="3303"/>
              <a:ext cx="396" cy="376"/>
            </a:xfrm>
            <a:prstGeom prst="rect">
              <a:avLst/>
            </a:prstGeom>
            <a:noFill/>
            <a:ln w="9525">
              <a:noFill/>
              <a:miter lim="800000"/>
              <a:headEnd/>
              <a:tailEnd/>
            </a:ln>
            <a:effectLst/>
          </p:spPr>
          <p:txBody>
            <a:bodyPr/>
            <a:lstStyle/>
            <a:p>
              <a:pPr eaLnBrk="0" hangingPunct="0">
                <a:spcBef>
                  <a:spcPct val="20000"/>
                </a:spcBef>
              </a:pPr>
              <a:r>
                <a:rPr lang="en-US" sz="2800" dirty="0"/>
                <a:t>0</a:t>
              </a:r>
            </a:p>
          </p:txBody>
        </p:sp>
        <p:sp>
          <p:nvSpPr>
            <p:cNvPr id="34" name="Rectangle 20"/>
            <p:cNvSpPr>
              <a:spLocks noChangeArrowheads="1"/>
            </p:cNvSpPr>
            <p:nvPr/>
          </p:nvSpPr>
          <p:spPr bwMode="auto">
            <a:xfrm>
              <a:off x="1776" y="3303"/>
              <a:ext cx="396" cy="376"/>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5" name="Rectangle 21"/>
            <p:cNvSpPr>
              <a:spLocks noChangeArrowheads="1"/>
            </p:cNvSpPr>
            <p:nvPr/>
          </p:nvSpPr>
          <p:spPr bwMode="auto">
            <a:xfrm>
              <a:off x="2964" y="29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6" name="Rectangle 22"/>
            <p:cNvSpPr>
              <a:spLocks noChangeArrowheads="1"/>
            </p:cNvSpPr>
            <p:nvPr/>
          </p:nvSpPr>
          <p:spPr bwMode="auto">
            <a:xfrm>
              <a:off x="2568" y="29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7" name="Rectangle 23"/>
            <p:cNvSpPr>
              <a:spLocks noChangeArrowheads="1"/>
            </p:cNvSpPr>
            <p:nvPr/>
          </p:nvSpPr>
          <p:spPr bwMode="auto">
            <a:xfrm>
              <a:off x="2172" y="29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8" name="Rectangle 24"/>
            <p:cNvSpPr>
              <a:spLocks noChangeArrowheads="1"/>
            </p:cNvSpPr>
            <p:nvPr/>
          </p:nvSpPr>
          <p:spPr bwMode="auto">
            <a:xfrm>
              <a:off x="1776" y="2928"/>
              <a:ext cx="396" cy="375"/>
            </a:xfrm>
            <a:prstGeom prst="rect">
              <a:avLst/>
            </a:prstGeom>
            <a:noFill/>
            <a:ln w="9525">
              <a:noFill/>
              <a:miter lim="800000"/>
              <a:headEnd/>
              <a:tailEnd/>
            </a:ln>
            <a:effectLst/>
          </p:spPr>
          <p:txBody>
            <a:bodyPr/>
            <a:lstStyle/>
            <a:p>
              <a:pPr eaLnBrk="0" hangingPunct="0">
                <a:spcBef>
                  <a:spcPct val="20000"/>
                </a:spcBef>
              </a:pPr>
              <a:r>
                <a:rPr lang="en-US" sz="2800" dirty="0"/>
                <a:t>0</a:t>
              </a:r>
            </a:p>
          </p:txBody>
        </p:sp>
        <p:sp>
          <p:nvSpPr>
            <p:cNvPr id="39" name="Rectangle 25"/>
            <p:cNvSpPr>
              <a:spLocks noChangeArrowheads="1"/>
            </p:cNvSpPr>
            <p:nvPr/>
          </p:nvSpPr>
          <p:spPr bwMode="auto">
            <a:xfrm>
              <a:off x="2964" y="2583"/>
              <a:ext cx="396" cy="34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0" name="Rectangle 26"/>
            <p:cNvSpPr>
              <a:spLocks noChangeArrowheads="1"/>
            </p:cNvSpPr>
            <p:nvPr/>
          </p:nvSpPr>
          <p:spPr bwMode="auto">
            <a:xfrm>
              <a:off x="2568" y="2583"/>
              <a:ext cx="396" cy="34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41" name="Rectangle 27"/>
            <p:cNvSpPr>
              <a:spLocks noChangeArrowheads="1"/>
            </p:cNvSpPr>
            <p:nvPr/>
          </p:nvSpPr>
          <p:spPr bwMode="auto">
            <a:xfrm>
              <a:off x="2172" y="2583"/>
              <a:ext cx="396" cy="345"/>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42" name="Rectangle 28"/>
            <p:cNvSpPr>
              <a:spLocks noChangeArrowheads="1"/>
            </p:cNvSpPr>
            <p:nvPr/>
          </p:nvSpPr>
          <p:spPr bwMode="auto">
            <a:xfrm>
              <a:off x="1776" y="2583"/>
              <a:ext cx="396" cy="34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3" name="Rectangle 29"/>
            <p:cNvSpPr>
              <a:spLocks noChangeArrowheads="1"/>
            </p:cNvSpPr>
            <p:nvPr/>
          </p:nvSpPr>
          <p:spPr bwMode="auto">
            <a:xfrm>
              <a:off x="2964" y="220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44" name="Rectangle 30"/>
            <p:cNvSpPr>
              <a:spLocks noChangeArrowheads="1"/>
            </p:cNvSpPr>
            <p:nvPr/>
          </p:nvSpPr>
          <p:spPr bwMode="auto">
            <a:xfrm>
              <a:off x="2568" y="220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5" name="Rectangle 31"/>
            <p:cNvSpPr>
              <a:spLocks noChangeArrowheads="1"/>
            </p:cNvSpPr>
            <p:nvPr/>
          </p:nvSpPr>
          <p:spPr bwMode="auto">
            <a:xfrm>
              <a:off x="2172" y="2208"/>
              <a:ext cx="396" cy="375"/>
            </a:xfrm>
            <a:prstGeom prst="rect">
              <a:avLst/>
            </a:prstGeom>
            <a:noFill/>
            <a:ln w="9525">
              <a:noFill/>
              <a:miter lim="800000"/>
              <a:headEnd/>
              <a:tailEnd/>
            </a:ln>
            <a:effectLst/>
          </p:spPr>
          <p:txBody>
            <a:bodyPr/>
            <a:lstStyle/>
            <a:p>
              <a:pPr eaLnBrk="0" hangingPunct="0">
                <a:spcBef>
                  <a:spcPct val="20000"/>
                </a:spcBef>
              </a:pPr>
              <a:r>
                <a:rPr lang="en-US" sz="2800" dirty="0"/>
                <a:t>1</a:t>
              </a:r>
            </a:p>
          </p:txBody>
        </p:sp>
        <p:sp>
          <p:nvSpPr>
            <p:cNvPr id="46" name="Rectangle 32"/>
            <p:cNvSpPr>
              <a:spLocks noChangeArrowheads="1"/>
            </p:cNvSpPr>
            <p:nvPr/>
          </p:nvSpPr>
          <p:spPr bwMode="auto">
            <a:xfrm>
              <a:off x="1776" y="2208"/>
              <a:ext cx="396" cy="375"/>
            </a:xfrm>
            <a:prstGeom prst="rect">
              <a:avLst/>
            </a:prstGeom>
            <a:noFill/>
            <a:ln w="9525">
              <a:noFill/>
              <a:miter lim="800000"/>
              <a:headEnd/>
              <a:tailEnd/>
            </a:ln>
            <a:effectLst/>
          </p:spPr>
          <p:txBody>
            <a:bodyPr/>
            <a:lstStyle/>
            <a:p>
              <a:pPr eaLnBrk="0" hangingPunct="0">
                <a:spcBef>
                  <a:spcPct val="20000"/>
                </a:spcBef>
              </a:pPr>
              <a:r>
                <a:rPr lang="en-US" sz="2800"/>
                <a:t>1 </a:t>
              </a:r>
            </a:p>
          </p:txBody>
        </p:sp>
        <p:sp>
          <p:nvSpPr>
            <p:cNvPr id="47" name="Line 33"/>
            <p:cNvSpPr>
              <a:spLocks noChangeShapeType="1"/>
            </p:cNvSpPr>
            <p:nvPr/>
          </p:nvSpPr>
          <p:spPr bwMode="auto">
            <a:xfrm>
              <a:off x="1776" y="2208"/>
              <a:ext cx="1584" cy="0"/>
            </a:xfrm>
            <a:prstGeom prst="line">
              <a:avLst/>
            </a:prstGeom>
            <a:noFill/>
            <a:ln w="28575" cap="sq">
              <a:solidFill>
                <a:schemeClr val="tx1"/>
              </a:solidFill>
              <a:miter lim="800000"/>
              <a:headEnd/>
              <a:tailEnd/>
            </a:ln>
            <a:effectLst/>
          </p:spPr>
          <p:txBody>
            <a:bodyPr wrap="none"/>
            <a:lstStyle/>
            <a:p>
              <a:endParaRPr lang="en-US"/>
            </a:p>
          </p:txBody>
        </p:sp>
        <p:sp>
          <p:nvSpPr>
            <p:cNvPr id="48" name="Line 34"/>
            <p:cNvSpPr>
              <a:spLocks noChangeShapeType="1"/>
            </p:cNvSpPr>
            <p:nvPr/>
          </p:nvSpPr>
          <p:spPr bwMode="auto">
            <a:xfrm>
              <a:off x="1776" y="2583"/>
              <a:ext cx="1584" cy="0"/>
            </a:xfrm>
            <a:prstGeom prst="line">
              <a:avLst/>
            </a:prstGeom>
            <a:noFill/>
            <a:ln w="12700">
              <a:solidFill>
                <a:schemeClr val="tx1"/>
              </a:solidFill>
              <a:miter lim="800000"/>
              <a:headEnd/>
              <a:tailEnd/>
            </a:ln>
            <a:effectLst/>
          </p:spPr>
          <p:txBody>
            <a:bodyPr wrap="none"/>
            <a:lstStyle/>
            <a:p>
              <a:endParaRPr lang="en-US"/>
            </a:p>
          </p:txBody>
        </p:sp>
        <p:sp>
          <p:nvSpPr>
            <p:cNvPr id="49" name="Line 35"/>
            <p:cNvSpPr>
              <a:spLocks noChangeShapeType="1"/>
            </p:cNvSpPr>
            <p:nvPr/>
          </p:nvSpPr>
          <p:spPr bwMode="auto">
            <a:xfrm>
              <a:off x="1776" y="2928"/>
              <a:ext cx="1584" cy="0"/>
            </a:xfrm>
            <a:prstGeom prst="line">
              <a:avLst/>
            </a:prstGeom>
            <a:noFill/>
            <a:ln w="12700">
              <a:solidFill>
                <a:schemeClr val="tx1"/>
              </a:solidFill>
              <a:miter lim="800000"/>
              <a:headEnd/>
              <a:tailEnd/>
            </a:ln>
            <a:effectLst/>
          </p:spPr>
          <p:txBody>
            <a:bodyPr wrap="none"/>
            <a:lstStyle/>
            <a:p>
              <a:endParaRPr lang="en-US"/>
            </a:p>
          </p:txBody>
        </p:sp>
        <p:sp>
          <p:nvSpPr>
            <p:cNvPr id="50" name="Line 36"/>
            <p:cNvSpPr>
              <a:spLocks noChangeShapeType="1"/>
            </p:cNvSpPr>
            <p:nvPr/>
          </p:nvSpPr>
          <p:spPr bwMode="auto">
            <a:xfrm>
              <a:off x="1776" y="3303"/>
              <a:ext cx="1584" cy="0"/>
            </a:xfrm>
            <a:prstGeom prst="line">
              <a:avLst/>
            </a:prstGeom>
            <a:noFill/>
            <a:ln w="12700">
              <a:solidFill>
                <a:schemeClr val="tx1"/>
              </a:solidFill>
              <a:miter lim="800000"/>
              <a:headEnd/>
              <a:tailEnd/>
            </a:ln>
            <a:effectLst/>
          </p:spPr>
          <p:txBody>
            <a:bodyPr wrap="none"/>
            <a:lstStyle/>
            <a:p>
              <a:endParaRPr lang="en-US"/>
            </a:p>
          </p:txBody>
        </p:sp>
        <p:sp>
          <p:nvSpPr>
            <p:cNvPr id="51" name="Line 37"/>
            <p:cNvSpPr>
              <a:spLocks noChangeShapeType="1"/>
            </p:cNvSpPr>
            <p:nvPr/>
          </p:nvSpPr>
          <p:spPr bwMode="auto">
            <a:xfrm>
              <a:off x="1776" y="3679"/>
              <a:ext cx="1584" cy="0"/>
            </a:xfrm>
            <a:prstGeom prst="line">
              <a:avLst/>
            </a:prstGeom>
            <a:noFill/>
            <a:ln w="12700">
              <a:solidFill>
                <a:schemeClr val="tx1"/>
              </a:solidFill>
              <a:miter lim="800000"/>
              <a:headEnd/>
              <a:tailEnd/>
            </a:ln>
            <a:effectLst/>
          </p:spPr>
          <p:txBody>
            <a:bodyPr wrap="none"/>
            <a:lstStyle/>
            <a:p>
              <a:endParaRPr lang="en-US"/>
            </a:p>
          </p:txBody>
        </p:sp>
        <p:sp>
          <p:nvSpPr>
            <p:cNvPr id="52" name="Line 38"/>
            <p:cNvSpPr>
              <a:spLocks noChangeShapeType="1"/>
            </p:cNvSpPr>
            <p:nvPr/>
          </p:nvSpPr>
          <p:spPr bwMode="auto">
            <a:xfrm>
              <a:off x="1776" y="4054"/>
              <a:ext cx="1584" cy="0"/>
            </a:xfrm>
            <a:prstGeom prst="line">
              <a:avLst/>
            </a:prstGeom>
            <a:noFill/>
            <a:ln w="12700">
              <a:solidFill>
                <a:schemeClr val="tx1"/>
              </a:solidFill>
              <a:miter lim="800000"/>
              <a:headEnd/>
              <a:tailEnd/>
            </a:ln>
            <a:effectLst/>
          </p:spPr>
          <p:txBody>
            <a:bodyPr wrap="none"/>
            <a:lstStyle/>
            <a:p>
              <a:endParaRPr lang="en-US"/>
            </a:p>
          </p:txBody>
        </p:sp>
        <p:sp>
          <p:nvSpPr>
            <p:cNvPr id="53" name="Line 39"/>
            <p:cNvSpPr>
              <a:spLocks noChangeShapeType="1"/>
            </p:cNvSpPr>
            <p:nvPr/>
          </p:nvSpPr>
          <p:spPr bwMode="auto">
            <a:xfrm>
              <a:off x="1776" y="4428"/>
              <a:ext cx="1584" cy="0"/>
            </a:xfrm>
            <a:prstGeom prst="line">
              <a:avLst/>
            </a:prstGeom>
            <a:noFill/>
            <a:ln w="12700">
              <a:solidFill>
                <a:schemeClr val="tx1"/>
              </a:solidFill>
              <a:miter lim="800000"/>
              <a:headEnd/>
              <a:tailEnd/>
            </a:ln>
            <a:effectLst/>
          </p:spPr>
          <p:txBody>
            <a:bodyPr wrap="none"/>
            <a:lstStyle/>
            <a:p>
              <a:endParaRPr lang="en-US"/>
            </a:p>
          </p:txBody>
        </p:sp>
        <p:sp>
          <p:nvSpPr>
            <p:cNvPr id="54" name="Line 40"/>
            <p:cNvSpPr>
              <a:spLocks noChangeShapeType="1"/>
            </p:cNvSpPr>
            <p:nvPr/>
          </p:nvSpPr>
          <p:spPr bwMode="auto">
            <a:xfrm>
              <a:off x="1776" y="4803"/>
              <a:ext cx="1584" cy="0"/>
            </a:xfrm>
            <a:prstGeom prst="line">
              <a:avLst/>
            </a:prstGeom>
            <a:noFill/>
            <a:ln w="28575" cap="sq">
              <a:solidFill>
                <a:schemeClr val="tx1"/>
              </a:solidFill>
              <a:miter lim="800000"/>
              <a:headEnd/>
              <a:tailEnd/>
            </a:ln>
            <a:effectLst/>
          </p:spPr>
          <p:txBody>
            <a:bodyPr wrap="none"/>
            <a:lstStyle/>
            <a:p>
              <a:endParaRPr lang="en-US"/>
            </a:p>
          </p:txBody>
        </p:sp>
        <p:sp>
          <p:nvSpPr>
            <p:cNvPr id="55" name="Line 41"/>
            <p:cNvSpPr>
              <a:spLocks noChangeShapeType="1"/>
            </p:cNvSpPr>
            <p:nvPr/>
          </p:nvSpPr>
          <p:spPr bwMode="auto">
            <a:xfrm>
              <a:off x="1776" y="2208"/>
              <a:ext cx="0" cy="2595"/>
            </a:xfrm>
            <a:prstGeom prst="line">
              <a:avLst/>
            </a:prstGeom>
            <a:noFill/>
            <a:ln w="28575" cap="sq">
              <a:solidFill>
                <a:schemeClr val="tx1"/>
              </a:solidFill>
              <a:miter lim="800000"/>
              <a:headEnd/>
              <a:tailEnd/>
            </a:ln>
            <a:effectLst/>
          </p:spPr>
          <p:txBody>
            <a:bodyPr wrap="none"/>
            <a:lstStyle/>
            <a:p>
              <a:endParaRPr lang="en-US"/>
            </a:p>
          </p:txBody>
        </p:sp>
        <p:sp>
          <p:nvSpPr>
            <p:cNvPr id="56" name="Line 42"/>
            <p:cNvSpPr>
              <a:spLocks noChangeShapeType="1"/>
            </p:cNvSpPr>
            <p:nvPr/>
          </p:nvSpPr>
          <p:spPr bwMode="auto">
            <a:xfrm>
              <a:off x="2172" y="2205"/>
              <a:ext cx="0" cy="2595"/>
            </a:xfrm>
            <a:prstGeom prst="line">
              <a:avLst/>
            </a:prstGeom>
            <a:noFill/>
            <a:ln w="12700">
              <a:solidFill>
                <a:schemeClr val="tx1"/>
              </a:solidFill>
              <a:miter lim="800000"/>
              <a:headEnd/>
              <a:tailEnd/>
            </a:ln>
            <a:effectLst/>
          </p:spPr>
          <p:txBody>
            <a:bodyPr wrap="none"/>
            <a:lstStyle/>
            <a:p>
              <a:endParaRPr lang="en-US"/>
            </a:p>
          </p:txBody>
        </p:sp>
        <p:sp>
          <p:nvSpPr>
            <p:cNvPr id="57" name="Line 43"/>
            <p:cNvSpPr>
              <a:spLocks noChangeShapeType="1"/>
            </p:cNvSpPr>
            <p:nvPr/>
          </p:nvSpPr>
          <p:spPr bwMode="auto">
            <a:xfrm>
              <a:off x="2568" y="2208"/>
              <a:ext cx="0" cy="2595"/>
            </a:xfrm>
            <a:prstGeom prst="line">
              <a:avLst/>
            </a:prstGeom>
            <a:noFill/>
            <a:ln w="12700">
              <a:solidFill>
                <a:schemeClr val="tx1"/>
              </a:solidFill>
              <a:miter lim="800000"/>
              <a:headEnd/>
              <a:tailEnd/>
            </a:ln>
            <a:effectLst/>
          </p:spPr>
          <p:txBody>
            <a:bodyPr wrap="none"/>
            <a:lstStyle/>
            <a:p>
              <a:endParaRPr lang="en-US"/>
            </a:p>
          </p:txBody>
        </p:sp>
        <p:sp>
          <p:nvSpPr>
            <p:cNvPr id="58" name="Line 44"/>
            <p:cNvSpPr>
              <a:spLocks noChangeShapeType="1"/>
            </p:cNvSpPr>
            <p:nvPr/>
          </p:nvSpPr>
          <p:spPr bwMode="auto">
            <a:xfrm>
              <a:off x="2964" y="2208"/>
              <a:ext cx="0" cy="2595"/>
            </a:xfrm>
            <a:prstGeom prst="line">
              <a:avLst/>
            </a:prstGeom>
            <a:noFill/>
            <a:ln w="12700">
              <a:solidFill>
                <a:schemeClr val="tx1"/>
              </a:solidFill>
              <a:miter lim="800000"/>
              <a:headEnd/>
              <a:tailEnd/>
            </a:ln>
            <a:effectLst/>
          </p:spPr>
          <p:txBody>
            <a:bodyPr wrap="none"/>
            <a:lstStyle/>
            <a:p>
              <a:endParaRPr lang="en-US"/>
            </a:p>
          </p:txBody>
        </p:sp>
        <p:sp>
          <p:nvSpPr>
            <p:cNvPr id="59" name="Line 45"/>
            <p:cNvSpPr>
              <a:spLocks noChangeShapeType="1"/>
            </p:cNvSpPr>
            <p:nvPr/>
          </p:nvSpPr>
          <p:spPr bwMode="auto">
            <a:xfrm>
              <a:off x="3360" y="2208"/>
              <a:ext cx="0" cy="2595"/>
            </a:xfrm>
            <a:prstGeom prst="line">
              <a:avLst/>
            </a:prstGeom>
            <a:noFill/>
            <a:ln w="28575" cap="sq">
              <a:solidFill>
                <a:schemeClr val="tx1"/>
              </a:solidFill>
              <a:miter lim="800000"/>
              <a:headEnd/>
              <a:tailEnd/>
            </a:ln>
            <a:effectLst/>
          </p:spPr>
          <p:txBody>
            <a:bodyPr wrap="none"/>
            <a:lstStyle/>
            <a:p>
              <a:endParaRPr lang="en-US"/>
            </a:p>
          </p:txBody>
        </p:sp>
      </p:grpSp>
      <p:sp>
        <p:nvSpPr>
          <p:cNvPr id="2" name="TextBox 1"/>
          <p:cNvSpPr txBox="1"/>
          <p:nvPr/>
        </p:nvSpPr>
        <p:spPr>
          <a:xfrm>
            <a:off x="7016645" y="1287839"/>
            <a:ext cx="1351652"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Documents</a:t>
            </a:r>
          </a:p>
        </p:txBody>
      </p:sp>
      <p:sp>
        <p:nvSpPr>
          <p:cNvPr id="60" name="TextBox 59"/>
          <p:cNvSpPr txBox="1"/>
          <p:nvPr/>
        </p:nvSpPr>
        <p:spPr>
          <a:xfrm rot="16200000">
            <a:off x="5712915" y="3429786"/>
            <a:ext cx="106952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Shingles</a:t>
            </a:r>
          </a:p>
        </p:txBody>
      </p:sp>
    </p:spTree>
    <p:extLst>
      <p:ext uri="{BB962C8B-B14F-4D97-AF65-F5344CB8AC3E}">
        <p14:creationId xmlns:p14="http://schemas.microsoft.com/office/powerpoint/2010/main" val="295021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Sets to Boolean Matrices</a:t>
            </a:r>
            <a:endParaRPr lang="en-AU" dirty="0"/>
          </a:p>
        </p:txBody>
      </p:sp>
      <p:sp>
        <p:nvSpPr>
          <p:cNvPr id="3" name="Content Placeholder 2"/>
          <p:cNvSpPr>
            <a:spLocks noGrp="1"/>
          </p:cNvSpPr>
          <p:nvPr>
            <p:ph idx="1"/>
          </p:nvPr>
        </p:nvSpPr>
        <p:spPr/>
        <p:txBody>
          <a:bodyPr/>
          <a:lstStyle/>
          <a:p>
            <a:r>
              <a:rPr lang="en-US" b="1" dirty="0">
                <a:solidFill>
                  <a:srgbClr val="008000"/>
                </a:solidFill>
              </a:rPr>
              <a:t>Example</a:t>
            </a:r>
            <a:r>
              <a:rPr lang="en-US" b="1" dirty="0" smtClean="0">
                <a:solidFill>
                  <a:srgbClr val="008000"/>
                </a:solidFill>
              </a:rPr>
              <a:t>: </a:t>
            </a:r>
            <a:r>
              <a:rPr lang="en-AU" dirty="0"/>
              <a:t>S</a:t>
            </a:r>
            <a:r>
              <a:rPr lang="en-AU" baseline="-25000" dirty="0"/>
              <a:t>1</a:t>
            </a:r>
            <a:r>
              <a:rPr lang="en-AU" dirty="0"/>
              <a:t> = {a, d}, S</a:t>
            </a:r>
            <a:r>
              <a:rPr lang="en-AU" baseline="-25000" dirty="0"/>
              <a:t>2</a:t>
            </a:r>
            <a:r>
              <a:rPr lang="en-AU" dirty="0"/>
              <a:t> = {c}, S</a:t>
            </a:r>
            <a:r>
              <a:rPr lang="en-AU" baseline="-25000" dirty="0"/>
              <a:t>3</a:t>
            </a:r>
            <a:r>
              <a:rPr lang="en-AU" dirty="0"/>
              <a:t> = {b, d, e</a:t>
            </a:r>
            <a:r>
              <a:rPr lang="en-AU" dirty="0" smtClean="0"/>
              <a:t>}, and </a:t>
            </a:r>
            <a:r>
              <a:rPr lang="en-AU" dirty="0"/>
              <a:t>S</a:t>
            </a:r>
            <a:r>
              <a:rPr lang="en-AU" baseline="-25000" dirty="0"/>
              <a:t>4</a:t>
            </a:r>
            <a:r>
              <a:rPr lang="en-AU" dirty="0"/>
              <a:t> = {a, c, d</a:t>
            </a:r>
            <a:r>
              <a:rPr lang="en-AU"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b="1" dirty="0" smtClean="0"/>
              <a:t>sim(S</a:t>
            </a:r>
            <a:r>
              <a:rPr lang="en-US" b="1" baseline="-25000" dirty="0" smtClean="0"/>
              <a:t>1</a:t>
            </a:r>
            <a:r>
              <a:rPr lang="en-US" b="1" dirty="0" smtClean="0"/>
              <a:t>, S</a:t>
            </a:r>
            <a:r>
              <a:rPr lang="en-US" b="1" baseline="-25000" dirty="0" smtClean="0"/>
              <a:t>3</a:t>
            </a:r>
            <a:r>
              <a:rPr lang="en-US" b="1" dirty="0" smtClean="0"/>
              <a:t>) </a:t>
            </a:r>
            <a:r>
              <a:rPr lang="en-US" b="1" dirty="0"/>
              <a:t>= ?</a:t>
            </a:r>
          </a:p>
          <a:p>
            <a:pPr lvl="2"/>
            <a:r>
              <a:rPr lang="en-US" sz="1600" dirty="0"/>
              <a:t>Size of intersection = </a:t>
            </a:r>
            <a:r>
              <a:rPr lang="en-US" sz="1600" dirty="0" smtClean="0"/>
              <a:t>1; </a:t>
            </a:r>
            <a:r>
              <a:rPr lang="en-US" sz="1600" dirty="0"/>
              <a:t>size of union = </a:t>
            </a:r>
            <a:r>
              <a:rPr lang="en-US" sz="1600" dirty="0" smtClean="0"/>
              <a:t>4, </a:t>
            </a:r>
            <a:br>
              <a:rPr lang="en-US" sz="1600" dirty="0" smtClean="0"/>
            </a:br>
            <a:r>
              <a:rPr lang="en-US" sz="1600" dirty="0" err="1" smtClean="0"/>
              <a:t>Jaccard</a:t>
            </a:r>
            <a:r>
              <a:rPr lang="en-US" sz="1600" dirty="0" smtClean="0"/>
              <a:t> </a:t>
            </a:r>
            <a:r>
              <a:rPr lang="en-US" sz="1600" dirty="0"/>
              <a:t>similarity (not distance) = </a:t>
            </a:r>
            <a:r>
              <a:rPr lang="en-US" sz="1600" dirty="0" smtClean="0"/>
              <a:t>1/4</a:t>
            </a:r>
            <a:endParaRPr lang="en-US" sz="1600" dirty="0"/>
          </a:p>
          <a:p>
            <a:pPr lvl="2"/>
            <a:r>
              <a:rPr lang="en-US" sz="1600" b="1" dirty="0" smtClean="0"/>
              <a:t>d(S</a:t>
            </a:r>
            <a:r>
              <a:rPr lang="en-US" sz="1600" b="1" baseline="-25000" dirty="0" smtClean="0"/>
              <a:t>1</a:t>
            </a:r>
            <a:r>
              <a:rPr lang="en-US" sz="1600" b="1" dirty="0" smtClean="0"/>
              <a:t>, S</a:t>
            </a:r>
            <a:r>
              <a:rPr lang="en-US" sz="1600" b="1" baseline="-25000" dirty="0" smtClean="0"/>
              <a:t>2</a:t>
            </a:r>
            <a:r>
              <a:rPr lang="en-US" sz="1600" b="1" dirty="0"/>
              <a:t>) = 1 – (</a:t>
            </a:r>
            <a:r>
              <a:rPr lang="en-US" sz="1600" b="1" dirty="0" err="1"/>
              <a:t>Jaccard</a:t>
            </a:r>
            <a:r>
              <a:rPr lang="en-US" sz="1600" b="1" dirty="0"/>
              <a:t> similarity) = </a:t>
            </a:r>
            <a:r>
              <a:rPr lang="en-US" sz="1600" b="1" dirty="0" smtClean="0"/>
              <a:t>3/4</a:t>
            </a:r>
            <a:endParaRPr lang="en-US" sz="1600" b="1" dirty="0"/>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64847"/>
            <a:ext cx="5724525" cy="3445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27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Outline: Finding Similar Columns</a:t>
            </a:r>
            <a:endParaRPr lang="en-US" dirty="0"/>
          </a:p>
        </p:txBody>
      </p:sp>
      <p:sp>
        <p:nvSpPr>
          <p:cNvPr id="32771" name="Rectangle 3"/>
          <p:cNvSpPr>
            <a:spLocks noGrp="1" noChangeArrowheads="1"/>
          </p:cNvSpPr>
          <p:nvPr>
            <p:ph idx="1"/>
          </p:nvPr>
        </p:nvSpPr>
        <p:spPr>
          <a:xfrm>
            <a:off x="457200" y="1295400"/>
            <a:ext cx="8610600" cy="5410200"/>
          </a:xfrm>
        </p:spPr>
        <p:txBody>
          <a:bodyPr>
            <a:normAutofit/>
          </a:bodyPr>
          <a:lstStyle/>
          <a:p>
            <a:r>
              <a:rPr lang="en-US" b="1" dirty="0" smtClean="0">
                <a:solidFill>
                  <a:srgbClr val="0000FF"/>
                </a:solidFill>
              </a:rPr>
              <a:t>So far:</a:t>
            </a:r>
          </a:p>
          <a:p>
            <a:pPr lvl="1"/>
            <a:r>
              <a:rPr lang="en-US" dirty="0" smtClean="0"/>
              <a:t>Documents </a:t>
            </a:r>
            <a:r>
              <a:rPr lang="en-US" dirty="0" smtClean="0">
                <a:sym typeface="Symbol"/>
              </a:rPr>
              <a:t> Sets of shingles</a:t>
            </a:r>
          </a:p>
          <a:p>
            <a:pPr lvl="1"/>
            <a:r>
              <a:rPr lang="en-US" dirty="0" smtClean="0">
                <a:sym typeface="Symbol"/>
              </a:rPr>
              <a:t>Represent sets as </a:t>
            </a:r>
            <a:r>
              <a:rPr lang="en-US" dirty="0" err="1" smtClean="0">
                <a:sym typeface="Symbol"/>
              </a:rPr>
              <a:t>boolean</a:t>
            </a:r>
            <a:r>
              <a:rPr lang="en-US" dirty="0" smtClean="0">
                <a:sym typeface="Symbol"/>
              </a:rPr>
              <a:t> vectors in a matrix</a:t>
            </a:r>
          </a:p>
          <a:p>
            <a:endParaRPr lang="en-US" b="1" dirty="0" smtClean="0">
              <a:solidFill>
                <a:srgbClr val="0000FF"/>
              </a:solidFill>
              <a:sym typeface="Symbol"/>
            </a:endParaRPr>
          </a:p>
          <a:p>
            <a:r>
              <a:rPr lang="en-US" b="1" dirty="0" smtClean="0">
                <a:solidFill>
                  <a:srgbClr val="0000FF"/>
                </a:solidFill>
                <a:sym typeface="Symbol"/>
              </a:rPr>
              <a:t>Next goal: </a:t>
            </a:r>
            <a:r>
              <a:rPr lang="en-US" b="1" dirty="0" smtClean="0">
                <a:solidFill>
                  <a:srgbClr val="FF0066"/>
                </a:solidFill>
                <a:sym typeface="Symbol"/>
              </a:rPr>
              <a:t>Find similar columns while computing small signatures</a:t>
            </a:r>
          </a:p>
          <a:p>
            <a:pPr lvl="1"/>
            <a:r>
              <a:rPr lang="en-US" b="1" dirty="0" smtClean="0">
                <a:sym typeface="Symbol"/>
              </a:rPr>
              <a:t>Similarity of columns == similarity of signatures</a:t>
            </a:r>
            <a:endParaRPr lang="en-US" b="1" dirty="0" smtClean="0"/>
          </a:p>
        </p:txBody>
      </p:sp>
    </p:spTree>
    <p:extLst>
      <p:ext uri="{BB962C8B-B14F-4D97-AF65-F5344CB8AC3E}">
        <p14:creationId xmlns:p14="http://schemas.microsoft.com/office/powerpoint/2010/main" val="160547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Outline: Finding Similar Columns</a:t>
            </a:r>
            <a:endParaRPr lang="en-US" dirty="0"/>
          </a:p>
        </p:txBody>
      </p:sp>
      <p:sp>
        <p:nvSpPr>
          <p:cNvPr id="32771" name="Rectangle 3"/>
          <p:cNvSpPr>
            <a:spLocks noGrp="1" noChangeArrowheads="1"/>
          </p:cNvSpPr>
          <p:nvPr>
            <p:ph idx="1"/>
          </p:nvPr>
        </p:nvSpPr>
        <p:spPr>
          <a:xfrm>
            <a:off x="457200" y="1295400"/>
            <a:ext cx="8610600" cy="5410200"/>
          </a:xfrm>
        </p:spPr>
        <p:txBody>
          <a:bodyPr>
            <a:normAutofit/>
          </a:bodyPr>
          <a:lstStyle/>
          <a:p>
            <a:r>
              <a:rPr lang="en-US" b="1" dirty="0" smtClean="0">
                <a:solidFill>
                  <a:srgbClr val="0000FF"/>
                </a:solidFill>
                <a:sym typeface="Symbol"/>
              </a:rPr>
              <a:t>Next Goal: </a:t>
            </a:r>
            <a:r>
              <a:rPr lang="en-US" b="1" dirty="0" smtClean="0">
                <a:solidFill>
                  <a:srgbClr val="FF0066"/>
                </a:solidFill>
                <a:sym typeface="Symbol"/>
              </a:rPr>
              <a:t>Find similar columns, Small signatures</a:t>
            </a:r>
            <a:endParaRPr lang="en-US" b="1" dirty="0" smtClean="0">
              <a:solidFill>
                <a:srgbClr val="FF0066"/>
              </a:solidFill>
            </a:endParaRPr>
          </a:p>
          <a:p>
            <a:r>
              <a:rPr lang="en-US" b="1" dirty="0" smtClean="0">
                <a:solidFill>
                  <a:srgbClr val="008000"/>
                </a:solidFill>
              </a:rPr>
              <a:t>Naïve approach:</a:t>
            </a:r>
          </a:p>
          <a:p>
            <a:pPr lvl="1"/>
            <a:r>
              <a:rPr lang="en-US" b="1" dirty="0" smtClean="0">
                <a:solidFill>
                  <a:srgbClr val="0000FF"/>
                </a:solidFill>
              </a:rPr>
              <a:t>1) Signatures of columns:</a:t>
            </a:r>
            <a:r>
              <a:rPr lang="en-US" dirty="0" smtClean="0"/>
              <a:t> small summaries of columns</a:t>
            </a:r>
          </a:p>
          <a:p>
            <a:pPr lvl="1"/>
            <a:r>
              <a:rPr lang="en-US" b="1" dirty="0" smtClean="0">
                <a:solidFill>
                  <a:srgbClr val="0000FF"/>
                </a:solidFill>
              </a:rPr>
              <a:t>2) Examine pairs of signatures</a:t>
            </a:r>
            <a:r>
              <a:rPr lang="en-US" dirty="0" smtClean="0"/>
              <a:t> to find similar columns</a:t>
            </a:r>
          </a:p>
          <a:p>
            <a:pPr lvl="2"/>
            <a:r>
              <a:rPr lang="en-US" b="1" dirty="0" smtClean="0"/>
              <a:t>Essential:</a:t>
            </a:r>
            <a:r>
              <a:rPr lang="en-US" dirty="0" smtClean="0"/>
              <a:t> Similarities of signatures and columns are related</a:t>
            </a:r>
          </a:p>
          <a:p>
            <a:pPr lvl="1"/>
            <a:r>
              <a:rPr lang="en-US" b="1" dirty="0" smtClean="0">
                <a:solidFill>
                  <a:srgbClr val="0000FF"/>
                </a:solidFill>
              </a:rPr>
              <a:t>3) Optional:</a:t>
            </a:r>
            <a:r>
              <a:rPr lang="en-US" dirty="0" smtClean="0"/>
              <a:t> Check that columns with similar signatures are really similar</a:t>
            </a:r>
          </a:p>
          <a:p>
            <a:r>
              <a:rPr lang="en-US" b="1" dirty="0" smtClean="0">
                <a:solidFill>
                  <a:srgbClr val="008000"/>
                </a:solidFill>
              </a:rPr>
              <a:t>Warnings:</a:t>
            </a:r>
          </a:p>
          <a:p>
            <a:pPr lvl="1"/>
            <a:r>
              <a:rPr lang="en-US" dirty="0" smtClean="0"/>
              <a:t>Comparing all pairs may take too much time: </a:t>
            </a:r>
            <a:r>
              <a:rPr lang="en-US" b="1" dirty="0"/>
              <a:t>J</a:t>
            </a:r>
            <a:r>
              <a:rPr lang="en-US" b="1" dirty="0" smtClean="0"/>
              <a:t>ob for LSH</a:t>
            </a:r>
            <a:endParaRPr lang="en-US" dirty="0" smtClean="0"/>
          </a:p>
          <a:p>
            <a:pPr lvl="2"/>
            <a:r>
              <a:rPr lang="en-US" dirty="0" smtClean="0"/>
              <a:t>These methods can produce false negatives, and even false positives (if the optional check is not made)</a:t>
            </a:r>
            <a:endParaRPr lang="en-US" dirty="0"/>
          </a:p>
        </p:txBody>
      </p:sp>
    </p:spTree>
    <p:extLst>
      <p:ext uri="{BB962C8B-B14F-4D97-AF65-F5344CB8AC3E}">
        <p14:creationId xmlns:p14="http://schemas.microsoft.com/office/powerpoint/2010/main" val="1540375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Hashing Columns (Signatures)</a:t>
            </a:r>
            <a:endParaRPr lang="en-US" dirty="0"/>
          </a:p>
        </p:txBody>
      </p:sp>
      <p:sp>
        <p:nvSpPr>
          <p:cNvPr id="33795" name="Rectangle 3"/>
          <p:cNvSpPr>
            <a:spLocks noGrp="1" noChangeArrowheads="1"/>
          </p:cNvSpPr>
          <p:nvPr>
            <p:ph idx="1"/>
          </p:nvPr>
        </p:nvSpPr>
        <p:spPr>
          <a:xfrm>
            <a:off x="457200" y="1295400"/>
            <a:ext cx="8534400" cy="5562600"/>
          </a:xfrm>
        </p:spPr>
        <p:txBody>
          <a:bodyPr>
            <a:normAutofit/>
          </a:bodyPr>
          <a:lstStyle/>
          <a:p>
            <a:r>
              <a:rPr lang="en-US" b="1" dirty="0" smtClean="0">
                <a:solidFill>
                  <a:srgbClr val="0000FF"/>
                </a:solidFill>
              </a:rPr>
              <a:t>Key idea:</a:t>
            </a:r>
            <a:r>
              <a:rPr lang="en-US" dirty="0" smtClean="0">
                <a:solidFill>
                  <a:srgbClr val="0000FF"/>
                </a:solidFill>
              </a:rPr>
              <a:t> </a:t>
            </a:r>
            <a:r>
              <a:rPr lang="en-US" dirty="0" smtClean="0"/>
              <a:t>“hash” each column </a:t>
            </a:r>
            <a:r>
              <a:rPr lang="en-US" b="1" i="1" dirty="0" smtClean="0"/>
              <a:t>C</a:t>
            </a:r>
            <a:r>
              <a:rPr lang="en-US" dirty="0" smtClean="0"/>
              <a:t> to a small </a:t>
            </a:r>
            <a:r>
              <a:rPr lang="en-US" b="1" i="1" dirty="0" smtClean="0">
                <a:solidFill>
                  <a:srgbClr val="D60093"/>
                </a:solidFill>
              </a:rPr>
              <a:t>signature</a:t>
            </a:r>
            <a:r>
              <a:rPr lang="en-US" dirty="0" smtClean="0"/>
              <a:t> </a:t>
            </a:r>
            <a:r>
              <a:rPr lang="en-US" b="1" i="1" dirty="0" smtClean="0"/>
              <a:t>h(C)</a:t>
            </a:r>
            <a:r>
              <a:rPr lang="en-US" dirty="0" smtClean="0"/>
              <a:t>, such that:</a:t>
            </a:r>
          </a:p>
          <a:p>
            <a:pPr lvl="1"/>
            <a:r>
              <a:rPr lang="en-US" b="1" dirty="0" smtClean="0"/>
              <a:t>(1)</a:t>
            </a:r>
            <a:r>
              <a:rPr lang="en-US" dirty="0" smtClean="0"/>
              <a:t> </a:t>
            </a:r>
            <a:r>
              <a:rPr lang="en-US" b="1" i="1" dirty="0" smtClean="0"/>
              <a:t>h(C)</a:t>
            </a:r>
            <a:r>
              <a:rPr lang="en-US" dirty="0" smtClean="0"/>
              <a:t> is small enough that the signature fits in RAM</a:t>
            </a:r>
          </a:p>
          <a:p>
            <a:pPr lvl="1"/>
            <a:r>
              <a:rPr lang="en-US" b="1" dirty="0" smtClean="0"/>
              <a:t>(2)</a:t>
            </a:r>
            <a:r>
              <a:rPr lang="en-US" dirty="0" smtClean="0"/>
              <a:t> </a:t>
            </a:r>
            <a:r>
              <a:rPr lang="en-US" b="1" i="1" dirty="0" err="1" smtClean="0"/>
              <a:t>sim</a:t>
            </a:r>
            <a:r>
              <a:rPr lang="en-US" b="1" i="1" dirty="0" smtClean="0"/>
              <a:t>(C</a:t>
            </a:r>
            <a:r>
              <a:rPr lang="en-US" b="1" i="1" baseline="-25000" dirty="0" smtClean="0"/>
              <a:t>1</a:t>
            </a:r>
            <a:r>
              <a:rPr lang="en-US" b="1" i="1" dirty="0" smtClean="0"/>
              <a:t>, C</a:t>
            </a:r>
            <a:r>
              <a:rPr lang="en-US" b="1" i="1" baseline="-25000" dirty="0" smtClean="0"/>
              <a:t>2</a:t>
            </a:r>
            <a:r>
              <a:rPr lang="en-US" b="1" i="1" dirty="0" smtClean="0"/>
              <a:t>)</a:t>
            </a:r>
            <a:r>
              <a:rPr lang="en-US" dirty="0" smtClean="0"/>
              <a:t> is the same as the “similarity” of signatures </a:t>
            </a:r>
            <a:r>
              <a:rPr lang="en-US" b="1" i="1" dirty="0" smtClean="0"/>
              <a:t>h(C</a:t>
            </a:r>
            <a:r>
              <a:rPr lang="en-US" b="1" i="1" baseline="-25000" dirty="0" smtClean="0"/>
              <a:t>1</a:t>
            </a:r>
            <a:r>
              <a:rPr lang="en-US" b="1" i="1" dirty="0" smtClean="0"/>
              <a:t>) </a:t>
            </a:r>
            <a:r>
              <a:rPr lang="en-US" dirty="0" smtClean="0"/>
              <a:t>and </a:t>
            </a:r>
            <a:r>
              <a:rPr lang="en-US" b="1" i="1" dirty="0" smtClean="0"/>
              <a:t>h(C</a:t>
            </a:r>
            <a:r>
              <a:rPr lang="en-US" b="1" i="1" baseline="-25000" dirty="0" smtClean="0"/>
              <a:t>2</a:t>
            </a:r>
            <a:r>
              <a:rPr lang="en-US" b="1" i="1" dirty="0" smtClean="0"/>
              <a:t>)</a:t>
            </a:r>
          </a:p>
          <a:p>
            <a:pPr lvl="8"/>
            <a:endParaRPr lang="en-US" b="1" i="1" dirty="0" smtClean="0"/>
          </a:p>
          <a:p>
            <a:r>
              <a:rPr lang="en-US" b="1" dirty="0"/>
              <a:t>Goal:</a:t>
            </a:r>
            <a:r>
              <a:rPr lang="en-US" dirty="0" smtClean="0">
                <a:solidFill>
                  <a:schemeClr val="accent4"/>
                </a:solidFill>
              </a:rPr>
              <a:t> </a:t>
            </a:r>
            <a:r>
              <a:rPr lang="en-US" b="1" dirty="0" smtClean="0">
                <a:solidFill>
                  <a:srgbClr val="008000"/>
                </a:solidFill>
              </a:rPr>
              <a:t>Find a hash function </a:t>
            </a:r>
            <a:r>
              <a:rPr lang="en-US" b="1" i="1" dirty="0" smtClean="0">
                <a:solidFill>
                  <a:srgbClr val="008000"/>
                </a:solidFill>
              </a:rPr>
              <a:t>h(·)</a:t>
            </a:r>
            <a:r>
              <a:rPr lang="en-US" b="1" dirty="0" smtClean="0">
                <a:solidFill>
                  <a:srgbClr val="008000"/>
                </a:solidFill>
              </a:rPr>
              <a:t> such that:</a:t>
            </a:r>
          </a:p>
          <a:p>
            <a:pPr lvl="1"/>
            <a:r>
              <a:rPr lang="en-US" dirty="0" smtClean="0"/>
              <a:t>If </a:t>
            </a:r>
            <a:r>
              <a:rPr lang="en-US" b="1" i="1" dirty="0" err="1" smtClean="0"/>
              <a:t>sim</a:t>
            </a:r>
            <a:r>
              <a:rPr lang="en-US" b="1" i="1" dirty="0" smtClean="0"/>
              <a:t>(C</a:t>
            </a:r>
            <a:r>
              <a:rPr lang="en-US" b="1" i="1" baseline="-25000" dirty="0" smtClean="0"/>
              <a:t>1</a:t>
            </a:r>
            <a:r>
              <a:rPr lang="en-US" b="1" i="1" dirty="0" smtClean="0"/>
              <a:t>,C</a:t>
            </a:r>
            <a:r>
              <a:rPr lang="en-US" b="1" i="1" baseline="-25000" dirty="0" smtClean="0"/>
              <a:t>2</a:t>
            </a:r>
            <a:r>
              <a:rPr lang="en-US" b="1" i="1" dirty="0" smtClean="0"/>
              <a:t>)</a:t>
            </a:r>
            <a:r>
              <a:rPr lang="en-US" dirty="0" smtClean="0"/>
              <a:t> is high, then with high prob. </a:t>
            </a:r>
            <a:r>
              <a:rPr lang="en-US" b="1" i="1" dirty="0" smtClean="0"/>
              <a:t>h(C</a:t>
            </a:r>
            <a:r>
              <a:rPr lang="en-US" b="1" i="1" baseline="-25000" dirty="0" smtClean="0"/>
              <a:t>1</a:t>
            </a:r>
            <a:r>
              <a:rPr lang="en-US" b="1" i="1" dirty="0" smtClean="0"/>
              <a:t>) = h(C</a:t>
            </a:r>
            <a:r>
              <a:rPr lang="en-US" b="1" i="1" baseline="-25000" dirty="0" smtClean="0"/>
              <a:t>2</a:t>
            </a:r>
            <a:r>
              <a:rPr lang="en-US" b="1" i="1" dirty="0" smtClean="0"/>
              <a:t>)</a:t>
            </a:r>
          </a:p>
          <a:p>
            <a:pPr lvl="1"/>
            <a:r>
              <a:rPr lang="en-US" dirty="0"/>
              <a:t>I</a:t>
            </a:r>
            <a:r>
              <a:rPr lang="en-US" dirty="0" smtClean="0"/>
              <a:t>f </a:t>
            </a:r>
            <a:r>
              <a:rPr lang="en-US" b="1" i="1" dirty="0" err="1" smtClean="0"/>
              <a:t>sim</a:t>
            </a:r>
            <a:r>
              <a:rPr lang="en-US" b="1" i="1" dirty="0" smtClean="0"/>
              <a:t>(C</a:t>
            </a:r>
            <a:r>
              <a:rPr lang="en-US" b="1" i="1" baseline="-25000" dirty="0" smtClean="0"/>
              <a:t>1</a:t>
            </a:r>
            <a:r>
              <a:rPr lang="en-US" b="1" i="1" dirty="0" smtClean="0"/>
              <a:t>,C</a:t>
            </a:r>
            <a:r>
              <a:rPr lang="en-US" b="1" i="1" baseline="-25000" dirty="0" smtClean="0"/>
              <a:t>2</a:t>
            </a:r>
            <a:r>
              <a:rPr lang="en-US" b="1" i="1" dirty="0" smtClean="0"/>
              <a:t>)</a:t>
            </a:r>
            <a:r>
              <a:rPr lang="en-US" dirty="0" smtClean="0"/>
              <a:t> is low, then with high prob. </a:t>
            </a:r>
            <a:r>
              <a:rPr lang="en-US" b="1" i="1" dirty="0" smtClean="0"/>
              <a:t>h(C</a:t>
            </a:r>
            <a:r>
              <a:rPr lang="en-US" b="1" i="1" baseline="-25000" dirty="0" smtClean="0"/>
              <a:t>1</a:t>
            </a:r>
            <a:r>
              <a:rPr lang="en-US" b="1" i="1" dirty="0" smtClean="0"/>
              <a:t>) ≠ h(C</a:t>
            </a:r>
            <a:r>
              <a:rPr lang="en-US" b="1" i="1" baseline="-25000" dirty="0" smtClean="0"/>
              <a:t>2</a:t>
            </a:r>
            <a:r>
              <a:rPr lang="en-US" b="1" i="1" dirty="0" smtClean="0"/>
              <a:t>)</a:t>
            </a:r>
          </a:p>
          <a:p>
            <a:pPr lvl="8"/>
            <a:endParaRPr lang="en-US" b="1" dirty="0" smtClean="0">
              <a:solidFill>
                <a:srgbClr val="D60093"/>
              </a:solidFill>
            </a:endParaRPr>
          </a:p>
          <a:p>
            <a:r>
              <a:rPr lang="en-US" b="1" dirty="0" smtClean="0">
                <a:solidFill>
                  <a:srgbClr val="D60093"/>
                </a:solidFill>
              </a:rPr>
              <a:t>Hash docs into buckets. Expect that “most” pairs of near duplicate docs hash into the same bucket!</a:t>
            </a:r>
            <a:endParaRPr lang="en-US" b="1" dirty="0">
              <a:solidFill>
                <a:srgbClr val="D60093"/>
              </a:solidFill>
            </a:endParaRPr>
          </a:p>
        </p:txBody>
      </p:sp>
      <p:sp>
        <p:nvSpPr>
          <p:cNvPr id="2" name="Rounded Rectangle 1"/>
          <p:cNvSpPr/>
          <p:nvPr/>
        </p:nvSpPr>
        <p:spPr>
          <a:xfrm>
            <a:off x="399607" y="4104167"/>
            <a:ext cx="8610600" cy="1011866"/>
          </a:xfrm>
          <a:prstGeom prst="roundRect">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9881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smtClean="0"/>
              <a:t>Min-Hashing</a:t>
            </a:r>
          </a:p>
        </p:txBody>
      </p:sp>
      <p:sp>
        <p:nvSpPr>
          <p:cNvPr id="275459" name="Rectangle 3"/>
          <p:cNvSpPr>
            <a:spLocks noGrp="1" noChangeArrowheads="1"/>
          </p:cNvSpPr>
          <p:nvPr>
            <p:ph idx="1"/>
          </p:nvPr>
        </p:nvSpPr>
        <p:spPr>
          <a:xfrm>
            <a:off x="457200" y="1295400"/>
            <a:ext cx="8686800" cy="5257801"/>
          </a:xfrm>
        </p:spPr>
        <p:txBody>
          <a:bodyPr>
            <a:normAutofit/>
          </a:bodyPr>
          <a:lstStyle/>
          <a:p>
            <a:r>
              <a:rPr lang="en-US" b="1" dirty="0">
                <a:solidFill>
                  <a:srgbClr val="0000FF"/>
                </a:solidFill>
              </a:rPr>
              <a:t>Goal:</a:t>
            </a:r>
            <a:r>
              <a:rPr lang="en-US" dirty="0">
                <a:solidFill>
                  <a:schemeClr val="accent4"/>
                </a:solidFill>
              </a:rPr>
              <a:t> </a:t>
            </a:r>
            <a:r>
              <a:rPr lang="en-US" b="1" dirty="0">
                <a:solidFill>
                  <a:srgbClr val="FF0066"/>
                </a:solidFill>
              </a:rPr>
              <a:t>Find a hash function </a:t>
            </a:r>
            <a:r>
              <a:rPr lang="en-US" b="1" i="1" dirty="0">
                <a:solidFill>
                  <a:srgbClr val="FF0066"/>
                </a:solidFill>
              </a:rPr>
              <a:t>h</a:t>
            </a:r>
            <a:r>
              <a:rPr lang="en-US" b="1" i="1" dirty="0" smtClean="0">
                <a:solidFill>
                  <a:srgbClr val="FF0066"/>
                </a:solidFill>
              </a:rPr>
              <a:t>(·)</a:t>
            </a:r>
            <a:r>
              <a:rPr lang="en-US" b="1" dirty="0" smtClean="0">
                <a:solidFill>
                  <a:srgbClr val="FF0066"/>
                </a:solidFill>
              </a:rPr>
              <a:t> </a:t>
            </a:r>
            <a:r>
              <a:rPr lang="en-US" b="1" dirty="0">
                <a:solidFill>
                  <a:srgbClr val="FF0066"/>
                </a:solidFill>
              </a:rPr>
              <a:t>such that:</a:t>
            </a:r>
          </a:p>
          <a:p>
            <a:pPr lvl="1"/>
            <a:r>
              <a:rPr lang="en-US" dirty="0"/>
              <a:t>if </a:t>
            </a:r>
            <a:r>
              <a:rPr lang="en-US" b="1" i="1" dirty="0" err="1"/>
              <a:t>sim</a:t>
            </a:r>
            <a:r>
              <a:rPr lang="en-US" b="1" i="1" dirty="0"/>
              <a:t>(C</a:t>
            </a:r>
            <a:r>
              <a:rPr lang="en-US" b="1" i="1" baseline="-25000" dirty="0"/>
              <a:t>1</a:t>
            </a:r>
            <a:r>
              <a:rPr lang="en-US" b="1" i="1" dirty="0"/>
              <a:t>,C</a:t>
            </a:r>
            <a:r>
              <a:rPr lang="en-US" b="1" i="1" baseline="-25000" dirty="0"/>
              <a:t>2</a:t>
            </a:r>
            <a:r>
              <a:rPr lang="en-US" b="1" i="1" dirty="0"/>
              <a:t>)</a:t>
            </a:r>
            <a:r>
              <a:rPr lang="en-US" dirty="0"/>
              <a:t> is high, then with high prob. </a:t>
            </a:r>
            <a:r>
              <a:rPr lang="en-US" b="1" i="1" dirty="0"/>
              <a:t>h(C</a:t>
            </a:r>
            <a:r>
              <a:rPr lang="en-US" b="1" i="1" baseline="-25000" dirty="0"/>
              <a:t>1</a:t>
            </a:r>
            <a:r>
              <a:rPr lang="en-US" b="1" i="1" dirty="0"/>
              <a:t>) = h(C</a:t>
            </a:r>
            <a:r>
              <a:rPr lang="en-US" b="1" i="1" baseline="-25000" dirty="0"/>
              <a:t>2</a:t>
            </a:r>
            <a:r>
              <a:rPr lang="en-US" b="1" i="1" dirty="0"/>
              <a:t>)</a:t>
            </a:r>
          </a:p>
          <a:p>
            <a:pPr lvl="1"/>
            <a:r>
              <a:rPr lang="en-US" dirty="0"/>
              <a:t>if </a:t>
            </a:r>
            <a:r>
              <a:rPr lang="en-US" b="1" i="1" dirty="0" err="1"/>
              <a:t>sim</a:t>
            </a:r>
            <a:r>
              <a:rPr lang="en-US" b="1" i="1" dirty="0"/>
              <a:t>(C</a:t>
            </a:r>
            <a:r>
              <a:rPr lang="en-US" b="1" i="1" baseline="-25000" dirty="0"/>
              <a:t>1</a:t>
            </a:r>
            <a:r>
              <a:rPr lang="en-US" b="1" i="1" dirty="0"/>
              <a:t>,C</a:t>
            </a:r>
            <a:r>
              <a:rPr lang="en-US" b="1" i="1" baseline="-25000" dirty="0"/>
              <a:t>2</a:t>
            </a:r>
            <a:r>
              <a:rPr lang="en-US" b="1" i="1" dirty="0"/>
              <a:t>)</a:t>
            </a:r>
            <a:r>
              <a:rPr lang="en-US" dirty="0"/>
              <a:t> is low, then with high prob. </a:t>
            </a:r>
            <a:r>
              <a:rPr lang="en-US" b="1" i="1" dirty="0"/>
              <a:t>h(C</a:t>
            </a:r>
            <a:r>
              <a:rPr lang="en-US" b="1" i="1" baseline="-25000" dirty="0"/>
              <a:t>1</a:t>
            </a:r>
            <a:r>
              <a:rPr lang="en-US" b="1" i="1" dirty="0"/>
              <a:t>) ≠ h(C</a:t>
            </a:r>
            <a:r>
              <a:rPr lang="en-US" b="1" i="1" baseline="-25000" dirty="0"/>
              <a:t>2</a:t>
            </a:r>
            <a:r>
              <a:rPr lang="en-US" b="1" i="1" dirty="0"/>
              <a:t>)</a:t>
            </a:r>
          </a:p>
          <a:p>
            <a:pPr lvl="8"/>
            <a:endParaRPr lang="en-US" b="1" dirty="0" smtClean="0">
              <a:solidFill>
                <a:srgbClr val="D60093"/>
              </a:solidFill>
            </a:endParaRPr>
          </a:p>
          <a:p>
            <a:r>
              <a:rPr lang="en-US" b="1" dirty="0" smtClean="0">
                <a:solidFill>
                  <a:srgbClr val="D60093"/>
                </a:solidFill>
              </a:rPr>
              <a:t>Clearly, the hash function depends on the similarity metric:</a:t>
            </a:r>
          </a:p>
          <a:p>
            <a:pPr lvl="1"/>
            <a:r>
              <a:rPr lang="en-US" dirty="0" smtClean="0"/>
              <a:t>Not all similarity metrics have a suitable hash function</a:t>
            </a:r>
          </a:p>
          <a:p>
            <a:pPr lvl="1"/>
            <a:endParaRPr lang="en-US" dirty="0" smtClean="0"/>
          </a:p>
          <a:p>
            <a:r>
              <a:rPr lang="en-US" b="1" dirty="0"/>
              <a:t>There is a suitable hash function for </a:t>
            </a:r>
            <a:r>
              <a:rPr lang="en-US" b="1" dirty="0" smtClean="0"/>
              <a:t>the </a:t>
            </a:r>
            <a:r>
              <a:rPr lang="en-US" b="1" dirty="0" err="1" smtClean="0"/>
              <a:t>Jaccard</a:t>
            </a:r>
            <a:r>
              <a:rPr lang="en-US" b="1" dirty="0" smtClean="0"/>
              <a:t> </a:t>
            </a:r>
            <a:r>
              <a:rPr lang="en-US" b="1" dirty="0"/>
              <a:t>similarity</a:t>
            </a:r>
            <a:r>
              <a:rPr lang="en-US" b="1" dirty="0" smtClean="0"/>
              <a:t>:</a:t>
            </a:r>
            <a:r>
              <a:rPr lang="en-US" b="1" dirty="0" smtClean="0">
                <a:solidFill>
                  <a:schemeClr val="accent4"/>
                </a:solidFill>
              </a:rPr>
              <a:t> </a:t>
            </a:r>
            <a:r>
              <a:rPr lang="en-US" b="1" dirty="0" smtClean="0">
                <a:solidFill>
                  <a:srgbClr val="D60093"/>
                </a:solidFill>
              </a:rPr>
              <a:t>Min-Hashing</a:t>
            </a:r>
            <a:r>
              <a:rPr lang="en-US" dirty="0" smtClean="0">
                <a:solidFill>
                  <a:srgbClr val="D60093"/>
                </a:solidFill>
              </a:rPr>
              <a:t> </a:t>
            </a:r>
          </a:p>
        </p:txBody>
      </p:sp>
    </p:spTree>
    <p:extLst>
      <p:ext uri="{BB962C8B-B14F-4D97-AF65-F5344CB8AC3E}">
        <p14:creationId xmlns:p14="http://schemas.microsoft.com/office/powerpoint/2010/main" val="10263364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Min-Hashing</a:t>
            </a:r>
            <a:endParaRPr lang="en-US" i="1" dirty="0">
              <a:solidFill>
                <a:srgbClr val="FF0066"/>
              </a:solidFill>
            </a:endParaRPr>
          </a:p>
        </p:txBody>
      </p:sp>
      <p:sp>
        <p:nvSpPr>
          <p:cNvPr id="36867" name="Rectangle 3"/>
          <p:cNvSpPr>
            <a:spLocks noGrp="1" noChangeArrowheads="1"/>
          </p:cNvSpPr>
          <p:nvPr>
            <p:ph type="body" idx="1"/>
          </p:nvPr>
        </p:nvSpPr>
        <p:spPr/>
        <p:txBody>
          <a:bodyPr/>
          <a:lstStyle/>
          <a:p>
            <a:r>
              <a:rPr lang="en-US" dirty="0"/>
              <a:t>Imagine the rows </a:t>
            </a:r>
            <a:r>
              <a:rPr lang="en-US" dirty="0" smtClean="0"/>
              <a:t>of the </a:t>
            </a:r>
            <a:r>
              <a:rPr lang="en-US" dirty="0" err="1" smtClean="0"/>
              <a:t>boolean</a:t>
            </a:r>
            <a:r>
              <a:rPr lang="en-US" dirty="0" smtClean="0"/>
              <a:t> matrix permuted under </a:t>
            </a:r>
            <a:r>
              <a:rPr lang="en-US" b="1" dirty="0" smtClean="0">
                <a:solidFill>
                  <a:srgbClr val="FF0066"/>
                </a:solidFill>
              </a:rPr>
              <a:t>random permutation </a:t>
            </a:r>
            <a:r>
              <a:rPr lang="en-US" b="1" i="1" dirty="0" smtClean="0">
                <a:sym typeface="Symbol"/>
              </a:rPr>
              <a:t></a:t>
            </a:r>
            <a:endParaRPr lang="en-US" b="1" i="1" dirty="0" smtClean="0"/>
          </a:p>
          <a:p>
            <a:pPr lvl="8"/>
            <a:endParaRPr lang="en-US" dirty="0"/>
          </a:p>
          <a:p>
            <a:r>
              <a:rPr lang="en-US" dirty="0"/>
              <a:t>Define </a:t>
            </a:r>
            <a:r>
              <a:rPr lang="en-US" dirty="0" smtClean="0"/>
              <a:t>a </a:t>
            </a:r>
            <a:r>
              <a:rPr lang="en-US" b="1" dirty="0" smtClean="0">
                <a:solidFill>
                  <a:srgbClr val="D60093"/>
                </a:solidFill>
              </a:rPr>
              <a:t>“hash</a:t>
            </a:r>
            <a:r>
              <a:rPr lang="en-US" b="1" dirty="0">
                <a:solidFill>
                  <a:srgbClr val="D60093"/>
                </a:solidFill>
              </a:rPr>
              <a:t>” function </a:t>
            </a:r>
            <a:r>
              <a:rPr lang="en-US" b="1" i="1" dirty="0" smtClean="0">
                <a:solidFill>
                  <a:srgbClr val="D60093"/>
                </a:solidFill>
              </a:rPr>
              <a:t>h</a:t>
            </a:r>
            <a:r>
              <a:rPr lang="en-US" b="1" i="1" baseline="-25000" dirty="0" smtClean="0">
                <a:solidFill>
                  <a:srgbClr val="D60093"/>
                </a:solidFill>
                <a:sym typeface="Symbol"/>
              </a:rPr>
              <a:t></a:t>
            </a:r>
            <a:r>
              <a:rPr lang="en-US" b="1" i="1" dirty="0" smtClean="0">
                <a:solidFill>
                  <a:srgbClr val="D60093"/>
                </a:solidFill>
              </a:rPr>
              <a:t>(C)</a:t>
            </a:r>
            <a:r>
              <a:rPr lang="en-US" b="1" dirty="0" smtClean="0">
                <a:solidFill>
                  <a:srgbClr val="D60093"/>
                </a:solidFill>
              </a:rPr>
              <a:t> </a:t>
            </a:r>
            <a:r>
              <a:rPr lang="en-US" dirty="0"/>
              <a:t>= the </a:t>
            </a:r>
            <a:r>
              <a:rPr lang="en-US" dirty="0" smtClean="0"/>
              <a:t>index of </a:t>
            </a:r>
            <a:r>
              <a:rPr lang="en-US" dirty="0"/>
              <a:t>the </a:t>
            </a:r>
            <a:r>
              <a:rPr lang="en-US" b="1" dirty="0"/>
              <a:t>first</a:t>
            </a:r>
            <a:r>
              <a:rPr lang="en-US" dirty="0"/>
              <a:t> (in the permuted </a:t>
            </a:r>
            <a:r>
              <a:rPr lang="en-US" dirty="0" smtClean="0"/>
              <a:t>order </a:t>
            </a:r>
            <a:r>
              <a:rPr lang="en-US" b="1" dirty="0" smtClean="0">
                <a:sym typeface="Symbol"/>
              </a:rPr>
              <a:t></a:t>
            </a:r>
            <a:r>
              <a:rPr lang="en-US" dirty="0" smtClean="0"/>
              <a:t>) </a:t>
            </a:r>
            <a:r>
              <a:rPr lang="en-US" dirty="0"/>
              <a:t>row in which column </a:t>
            </a:r>
            <a:r>
              <a:rPr lang="en-US" b="1" i="1" dirty="0"/>
              <a:t>C</a:t>
            </a:r>
            <a:r>
              <a:rPr lang="en-US" dirty="0"/>
              <a:t> </a:t>
            </a:r>
            <a:r>
              <a:rPr lang="en-US" dirty="0" smtClean="0"/>
              <a:t>has value </a:t>
            </a:r>
            <a:r>
              <a:rPr lang="en-US" b="1" dirty="0" smtClean="0"/>
              <a:t>1</a:t>
            </a:r>
            <a:r>
              <a:rPr lang="en-US" dirty="0" smtClean="0"/>
              <a:t>:</a:t>
            </a:r>
          </a:p>
          <a:p>
            <a:pPr>
              <a:buNone/>
            </a:pPr>
            <a:r>
              <a:rPr lang="en-US" dirty="0" smtClean="0"/>
              <a:t>	</a:t>
            </a:r>
            <a:r>
              <a:rPr lang="en-US" b="1" dirty="0" smtClean="0"/>
              <a:t>		</a:t>
            </a: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sym typeface="Symbol"/>
              </a:rPr>
              <a:t> </a:t>
            </a:r>
            <a:r>
              <a:rPr lang="en-US" b="1" i="1" dirty="0" smtClean="0">
                <a:latin typeface="Arial" pitchFamily="34" charset="0"/>
                <a:cs typeface="Arial" pitchFamily="34" charset="0"/>
              </a:rPr>
              <a:t>(C) = min</a:t>
            </a:r>
            <a:r>
              <a:rPr lang="en-US" b="1" i="1" baseline="-25000" dirty="0" smtClean="0">
                <a:latin typeface="Arial" pitchFamily="34" charset="0"/>
                <a:cs typeface="Arial" pitchFamily="34" charset="0"/>
                <a:sym typeface="Symbol"/>
              </a:rPr>
              <a:t></a:t>
            </a:r>
            <a:r>
              <a:rPr lang="en-US" b="1" i="1" dirty="0" smtClean="0">
                <a:latin typeface="Arial" pitchFamily="34" charset="0"/>
                <a:cs typeface="Arial" pitchFamily="34" charset="0"/>
              </a:rPr>
              <a:t> </a:t>
            </a:r>
            <a:r>
              <a:rPr lang="en-US" b="1" i="1" dirty="0" smtClean="0">
                <a:latin typeface="Arial" pitchFamily="34" charset="0"/>
                <a:cs typeface="Arial" pitchFamily="34" charset="0"/>
                <a:sym typeface="Symbol"/>
              </a:rPr>
              <a:t>(C)</a:t>
            </a:r>
            <a:endParaRPr lang="en-US" b="1" i="1" dirty="0" smtClean="0">
              <a:latin typeface="Arial" pitchFamily="34" charset="0"/>
              <a:cs typeface="Arial" pitchFamily="34" charset="0"/>
            </a:endParaRPr>
          </a:p>
          <a:p>
            <a:pPr lvl="8"/>
            <a:endParaRPr lang="en-US" dirty="0" smtClean="0"/>
          </a:p>
          <a:p>
            <a:r>
              <a:rPr lang="en-US" dirty="0" smtClean="0">
                <a:solidFill>
                  <a:srgbClr val="008000"/>
                </a:solidFill>
              </a:rPr>
              <a:t>Use several (e.g., 100) independent hash functions (that is, permutations) to create a signature of a column</a:t>
            </a:r>
            <a:endParaRPr lang="en-US" dirty="0">
              <a:solidFill>
                <a:srgbClr val="008000"/>
              </a:solidFill>
            </a:endParaRPr>
          </a:p>
        </p:txBody>
      </p:sp>
    </p:spTree>
    <p:extLst>
      <p:ext uri="{BB962C8B-B14F-4D97-AF65-F5344CB8AC3E}">
        <p14:creationId xmlns:p14="http://schemas.microsoft.com/office/powerpoint/2010/main" val="2099411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27</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4" name="Oval 3"/>
          <p:cNvSpPr/>
          <p:nvPr/>
        </p:nvSpPr>
        <p:spPr>
          <a:xfrm>
            <a:off x="3733800" y="1722213"/>
            <a:ext cx="1112333"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941390" y="279979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022909" y="2262918"/>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2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6" grpId="0"/>
      <p:bldP spid="129" grpId="0"/>
      <p:bldP spid="4" grpId="0" animBg="1"/>
      <p:bldP spid="122" grpId="0" animBg="1"/>
      <p:bldP spid="1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28</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8" name="Group 97"/>
          <p:cNvGrpSpPr/>
          <p:nvPr/>
        </p:nvGrpSpPr>
        <p:grpSpPr>
          <a:xfrm>
            <a:off x="990600" y="1722213"/>
            <a:ext cx="634652" cy="3846877"/>
            <a:chOff x="990600" y="1722213"/>
            <a:chExt cx="634652" cy="3846877"/>
          </a:xfrm>
        </p:grpSpPr>
        <p:grpSp>
          <p:nvGrpSpPr>
            <p:cNvPr id="67" name="Group 66"/>
            <p:cNvGrpSpPr/>
            <p:nvPr/>
          </p:nvGrpSpPr>
          <p:grpSpPr>
            <a:xfrm>
              <a:off x="990600" y="1759090"/>
              <a:ext cx="634652" cy="3810000"/>
              <a:chOff x="1828800" y="1752600"/>
              <a:chExt cx="634652" cy="3810000"/>
            </a:xfrm>
          </p:grpSpPr>
          <p:sp>
            <p:nvSpPr>
              <p:cNvPr id="68" name="Rectangle 67"/>
              <p:cNvSpPr/>
              <p:nvPr/>
            </p:nvSpPr>
            <p:spPr>
              <a:xfrm>
                <a:off x="1828800" y="1752600"/>
                <a:ext cx="609600" cy="3810000"/>
              </a:xfrm>
              <a:prstGeom prst="rect">
                <a:avLst/>
              </a:prstGeom>
              <a:solidFill>
                <a:schemeClr val="accent5">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6" name="TextBox 75"/>
            <p:cNvSpPr txBox="1"/>
            <p:nvPr/>
          </p:nvSpPr>
          <p:spPr>
            <a:xfrm>
              <a:off x="1110894" y="4954044"/>
              <a:ext cx="369012" cy="584775"/>
            </a:xfrm>
            <a:prstGeom prst="rect">
              <a:avLst/>
            </a:prstGeom>
            <a:noFill/>
          </p:spPr>
          <p:txBody>
            <a:bodyPr wrap="none" rtlCol="0">
              <a:spAutoFit/>
            </a:bodyPr>
            <a:lstStyle/>
            <a:p>
              <a:r>
                <a:rPr lang="en-US" sz="3200" dirty="0" smtClean="0"/>
                <a:t>1</a:t>
              </a:r>
              <a:endParaRPr lang="en-US" sz="3200" dirty="0"/>
            </a:p>
          </p:txBody>
        </p:sp>
        <p:sp>
          <p:nvSpPr>
            <p:cNvPr id="79" name="TextBox 78"/>
            <p:cNvSpPr txBox="1"/>
            <p:nvPr/>
          </p:nvSpPr>
          <p:spPr>
            <a:xfrm>
              <a:off x="1098070" y="4368223"/>
              <a:ext cx="394660" cy="584775"/>
            </a:xfrm>
            <a:prstGeom prst="rect">
              <a:avLst/>
            </a:prstGeom>
            <a:noFill/>
          </p:spPr>
          <p:txBody>
            <a:bodyPr wrap="none" rtlCol="0">
              <a:spAutoFit/>
            </a:bodyPr>
            <a:lstStyle/>
            <a:p>
              <a:r>
                <a:rPr lang="en-US" sz="3200" dirty="0" smtClean="0"/>
                <a:t>2</a:t>
              </a:r>
              <a:endParaRPr lang="en-US" sz="3200" dirty="0"/>
            </a:p>
          </p:txBody>
        </p:sp>
        <p:sp>
          <p:nvSpPr>
            <p:cNvPr id="82" name="TextBox 81"/>
            <p:cNvSpPr txBox="1"/>
            <p:nvPr/>
          </p:nvSpPr>
          <p:spPr>
            <a:xfrm>
              <a:off x="1135145" y="3833304"/>
              <a:ext cx="370614" cy="584775"/>
            </a:xfrm>
            <a:prstGeom prst="rect">
              <a:avLst/>
            </a:prstGeom>
            <a:noFill/>
          </p:spPr>
          <p:txBody>
            <a:bodyPr wrap="none" rtlCol="0">
              <a:spAutoFit/>
            </a:bodyPr>
            <a:lstStyle/>
            <a:p>
              <a:r>
                <a:rPr lang="en-US" sz="3200" dirty="0" smtClean="0"/>
                <a:t>3</a:t>
              </a:r>
              <a:endParaRPr lang="en-US" sz="3200" dirty="0"/>
            </a:p>
          </p:txBody>
        </p:sp>
        <p:sp>
          <p:nvSpPr>
            <p:cNvPr id="85" name="TextBox 84"/>
            <p:cNvSpPr txBox="1"/>
            <p:nvPr/>
          </p:nvSpPr>
          <p:spPr>
            <a:xfrm>
              <a:off x="1122321" y="3345016"/>
              <a:ext cx="396262" cy="584775"/>
            </a:xfrm>
            <a:prstGeom prst="rect">
              <a:avLst/>
            </a:prstGeom>
            <a:noFill/>
          </p:spPr>
          <p:txBody>
            <a:bodyPr wrap="none" rtlCol="0">
              <a:spAutoFit/>
            </a:bodyPr>
            <a:lstStyle/>
            <a:p>
              <a:r>
                <a:rPr lang="en-US" sz="3200" dirty="0" smtClean="0"/>
                <a:t>4</a:t>
              </a:r>
              <a:endParaRPr lang="en-US" sz="3200" dirty="0"/>
            </a:p>
          </p:txBody>
        </p:sp>
        <p:sp>
          <p:nvSpPr>
            <p:cNvPr id="89" name="TextBox 88"/>
            <p:cNvSpPr txBox="1"/>
            <p:nvPr/>
          </p:nvSpPr>
          <p:spPr>
            <a:xfrm>
              <a:off x="1096468" y="2798046"/>
              <a:ext cx="396262" cy="584775"/>
            </a:xfrm>
            <a:prstGeom prst="rect">
              <a:avLst/>
            </a:prstGeom>
            <a:noFill/>
          </p:spPr>
          <p:txBody>
            <a:bodyPr wrap="none" rtlCol="0">
              <a:spAutoFit/>
            </a:bodyPr>
            <a:lstStyle/>
            <a:p>
              <a:r>
                <a:rPr lang="en-US" sz="3200" dirty="0" smtClean="0"/>
                <a:t>5</a:t>
              </a:r>
              <a:endParaRPr lang="en-US" sz="3200" dirty="0"/>
            </a:p>
          </p:txBody>
        </p:sp>
        <p:sp>
          <p:nvSpPr>
            <p:cNvPr id="90" name="TextBox 89"/>
            <p:cNvSpPr txBox="1"/>
            <p:nvPr/>
          </p:nvSpPr>
          <p:spPr>
            <a:xfrm>
              <a:off x="1095281" y="2248420"/>
              <a:ext cx="396262" cy="584775"/>
            </a:xfrm>
            <a:prstGeom prst="rect">
              <a:avLst/>
            </a:prstGeom>
            <a:noFill/>
          </p:spPr>
          <p:txBody>
            <a:bodyPr wrap="none" rtlCol="0">
              <a:spAutoFit/>
            </a:bodyPr>
            <a:lstStyle/>
            <a:p>
              <a:r>
                <a:rPr lang="en-US" sz="3200" dirty="0" smtClean="0"/>
                <a:t>6</a:t>
              </a:r>
              <a:endParaRPr lang="en-US" sz="3200" dirty="0"/>
            </a:p>
          </p:txBody>
        </p:sp>
        <p:sp>
          <p:nvSpPr>
            <p:cNvPr id="94" name="TextBox 93"/>
            <p:cNvSpPr txBox="1"/>
            <p:nvPr/>
          </p:nvSpPr>
          <p:spPr>
            <a:xfrm>
              <a:off x="1118910" y="1722213"/>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8" name="Group 107"/>
          <p:cNvGrpSpPr/>
          <p:nvPr/>
        </p:nvGrpSpPr>
        <p:grpSpPr>
          <a:xfrm>
            <a:off x="6389318" y="3182615"/>
            <a:ext cx="2209800" cy="561075"/>
            <a:chOff x="6400800" y="2529358"/>
            <a:chExt cx="2209800" cy="561075"/>
          </a:xfrm>
          <a:solidFill>
            <a:schemeClr val="accent5">
              <a:lumMod val="20000"/>
              <a:lumOff val="80000"/>
            </a:schemeClr>
          </a:solidFill>
        </p:grpSpPr>
        <p:sp>
          <p:nvSpPr>
            <p:cNvPr id="109" name="Rectangle 108"/>
            <p:cNvSpPr/>
            <p:nvPr/>
          </p:nvSpPr>
          <p:spPr>
            <a:xfrm>
              <a:off x="6400800" y="2547298"/>
              <a:ext cx="2209800" cy="543135"/>
            </a:xfrm>
            <a:prstGeom prst="rect">
              <a:avLst/>
            </a:prstGeom>
            <a:grp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19" name="TextBox 118"/>
          <p:cNvSpPr txBox="1"/>
          <p:nvPr/>
        </p:nvSpPr>
        <p:spPr>
          <a:xfrm>
            <a:off x="7496854" y="3157422"/>
            <a:ext cx="369012" cy="584775"/>
          </a:xfrm>
          <a:prstGeom prst="rect">
            <a:avLst/>
          </a:prstGeom>
          <a:noFill/>
        </p:spPr>
        <p:txBody>
          <a:bodyPr wrap="none" rtlCol="0">
            <a:spAutoFit/>
          </a:bodyPr>
          <a:lstStyle/>
          <a:p>
            <a:r>
              <a:rPr lang="en-US" sz="3200" dirty="0" smtClean="0"/>
              <a:t>1</a:t>
            </a:r>
            <a:endParaRPr lang="en-US" sz="3200" dirty="0"/>
          </a:p>
        </p:txBody>
      </p:sp>
      <p:sp>
        <p:nvSpPr>
          <p:cNvPr id="124" name="TextBox 123"/>
          <p:cNvSpPr txBox="1"/>
          <p:nvPr/>
        </p:nvSpPr>
        <p:spPr>
          <a:xfrm>
            <a:off x="6927770" y="3144079"/>
            <a:ext cx="394660" cy="584775"/>
          </a:xfrm>
          <a:prstGeom prst="rect">
            <a:avLst/>
          </a:prstGeom>
          <a:noFill/>
        </p:spPr>
        <p:txBody>
          <a:bodyPr wrap="none" rtlCol="0">
            <a:spAutoFit/>
          </a:bodyPr>
          <a:lstStyle/>
          <a:p>
            <a:r>
              <a:rPr lang="en-US" sz="3200" dirty="0" smtClean="0"/>
              <a:t>2</a:t>
            </a:r>
            <a:endParaRPr lang="en-US" sz="3200" dirty="0"/>
          </a:p>
        </p:txBody>
      </p:sp>
      <p:sp>
        <p:nvSpPr>
          <p:cNvPr id="125" name="TextBox 124"/>
          <p:cNvSpPr txBox="1"/>
          <p:nvPr/>
        </p:nvSpPr>
        <p:spPr>
          <a:xfrm>
            <a:off x="6401844" y="3158915"/>
            <a:ext cx="394660" cy="584775"/>
          </a:xfrm>
          <a:prstGeom prst="rect">
            <a:avLst/>
          </a:prstGeom>
          <a:noFill/>
        </p:spPr>
        <p:txBody>
          <a:bodyPr wrap="none" rtlCol="0">
            <a:spAutoFit/>
          </a:bodyPr>
          <a:lstStyle/>
          <a:p>
            <a:r>
              <a:rPr lang="en-US" sz="3200" dirty="0" smtClean="0"/>
              <a:t>2</a:t>
            </a:r>
            <a:endParaRPr lang="en-US" sz="3200" dirty="0"/>
          </a:p>
        </p:txBody>
      </p:sp>
      <p:sp>
        <p:nvSpPr>
          <p:cNvPr id="128" name="TextBox 127"/>
          <p:cNvSpPr txBox="1"/>
          <p:nvPr/>
        </p:nvSpPr>
        <p:spPr>
          <a:xfrm>
            <a:off x="8054236" y="3129039"/>
            <a:ext cx="370614" cy="584775"/>
          </a:xfrm>
          <a:prstGeom prst="rect">
            <a:avLst/>
          </a:prstGeom>
          <a:noFill/>
        </p:spPr>
        <p:txBody>
          <a:bodyPr wrap="none" rtlCol="0">
            <a:spAutoFit/>
          </a:bodyPr>
          <a:lstStyle/>
          <a:p>
            <a:r>
              <a:rPr lang="en-US" sz="3200" dirty="0" smtClean="0"/>
              <a:t>3</a:t>
            </a:r>
            <a:endParaRPr lang="en-US" sz="3200" dirty="0"/>
          </a:p>
        </p:txBody>
      </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4" name="Oval 3"/>
          <p:cNvSpPr/>
          <p:nvPr/>
        </p:nvSpPr>
        <p:spPr>
          <a:xfrm>
            <a:off x="3016432" y="4380524"/>
            <a:ext cx="1112333"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307910" y="495404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022909" y="3863802"/>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6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4" grpId="0"/>
      <p:bldP spid="125" grpId="0"/>
      <p:bldP spid="128" grpId="0"/>
      <p:bldP spid="4" grpId="0" animBg="1"/>
      <p:bldP spid="122" grpId="0" animBg="1"/>
      <p:bldP spid="1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29</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9" name="Group 98"/>
          <p:cNvGrpSpPr/>
          <p:nvPr/>
        </p:nvGrpSpPr>
        <p:grpSpPr>
          <a:xfrm>
            <a:off x="152400" y="1707715"/>
            <a:ext cx="634652" cy="3861375"/>
            <a:chOff x="152400" y="1707715"/>
            <a:chExt cx="634652" cy="3861375"/>
          </a:xfrm>
        </p:grpSpPr>
        <p:grpSp>
          <p:nvGrpSpPr>
            <p:cNvPr id="59" name="Group 58"/>
            <p:cNvGrpSpPr/>
            <p:nvPr/>
          </p:nvGrpSpPr>
          <p:grpSpPr>
            <a:xfrm>
              <a:off x="152400" y="1759090"/>
              <a:ext cx="634652" cy="3810000"/>
              <a:chOff x="1828800" y="1752600"/>
              <a:chExt cx="634652" cy="3810000"/>
            </a:xfrm>
          </p:grpSpPr>
          <p:sp>
            <p:nvSpPr>
              <p:cNvPr id="60" name="Rectangle 59"/>
              <p:cNvSpPr/>
              <p:nvPr/>
            </p:nvSpPr>
            <p:spPr>
              <a:xfrm>
                <a:off x="1828800" y="1752600"/>
                <a:ext cx="609600" cy="3810000"/>
              </a:xfrm>
              <a:prstGeom prst="rect">
                <a:avLst/>
              </a:prstGeom>
              <a:solidFill>
                <a:schemeClr val="accent3">
                  <a:lumMod val="9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5" name="TextBox 74"/>
            <p:cNvSpPr txBox="1"/>
            <p:nvPr/>
          </p:nvSpPr>
          <p:spPr>
            <a:xfrm>
              <a:off x="272694" y="2760241"/>
              <a:ext cx="369012" cy="584775"/>
            </a:xfrm>
            <a:prstGeom prst="rect">
              <a:avLst/>
            </a:prstGeom>
            <a:noFill/>
          </p:spPr>
          <p:txBody>
            <a:bodyPr wrap="none" rtlCol="0">
              <a:spAutoFit/>
            </a:bodyPr>
            <a:lstStyle/>
            <a:p>
              <a:r>
                <a:rPr lang="en-US" sz="3200" dirty="0" smtClean="0"/>
                <a:t>1</a:t>
              </a:r>
              <a:endParaRPr lang="en-US" sz="3200" dirty="0"/>
            </a:p>
          </p:txBody>
        </p:sp>
        <p:sp>
          <p:nvSpPr>
            <p:cNvPr id="78" name="TextBox 77"/>
            <p:cNvSpPr txBox="1"/>
            <p:nvPr/>
          </p:nvSpPr>
          <p:spPr>
            <a:xfrm>
              <a:off x="247046" y="3839000"/>
              <a:ext cx="394660" cy="584775"/>
            </a:xfrm>
            <a:prstGeom prst="rect">
              <a:avLst/>
            </a:prstGeom>
            <a:noFill/>
          </p:spPr>
          <p:txBody>
            <a:bodyPr wrap="none" rtlCol="0">
              <a:spAutoFit/>
            </a:bodyPr>
            <a:lstStyle/>
            <a:p>
              <a:r>
                <a:rPr lang="en-US" sz="3200" dirty="0" smtClean="0"/>
                <a:t>2</a:t>
              </a:r>
              <a:endParaRPr lang="en-US" sz="3200" dirty="0"/>
            </a:p>
          </p:txBody>
        </p:sp>
        <p:sp>
          <p:nvSpPr>
            <p:cNvPr id="81" name="TextBox 80"/>
            <p:cNvSpPr txBox="1"/>
            <p:nvPr/>
          </p:nvSpPr>
          <p:spPr>
            <a:xfrm>
              <a:off x="247046" y="2248421"/>
              <a:ext cx="370614" cy="584775"/>
            </a:xfrm>
            <a:prstGeom prst="rect">
              <a:avLst/>
            </a:prstGeom>
            <a:noFill/>
          </p:spPr>
          <p:txBody>
            <a:bodyPr wrap="none" rtlCol="0">
              <a:spAutoFit/>
            </a:bodyPr>
            <a:lstStyle/>
            <a:p>
              <a:r>
                <a:rPr lang="en-US" sz="3200" dirty="0" smtClean="0"/>
                <a:t>3</a:t>
              </a:r>
              <a:endParaRPr lang="en-US" sz="3200" dirty="0"/>
            </a:p>
          </p:txBody>
        </p:sp>
        <p:sp>
          <p:nvSpPr>
            <p:cNvPr id="84" name="TextBox 83"/>
            <p:cNvSpPr txBox="1"/>
            <p:nvPr/>
          </p:nvSpPr>
          <p:spPr>
            <a:xfrm>
              <a:off x="245444" y="4952998"/>
              <a:ext cx="396262" cy="584775"/>
            </a:xfrm>
            <a:prstGeom prst="rect">
              <a:avLst/>
            </a:prstGeom>
            <a:noFill/>
          </p:spPr>
          <p:txBody>
            <a:bodyPr wrap="none" rtlCol="0">
              <a:spAutoFit/>
            </a:bodyPr>
            <a:lstStyle/>
            <a:p>
              <a:r>
                <a:rPr lang="en-US" sz="3200" dirty="0" smtClean="0"/>
                <a:t>4</a:t>
              </a:r>
              <a:endParaRPr lang="en-US" sz="3200" dirty="0"/>
            </a:p>
          </p:txBody>
        </p:sp>
        <p:sp>
          <p:nvSpPr>
            <p:cNvPr id="87" name="TextBox 86"/>
            <p:cNvSpPr txBox="1"/>
            <p:nvPr/>
          </p:nvSpPr>
          <p:spPr>
            <a:xfrm>
              <a:off x="247046" y="4374942"/>
              <a:ext cx="396262" cy="584775"/>
            </a:xfrm>
            <a:prstGeom prst="rect">
              <a:avLst/>
            </a:prstGeom>
            <a:noFill/>
          </p:spPr>
          <p:txBody>
            <a:bodyPr wrap="none" rtlCol="0">
              <a:spAutoFit/>
            </a:bodyPr>
            <a:lstStyle/>
            <a:p>
              <a:r>
                <a:rPr lang="en-US" sz="3200" dirty="0" smtClean="0"/>
                <a:t>5</a:t>
              </a:r>
              <a:endParaRPr lang="en-US" sz="3200" dirty="0"/>
            </a:p>
          </p:txBody>
        </p:sp>
        <p:sp>
          <p:nvSpPr>
            <p:cNvPr id="91" name="TextBox 90"/>
            <p:cNvSpPr txBox="1"/>
            <p:nvPr/>
          </p:nvSpPr>
          <p:spPr>
            <a:xfrm>
              <a:off x="245444" y="1707715"/>
              <a:ext cx="396262" cy="584775"/>
            </a:xfrm>
            <a:prstGeom prst="rect">
              <a:avLst/>
            </a:prstGeom>
            <a:noFill/>
          </p:spPr>
          <p:txBody>
            <a:bodyPr wrap="none" rtlCol="0">
              <a:spAutoFit/>
            </a:bodyPr>
            <a:lstStyle/>
            <a:p>
              <a:r>
                <a:rPr lang="en-US" sz="3200" dirty="0" smtClean="0"/>
                <a:t>6</a:t>
              </a:r>
              <a:endParaRPr lang="en-US" sz="3200" dirty="0"/>
            </a:p>
          </p:txBody>
        </p:sp>
        <p:sp>
          <p:nvSpPr>
            <p:cNvPr id="93" name="TextBox 92"/>
            <p:cNvSpPr txBox="1"/>
            <p:nvPr/>
          </p:nvSpPr>
          <p:spPr>
            <a:xfrm>
              <a:off x="251855" y="3311634"/>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8" name="Group 97"/>
          <p:cNvGrpSpPr/>
          <p:nvPr/>
        </p:nvGrpSpPr>
        <p:grpSpPr>
          <a:xfrm>
            <a:off x="990600" y="1722213"/>
            <a:ext cx="634652" cy="3846877"/>
            <a:chOff x="990600" y="1722213"/>
            <a:chExt cx="634652" cy="3846877"/>
          </a:xfrm>
        </p:grpSpPr>
        <p:grpSp>
          <p:nvGrpSpPr>
            <p:cNvPr id="67" name="Group 66"/>
            <p:cNvGrpSpPr/>
            <p:nvPr/>
          </p:nvGrpSpPr>
          <p:grpSpPr>
            <a:xfrm>
              <a:off x="990600" y="1759090"/>
              <a:ext cx="634652" cy="3810000"/>
              <a:chOff x="1828800" y="1752600"/>
              <a:chExt cx="634652" cy="3810000"/>
            </a:xfrm>
          </p:grpSpPr>
          <p:sp>
            <p:nvSpPr>
              <p:cNvPr id="68" name="Rectangle 67"/>
              <p:cNvSpPr/>
              <p:nvPr/>
            </p:nvSpPr>
            <p:spPr>
              <a:xfrm>
                <a:off x="1828800" y="1752600"/>
                <a:ext cx="609600" cy="3810000"/>
              </a:xfrm>
              <a:prstGeom prst="rect">
                <a:avLst/>
              </a:prstGeom>
              <a:solidFill>
                <a:schemeClr val="accent5">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6" name="TextBox 75"/>
            <p:cNvSpPr txBox="1"/>
            <p:nvPr/>
          </p:nvSpPr>
          <p:spPr>
            <a:xfrm>
              <a:off x="1110894" y="4954044"/>
              <a:ext cx="369012" cy="584775"/>
            </a:xfrm>
            <a:prstGeom prst="rect">
              <a:avLst/>
            </a:prstGeom>
            <a:noFill/>
          </p:spPr>
          <p:txBody>
            <a:bodyPr wrap="none" rtlCol="0">
              <a:spAutoFit/>
            </a:bodyPr>
            <a:lstStyle/>
            <a:p>
              <a:r>
                <a:rPr lang="en-US" sz="3200" dirty="0" smtClean="0"/>
                <a:t>1</a:t>
              </a:r>
              <a:endParaRPr lang="en-US" sz="3200" dirty="0"/>
            </a:p>
          </p:txBody>
        </p:sp>
        <p:sp>
          <p:nvSpPr>
            <p:cNvPr id="79" name="TextBox 78"/>
            <p:cNvSpPr txBox="1"/>
            <p:nvPr/>
          </p:nvSpPr>
          <p:spPr>
            <a:xfrm>
              <a:off x="1098070" y="4368223"/>
              <a:ext cx="394660" cy="584775"/>
            </a:xfrm>
            <a:prstGeom prst="rect">
              <a:avLst/>
            </a:prstGeom>
            <a:noFill/>
          </p:spPr>
          <p:txBody>
            <a:bodyPr wrap="none" rtlCol="0">
              <a:spAutoFit/>
            </a:bodyPr>
            <a:lstStyle/>
            <a:p>
              <a:r>
                <a:rPr lang="en-US" sz="3200" dirty="0" smtClean="0"/>
                <a:t>2</a:t>
              </a:r>
              <a:endParaRPr lang="en-US" sz="3200" dirty="0"/>
            </a:p>
          </p:txBody>
        </p:sp>
        <p:sp>
          <p:nvSpPr>
            <p:cNvPr id="82" name="TextBox 81"/>
            <p:cNvSpPr txBox="1"/>
            <p:nvPr/>
          </p:nvSpPr>
          <p:spPr>
            <a:xfrm>
              <a:off x="1135145" y="3833304"/>
              <a:ext cx="370614" cy="584775"/>
            </a:xfrm>
            <a:prstGeom prst="rect">
              <a:avLst/>
            </a:prstGeom>
            <a:noFill/>
          </p:spPr>
          <p:txBody>
            <a:bodyPr wrap="none" rtlCol="0">
              <a:spAutoFit/>
            </a:bodyPr>
            <a:lstStyle/>
            <a:p>
              <a:r>
                <a:rPr lang="en-US" sz="3200" dirty="0" smtClean="0"/>
                <a:t>3</a:t>
              </a:r>
              <a:endParaRPr lang="en-US" sz="3200" dirty="0"/>
            </a:p>
          </p:txBody>
        </p:sp>
        <p:sp>
          <p:nvSpPr>
            <p:cNvPr id="85" name="TextBox 84"/>
            <p:cNvSpPr txBox="1"/>
            <p:nvPr/>
          </p:nvSpPr>
          <p:spPr>
            <a:xfrm>
              <a:off x="1122321" y="3345016"/>
              <a:ext cx="396262" cy="584775"/>
            </a:xfrm>
            <a:prstGeom prst="rect">
              <a:avLst/>
            </a:prstGeom>
            <a:noFill/>
          </p:spPr>
          <p:txBody>
            <a:bodyPr wrap="none" rtlCol="0">
              <a:spAutoFit/>
            </a:bodyPr>
            <a:lstStyle/>
            <a:p>
              <a:r>
                <a:rPr lang="en-US" sz="3200" dirty="0" smtClean="0"/>
                <a:t>4</a:t>
              </a:r>
              <a:endParaRPr lang="en-US" sz="3200" dirty="0"/>
            </a:p>
          </p:txBody>
        </p:sp>
        <p:sp>
          <p:nvSpPr>
            <p:cNvPr id="89" name="TextBox 88"/>
            <p:cNvSpPr txBox="1"/>
            <p:nvPr/>
          </p:nvSpPr>
          <p:spPr>
            <a:xfrm>
              <a:off x="1096468" y="2798046"/>
              <a:ext cx="396262" cy="584775"/>
            </a:xfrm>
            <a:prstGeom prst="rect">
              <a:avLst/>
            </a:prstGeom>
            <a:noFill/>
          </p:spPr>
          <p:txBody>
            <a:bodyPr wrap="none" rtlCol="0">
              <a:spAutoFit/>
            </a:bodyPr>
            <a:lstStyle/>
            <a:p>
              <a:r>
                <a:rPr lang="en-US" sz="3200" dirty="0" smtClean="0"/>
                <a:t>5</a:t>
              </a:r>
              <a:endParaRPr lang="en-US" sz="3200" dirty="0"/>
            </a:p>
          </p:txBody>
        </p:sp>
        <p:sp>
          <p:nvSpPr>
            <p:cNvPr id="90" name="TextBox 89"/>
            <p:cNvSpPr txBox="1"/>
            <p:nvPr/>
          </p:nvSpPr>
          <p:spPr>
            <a:xfrm>
              <a:off x="1095281" y="2248420"/>
              <a:ext cx="396262" cy="584775"/>
            </a:xfrm>
            <a:prstGeom prst="rect">
              <a:avLst/>
            </a:prstGeom>
            <a:noFill/>
          </p:spPr>
          <p:txBody>
            <a:bodyPr wrap="none" rtlCol="0">
              <a:spAutoFit/>
            </a:bodyPr>
            <a:lstStyle/>
            <a:p>
              <a:r>
                <a:rPr lang="en-US" sz="3200" dirty="0" smtClean="0"/>
                <a:t>6</a:t>
              </a:r>
              <a:endParaRPr lang="en-US" sz="3200" dirty="0"/>
            </a:p>
          </p:txBody>
        </p:sp>
        <p:sp>
          <p:nvSpPr>
            <p:cNvPr id="94" name="TextBox 93"/>
            <p:cNvSpPr txBox="1"/>
            <p:nvPr/>
          </p:nvSpPr>
          <p:spPr>
            <a:xfrm>
              <a:off x="1118910" y="1722213"/>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8" name="Group 107"/>
          <p:cNvGrpSpPr/>
          <p:nvPr/>
        </p:nvGrpSpPr>
        <p:grpSpPr>
          <a:xfrm>
            <a:off x="6389318" y="3182615"/>
            <a:ext cx="2209800" cy="561075"/>
            <a:chOff x="6400800" y="2529358"/>
            <a:chExt cx="2209800" cy="561075"/>
          </a:xfrm>
          <a:solidFill>
            <a:schemeClr val="accent5">
              <a:lumMod val="20000"/>
              <a:lumOff val="80000"/>
            </a:schemeClr>
          </a:solidFill>
        </p:grpSpPr>
        <p:sp>
          <p:nvSpPr>
            <p:cNvPr id="109" name="Rectangle 108"/>
            <p:cNvSpPr/>
            <p:nvPr/>
          </p:nvSpPr>
          <p:spPr>
            <a:xfrm>
              <a:off x="6400800" y="2547298"/>
              <a:ext cx="2209800" cy="543135"/>
            </a:xfrm>
            <a:prstGeom prst="rect">
              <a:avLst/>
            </a:prstGeom>
            <a:grp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19" name="TextBox 118"/>
          <p:cNvSpPr txBox="1"/>
          <p:nvPr/>
        </p:nvSpPr>
        <p:spPr>
          <a:xfrm>
            <a:off x="7496854" y="3157422"/>
            <a:ext cx="369012" cy="584775"/>
          </a:xfrm>
          <a:prstGeom prst="rect">
            <a:avLst/>
          </a:prstGeom>
          <a:noFill/>
        </p:spPr>
        <p:txBody>
          <a:bodyPr wrap="none" rtlCol="0">
            <a:spAutoFit/>
          </a:bodyPr>
          <a:lstStyle/>
          <a:p>
            <a:r>
              <a:rPr lang="en-US" sz="3200" dirty="0" smtClean="0"/>
              <a:t>1</a:t>
            </a:r>
            <a:endParaRPr lang="en-US" sz="3200" dirty="0"/>
          </a:p>
        </p:txBody>
      </p:sp>
      <p:sp>
        <p:nvSpPr>
          <p:cNvPr id="124" name="TextBox 123"/>
          <p:cNvSpPr txBox="1"/>
          <p:nvPr/>
        </p:nvSpPr>
        <p:spPr>
          <a:xfrm>
            <a:off x="6927770" y="3144079"/>
            <a:ext cx="394660" cy="584775"/>
          </a:xfrm>
          <a:prstGeom prst="rect">
            <a:avLst/>
          </a:prstGeom>
          <a:noFill/>
        </p:spPr>
        <p:txBody>
          <a:bodyPr wrap="none" rtlCol="0">
            <a:spAutoFit/>
          </a:bodyPr>
          <a:lstStyle/>
          <a:p>
            <a:r>
              <a:rPr lang="en-US" sz="3200" dirty="0" smtClean="0"/>
              <a:t>2</a:t>
            </a:r>
            <a:endParaRPr lang="en-US" sz="3200" dirty="0"/>
          </a:p>
        </p:txBody>
      </p:sp>
      <p:sp>
        <p:nvSpPr>
          <p:cNvPr id="125" name="TextBox 124"/>
          <p:cNvSpPr txBox="1"/>
          <p:nvPr/>
        </p:nvSpPr>
        <p:spPr>
          <a:xfrm>
            <a:off x="6401844" y="3158915"/>
            <a:ext cx="394660" cy="584775"/>
          </a:xfrm>
          <a:prstGeom prst="rect">
            <a:avLst/>
          </a:prstGeom>
          <a:noFill/>
        </p:spPr>
        <p:txBody>
          <a:bodyPr wrap="none" rtlCol="0">
            <a:spAutoFit/>
          </a:bodyPr>
          <a:lstStyle/>
          <a:p>
            <a:r>
              <a:rPr lang="en-US" sz="3200" dirty="0" smtClean="0"/>
              <a:t>2</a:t>
            </a:r>
            <a:endParaRPr lang="en-US" sz="3200" dirty="0"/>
          </a:p>
        </p:txBody>
      </p:sp>
      <p:sp>
        <p:nvSpPr>
          <p:cNvPr id="128" name="TextBox 127"/>
          <p:cNvSpPr txBox="1"/>
          <p:nvPr/>
        </p:nvSpPr>
        <p:spPr>
          <a:xfrm>
            <a:off x="8054236" y="3129039"/>
            <a:ext cx="370614" cy="584775"/>
          </a:xfrm>
          <a:prstGeom prst="rect">
            <a:avLst/>
          </a:prstGeom>
          <a:noFill/>
        </p:spPr>
        <p:txBody>
          <a:bodyPr wrap="none" rtlCol="0">
            <a:spAutoFit/>
          </a:bodyPr>
          <a:lstStyle/>
          <a:p>
            <a:r>
              <a:rPr lang="en-US" sz="3200" dirty="0" smtClean="0"/>
              <a:t>3</a:t>
            </a:r>
            <a:endParaRPr lang="en-US" sz="3200" dirty="0"/>
          </a:p>
        </p:txBody>
      </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grpSp>
        <p:nvGrpSpPr>
          <p:cNvPr id="153" name="Group 152"/>
          <p:cNvGrpSpPr/>
          <p:nvPr/>
        </p:nvGrpSpPr>
        <p:grpSpPr>
          <a:xfrm>
            <a:off x="6389318" y="3883690"/>
            <a:ext cx="2209800" cy="561075"/>
            <a:chOff x="6400800" y="2529358"/>
            <a:chExt cx="2209800" cy="561075"/>
          </a:xfrm>
          <a:solidFill>
            <a:schemeClr val="accent5">
              <a:lumMod val="20000"/>
              <a:lumOff val="80000"/>
            </a:schemeClr>
          </a:solidFill>
        </p:grpSpPr>
        <p:sp>
          <p:nvSpPr>
            <p:cNvPr id="158" name="Rectangle 157"/>
            <p:cNvSpPr/>
            <p:nvPr/>
          </p:nvSpPr>
          <p:spPr>
            <a:xfrm>
              <a:off x="6400800" y="2547298"/>
              <a:ext cx="2209800" cy="543135"/>
            </a:xfrm>
            <a:prstGeom prst="rect">
              <a:avLst/>
            </a:prstGeom>
            <a:solidFill>
              <a:schemeClr val="accent3">
                <a:lumMod val="9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60" name="Straight Connector 159"/>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54" name="TextBox 153"/>
          <p:cNvSpPr txBox="1"/>
          <p:nvPr/>
        </p:nvSpPr>
        <p:spPr>
          <a:xfrm>
            <a:off x="7496854" y="3858497"/>
            <a:ext cx="369012" cy="584775"/>
          </a:xfrm>
          <a:prstGeom prst="rect">
            <a:avLst/>
          </a:prstGeom>
          <a:noFill/>
        </p:spPr>
        <p:txBody>
          <a:bodyPr wrap="none" rtlCol="0">
            <a:spAutoFit/>
          </a:bodyPr>
          <a:lstStyle/>
          <a:p>
            <a:r>
              <a:rPr lang="en-US" sz="3200" dirty="0" smtClean="0"/>
              <a:t>3</a:t>
            </a:r>
            <a:endParaRPr lang="en-US" sz="3200" dirty="0"/>
          </a:p>
        </p:txBody>
      </p:sp>
      <p:sp>
        <p:nvSpPr>
          <p:cNvPr id="155" name="TextBox 154"/>
          <p:cNvSpPr txBox="1"/>
          <p:nvPr/>
        </p:nvSpPr>
        <p:spPr>
          <a:xfrm>
            <a:off x="6927770" y="3845154"/>
            <a:ext cx="394660" cy="584775"/>
          </a:xfrm>
          <a:prstGeom prst="rect">
            <a:avLst/>
          </a:prstGeom>
          <a:noFill/>
        </p:spPr>
        <p:txBody>
          <a:bodyPr wrap="none" rtlCol="0">
            <a:spAutoFit/>
          </a:bodyPr>
          <a:lstStyle/>
          <a:p>
            <a:r>
              <a:rPr lang="en-US" sz="3200" dirty="0" smtClean="0"/>
              <a:t>5</a:t>
            </a:r>
            <a:endParaRPr lang="en-US" sz="3200" dirty="0"/>
          </a:p>
        </p:txBody>
      </p:sp>
      <p:sp>
        <p:nvSpPr>
          <p:cNvPr id="156" name="TextBox 155"/>
          <p:cNvSpPr txBox="1"/>
          <p:nvPr/>
        </p:nvSpPr>
        <p:spPr>
          <a:xfrm>
            <a:off x="6401844" y="3859990"/>
            <a:ext cx="369012" cy="584775"/>
          </a:xfrm>
          <a:prstGeom prst="rect">
            <a:avLst/>
          </a:prstGeom>
          <a:noFill/>
        </p:spPr>
        <p:txBody>
          <a:bodyPr wrap="none" rtlCol="0">
            <a:spAutoFit/>
          </a:bodyPr>
          <a:lstStyle/>
          <a:p>
            <a:r>
              <a:rPr lang="en-US" sz="3200" dirty="0" smtClean="0"/>
              <a:t>1</a:t>
            </a:r>
            <a:endParaRPr lang="en-US" sz="3200" dirty="0"/>
          </a:p>
        </p:txBody>
      </p:sp>
      <p:sp>
        <p:nvSpPr>
          <p:cNvPr id="157" name="TextBox 156"/>
          <p:cNvSpPr txBox="1"/>
          <p:nvPr/>
        </p:nvSpPr>
        <p:spPr>
          <a:xfrm>
            <a:off x="8054236" y="3830114"/>
            <a:ext cx="394660" cy="584775"/>
          </a:xfrm>
          <a:prstGeom prst="rect">
            <a:avLst/>
          </a:prstGeom>
          <a:noFill/>
        </p:spPr>
        <p:txBody>
          <a:bodyPr wrap="none" rtlCol="0">
            <a:spAutoFit/>
          </a:bodyPr>
          <a:lstStyle/>
          <a:p>
            <a:r>
              <a:rPr lang="en-US" sz="3200" dirty="0" smtClean="0"/>
              <a:t>2</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122" name="Oval 121"/>
          <p:cNvSpPr/>
          <p:nvPr/>
        </p:nvSpPr>
        <p:spPr>
          <a:xfrm>
            <a:off x="4321341" y="2254910"/>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654127" y="4381795"/>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022909" y="386904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955015" y="2773582"/>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4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5" grpId="0"/>
      <p:bldP spid="156" grpId="0"/>
      <p:bldP spid="157" grpId="0"/>
      <p:bldP spid="122" grpId="0" animBg="1"/>
      <p:bldP spid="123" grpId="0" animBg="1"/>
      <p:bldP spid="127" grpId="0" animBg="1"/>
      <p:bldP spid="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smtClean="0"/>
              <a:t>A Common Metaphor</a:t>
            </a:r>
          </a:p>
        </p:txBody>
      </p:sp>
      <p:sp>
        <p:nvSpPr>
          <p:cNvPr id="187395"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t>Many problems can be expressed as finding “similar” sets:</a:t>
            </a:r>
          </a:p>
          <a:p>
            <a:pPr lvl="1">
              <a:lnSpc>
                <a:spcPct val="90000"/>
              </a:lnSpc>
            </a:pPr>
            <a:r>
              <a:rPr lang="en-US" b="1" dirty="0" smtClean="0">
                <a:solidFill>
                  <a:srgbClr val="0000FF"/>
                </a:solidFill>
              </a:rPr>
              <a:t>Find near-neighbors in </a:t>
            </a:r>
            <a:r>
              <a:rPr lang="en-US" b="1" u="sng" dirty="0" smtClean="0">
                <a:solidFill>
                  <a:srgbClr val="0000FF"/>
                </a:solidFill>
              </a:rPr>
              <a:t>high-dimensional</a:t>
            </a:r>
            <a:r>
              <a:rPr lang="en-US" b="1" dirty="0" smtClean="0">
                <a:solidFill>
                  <a:srgbClr val="0000FF"/>
                </a:solidFill>
              </a:rPr>
              <a:t> space</a:t>
            </a:r>
          </a:p>
          <a:p>
            <a:pPr>
              <a:lnSpc>
                <a:spcPct val="90000"/>
              </a:lnSpc>
            </a:pPr>
            <a:endParaRPr lang="en-US" b="1" dirty="0" smtClean="0">
              <a:solidFill>
                <a:srgbClr val="FF0066"/>
              </a:solidFill>
            </a:endParaRPr>
          </a:p>
          <a:p>
            <a:pPr>
              <a:lnSpc>
                <a:spcPct val="90000"/>
              </a:lnSpc>
            </a:pPr>
            <a:r>
              <a:rPr lang="en-US" b="1" dirty="0" smtClean="0">
                <a:solidFill>
                  <a:srgbClr val="FF0066"/>
                </a:solidFill>
              </a:rPr>
              <a:t>Examples:</a:t>
            </a:r>
          </a:p>
          <a:p>
            <a:pPr lvl="1">
              <a:lnSpc>
                <a:spcPct val="90000"/>
              </a:lnSpc>
            </a:pPr>
            <a:r>
              <a:rPr lang="en-US" b="1" dirty="0" smtClean="0"/>
              <a:t>Pages with similar words</a:t>
            </a:r>
          </a:p>
          <a:p>
            <a:pPr lvl="2">
              <a:lnSpc>
                <a:spcPct val="90000"/>
              </a:lnSpc>
            </a:pPr>
            <a:r>
              <a:rPr lang="en-US" dirty="0" smtClean="0"/>
              <a:t>For duplicate detection, classification by topic</a:t>
            </a:r>
          </a:p>
          <a:p>
            <a:pPr lvl="1">
              <a:lnSpc>
                <a:spcPct val="90000"/>
              </a:lnSpc>
            </a:pPr>
            <a:r>
              <a:rPr lang="en-US" b="1" dirty="0" smtClean="0"/>
              <a:t>Customers who purchased similar products</a:t>
            </a:r>
          </a:p>
          <a:p>
            <a:pPr lvl="2">
              <a:lnSpc>
                <a:spcPct val="90000"/>
              </a:lnSpc>
            </a:pPr>
            <a:r>
              <a:rPr lang="en-US" dirty="0" smtClean="0"/>
              <a:t>Products with similar customer sets</a:t>
            </a:r>
          </a:p>
          <a:p>
            <a:pPr lvl="1">
              <a:lnSpc>
                <a:spcPct val="90000"/>
              </a:lnSpc>
            </a:pPr>
            <a:r>
              <a:rPr lang="en-US" b="1" dirty="0" smtClean="0"/>
              <a:t>Images with similar features</a:t>
            </a:r>
          </a:p>
          <a:p>
            <a:pPr lvl="2">
              <a:lnSpc>
                <a:spcPct val="90000"/>
              </a:lnSpc>
            </a:pPr>
            <a:r>
              <a:rPr lang="en-US" dirty="0" smtClean="0"/>
              <a:t>Google image search</a:t>
            </a:r>
          </a:p>
        </p:txBody>
      </p:sp>
    </p:spTree>
    <p:extLst>
      <p:ext uri="{BB962C8B-B14F-4D97-AF65-F5344CB8AC3E}">
        <p14:creationId xmlns:p14="http://schemas.microsoft.com/office/powerpoint/2010/main" val="391014924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Min-Hashing </a:t>
            </a:r>
            <a:r>
              <a:rPr lang="en-US" dirty="0"/>
              <a:t>Example</a:t>
            </a:r>
          </a:p>
        </p:txBody>
      </p:sp>
      <p:graphicFrame>
        <p:nvGraphicFramePr>
          <p:cNvPr id="37934" name="Group 46"/>
          <p:cNvGraphicFramePr>
            <a:graphicFrameLocks noGrp="1"/>
          </p:cNvGraphicFramePr>
          <p:nvPr>
            <p:extLst>
              <p:ext uri="{D42A27DB-BD31-4B8C-83A1-F6EECF244321}">
                <p14:modId xmlns:p14="http://schemas.microsoft.com/office/powerpoint/2010/main" val="2633910366"/>
              </p:ext>
            </p:extLst>
          </p:nvPr>
        </p:nvGraphicFramePr>
        <p:xfrm>
          <a:off x="1371600" y="2338387"/>
          <a:ext cx="381000" cy="4089401"/>
        </p:xfrm>
        <a:graphic>
          <a:graphicData uri="http://schemas.openxmlformats.org/drawingml/2006/table">
            <a:tbl>
              <a:tblPr/>
              <a:tblGrid>
                <a:gridCol w="381000"/>
              </a:tblGrid>
              <a:tr h="6064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grpSp>
        <p:nvGrpSpPr>
          <p:cNvPr id="3" name="Group 66"/>
          <p:cNvGrpSpPr>
            <a:grpSpLocks/>
          </p:cNvGrpSpPr>
          <p:nvPr/>
        </p:nvGrpSpPr>
        <p:grpSpPr bwMode="auto">
          <a:xfrm>
            <a:off x="4800600" y="1957387"/>
            <a:ext cx="3505200" cy="2667000"/>
            <a:chOff x="3024" y="1296"/>
            <a:chExt cx="2208" cy="1680"/>
          </a:xfrm>
        </p:grpSpPr>
        <p:sp>
          <p:nvSpPr>
            <p:cNvPr id="37955" name="Text Box 67"/>
            <p:cNvSpPr txBox="1">
              <a:spLocks noChangeArrowheads="1"/>
            </p:cNvSpPr>
            <p:nvPr/>
          </p:nvSpPr>
          <p:spPr bwMode="auto">
            <a:xfrm>
              <a:off x="3796" y="1296"/>
              <a:ext cx="1325" cy="233"/>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Signature matrix </a:t>
              </a:r>
              <a:r>
                <a:rPr lang="en-US" b="1" i="1" dirty="0">
                  <a:solidFill>
                    <a:srgbClr val="008000"/>
                  </a:solidFill>
                </a:rPr>
                <a:t>M</a:t>
              </a:r>
            </a:p>
          </p:txBody>
        </p:sp>
        <p:sp>
          <p:nvSpPr>
            <p:cNvPr id="37956" name="AutoShape 68"/>
            <p:cNvSpPr>
              <a:spLocks noChangeArrowheads="1"/>
            </p:cNvSpPr>
            <p:nvPr/>
          </p:nvSpPr>
          <p:spPr bwMode="auto">
            <a:xfrm>
              <a:off x="3024" y="2640"/>
              <a:ext cx="480" cy="336"/>
            </a:xfrm>
            <a:prstGeom prst="rightArrow">
              <a:avLst>
                <a:gd name="adj1" fmla="val 50000"/>
                <a:gd name="adj2" fmla="val 35714"/>
              </a:avLst>
            </a:prstGeom>
            <a:solidFill>
              <a:srgbClr val="FFFF99"/>
            </a:solidFill>
            <a:ln w="9525">
              <a:solidFill>
                <a:schemeClr val="tx1"/>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487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58" name="Rectangle 70"/>
            <p:cNvSpPr>
              <a:spLocks noChangeArrowheads="1"/>
            </p:cNvSpPr>
            <p:nvPr/>
          </p:nvSpPr>
          <p:spPr bwMode="auto">
            <a:xfrm>
              <a:off x="451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59" name="Rectangle 71"/>
            <p:cNvSpPr>
              <a:spLocks noChangeArrowheads="1"/>
            </p:cNvSpPr>
            <p:nvPr/>
          </p:nvSpPr>
          <p:spPr bwMode="auto">
            <a:xfrm>
              <a:off x="415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60" name="Rectangle 72"/>
            <p:cNvSpPr>
              <a:spLocks noChangeArrowheads="1"/>
            </p:cNvSpPr>
            <p:nvPr/>
          </p:nvSpPr>
          <p:spPr bwMode="auto">
            <a:xfrm>
              <a:off x="379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7961" name="Line 73"/>
            <p:cNvSpPr>
              <a:spLocks noChangeShapeType="1"/>
            </p:cNvSpPr>
            <p:nvPr/>
          </p:nvSpPr>
          <p:spPr bwMode="auto">
            <a:xfrm>
              <a:off x="3792" y="1632"/>
              <a:ext cx="1440" cy="0"/>
            </a:xfrm>
            <a:prstGeom prst="line">
              <a:avLst/>
            </a:prstGeom>
            <a:noFill/>
            <a:ln w="28575" cap="sq">
              <a:solidFill>
                <a:schemeClr val="tx1"/>
              </a:solidFill>
              <a:miter lim="800000"/>
              <a:headEnd/>
              <a:tailEnd/>
            </a:ln>
            <a:effectLst/>
          </p:spPr>
          <p:txBody>
            <a:bodyPr wrap="none"/>
            <a:lstStyle/>
            <a:p>
              <a:endParaRPr lang="en-US"/>
            </a:p>
          </p:txBody>
        </p:sp>
        <p:sp>
          <p:nvSpPr>
            <p:cNvPr id="37962" name="Line 74"/>
            <p:cNvSpPr>
              <a:spLocks noChangeShapeType="1"/>
            </p:cNvSpPr>
            <p:nvPr/>
          </p:nvSpPr>
          <p:spPr bwMode="auto">
            <a:xfrm>
              <a:off x="3792" y="2000"/>
              <a:ext cx="1440" cy="0"/>
            </a:xfrm>
            <a:prstGeom prst="line">
              <a:avLst/>
            </a:prstGeom>
            <a:noFill/>
            <a:ln w="28575" cap="sq">
              <a:solidFill>
                <a:schemeClr val="tx1"/>
              </a:solidFill>
              <a:miter lim="800000"/>
              <a:headEnd/>
              <a:tailEnd/>
            </a:ln>
            <a:effectLst/>
          </p:spPr>
          <p:txBody>
            <a:bodyPr wrap="none"/>
            <a:lstStyle/>
            <a:p>
              <a:endParaRPr lang="en-US"/>
            </a:p>
          </p:txBody>
        </p:sp>
        <p:sp>
          <p:nvSpPr>
            <p:cNvPr id="37963" name="Line 75"/>
            <p:cNvSpPr>
              <a:spLocks noChangeShapeType="1"/>
            </p:cNvSpPr>
            <p:nvPr/>
          </p:nvSpPr>
          <p:spPr bwMode="auto">
            <a:xfrm>
              <a:off x="3792" y="1632"/>
              <a:ext cx="0" cy="368"/>
            </a:xfrm>
            <a:prstGeom prst="line">
              <a:avLst/>
            </a:prstGeom>
            <a:noFill/>
            <a:ln w="28575" cap="sq">
              <a:solidFill>
                <a:schemeClr val="tx1"/>
              </a:solidFill>
              <a:miter lim="800000"/>
              <a:headEnd/>
              <a:tailEnd/>
            </a:ln>
            <a:effectLst/>
          </p:spPr>
          <p:txBody>
            <a:bodyPr wrap="none"/>
            <a:lstStyle/>
            <a:p>
              <a:endParaRPr lang="en-US"/>
            </a:p>
          </p:txBody>
        </p:sp>
        <p:sp>
          <p:nvSpPr>
            <p:cNvPr id="37964" name="Line 76"/>
            <p:cNvSpPr>
              <a:spLocks noChangeShapeType="1"/>
            </p:cNvSpPr>
            <p:nvPr/>
          </p:nvSpPr>
          <p:spPr bwMode="auto">
            <a:xfrm>
              <a:off x="4152" y="1632"/>
              <a:ext cx="0" cy="368"/>
            </a:xfrm>
            <a:prstGeom prst="line">
              <a:avLst/>
            </a:prstGeom>
            <a:noFill/>
            <a:ln w="12700">
              <a:solidFill>
                <a:schemeClr val="tx1"/>
              </a:solidFill>
              <a:miter lim="800000"/>
              <a:headEnd/>
              <a:tailEnd/>
            </a:ln>
            <a:effectLst/>
          </p:spPr>
          <p:txBody>
            <a:bodyPr wrap="none"/>
            <a:lstStyle/>
            <a:p>
              <a:endParaRPr lang="en-US"/>
            </a:p>
          </p:txBody>
        </p:sp>
        <p:sp>
          <p:nvSpPr>
            <p:cNvPr id="37965" name="Line 77"/>
            <p:cNvSpPr>
              <a:spLocks noChangeShapeType="1"/>
            </p:cNvSpPr>
            <p:nvPr/>
          </p:nvSpPr>
          <p:spPr bwMode="auto">
            <a:xfrm>
              <a:off x="4512" y="1632"/>
              <a:ext cx="0" cy="368"/>
            </a:xfrm>
            <a:prstGeom prst="line">
              <a:avLst/>
            </a:prstGeom>
            <a:noFill/>
            <a:ln w="12700">
              <a:solidFill>
                <a:schemeClr val="tx1"/>
              </a:solidFill>
              <a:miter lim="800000"/>
              <a:headEnd/>
              <a:tailEnd/>
            </a:ln>
            <a:effectLst/>
          </p:spPr>
          <p:txBody>
            <a:bodyPr wrap="none"/>
            <a:lstStyle/>
            <a:p>
              <a:endParaRPr lang="en-US"/>
            </a:p>
          </p:txBody>
        </p:sp>
        <p:sp>
          <p:nvSpPr>
            <p:cNvPr id="37966" name="Line 78"/>
            <p:cNvSpPr>
              <a:spLocks noChangeShapeType="1"/>
            </p:cNvSpPr>
            <p:nvPr/>
          </p:nvSpPr>
          <p:spPr bwMode="auto">
            <a:xfrm>
              <a:off x="4872" y="1632"/>
              <a:ext cx="0" cy="368"/>
            </a:xfrm>
            <a:prstGeom prst="line">
              <a:avLst/>
            </a:prstGeom>
            <a:noFill/>
            <a:ln w="12700">
              <a:solidFill>
                <a:schemeClr val="tx1"/>
              </a:solidFill>
              <a:miter lim="800000"/>
              <a:headEnd/>
              <a:tailEnd/>
            </a:ln>
            <a:effectLst/>
          </p:spPr>
          <p:txBody>
            <a:bodyPr wrap="none"/>
            <a:lstStyle/>
            <a:p>
              <a:endParaRPr lang="en-US"/>
            </a:p>
          </p:txBody>
        </p:sp>
        <p:sp>
          <p:nvSpPr>
            <p:cNvPr id="37967" name="Line 79"/>
            <p:cNvSpPr>
              <a:spLocks noChangeShapeType="1"/>
            </p:cNvSpPr>
            <p:nvPr/>
          </p:nvSpPr>
          <p:spPr bwMode="auto">
            <a:xfrm>
              <a:off x="5232" y="1632"/>
              <a:ext cx="0" cy="368"/>
            </a:xfrm>
            <a:prstGeom prst="line">
              <a:avLst/>
            </a:prstGeom>
            <a:noFill/>
            <a:ln w="28575" cap="sq">
              <a:solidFill>
                <a:schemeClr val="tx1"/>
              </a:solidFill>
              <a:miter lim="800000"/>
              <a:headEnd/>
              <a:tailEnd/>
            </a:ln>
            <a:effectLst/>
          </p:spPr>
          <p:txBody>
            <a:bodyPr wrap="none"/>
            <a:lstStyle/>
            <a:p>
              <a:endParaRPr lang="en-US"/>
            </a:p>
          </p:txBody>
        </p:sp>
      </p:grpSp>
      <p:grpSp>
        <p:nvGrpSpPr>
          <p:cNvPr id="4" name="Group 80"/>
          <p:cNvGrpSpPr>
            <a:grpSpLocks/>
          </p:cNvGrpSpPr>
          <p:nvPr/>
        </p:nvGrpSpPr>
        <p:grpSpPr bwMode="auto">
          <a:xfrm>
            <a:off x="914400" y="2338387"/>
            <a:ext cx="7391400" cy="4089400"/>
            <a:chOff x="576" y="1536"/>
            <a:chExt cx="4656" cy="2576"/>
          </a:xfrm>
        </p:grpSpPr>
        <p:sp>
          <p:nvSpPr>
            <p:cNvPr id="37969" name="Rectangle 81"/>
            <p:cNvSpPr>
              <a:spLocks noChangeArrowheads="1"/>
            </p:cNvSpPr>
            <p:nvPr/>
          </p:nvSpPr>
          <p:spPr bwMode="auto">
            <a:xfrm>
              <a:off x="576" y="3746"/>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5</a:t>
              </a:r>
            </a:p>
          </p:txBody>
        </p:sp>
        <p:sp>
          <p:nvSpPr>
            <p:cNvPr id="37970" name="Rectangle 82"/>
            <p:cNvSpPr>
              <a:spLocks noChangeArrowheads="1"/>
            </p:cNvSpPr>
            <p:nvPr/>
          </p:nvSpPr>
          <p:spPr bwMode="auto">
            <a:xfrm>
              <a:off x="576" y="3381"/>
              <a:ext cx="240" cy="36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7</a:t>
              </a:r>
            </a:p>
          </p:txBody>
        </p:sp>
        <p:sp>
          <p:nvSpPr>
            <p:cNvPr id="37971" name="Rectangle 83"/>
            <p:cNvSpPr>
              <a:spLocks noChangeArrowheads="1"/>
            </p:cNvSpPr>
            <p:nvPr/>
          </p:nvSpPr>
          <p:spPr bwMode="auto">
            <a:xfrm>
              <a:off x="576" y="3015"/>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6</a:t>
              </a:r>
            </a:p>
          </p:txBody>
        </p:sp>
        <p:sp>
          <p:nvSpPr>
            <p:cNvPr id="37972" name="Rectangle 84"/>
            <p:cNvSpPr>
              <a:spLocks noChangeArrowheads="1"/>
            </p:cNvSpPr>
            <p:nvPr/>
          </p:nvSpPr>
          <p:spPr bwMode="auto">
            <a:xfrm>
              <a:off x="576" y="2649"/>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3</a:t>
              </a:r>
            </a:p>
          </p:txBody>
        </p:sp>
        <p:sp>
          <p:nvSpPr>
            <p:cNvPr id="37973" name="Rectangle 85"/>
            <p:cNvSpPr>
              <a:spLocks noChangeArrowheads="1"/>
            </p:cNvSpPr>
            <p:nvPr/>
          </p:nvSpPr>
          <p:spPr bwMode="auto">
            <a:xfrm>
              <a:off x="576" y="2283"/>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974" name="Rectangle 86"/>
            <p:cNvSpPr>
              <a:spLocks noChangeArrowheads="1"/>
            </p:cNvSpPr>
            <p:nvPr/>
          </p:nvSpPr>
          <p:spPr bwMode="auto">
            <a:xfrm>
              <a:off x="576" y="1918"/>
              <a:ext cx="240" cy="36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75" name="Rectangle 87"/>
            <p:cNvSpPr>
              <a:spLocks noChangeArrowheads="1"/>
            </p:cNvSpPr>
            <p:nvPr/>
          </p:nvSpPr>
          <p:spPr bwMode="auto">
            <a:xfrm>
              <a:off x="576" y="1536"/>
              <a:ext cx="240" cy="382"/>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37976" name="Line 88"/>
            <p:cNvSpPr>
              <a:spLocks noChangeShapeType="1"/>
            </p:cNvSpPr>
            <p:nvPr/>
          </p:nvSpPr>
          <p:spPr bwMode="auto">
            <a:xfrm>
              <a:off x="576" y="1536"/>
              <a:ext cx="240" cy="0"/>
            </a:xfrm>
            <a:prstGeom prst="line">
              <a:avLst/>
            </a:prstGeom>
            <a:noFill/>
            <a:ln w="28575" cap="sq">
              <a:solidFill>
                <a:schemeClr val="tx1"/>
              </a:solidFill>
              <a:miter lim="800000"/>
              <a:headEnd/>
              <a:tailEnd/>
            </a:ln>
            <a:effectLst/>
          </p:spPr>
          <p:txBody>
            <a:bodyPr wrap="none"/>
            <a:lstStyle/>
            <a:p>
              <a:endParaRPr lang="en-US"/>
            </a:p>
          </p:txBody>
        </p:sp>
        <p:sp>
          <p:nvSpPr>
            <p:cNvPr id="37977" name="Line 89"/>
            <p:cNvSpPr>
              <a:spLocks noChangeShapeType="1"/>
            </p:cNvSpPr>
            <p:nvPr/>
          </p:nvSpPr>
          <p:spPr bwMode="auto">
            <a:xfrm>
              <a:off x="576" y="1918"/>
              <a:ext cx="240" cy="0"/>
            </a:xfrm>
            <a:prstGeom prst="line">
              <a:avLst/>
            </a:prstGeom>
            <a:noFill/>
            <a:ln w="12700">
              <a:solidFill>
                <a:schemeClr val="tx1"/>
              </a:solidFill>
              <a:miter lim="800000"/>
              <a:headEnd/>
              <a:tailEnd/>
            </a:ln>
            <a:effectLst/>
          </p:spPr>
          <p:txBody>
            <a:bodyPr wrap="none"/>
            <a:lstStyle/>
            <a:p>
              <a:endParaRPr lang="en-US"/>
            </a:p>
          </p:txBody>
        </p:sp>
        <p:sp>
          <p:nvSpPr>
            <p:cNvPr id="37978" name="Line 90"/>
            <p:cNvSpPr>
              <a:spLocks noChangeShapeType="1"/>
            </p:cNvSpPr>
            <p:nvPr/>
          </p:nvSpPr>
          <p:spPr bwMode="auto">
            <a:xfrm>
              <a:off x="576" y="2283"/>
              <a:ext cx="240" cy="0"/>
            </a:xfrm>
            <a:prstGeom prst="line">
              <a:avLst/>
            </a:prstGeom>
            <a:noFill/>
            <a:ln w="12700">
              <a:solidFill>
                <a:schemeClr val="tx1"/>
              </a:solidFill>
              <a:miter lim="800000"/>
              <a:headEnd/>
              <a:tailEnd/>
            </a:ln>
            <a:effectLst/>
          </p:spPr>
          <p:txBody>
            <a:bodyPr wrap="none"/>
            <a:lstStyle/>
            <a:p>
              <a:endParaRPr lang="en-US"/>
            </a:p>
          </p:txBody>
        </p:sp>
        <p:sp>
          <p:nvSpPr>
            <p:cNvPr id="37979" name="Line 91"/>
            <p:cNvSpPr>
              <a:spLocks noChangeShapeType="1"/>
            </p:cNvSpPr>
            <p:nvPr/>
          </p:nvSpPr>
          <p:spPr bwMode="auto">
            <a:xfrm>
              <a:off x="576" y="2649"/>
              <a:ext cx="240" cy="0"/>
            </a:xfrm>
            <a:prstGeom prst="line">
              <a:avLst/>
            </a:prstGeom>
            <a:noFill/>
            <a:ln w="12700">
              <a:solidFill>
                <a:schemeClr val="tx1"/>
              </a:solidFill>
              <a:miter lim="800000"/>
              <a:headEnd/>
              <a:tailEnd/>
            </a:ln>
            <a:effectLst/>
          </p:spPr>
          <p:txBody>
            <a:bodyPr wrap="none"/>
            <a:lstStyle/>
            <a:p>
              <a:endParaRPr lang="en-US"/>
            </a:p>
          </p:txBody>
        </p:sp>
        <p:sp>
          <p:nvSpPr>
            <p:cNvPr id="37980" name="Line 92"/>
            <p:cNvSpPr>
              <a:spLocks noChangeShapeType="1"/>
            </p:cNvSpPr>
            <p:nvPr/>
          </p:nvSpPr>
          <p:spPr bwMode="auto">
            <a:xfrm>
              <a:off x="576" y="3015"/>
              <a:ext cx="240" cy="0"/>
            </a:xfrm>
            <a:prstGeom prst="line">
              <a:avLst/>
            </a:prstGeom>
            <a:noFill/>
            <a:ln w="12700">
              <a:solidFill>
                <a:schemeClr val="tx1"/>
              </a:solidFill>
              <a:miter lim="800000"/>
              <a:headEnd/>
              <a:tailEnd/>
            </a:ln>
            <a:effectLst/>
          </p:spPr>
          <p:txBody>
            <a:bodyPr wrap="none"/>
            <a:lstStyle/>
            <a:p>
              <a:endParaRPr lang="en-US"/>
            </a:p>
          </p:txBody>
        </p:sp>
        <p:sp>
          <p:nvSpPr>
            <p:cNvPr id="37981" name="Line 93"/>
            <p:cNvSpPr>
              <a:spLocks noChangeShapeType="1"/>
            </p:cNvSpPr>
            <p:nvPr/>
          </p:nvSpPr>
          <p:spPr bwMode="auto">
            <a:xfrm>
              <a:off x="576" y="3381"/>
              <a:ext cx="240" cy="0"/>
            </a:xfrm>
            <a:prstGeom prst="line">
              <a:avLst/>
            </a:prstGeom>
            <a:noFill/>
            <a:ln w="12700">
              <a:solidFill>
                <a:schemeClr val="tx1"/>
              </a:solidFill>
              <a:miter lim="800000"/>
              <a:headEnd/>
              <a:tailEnd/>
            </a:ln>
            <a:effectLst/>
          </p:spPr>
          <p:txBody>
            <a:bodyPr wrap="none"/>
            <a:lstStyle/>
            <a:p>
              <a:endParaRPr lang="en-US"/>
            </a:p>
          </p:txBody>
        </p:sp>
        <p:sp>
          <p:nvSpPr>
            <p:cNvPr id="37982" name="Line 94"/>
            <p:cNvSpPr>
              <a:spLocks noChangeShapeType="1"/>
            </p:cNvSpPr>
            <p:nvPr/>
          </p:nvSpPr>
          <p:spPr bwMode="auto">
            <a:xfrm>
              <a:off x="576" y="3746"/>
              <a:ext cx="240" cy="0"/>
            </a:xfrm>
            <a:prstGeom prst="line">
              <a:avLst/>
            </a:prstGeom>
            <a:noFill/>
            <a:ln w="12700">
              <a:solidFill>
                <a:schemeClr val="tx1"/>
              </a:solidFill>
              <a:miter lim="800000"/>
              <a:headEnd/>
              <a:tailEnd/>
            </a:ln>
            <a:effectLst/>
          </p:spPr>
          <p:txBody>
            <a:bodyPr wrap="none"/>
            <a:lstStyle/>
            <a:p>
              <a:endParaRPr lang="en-US"/>
            </a:p>
          </p:txBody>
        </p:sp>
        <p:sp>
          <p:nvSpPr>
            <p:cNvPr id="37983" name="Line 95"/>
            <p:cNvSpPr>
              <a:spLocks noChangeShapeType="1"/>
            </p:cNvSpPr>
            <p:nvPr/>
          </p:nvSpPr>
          <p:spPr bwMode="auto">
            <a:xfrm>
              <a:off x="576" y="4112"/>
              <a:ext cx="240" cy="0"/>
            </a:xfrm>
            <a:prstGeom prst="line">
              <a:avLst/>
            </a:prstGeom>
            <a:noFill/>
            <a:ln w="28575" cap="sq">
              <a:solidFill>
                <a:schemeClr val="tx1"/>
              </a:solidFill>
              <a:miter lim="800000"/>
              <a:headEnd/>
              <a:tailEnd/>
            </a:ln>
            <a:effectLst/>
          </p:spPr>
          <p:txBody>
            <a:bodyPr wrap="none"/>
            <a:lstStyle/>
            <a:p>
              <a:endParaRPr lang="en-US"/>
            </a:p>
          </p:txBody>
        </p:sp>
        <p:sp>
          <p:nvSpPr>
            <p:cNvPr id="37984" name="Line 96"/>
            <p:cNvSpPr>
              <a:spLocks noChangeShapeType="1"/>
            </p:cNvSpPr>
            <p:nvPr/>
          </p:nvSpPr>
          <p:spPr bwMode="auto">
            <a:xfrm>
              <a:off x="576" y="1536"/>
              <a:ext cx="0" cy="2576"/>
            </a:xfrm>
            <a:prstGeom prst="line">
              <a:avLst/>
            </a:prstGeom>
            <a:noFill/>
            <a:ln w="28575" cap="sq">
              <a:solidFill>
                <a:schemeClr val="tx1"/>
              </a:solidFill>
              <a:miter lim="800000"/>
              <a:headEnd/>
              <a:tailEnd/>
            </a:ln>
            <a:effectLst/>
          </p:spPr>
          <p:txBody>
            <a:bodyPr wrap="none"/>
            <a:lstStyle/>
            <a:p>
              <a:endParaRPr lang="en-US"/>
            </a:p>
          </p:txBody>
        </p:sp>
        <p:sp>
          <p:nvSpPr>
            <p:cNvPr id="37985" name="Line 97"/>
            <p:cNvSpPr>
              <a:spLocks noChangeShapeType="1"/>
            </p:cNvSpPr>
            <p:nvPr/>
          </p:nvSpPr>
          <p:spPr bwMode="auto">
            <a:xfrm>
              <a:off x="816" y="2649"/>
              <a:ext cx="0" cy="366"/>
            </a:xfrm>
            <a:prstGeom prst="line">
              <a:avLst/>
            </a:prstGeom>
            <a:noFill/>
            <a:ln w="12700">
              <a:solidFill>
                <a:schemeClr val="tx1"/>
              </a:solidFill>
              <a:miter lim="800000"/>
              <a:headEnd/>
              <a:tailEnd/>
            </a:ln>
            <a:effectLst/>
          </p:spPr>
          <p:txBody>
            <a:bodyPr wrap="none"/>
            <a:lstStyle/>
            <a:p>
              <a:endParaRPr lang="en-US"/>
            </a:p>
          </p:txBody>
        </p:sp>
        <p:sp>
          <p:nvSpPr>
            <p:cNvPr id="37986" name="Line 98"/>
            <p:cNvSpPr>
              <a:spLocks noChangeShapeType="1"/>
            </p:cNvSpPr>
            <p:nvPr/>
          </p:nvSpPr>
          <p:spPr bwMode="auto">
            <a:xfrm>
              <a:off x="816" y="1536"/>
              <a:ext cx="0" cy="1113"/>
            </a:xfrm>
            <a:prstGeom prst="line">
              <a:avLst/>
            </a:prstGeom>
            <a:noFill/>
            <a:ln w="28575" cap="sq">
              <a:solidFill>
                <a:schemeClr val="tx1"/>
              </a:solidFill>
              <a:miter lim="800000"/>
              <a:headEnd/>
              <a:tailEnd/>
            </a:ln>
            <a:effectLst/>
          </p:spPr>
          <p:txBody>
            <a:bodyPr wrap="none"/>
            <a:lstStyle/>
            <a:p>
              <a:endParaRPr lang="en-US"/>
            </a:p>
          </p:txBody>
        </p:sp>
        <p:sp>
          <p:nvSpPr>
            <p:cNvPr id="37987" name="Line 99"/>
            <p:cNvSpPr>
              <a:spLocks noChangeShapeType="1"/>
            </p:cNvSpPr>
            <p:nvPr/>
          </p:nvSpPr>
          <p:spPr bwMode="auto">
            <a:xfrm>
              <a:off x="816" y="2631"/>
              <a:ext cx="0" cy="1481"/>
            </a:xfrm>
            <a:prstGeom prst="line">
              <a:avLst/>
            </a:prstGeom>
            <a:noFill/>
            <a:ln w="28575" cap="sq">
              <a:solidFill>
                <a:schemeClr val="tx1"/>
              </a:solidFill>
              <a:miter lim="800000"/>
              <a:headEnd/>
              <a:tailEnd/>
            </a:ln>
            <a:effectLst/>
          </p:spPr>
          <p:txBody>
            <a:bodyPr wrap="none"/>
            <a:lstStyle/>
            <a:p>
              <a:endParaRPr lang="en-US"/>
            </a:p>
          </p:txBody>
        </p:sp>
        <p:sp>
          <p:nvSpPr>
            <p:cNvPr id="37988" name="Rectangle 100"/>
            <p:cNvSpPr>
              <a:spLocks noChangeArrowheads="1"/>
            </p:cNvSpPr>
            <p:nvPr/>
          </p:nvSpPr>
          <p:spPr bwMode="auto">
            <a:xfrm>
              <a:off x="487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89" name="Rectangle 101"/>
            <p:cNvSpPr>
              <a:spLocks noChangeArrowheads="1"/>
            </p:cNvSpPr>
            <p:nvPr/>
          </p:nvSpPr>
          <p:spPr bwMode="auto">
            <a:xfrm>
              <a:off x="451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37990" name="Rectangle 102"/>
            <p:cNvSpPr>
              <a:spLocks noChangeArrowheads="1"/>
            </p:cNvSpPr>
            <p:nvPr/>
          </p:nvSpPr>
          <p:spPr bwMode="auto">
            <a:xfrm>
              <a:off x="415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91" name="Rectangle 103"/>
            <p:cNvSpPr>
              <a:spLocks noChangeArrowheads="1"/>
            </p:cNvSpPr>
            <p:nvPr/>
          </p:nvSpPr>
          <p:spPr bwMode="auto">
            <a:xfrm>
              <a:off x="379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92" name="Line 104"/>
            <p:cNvSpPr>
              <a:spLocks noChangeShapeType="1"/>
            </p:cNvSpPr>
            <p:nvPr/>
          </p:nvSpPr>
          <p:spPr bwMode="auto">
            <a:xfrm>
              <a:off x="3792" y="2016"/>
              <a:ext cx="1440" cy="0"/>
            </a:xfrm>
            <a:prstGeom prst="line">
              <a:avLst/>
            </a:prstGeom>
            <a:noFill/>
            <a:ln w="28575" cap="sq">
              <a:solidFill>
                <a:schemeClr val="tx1"/>
              </a:solidFill>
              <a:miter lim="800000"/>
              <a:headEnd/>
              <a:tailEnd/>
            </a:ln>
            <a:effectLst/>
          </p:spPr>
          <p:txBody>
            <a:bodyPr wrap="none"/>
            <a:lstStyle/>
            <a:p>
              <a:endParaRPr lang="en-US"/>
            </a:p>
          </p:txBody>
        </p:sp>
        <p:sp>
          <p:nvSpPr>
            <p:cNvPr id="37993" name="Line 105"/>
            <p:cNvSpPr>
              <a:spLocks noChangeShapeType="1"/>
            </p:cNvSpPr>
            <p:nvPr/>
          </p:nvSpPr>
          <p:spPr bwMode="auto">
            <a:xfrm>
              <a:off x="3792" y="2384"/>
              <a:ext cx="1440" cy="0"/>
            </a:xfrm>
            <a:prstGeom prst="line">
              <a:avLst/>
            </a:prstGeom>
            <a:noFill/>
            <a:ln w="28575" cap="sq">
              <a:solidFill>
                <a:schemeClr val="tx1"/>
              </a:solidFill>
              <a:miter lim="800000"/>
              <a:headEnd/>
              <a:tailEnd/>
            </a:ln>
            <a:effectLst/>
          </p:spPr>
          <p:txBody>
            <a:bodyPr wrap="none"/>
            <a:lstStyle/>
            <a:p>
              <a:endParaRPr lang="en-US"/>
            </a:p>
          </p:txBody>
        </p:sp>
        <p:sp>
          <p:nvSpPr>
            <p:cNvPr id="37994" name="Line 106"/>
            <p:cNvSpPr>
              <a:spLocks noChangeShapeType="1"/>
            </p:cNvSpPr>
            <p:nvPr/>
          </p:nvSpPr>
          <p:spPr bwMode="auto">
            <a:xfrm>
              <a:off x="3792" y="2016"/>
              <a:ext cx="0" cy="368"/>
            </a:xfrm>
            <a:prstGeom prst="line">
              <a:avLst/>
            </a:prstGeom>
            <a:noFill/>
            <a:ln w="28575" cap="sq">
              <a:solidFill>
                <a:schemeClr val="tx1"/>
              </a:solidFill>
              <a:miter lim="800000"/>
              <a:headEnd/>
              <a:tailEnd/>
            </a:ln>
            <a:effectLst/>
          </p:spPr>
          <p:txBody>
            <a:bodyPr wrap="none"/>
            <a:lstStyle/>
            <a:p>
              <a:endParaRPr lang="en-US"/>
            </a:p>
          </p:txBody>
        </p:sp>
        <p:sp>
          <p:nvSpPr>
            <p:cNvPr id="37995" name="Line 107"/>
            <p:cNvSpPr>
              <a:spLocks noChangeShapeType="1"/>
            </p:cNvSpPr>
            <p:nvPr/>
          </p:nvSpPr>
          <p:spPr bwMode="auto">
            <a:xfrm>
              <a:off x="4152" y="2016"/>
              <a:ext cx="0" cy="368"/>
            </a:xfrm>
            <a:prstGeom prst="line">
              <a:avLst/>
            </a:prstGeom>
            <a:noFill/>
            <a:ln w="12700">
              <a:solidFill>
                <a:schemeClr val="tx1"/>
              </a:solidFill>
              <a:miter lim="800000"/>
              <a:headEnd/>
              <a:tailEnd/>
            </a:ln>
            <a:effectLst/>
          </p:spPr>
          <p:txBody>
            <a:bodyPr wrap="none"/>
            <a:lstStyle/>
            <a:p>
              <a:endParaRPr lang="en-US"/>
            </a:p>
          </p:txBody>
        </p:sp>
        <p:sp>
          <p:nvSpPr>
            <p:cNvPr id="37996" name="Line 108"/>
            <p:cNvSpPr>
              <a:spLocks noChangeShapeType="1"/>
            </p:cNvSpPr>
            <p:nvPr/>
          </p:nvSpPr>
          <p:spPr bwMode="auto">
            <a:xfrm>
              <a:off x="4512" y="2016"/>
              <a:ext cx="0" cy="368"/>
            </a:xfrm>
            <a:prstGeom prst="line">
              <a:avLst/>
            </a:prstGeom>
            <a:noFill/>
            <a:ln w="12700">
              <a:solidFill>
                <a:schemeClr val="tx1"/>
              </a:solidFill>
              <a:miter lim="800000"/>
              <a:headEnd/>
              <a:tailEnd/>
            </a:ln>
            <a:effectLst/>
          </p:spPr>
          <p:txBody>
            <a:bodyPr wrap="none"/>
            <a:lstStyle/>
            <a:p>
              <a:endParaRPr lang="en-US"/>
            </a:p>
          </p:txBody>
        </p:sp>
        <p:sp>
          <p:nvSpPr>
            <p:cNvPr id="37997" name="Line 109"/>
            <p:cNvSpPr>
              <a:spLocks noChangeShapeType="1"/>
            </p:cNvSpPr>
            <p:nvPr/>
          </p:nvSpPr>
          <p:spPr bwMode="auto">
            <a:xfrm>
              <a:off x="4872" y="2016"/>
              <a:ext cx="0" cy="368"/>
            </a:xfrm>
            <a:prstGeom prst="line">
              <a:avLst/>
            </a:prstGeom>
            <a:noFill/>
            <a:ln w="12700">
              <a:solidFill>
                <a:schemeClr val="tx1"/>
              </a:solidFill>
              <a:miter lim="800000"/>
              <a:headEnd/>
              <a:tailEnd/>
            </a:ln>
            <a:effectLst/>
          </p:spPr>
          <p:txBody>
            <a:bodyPr wrap="none"/>
            <a:lstStyle/>
            <a:p>
              <a:endParaRPr lang="en-US"/>
            </a:p>
          </p:txBody>
        </p:sp>
        <p:sp>
          <p:nvSpPr>
            <p:cNvPr id="37998" name="Line 110"/>
            <p:cNvSpPr>
              <a:spLocks noChangeShapeType="1"/>
            </p:cNvSpPr>
            <p:nvPr/>
          </p:nvSpPr>
          <p:spPr bwMode="auto">
            <a:xfrm>
              <a:off x="5232" y="2016"/>
              <a:ext cx="0" cy="368"/>
            </a:xfrm>
            <a:prstGeom prst="line">
              <a:avLst/>
            </a:prstGeom>
            <a:noFill/>
            <a:ln w="28575" cap="sq">
              <a:solidFill>
                <a:schemeClr val="tx1"/>
              </a:solidFill>
              <a:miter lim="800000"/>
              <a:headEnd/>
              <a:tailEnd/>
            </a:ln>
            <a:effectLst/>
          </p:spPr>
          <p:txBody>
            <a:bodyPr wrap="none"/>
            <a:lstStyle/>
            <a:p>
              <a:endParaRPr lang="en-US"/>
            </a:p>
          </p:txBody>
        </p:sp>
      </p:grpSp>
      <p:grpSp>
        <p:nvGrpSpPr>
          <p:cNvPr id="25" name="Group 24"/>
          <p:cNvGrpSpPr/>
          <p:nvPr/>
        </p:nvGrpSpPr>
        <p:grpSpPr>
          <a:xfrm>
            <a:off x="381000" y="2338387"/>
            <a:ext cx="381000" cy="4089401"/>
            <a:chOff x="381000" y="2586037"/>
            <a:chExt cx="381000" cy="4089401"/>
          </a:xfrm>
        </p:grpSpPr>
        <p:sp>
          <p:nvSpPr>
            <p:cNvPr id="38000" name="Rectangle 112"/>
            <p:cNvSpPr>
              <a:spLocks noChangeArrowheads="1"/>
            </p:cNvSpPr>
            <p:nvPr/>
          </p:nvSpPr>
          <p:spPr bwMode="auto">
            <a:xfrm>
              <a:off x="381000" y="6094412"/>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4</a:t>
              </a:r>
            </a:p>
          </p:txBody>
        </p:sp>
        <p:sp>
          <p:nvSpPr>
            <p:cNvPr id="38001" name="Rectangle 113"/>
            <p:cNvSpPr>
              <a:spLocks noChangeArrowheads="1"/>
            </p:cNvSpPr>
            <p:nvPr/>
          </p:nvSpPr>
          <p:spPr bwMode="auto">
            <a:xfrm>
              <a:off x="381000" y="5514975"/>
              <a:ext cx="381000" cy="57943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5</a:t>
              </a:r>
            </a:p>
          </p:txBody>
        </p:sp>
        <p:sp>
          <p:nvSpPr>
            <p:cNvPr id="38002" name="Rectangle 114"/>
            <p:cNvSpPr>
              <a:spLocks noChangeArrowheads="1"/>
            </p:cNvSpPr>
            <p:nvPr/>
          </p:nvSpPr>
          <p:spPr bwMode="auto">
            <a:xfrm>
              <a:off x="381000" y="4933950"/>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1</a:t>
              </a:r>
            </a:p>
          </p:txBody>
        </p:sp>
        <p:sp>
          <p:nvSpPr>
            <p:cNvPr id="38003" name="Rectangle 115"/>
            <p:cNvSpPr>
              <a:spLocks noChangeArrowheads="1"/>
            </p:cNvSpPr>
            <p:nvPr/>
          </p:nvSpPr>
          <p:spPr bwMode="auto">
            <a:xfrm>
              <a:off x="381000" y="4352925"/>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6</a:t>
              </a:r>
            </a:p>
          </p:txBody>
        </p:sp>
        <p:sp>
          <p:nvSpPr>
            <p:cNvPr id="38004" name="Rectangle 116"/>
            <p:cNvSpPr>
              <a:spLocks noChangeArrowheads="1"/>
            </p:cNvSpPr>
            <p:nvPr/>
          </p:nvSpPr>
          <p:spPr bwMode="auto">
            <a:xfrm>
              <a:off x="381000" y="3771900"/>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7</a:t>
              </a:r>
            </a:p>
          </p:txBody>
        </p:sp>
        <p:sp>
          <p:nvSpPr>
            <p:cNvPr id="38005" name="Rectangle 117"/>
            <p:cNvSpPr>
              <a:spLocks noChangeArrowheads="1"/>
            </p:cNvSpPr>
            <p:nvPr/>
          </p:nvSpPr>
          <p:spPr bwMode="auto">
            <a:xfrm>
              <a:off x="381000" y="3192462"/>
              <a:ext cx="381000" cy="57943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3</a:t>
              </a:r>
            </a:p>
          </p:txBody>
        </p:sp>
        <p:sp>
          <p:nvSpPr>
            <p:cNvPr id="38006" name="Rectangle 118"/>
            <p:cNvSpPr>
              <a:spLocks noChangeArrowheads="1"/>
            </p:cNvSpPr>
            <p:nvPr/>
          </p:nvSpPr>
          <p:spPr bwMode="auto">
            <a:xfrm>
              <a:off x="381000" y="2586037"/>
              <a:ext cx="381000" cy="6064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2</a:t>
              </a:r>
            </a:p>
          </p:txBody>
        </p:sp>
        <p:sp>
          <p:nvSpPr>
            <p:cNvPr id="38007" name="Line 119"/>
            <p:cNvSpPr>
              <a:spLocks noChangeShapeType="1"/>
            </p:cNvSpPr>
            <p:nvPr/>
          </p:nvSpPr>
          <p:spPr bwMode="auto">
            <a:xfrm>
              <a:off x="381000" y="25860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08" name="Line 120"/>
            <p:cNvSpPr>
              <a:spLocks noChangeShapeType="1"/>
            </p:cNvSpPr>
            <p:nvPr/>
          </p:nvSpPr>
          <p:spPr bwMode="auto">
            <a:xfrm>
              <a:off x="381000" y="319246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09" name="Line 121"/>
            <p:cNvSpPr>
              <a:spLocks noChangeShapeType="1"/>
            </p:cNvSpPr>
            <p:nvPr/>
          </p:nvSpPr>
          <p:spPr bwMode="auto">
            <a:xfrm>
              <a:off x="381000" y="377190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0" name="Line 122"/>
            <p:cNvSpPr>
              <a:spLocks noChangeShapeType="1"/>
            </p:cNvSpPr>
            <p:nvPr/>
          </p:nvSpPr>
          <p:spPr bwMode="auto">
            <a:xfrm>
              <a:off x="381000" y="435292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1" name="Line 123"/>
            <p:cNvSpPr>
              <a:spLocks noChangeShapeType="1"/>
            </p:cNvSpPr>
            <p:nvPr/>
          </p:nvSpPr>
          <p:spPr bwMode="auto">
            <a:xfrm>
              <a:off x="381000" y="493395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2" name="Line 124"/>
            <p:cNvSpPr>
              <a:spLocks noChangeShapeType="1"/>
            </p:cNvSpPr>
            <p:nvPr/>
          </p:nvSpPr>
          <p:spPr bwMode="auto">
            <a:xfrm>
              <a:off x="381000" y="551497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3" name="Line 125"/>
            <p:cNvSpPr>
              <a:spLocks noChangeShapeType="1"/>
            </p:cNvSpPr>
            <p:nvPr/>
          </p:nvSpPr>
          <p:spPr bwMode="auto">
            <a:xfrm>
              <a:off x="381000" y="609441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4" name="Line 126"/>
            <p:cNvSpPr>
              <a:spLocks noChangeShapeType="1"/>
            </p:cNvSpPr>
            <p:nvPr/>
          </p:nvSpPr>
          <p:spPr bwMode="auto">
            <a:xfrm>
              <a:off x="381000" y="66754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15" name="Line 127"/>
            <p:cNvSpPr>
              <a:spLocks noChangeShapeType="1"/>
            </p:cNvSpPr>
            <p:nvPr/>
          </p:nvSpPr>
          <p:spPr bwMode="auto">
            <a:xfrm>
              <a:off x="381000" y="2586037"/>
              <a:ext cx="0" cy="4089400"/>
            </a:xfrm>
            <a:prstGeom prst="line">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endParaRPr lang="en-US" sz="2800">
                <a:latin typeface="+mj-lt"/>
              </a:endParaRPr>
            </a:p>
          </p:txBody>
        </p:sp>
        <p:sp>
          <p:nvSpPr>
            <p:cNvPr id="38016" name="Line 128"/>
            <p:cNvSpPr>
              <a:spLocks noChangeShapeType="1"/>
            </p:cNvSpPr>
            <p:nvPr/>
          </p:nvSpPr>
          <p:spPr bwMode="auto">
            <a:xfrm>
              <a:off x="762000" y="4352925"/>
              <a:ext cx="0" cy="581025"/>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7" name="Line 129"/>
            <p:cNvSpPr>
              <a:spLocks noChangeShapeType="1"/>
            </p:cNvSpPr>
            <p:nvPr/>
          </p:nvSpPr>
          <p:spPr bwMode="auto">
            <a:xfrm>
              <a:off x="762000" y="2586037"/>
              <a:ext cx="0" cy="17668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18" name="Line 130"/>
            <p:cNvSpPr>
              <a:spLocks noChangeShapeType="1"/>
            </p:cNvSpPr>
            <p:nvPr/>
          </p:nvSpPr>
          <p:spPr bwMode="auto">
            <a:xfrm>
              <a:off x="762000" y="4324350"/>
              <a:ext cx="0" cy="2351088"/>
            </a:xfrm>
            <a:prstGeom prst="line">
              <a:avLst/>
            </a:prstGeom>
            <a:noFill/>
            <a:ln w="28575" cap="sq">
              <a:solidFill>
                <a:schemeClr val="tx1"/>
              </a:solidFill>
              <a:miter lim="800000"/>
              <a:headEnd/>
              <a:tailEnd/>
            </a:ln>
            <a:effectLst/>
          </p:spPr>
          <p:txBody>
            <a:bodyPr wrap="none"/>
            <a:lstStyle/>
            <a:p>
              <a:endParaRPr lang="en-US">
                <a:latin typeface="+mj-lt"/>
              </a:endParaRPr>
            </a:p>
          </p:txBody>
        </p:sp>
      </p:grpSp>
      <p:grpSp>
        <p:nvGrpSpPr>
          <p:cNvPr id="26" name="Group 25"/>
          <p:cNvGrpSpPr/>
          <p:nvPr/>
        </p:nvGrpSpPr>
        <p:grpSpPr>
          <a:xfrm>
            <a:off x="6019800" y="3709987"/>
            <a:ext cx="2286000" cy="584200"/>
            <a:chOff x="6019800" y="3957637"/>
            <a:chExt cx="2286000" cy="584200"/>
          </a:xfrm>
        </p:grpSpPr>
        <p:sp>
          <p:nvSpPr>
            <p:cNvPr id="38019" name="Rectangle 131"/>
            <p:cNvSpPr>
              <a:spLocks noChangeArrowheads="1"/>
            </p:cNvSpPr>
            <p:nvPr/>
          </p:nvSpPr>
          <p:spPr bwMode="auto">
            <a:xfrm>
              <a:off x="7734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8020" name="Rectangle 132"/>
            <p:cNvSpPr>
              <a:spLocks noChangeArrowheads="1"/>
            </p:cNvSpPr>
            <p:nvPr/>
          </p:nvSpPr>
          <p:spPr bwMode="auto">
            <a:xfrm>
              <a:off x="7162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8021" name="Rectangle 133"/>
            <p:cNvSpPr>
              <a:spLocks noChangeArrowheads="1"/>
            </p:cNvSpPr>
            <p:nvPr/>
          </p:nvSpPr>
          <p:spPr bwMode="auto">
            <a:xfrm>
              <a:off x="6591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8022" name="Rectangle 134"/>
            <p:cNvSpPr>
              <a:spLocks noChangeArrowheads="1"/>
            </p:cNvSpPr>
            <p:nvPr/>
          </p:nvSpPr>
          <p:spPr bwMode="auto">
            <a:xfrm>
              <a:off x="6019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8023" name="Line 135"/>
            <p:cNvSpPr>
              <a:spLocks noChangeShapeType="1"/>
            </p:cNvSpPr>
            <p:nvPr/>
          </p:nvSpPr>
          <p:spPr bwMode="auto">
            <a:xfrm>
              <a:off x="6019800" y="3957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8024" name="Line 136"/>
            <p:cNvSpPr>
              <a:spLocks noChangeShapeType="1"/>
            </p:cNvSpPr>
            <p:nvPr/>
          </p:nvSpPr>
          <p:spPr bwMode="auto">
            <a:xfrm>
              <a:off x="6019800" y="45418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8025" name="Line 137"/>
            <p:cNvSpPr>
              <a:spLocks noChangeShapeType="1"/>
            </p:cNvSpPr>
            <p:nvPr/>
          </p:nvSpPr>
          <p:spPr bwMode="auto">
            <a:xfrm>
              <a:off x="6019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8026" name="Line 138"/>
            <p:cNvSpPr>
              <a:spLocks noChangeShapeType="1"/>
            </p:cNvSpPr>
            <p:nvPr/>
          </p:nvSpPr>
          <p:spPr bwMode="auto">
            <a:xfrm>
              <a:off x="6591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7" name="Line 139"/>
            <p:cNvSpPr>
              <a:spLocks noChangeShapeType="1"/>
            </p:cNvSpPr>
            <p:nvPr/>
          </p:nvSpPr>
          <p:spPr bwMode="auto">
            <a:xfrm>
              <a:off x="71628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8" name="Line 140"/>
            <p:cNvSpPr>
              <a:spLocks noChangeShapeType="1"/>
            </p:cNvSpPr>
            <p:nvPr/>
          </p:nvSpPr>
          <p:spPr bwMode="auto">
            <a:xfrm>
              <a:off x="7734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9" name="Line 141"/>
            <p:cNvSpPr>
              <a:spLocks noChangeShapeType="1"/>
            </p:cNvSpPr>
            <p:nvPr/>
          </p:nvSpPr>
          <p:spPr bwMode="auto">
            <a:xfrm>
              <a:off x="8305800" y="3957637"/>
              <a:ext cx="0" cy="584200"/>
            </a:xfrm>
            <a:prstGeom prst="line">
              <a:avLst/>
            </a:prstGeom>
            <a:noFill/>
            <a:ln w="28575" cap="sq">
              <a:solidFill>
                <a:schemeClr val="tx1"/>
              </a:solidFill>
              <a:miter lim="800000"/>
              <a:headEnd/>
              <a:tailEnd/>
            </a:ln>
            <a:effectLst/>
          </p:spPr>
          <p:txBody>
            <a:bodyPr wrap="none"/>
            <a:lstStyle/>
            <a:p>
              <a:endParaRPr lang="en-US"/>
            </a:p>
          </p:txBody>
        </p:sp>
      </p:grpSp>
      <p:grpSp>
        <p:nvGrpSpPr>
          <p:cNvPr id="19" name="Group 18"/>
          <p:cNvGrpSpPr/>
          <p:nvPr/>
        </p:nvGrpSpPr>
        <p:grpSpPr>
          <a:xfrm>
            <a:off x="685800" y="1072574"/>
            <a:ext cx="5410200" cy="1569025"/>
            <a:chOff x="685800" y="1320224"/>
            <a:chExt cx="5410200" cy="1569025"/>
          </a:xfrm>
        </p:grpSpPr>
        <p:sp>
          <p:nvSpPr>
            <p:cNvPr id="6" name="TextBox 5"/>
            <p:cNvSpPr txBox="1"/>
            <p:nvPr/>
          </p:nvSpPr>
          <p:spPr>
            <a:xfrm>
              <a:off x="2560691" y="1320224"/>
              <a:ext cx="2925710" cy="584775"/>
            </a:xfrm>
            <a:prstGeom prst="rect">
              <a:avLst/>
            </a:prstGeom>
            <a:noFill/>
          </p:spPr>
          <p:txBody>
            <a:bodyPr wrap="square" rtlCol="0">
              <a:spAutoFit/>
            </a:bodyPr>
            <a:lstStyle/>
            <a:p>
              <a:r>
                <a:rPr lang="en-US" sz="1600" dirty="0" smtClean="0">
                  <a:solidFill>
                    <a:srgbClr val="0000FF"/>
                  </a:solidFill>
                  <a:latin typeface="Arial" pitchFamily="34" charset="0"/>
                  <a:cs typeface="Arial" pitchFamily="34" charset="0"/>
                </a:rPr>
                <a:t>2</a:t>
              </a:r>
              <a:r>
                <a:rPr lang="en-US" sz="1600" baseline="30000" dirty="0" smtClean="0">
                  <a:solidFill>
                    <a:srgbClr val="0000FF"/>
                  </a:solidFill>
                  <a:latin typeface="Arial" pitchFamily="34" charset="0"/>
                  <a:cs typeface="Arial" pitchFamily="34" charset="0"/>
                </a:rPr>
                <a:t>nd</a:t>
              </a:r>
              <a:r>
                <a:rPr lang="en-US" sz="1600" dirty="0" smtClean="0">
                  <a:solidFill>
                    <a:srgbClr val="0000FF"/>
                  </a:solidFill>
                  <a:latin typeface="Arial" pitchFamily="34" charset="0"/>
                  <a:cs typeface="Arial" pitchFamily="34" charset="0"/>
                </a:rPr>
                <a:t> element of the permutation is the first to map to a 1</a:t>
              </a:r>
            </a:p>
          </p:txBody>
        </p:sp>
        <p:cxnSp>
          <p:nvCxnSpPr>
            <p:cNvPr id="8" name="Straight Arrow Connector 7"/>
            <p:cNvCxnSpPr/>
            <p:nvPr/>
          </p:nvCxnSpPr>
          <p:spPr>
            <a:xfrm flipH="1">
              <a:off x="685800" y="1828800"/>
              <a:ext cx="1981200" cy="909637"/>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2438400" y="1904999"/>
              <a:ext cx="457200" cy="978694"/>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246461" y="1904999"/>
              <a:ext cx="2849539" cy="984250"/>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1219201" y="2782887"/>
            <a:ext cx="7010399" cy="2608263"/>
            <a:chOff x="1219201" y="3030537"/>
            <a:chExt cx="7010399" cy="2608263"/>
          </a:xfrm>
        </p:grpSpPr>
        <p:sp>
          <p:nvSpPr>
            <p:cNvPr id="134" name="TextBox 133"/>
            <p:cNvSpPr txBox="1"/>
            <p:nvPr/>
          </p:nvSpPr>
          <p:spPr>
            <a:xfrm>
              <a:off x="5273723" y="5054025"/>
              <a:ext cx="2955877" cy="584775"/>
            </a:xfrm>
            <a:prstGeom prst="rect">
              <a:avLst/>
            </a:prstGeom>
            <a:noFill/>
          </p:spPr>
          <p:txBody>
            <a:bodyPr wrap="square" rtlCol="0">
              <a:spAutoFit/>
            </a:bodyPr>
            <a:lstStyle/>
            <a:p>
              <a:r>
                <a:rPr lang="en-US" sz="1600" dirty="0" smtClean="0">
                  <a:solidFill>
                    <a:srgbClr val="0000FF"/>
                  </a:solidFill>
                  <a:latin typeface="Arial" pitchFamily="34" charset="0"/>
                  <a:cs typeface="Arial" pitchFamily="34" charset="0"/>
                </a:rPr>
                <a:t>4</a:t>
              </a:r>
              <a:r>
                <a:rPr lang="en-US" sz="1600" baseline="30000" dirty="0" smtClean="0">
                  <a:solidFill>
                    <a:srgbClr val="0000FF"/>
                  </a:solidFill>
                  <a:latin typeface="Arial" pitchFamily="34" charset="0"/>
                  <a:cs typeface="Arial" pitchFamily="34" charset="0"/>
                </a:rPr>
                <a:t>th</a:t>
              </a:r>
              <a:r>
                <a:rPr lang="en-US" sz="1600" dirty="0" smtClean="0">
                  <a:solidFill>
                    <a:srgbClr val="0000FF"/>
                  </a:solidFill>
                  <a:latin typeface="Arial" pitchFamily="34" charset="0"/>
                  <a:cs typeface="Arial" pitchFamily="34" charset="0"/>
                </a:rPr>
                <a:t> element of the permutation is the first to map to a 1</a:t>
              </a:r>
            </a:p>
          </p:txBody>
        </p:sp>
        <p:cxnSp>
          <p:nvCxnSpPr>
            <p:cNvPr id="135" name="Straight Arrow Connector 134"/>
            <p:cNvCxnSpPr>
              <a:stCxn id="134" idx="1"/>
            </p:cNvCxnSpPr>
            <p:nvPr/>
          </p:nvCxnSpPr>
          <p:spPr>
            <a:xfrm flipH="1" flipV="1">
              <a:off x="1219201" y="3124201"/>
              <a:ext cx="4054522" cy="2222212"/>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flipH="1" flipV="1">
              <a:off x="3657600" y="3030537"/>
              <a:ext cx="1905000" cy="2023489"/>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4" idx="0"/>
            </p:cNvCxnSpPr>
            <p:nvPr/>
          </p:nvCxnSpPr>
          <p:spPr>
            <a:xfrm flipV="1">
              <a:off x="6751662" y="3810001"/>
              <a:ext cx="563538" cy="1244024"/>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grpSp>
      <p:grpSp>
        <p:nvGrpSpPr>
          <p:cNvPr id="2" name="Group 3"/>
          <p:cNvGrpSpPr>
            <a:grpSpLocks/>
          </p:cNvGrpSpPr>
          <p:nvPr/>
        </p:nvGrpSpPr>
        <p:grpSpPr bwMode="auto">
          <a:xfrm>
            <a:off x="1951038" y="1804987"/>
            <a:ext cx="3870329" cy="4652963"/>
            <a:chOff x="1229" y="1200"/>
            <a:chExt cx="2438" cy="2931"/>
          </a:xfrm>
        </p:grpSpPr>
        <p:sp>
          <p:nvSpPr>
            <p:cNvPr id="37893" name="Rectangle 5"/>
            <p:cNvSpPr>
              <a:spLocks noChangeArrowheads="1"/>
            </p:cNvSpPr>
            <p:nvPr/>
          </p:nvSpPr>
          <p:spPr bwMode="auto">
            <a:xfrm>
              <a:off x="2484"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894" name="Rectangle 6"/>
            <p:cNvSpPr>
              <a:spLocks noChangeArrowheads="1"/>
            </p:cNvSpPr>
            <p:nvPr/>
          </p:nvSpPr>
          <p:spPr bwMode="auto">
            <a:xfrm>
              <a:off x="2088"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895" name="Rectangle 7"/>
            <p:cNvSpPr>
              <a:spLocks noChangeArrowheads="1"/>
            </p:cNvSpPr>
            <p:nvPr/>
          </p:nvSpPr>
          <p:spPr bwMode="auto">
            <a:xfrm>
              <a:off x="1692"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896" name="Rectangle 8"/>
            <p:cNvSpPr>
              <a:spLocks noChangeArrowheads="1"/>
            </p:cNvSpPr>
            <p:nvPr/>
          </p:nvSpPr>
          <p:spPr bwMode="auto">
            <a:xfrm>
              <a:off x="1296"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897" name="Rectangle 9"/>
            <p:cNvSpPr>
              <a:spLocks noChangeArrowheads="1"/>
            </p:cNvSpPr>
            <p:nvPr/>
          </p:nvSpPr>
          <p:spPr bwMode="auto">
            <a:xfrm>
              <a:off x="2484"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898" name="Rectangle 10"/>
            <p:cNvSpPr>
              <a:spLocks noChangeArrowheads="1"/>
            </p:cNvSpPr>
            <p:nvPr/>
          </p:nvSpPr>
          <p:spPr bwMode="auto">
            <a:xfrm>
              <a:off x="2088"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899" name="Rectangle 11"/>
            <p:cNvSpPr>
              <a:spLocks noChangeArrowheads="1"/>
            </p:cNvSpPr>
            <p:nvPr/>
          </p:nvSpPr>
          <p:spPr bwMode="auto">
            <a:xfrm>
              <a:off x="1692"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0" name="Rectangle 12"/>
            <p:cNvSpPr>
              <a:spLocks noChangeArrowheads="1"/>
            </p:cNvSpPr>
            <p:nvPr/>
          </p:nvSpPr>
          <p:spPr bwMode="auto">
            <a:xfrm>
              <a:off x="1296"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1" name="Rectangle 13"/>
            <p:cNvSpPr>
              <a:spLocks noChangeArrowheads="1"/>
            </p:cNvSpPr>
            <p:nvPr/>
          </p:nvSpPr>
          <p:spPr bwMode="auto">
            <a:xfrm>
              <a:off x="2484"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2" name="Rectangle 14"/>
            <p:cNvSpPr>
              <a:spLocks noChangeArrowheads="1"/>
            </p:cNvSpPr>
            <p:nvPr/>
          </p:nvSpPr>
          <p:spPr bwMode="auto">
            <a:xfrm>
              <a:off x="2088"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3" name="Rectangle 15"/>
            <p:cNvSpPr>
              <a:spLocks noChangeArrowheads="1"/>
            </p:cNvSpPr>
            <p:nvPr/>
          </p:nvSpPr>
          <p:spPr bwMode="auto">
            <a:xfrm>
              <a:off x="1692"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4" name="Rectangle 16"/>
            <p:cNvSpPr>
              <a:spLocks noChangeArrowheads="1"/>
            </p:cNvSpPr>
            <p:nvPr/>
          </p:nvSpPr>
          <p:spPr bwMode="auto">
            <a:xfrm>
              <a:off x="1296"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5" name="Rectangle 17"/>
            <p:cNvSpPr>
              <a:spLocks noChangeArrowheads="1"/>
            </p:cNvSpPr>
            <p:nvPr/>
          </p:nvSpPr>
          <p:spPr bwMode="auto">
            <a:xfrm>
              <a:off x="2484"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6" name="Rectangle 18"/>
            <p:cNvSpPr>
              <a:spLocks noChangeArrowheads="1"/>
            </p:cNvSpPr>
            <p:nvPr/>
          </p:nvSpPr>
          <p:spPr bwMode="auto">
            <a:xfrm>
              <a:off x="2088"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7" name="Rectangle 19"/>
            <p:cNvSpPr>
              <a:spLocks noChangeArrowheads="1"/>
            </p:cNvSpPr>
            <p:nvPr/>
          </p:nvSpPr>
          <p:spPr bwMode="auto">
            <a:xfrm>
              <a:off x="1692"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8" name="Rectangle 20"/>
            <p:cNvSpPr>
              <a:spLocks noChangeArrowheads="1"/>
            </p:cNvSpPr>
            <p:nvPr/>
          </p:nvSpPr>
          <p:spPr bwMode="auto">
            <a:xfrm>
              <a:off x="1296"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9" name="Rectangle 21"/>
            <p:cNvSpPr>
              <a:spLocks noChangeArrowheads="1"/>
            </p:cNvSpPr>
            <p:nvPr/>
          </p:nvSpPr>
          <p:spPr bwMode="auto">
            <a:xfrm>
              <a:off x="2484"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0" name="Rectangle 22"/>
            <p:cNvSpPr>
              <a:spLocks noChangeArrowheads="1"/>
            </p:cNvSpPr>
            <p:nvPr/>
          </p:nvSpPr>
          <p:spPr bwMode="auto">
            <a:xfrm>
              <a:off x="2088"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1" name="Rectangle 23"/>
            <p:cNvSpPr>
              <a:spLocks noChangeArrowheads="1"/>
            </p:cNvSpPr>
            <p:nvPr/>
          </p:nvSpPr>
          <p:spPr bwMode="auto">
            <a:xfrm>
              <a:off x="1692"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2" name="Rectangle 24"/>
            <p:cNvSpPr>
              <a:spLocks noChangeArrowheads="1"/>
            </p:cNvSpPr>
            <p:nvPr/>
          </p:nvSpPr>
          <p:spPr bwMode="auto">
            <a:xfrm>
              <a:off x="1296"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3" name="Rectangle 25"/>
            <p:cNvSpPr>
              <a:spLocks noChangeArrowheads="1"/>
            </p:cNvSpPr>
            <p:nvPr/>
          </p:nvSpPr>
          <p:spPr bwMode="auto">
            <a:xfrm>
              <a:off x="2484"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4" name="Rectangle 26"/>
            <p:cNvSpPr>
              <a:spLocks noChangeArrowheads="1"/>
            </p:cNvSpPr>
            <p:nvPr/>
          </p:nvSpPr>
          <p:spPr bwMode="auto">
            <a:xfrm>
              <a:off x="2088"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5" name="Rectangle 27"/>
            <p:cNvSpPr>
              <a:spLocks noChangeArrowheads="1"/>
            </p:cNvSpPr>
            <p:nvPr/>
          </p:nvSpPr>
          <p:spPr bwMode="auto">
            <a:xfrm>
              <a:off x="1692"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6" name="Rectangle 28"/>
            <p:cNvSpPr>
              <a:spLocks noChangeArrowheads="1"/>
            </p:cNvSpPr>
            <p:nvPr/>
          </p:nvSpPr>
          <p:spPr bwMode="auto">
            <a:xfrm>
              <a:off x="1296"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7" name="Rectangle 29"/>
            <p:cNvSpPr>
              <a:spLocks noChangeArrowheads="1"/>
            </p:cNvSpPr>
            <p:nvPr/>
          </p:nvSpPr>
          <p:spPr bwMode="auto">
            <a:xfrm>
              <a:off x="2484"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918" name="Rectangle 30"/>
            <p:cNvSpPr>
              <a:spLocks noChangeArrowheads="1"/>
            </p:cNvSpPr>
            <p:nvPr/>
          </p:nvSpPr>
          <p:spPr bwMode="auto">
            <a:xfrm>
              <a:off x="2088"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919" name="Rectangle 31"/>
            <p:cNvSpPr>
              <a:spLocks noChangeArrowheads="1"/>
            </p:cNvSpPr>
            <p:nvPr/>
          </p:nvSpPr>
          <p:spPr bwMode="auto">
            <a:xfrm>
              <a:off x="1692"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920" name="Rectangle 32"/>
            <p:cNvSpPr>
              <a:spLocks noChangeArrowheads="1"/>
            </p:cNvSpPr>
            <p:nvPr/>
          </p:nvSpPr>
          <p:spPr bwMode="auto">
            <a:xfrm>
              <a:off x="1296"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 </a:t>
              </a:r>
            </a:p>
          </p:txBody>
        </p:sp>
        <p:sp>
          <p:nvSpPr>
            <p:cNvPr id="37921" name="Line 33"/>
            <p:cNvSpPr>
              <a:spLocks noChangeShapeType="1"/>
            </p:cNvSpPr>
            <p:nvPr/>
          </p:nvSpPr>
          <p:spPr bwMode="auto">
            <a:xfrm>
              <a:off x="1296" y="1536"/>
              <a:ext cx="1584" cy="0"/>
            </a:xfrm>
            <a:prstGeom prst="line">
              <a:avLst/>
            </a:prstGeom>
            <a:noFill/>
            <a:ln w="28575" cap="sq">
              <a:solidFill>
                <a:schemeClr val="tx1"/>
              </a:solidFill>
              <a:miter lim="800000"/>
              <a:headEnd/>
              <a:tailEnd/>
            </a:ln>
            <a:effectLst/>
          </p:spPr>
          <p:txBody>
            <a:bodyPr wrap="none"/>
            <a:lstStyle/>
            <a:p>
              <a:endParaRPr lang="en-US"/>
            </a:p>
          </p:txBody>
        </p:sp>
        <p:sp>
          <p:nvSpPr>
            <p:cNvPr id="37922" name="Line 34"/>
            <p:cNvSpPr>
              <a:spLocks noChangeShapeType="1"/>
            </p:cNvSpPr>
            <p:nvPr/>
          </p:nvSpPr>
          <p:spPr bwMode="auto">
            <a:xfrm>
              <a:off x="1296" y="1911"/>
              <a:ext cx="1584" cy="0"/>
            </a:xfrm>
            <a:prstGeom prst="line">
              <a:avLst/>
            </a:prstGeom>
            <a:noFill/>
            <a:ln w="12700">
              <a:solidFill>
                <a:schemeClr val="tx1"/>
              </a:solidFill>
              <a:miter lim="800000"/>
              <a:headEnd/>
              <a:tailEnd/>
            </a:ln>
            <a:effectLst/>
          </p:spPr>
          <p:txBody>
            <a:bodyPr wrap="none"/>
            <a:lstStyle/>
            <a:p>
              <a:endParaRPr lang="en-US"/>
            </a:p>
          </p:txBody>
        </p:sp>
        <p:sp>
          <p:nvSpPr>
            <p:cNvPr id="37923" name="Line 35"/>
            <p:cNvSpPr>
              <a:spLocks noChangeShapeType="1"/>
            </p:cNvSpPr>
            <p:nvPr/>
          </p:nvSpPr>
          <p:spPr bwMode="auto">
            <a:xfrm>
              <a:off x="1296" y="2256"/>
              <a:ext cx="1584" cy="0"/>
            </a:xfrm>
            <a:prstGeom prst="line">
              <a:avLst/>
            </a:prstGeom>
            <a:noFill/>
            <a:ln w="12700">
              <a:solidFill>
                <a:schemeClr val="tx1"/>
              </a:solidFill>
              <a:miter lim="800000"/>
              <a:headEnd/>
              <a:tailEnd/>
            </a:ln>
            <a:effectLst/>
          </p:spPr>
          <p:txBody>
            <a:bodyPr wrap="none"/>
            <a:lstStyle/>
            <a:p>
              <a:endParaRPr lang="en-US"/>
            </a:p>
          </p:txBody>
        </p:sp>
        <p:sp>
          <p:nvSpPr>
            <p:cNvPr id="37924" name="Line 36"/>
            <p:cNvSpPr>
              <a:spLocks noChangeShapeType="1"/>
            </p:cNvSpPr>
            <p:nvPr/>
          </p:nvSpPr>
          <p:spPr bwMode="auto">
            <a:xfrm>
              <a:off x="1296" y="2631"/>
              <a:ext cx="1584" cy="0"/>
            </a:xfrm>
            <a:prstGeom prst="line">
              <a:avLst/>
            </a:prstGeom>
            <a:noFill/>
            <a:ln w="12700">
              <a:solidFill>
                <a:schemeClr val="tx1"/>
              </a:solidFill>
              <a:miter lim="800000"/>
              <a:headEnd/>
              <a:tailEnd/>
            </a:ln>
            <a:effectLst/>
          </p:spPr>
          <p:txBody>
            <a:bodyPr wrap="none"/>
            <a:lstStyle/>
            <a:p>
              <a:endParaRPr lang="en-US"/>
            </a:p>
          </p:txBody>
        </p:sp>
        <p:sp>
          <p:nvSpPr>
            <p:cNvPr id="37925" name="Line 37"/>
            <p:cNvSpPr>
              <a:spLocks noChangeShapeType="1"/>
            </p:cNvSpPr>
            <p:nvPr/>
          </p:nvSpPr>
          <p:spPr bwMode="auto">
            <a:xfrm>
              <a:off x="1296" y="3007"/>
              <a:ext cx="1584" cy="0"/>
            </a:xfrm>
            <a:prstGeom prst="line">
              <a:avLst/>
            </a:prstGeom>
            <a:noFill/>
            <a:ln w="12700">
              <a:solidFill>
                <a:schemeClr val="tx1"/>
              </a:solidFill>
              <a:miter lim="800000"/>
              <a:headEnd/>
              <a:tailEnd/>
            </a:ln>
            <a:effectLst/>
          </p:spPr>
          <p:txBody>
            <a:bodyPr wrap="none"/>
            <a:lstStyle/>
            <a:p>
              <a:endParaRPr lang="en-US"/>
            </a:p>
          </p:txBody>
        </p:sp>
        <p:sp>
          <p:nvSpPr>
            <p:cNvPr id="37926" name="Line 38"/>
            <p:cNvSpPr>
              <a:spLocks noChangeShapeType="1"/>
            </p:cNvSpPr>
            <p:nvPr/>
          </p:nvSpPr>
          <p:spPr bwMode="auto">
            <a:xfrm>
              <a:off x="1296" y="3382"/>
              <a:ext cx="1584" cy="0"/>
            </a:xfrm>
            <a:prstGeom prst="line">
              <a:avLst/>
            </a:prstGeom>
            <a:noFill/>
            <a:ln w="12700">
              <a:solidFill>
                <a:schemeClr val="tx1"/>
              </a:solidFill>
              <a:miter lim="800000"/>
              <a:headEnd/>
              <a:tailEnd/>
            </a:ln>
            <a:effectLst/>
          </p:spPr>
          <p:txBody>
            <a:bodyPr wrap="none"/>
            <a:lstStyle/>
            <a:p>
              <a:endParaRPr lang="en-US"/>
            </a:p>
          </p:txBody>
        </p:sp>
        <p:sp>
          <p:nvSpPr>
            <p:cNvPr id="37927" name="Line 39"/>
            <p:cNvSpPr>
              <a:spLocks noChangeShapeType="1"/>
            </p:cNvSpPr>
            <p:nvPr/>
          </p:nvSpPr>
          <p:spPr bwMode="auto">
            <a:xfrm>
              <a:off x="1296" y="3756"/>
              <a:ext cx="1584" cy="0"/>
            </a:xfrm>
            <a:prstGeom prst="line">
              <a:avLst/>
            </a:prstGeom>
            <a:noFill/>
            <a:ln w="12700">
              <a:solidFill>
                <a:schemeClr val="tx1"/>
              </a:solidFill>
              <a:miter lim="800000"/>
              <a:headEnd/>
              <a:tailEnd/>
            </a:ln>
            <a:effectLst/>
          </p:spPr>
          <p:txBody>
            <a:bodyPr wrap="none"/>
            <a:lstStyle/>
            <a:p>
              <a:endParaRPr lang="en-US"/>
            </a:p>
          </p:txBody>
        </p:sp>
        <p:sp>
          <p:nvSpPr>
            <p:cNvPr id="37928" name="Line 40"/>
            <p:cNvSpPr>
              <a:spLocks noChangeShapeType="1"/>
            </p:cNvSpPr>
            <p:nvPr/>
          </p:nvSpPr>
          <p:spPr bwMode="auto">
            <a:xfrm>
              <a:off x="1296" y="4131"/>
              <a:ext cx="1584" cy="0"/>
            </a:xfrm>
            <a:prstGeom prst="line">
              <a:avLst/>
            </a:prstGeom>
            <a:noFill/>
            <a:ln w="28575" cap="sq">
              <a:solidFill>
                <a:schemeClr val="tx1"/>
              </a:solidFill>
              <a:miter lim="800000"/>
              <a:headEnd/>
              <a:tailEnd/>
            </a:ln>
            <a:effectLst/>
          </p:spPr>
          <p:txBody>
            <a:bodyPr wrap="none"/>
            <a:lstStyle/>
            <a:p>
              <a:endParaRPr lang="en-US"/>
            </a:p>
          </p:txBody>
        </p:sp>
        <p:sp>
          <p:nvSpPr>
            <p:cNvPr id="37929" name="Line 41"/>
            <p:cNvSpPr>
              <a:spLocks noChangeShapeType="1"/>
            </p:cNvSpPr>
            <p:nvPr/>
          </p:nvSpPr>
          <p:spPr bwMode="auto">
            <a:xfrm>
              <a:off x="1296" y="1536"/>
              <a:ext cx="0" cy="2595"/>
            </a:xfrm>
            <a:prstGeom prst="line">
              <a:avLst/>
            </a:prstGeom>
            <a:noFill/>
            <a:ln w="28575" cap="sq">
              <a:solidFill>
                <a:schemeClr val="tx1"/>
              </a:solidFill>
              <a:miter lim="800000"/>
              <a:headEnd/>
              <a:tailEnd/>
            </a:ln>
            <a:effectLst/>
          </p:spPr>
          <p:txBody>
            <a:bodyPr wrap="none"/>
            <a:lstStyle/>
            <a:p>
              <a:endParaRPr lang="en-US"/>
            </a:p>
          </p:txBody>
        </p:sp>
        <p:sp>
          <p:nvSpPr>
            <p:cNvPr id="37930" name="Line 42"/>
            <p:cNvSpPr>
              <a:spLocks noChangeShapeType="1"/>
            </p:cNvSpPr>
            <p:nvPr/>
          </p:nvSpPr>
          <p:spPr bwMode="auto">
            <a:xfrm>
              <a:off x="1692" y="1536"/>
              <a:ext cx="0" cy="2595"/>
            </a:xfrm>
            <a:prstGeom prst="line">
              <a:avLst/>
            </a:prstGeom>
            <a:noFill/>
            <a:ln w="12700">
              <a:solidFill>
                <a:schemeClr val="tx1"/>
              </a:solidFill>
              <a:miter lim="800000"/>
              <a:headEnd/>
              <a:tailEnd/>
            </a:ln>
            <a:effectLst/>
          </p:spPr>
          <p:txBody>
            <a:bodyPr wrap="none"/>
            <a:lstStyle/>
            <a:p>
              <a:endParaRPr lang="en-US"/>
            </a:p>
          </p:txBody>
        </p:sp>
        <p:sp>
          <p:nvSpPr>
            <p:cNvPr id="37931" name="Line 43"/>
            <p:cNvSpPr>
              <a:spLocks noChangeShapeType="1"/>
            </p:cNvSpPr>
            <p:nvPr/>
          </p:nvSpPr>
          <p:spPr bwMode="auto">
            <a:xfrm>
              <a:off x="2088" y="1536"/>
              <a:ext cx="0" cy="2595"/>
            </a:xfrm>
            <a:prstGeom prst="line">
              <a:avLst/>
            </a:prstGeom>
            <a:noFill/>
            <a:ln w="12700">
              <a:solidFill>
                <a:schemeClr val="tx1"/>
              </a:solidFill>
              <a:miter lim="800000"/>
              <a:headEnd/>
              <a:tailEnd/>
            </a:ln>
            <a:effectLst/>
          </p:spPr>
          <p:txBody>
            <a:bodyPr wrap="none"/>
            <a:lstStyle/>
            <a:p>
              <a:endParaRPr lang="en-US"/>
            </a:p>
          </p:txBody>
        </p:sp>
        <p:sp>
          <p:nvSpPr>
            <p:cNvPr id="37932" name="Line 44"/>
            <p:cNvSpPr>
              <a:spLocks noChangeShapeType="1"/>
            </p:cNvSpPr>
            <p:nvPr/>
          </p:nvSpPr>
          <p:spPr bwMode="auto">
            <a:xfrm>
              <a:off x="2484" y="1536"/>
              <a:ext cx="0" cy="2595"/>
            </a:xfrm>
            <a:prstGeom prst="line">
              <a:avLst/>
            </a:prstGeom>
            <a:noFill/>
            <a:ln w="12700">
              <a:solidFill>
                <a:schemeClr val="tx1"/>
              </a:solidFill>
              <a:miter lim="800000"/>
              <a:headEnd/>
              <a:tailEnd/>
            </a:ln>
            <a:effectLst/>
          </p:spPr>
          <p:txBody>
            <a:bodyPr wrap="none"/>
            <a:lstStyle/>
            <a:p>
              <a:endParaRPr lang="en-US"/>
            </a:p>
          </p:txBody>
        </p:sp>
        <p:sp>
          <p:nvSpPr>
            <p:cNvPr id="37933" name="Line 45"/>
            <p:cNvSpPr>
              <a:spLocks noChangeShapeType="1"/>
            </p:cNvSpPr>
            <p:nvPr/>
          </p:nvSpPr>
          <p:spPr bwMode="auto">
            <a:xfrm>
              <a:off x="2880" y="1536"/>
              <a:ext cx="0" cy="2595"/>
            </a:xfrm>
            <a:prstGeom prst="line">
              <a:avLst/>
            </a:prstGeom>
            <a:noFill/>
            <a:ln w="28575" cap="sq">
              <a:solidFill>
                <a:schemeClr val="tx1"/>
              </a:solidFill>
              <a:miter lim="800000"/>
              <a:headEnd/>
              <a:tailEnd/>
            </a:ln>
            <a:effectLst/>
          </p:spPr>
          <p:txBody>
            <a:bodyPr wrap="none"/>
            <a:lstStyle/>
            <a:p>
              <a:endParaRPr lang="en-US"/>
            </a:p>
          </p:txBody>
        </p:sp>
        <p:sp>
          <p:nvSpPr>
            <p:cNvPr id="37892" name="Text Box 4"/>
            <p:cNvSpPr txBox="1">
              <a:spLocks noChangeArrowheads="1"/>
            </p:cNvSpPr>
            <p:nvPr/>
          </p:nvSpPr>
          <p:spPr bwMode="auto">
            <a:xfrm>
              <a:off x="1229" y="1200"/>
              <a:ext cx="2438" cy="233"/>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Input </a:t>
              </a:r>
              <a:r>
                <a:rPr lang="en-US" b="1" dirty="0" smtClean="0">
                  <a:solidFill>
                    <a:srgbClr val="008000"/>
                  </a:solidFill>
                </a:rPr>
                <a:t>matrix (Shingles x Documents) </a:t>
              </a:r>
              <a:endParaRPr lang="en-US" b="1" dirty="0">
                <a:solidFill>
                  <a:srgbClr val="008000"/>
                </a:solidFill>
              </a:endParaRPr>
            </a:p>
          </p:txBody>
        </p:sp>
      </p:grpSp>
      <p:sp>
        <p:nvSpPr>
          <p:cNvPr id="124" name="Text Box 4"/>
          <p:cNvSpPr txBox="1">
            <a:spLocks noChangeArrowheads="1"/>
          </p:cNvSpPr>
          <p:nvPr/>
        </p:nvSpPr>
        <p:spPr bwMode="auto">
          <a:xfrm>
            <a:off x="274079" y="1809750"/>
            <a:ext cx="1617238" cy="369332"/>
          </a:xfrm>
          <a:prstGeom prst="rect">
            <a:avLst/>
          </a:prstGeom>
          <a:noFill/>
          <a:ln w="9525">
            <a:noFill/>
            <a:miter lim="800000"/>
            <a:headEnd/>
            <a:tailEnd/>
          </a:ln>
          <a:effectLst/>
        </p:spPr>
        <p:txBody>
          <a:bodyPr wrap="none">
            <a:spAutoFit/>
          </a:bodyPr>
          <a:lstStyle/>
          <a:p>
            <a:r>
              <a:rPr lang="en-US" b="1" dirty="0" smtClean="0">
                <a:solidFill>
                  <a:srgbClr val="008000"/>
                </a:solidFill>
              </a:rPr>
              <a:t>Permutation </a:t>
            </a:r>
            <a:r>
              <a:rPr lang="en-US" b="1" dirty="0" smtClean="0">
                <a:solidFill>
                  <a:srgbClr val="008000"/>
                </a:solidFill>
                <a:sym typeface="Symbol"/>
              </a:rPr>
              <a:t></a:t>
            </a:r>
            <a:endParaRPr lang="en-US" b="1" dirty="0">
              <a:solidFill>
                <a:srgbClr val="008000"/>
              </a:solidFill>
            </a:endParaRPr>
          </a:p>
        </p:txBody>
      </p:sp>
      <p:sp>
        <p:nvSpPr>
          <p:cNvPr id="27" name="TextBox 26"/>
          <p:cNvSpPr txBox="1"/>
          <p:nvPr/>
        </p:nvSpPr>
        <p:spPr>
          <a:xfrm>
            <a:off x="6131149" y="0"/>
            <a:ext cx="3012851" cy="1169551"/>
          </a:xfrm>
          <a:prstGeom prst="rect">
            <a:avLst/>
          </a:prstGeom>
          <a:solidFill>
            <a:schemeClr val="bg1"/>
          </a:solidFill>
        </p:spPr>
        <p:txBody>
          <a:bodyPr wrap="square" rtlCol="0">
            <a:spAutoFit/>
          </a:bodyPr>
          <a:lstStyle/>
          <a:p>
            <a:r>
              <a:rPr lang="en-US" sz="1400" b="1" dirty="0" smtClean="0">
                <a:solidFill>
                  <a:srgbClr val="008000"/>
                </a:solidFill>
                <a:latin typeface="Arial" pitchFamily="34" charset="0"/>
                <a:cs typeface="Arial" pitchFamily="34" charset="0"/>
              </a:rPr>
              <a:t>Note:</a:t>
            </a:r>
            <a:r>
              <a:rPr lang="en-US" sz="1400" dirty="0" smtClean="0">
                <a:solidFill>
                  <a:srgbClr val="008000"/>
                </a:solidFill>
                <a:latin typeface="Arial" pitchFamily="34" charset="0"/>
                <a:cs typeface="Arial" pitchFamily="34" charset="0"/>
              </a:rPr>
              <a:t> Another (equivalent) way is to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store</a:t>
            </a:r>
            <a:r>
              <a:rPr lang="en-US" sz="1400" dirty="0">
                <a:solidFill>
                  <a:srgbClr val="008000"/>
                </a:solidFill>
                <a:latin typeface="Arial" pitchFamily="34" charset="0"/>
                <a:cs typeface="Arial" pitchFamily="34" charset="0"/>
              </a:rPr>
              <a:t> </a:t>
            </a:r>
            <a:r>
              <a:rPr lang="en-US" sz="1400" dirty="0" smtClean="0">
                <a:solidFill>
                  <a:srgbClr val="008000"/>
                </a:solidFill>
                <a:latin typeface="Arial" pitchFamily="34" charset="0"/>
                <a:cs typeface="Arial" pitchFamily="34" charset="0"/>
              </a:rPr>
              <a:t>row indexes:</a:t>
            </a:r>
          </a:p>
          <a:p>
            <a:endParaRPr lang="en-US" sz="1400" dirty="0">
              <a:solidFill>
                <a:srgbClr val="008000"/>
              </a:solidFill>
              <a:latin typeface="Arial" pitchFamily="34" charset="0"/>
              <a:cs typeface="Arial" pitchFamily="34" charset="0"/>
            </a:endParaRPr>
          </a:p>
          <a:p>
            <a:endParaRPr lang="en-US" sz="1400" dirty="0" smtClean="0">
              <a:solidFill>
                <a:srgbClr val="008000"/>
              </a:solidFill>
              <a:latin typeface="Arial" pitchFamily="34" charset="0"/>
              <a:cs typeface="Arial" pitchFamily="34" charset="0"/>
            </a:endParaRPr>
          </a:p>
          <a:p>
            <a:endParaRPr lang="en-US" sz="1400" dirty="0" smtClean="0">
              <a:solidFill>
                <a:srgbClr val="008000"/>
              </a:solidFill>
              <a:latin typeface="Arial" pitchFamily="34" charset="0"/>
              <a:cs typeface="Arial"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066827474"/>
              </p:ext>
            </p:extLst>
          </p:nvPr>
        </p:nvGraphicFramePr>
        <p:xfrm>
          <a:off x="7671069" y="287886"/>
          <a:ext cx="1508080" cy="822960"/>
        </p:xfrm>
        <a:graphic>
          <a:graphicData uri="http://schemas.openxmlformats.org/drawingml/2006/table">
            <a:tbl>
              <a:tblPr>
                <a:tableStyleId>{5C22544A-7EE6-4342-B048-85BDC9FD1C3A}</a:tableStyleId>
              </a:tblPr>
              <a:tblGrid>
                <a:gridCol w="377020"/>
                <a:gridCol w="377020"/>
                <a:gridCol w="377020"/>
                <a:gridCol w="377020"/>
              </a:tblGrid>
              <a:tr h="228600">
                <a:tc>
                  <a:txBody>
                    <a:bodyPr/>
                    <a:lstStyle/>
                    <a:p>
                      <a:pPr algn="ctr"/>
                      <a:r>
                        <a:rPr lang="en-US" dirty="0" smtClean="0"/>
                        <a:t>1</a:t>
                      </a:r>
                      <a:endParaRPr lang="en-US" dirty="0"/>
                    </a:p>
                  </a:txBody>
                  <a:tcPr marL="0" marR="0" marT="0" marB="0" anchor="ctr">
                    <a:solidFill>
                      <a:srgbClr val="680000">
                        <a:alpha val="50000"/>
                      </a:srgbClr>
                    </a:solidFill>
                  </a:tcPr>
                </a:tc>
                <a:tc>
                  <a:txBody>
                    <a:bodyPr/>
                    <a:lstStyle/>
                    <a:p>
                      <a:pPr algn="ctr"/>
                      <a:r>
                        <a:rPr lang="en-US" dirty="0" smtClean="0"/>
                        <a:t>5</a:t>
                      </a:r>
                      <a:endParaRPr lang="en-US" dirty="0"/>
                    </a:p>
                  </a:txBody>
                  <a:tcPr marL="0" marR="0" marT="0" marB="0" anchor="ctr">
                    <a:solidFill>
                      <a:srgbClr val="680000">
                        <a:alpha val="50000"/>
                      </a:srgbClr>
                    </a:solidFill>
                  </a:tcPr>
                </a:tc>
                <a:tc>
                  <a:txBody>
                    <a:bodyPr/>
                    <a:lstStyle/>
                    <a:p>
                      <a:pPr algn="ctr"/>
                      <a:r>
                        <a:rPr lang="en-US" dirty="0" smtClean="0"/>
                        <a:t>1</a:t>
                      </a:r>
                      <a:endParaRPr lang="en-US" dirty="0"/>
                    </a:p>
                  </a:txBody>
                  <a:tcPr marL="0" marR="0" marT="0" marB="0" anchor="ctr">
                    <a:solidFill>
                      <a:srgbClr val="680000">
                        <a:alpha val="50000"/>
                      </a:srgbClr>
                    </a:solidFill>
                  </a:tcPr>
                </a:tc>
                <a:tc>
                  <a:txBody>
                    <a:bodyPr/>
                    <a:lstStyle/>
                    <a:p>
                      <a:pPr algn="ctr"/>
                      <a:r>
                        <a:rPr lang="en-US" dirty="0" smtClean="0"/>
                        <a:t>5</a:t>
                      </a:r>
                      <a:endParaRPr lang="en-US" dirty="0"/>
                    </a:p>
                  </a:txBody>
                  <a:tcPr marL="0" marR="0" marT="0" marB="0" anchor="ctr">
                    <a:solidFill>
                      <a:srgbClr val="680000">
                        <a:alpha val="50000"/>
                      </a:srgbClr>
                    </a:solidFill>
                  </a:tcPr>
                </a:tc>
              </a:tr>
              <a:tr h="228600">
                <a:tc>
                  <a:txBody>
                    <a:bodyPr/>
                    <a:lstStyle/>
                    <a:p>
                      <a:pPr algn="ctr"/>
                      <a:r>
                        <a:rPr lang="en-US" dirty="0" smtClean="0"/>
                        <a:t>2</a:t>
                      </a:r>
                      <a:endParaRPr lang="en-US" dirty="0"/>
                    </a:p>
                  </a:txBody>
                  <a:tcPr marL="0" marR="0" marT="0" marB="0" anchor="ctr">
                    <a:solidFill>
                      <a:schemeClr val="accent1">
                        <a:alpha val="50000"/>
                      </a:schemeClr>
                    </a:solidFill>
                  </a:tcPr>
                </a:tc>
                <a:tc>
                  <a:txBody>
                    <a:bodyPr/>
                    <a:lstStyle/>
                    <a:p>
                      <a:pPr algn="ctr"/>
                      <a:r>
                        <a:rPr lang="en-US" dirty="0" smtClean="0"/>
                        <a:t>3</a:t>
                      </a:r>
                      <a:endParaRPr lang="en-US" dirty="0"/>
                    </a:p>
                  </a:txBody>
                  <a:tcPr marL="0" marR="0" marT="0" marB="0" anchor="ctr">
                    <a:solidFill>
                      <a:schemeClr val="accent1">
                        <a:alpha val="50000"/>
                      </a:schemeClr>
                    </a:solidFill>
                  </a:tcPr>
                </a:tc>
                <a:tc>
                  <a:txBody>
                    <a:bodyPr/>
                    <a:lstStyle/>
                    <a:p>
                      <a:pPr algn="ctr"/>
                      <a:r>
                        <a:rPr lang="en-US" dirty="0" smtClean="0"/>
                        <a:t>1</a:t>
                      </a:r>
                      <a:endParaRPr lang="en-US" dirty="0"/>
                    </a:p>
                  </a:txBody>
                  <a:tcPr marL="0" marR="0" marT="0" marB="0" anchor="ctr">
                    <a:solidFill>
                      <a:schemeClr val="accent1">
                        <a:alpha val="50000"/>
                      </a:schemeClr>
                    </a:solidFill>
                  </a:tcPr>
                </a:tc>
                <a:tc>
                  <a:txBody>
                    <a:bodyPr/>
                    <a:lstStyle/>
                    <a:p>
                      <a:pPr algn="ctr"/>
                      <a:r>
                        <a:rPr lang="en-US" dirty="0" smtClean="0"/>
                        <a:t>3</a:t>
                      </a:r>
                      <a:endParaRPr lang="en-US" dirty="0"/>
                    </a:p>
                  </a:txBody>
                  <a:tcPr marL="0" marR="0" marT="0" marB="0" anchor="ctr">
                    <a:solidFill>
                      <a:schemeClr val="accent1">
                        <a:alpha val="50000"/>
                      </a:schemeClr>
                    </a:solidFill>
                  </a:tcPr>
                </a:tc>
              </a:tr>
              <a:tr h="228600">
                <a:tc>
                  <a:txBody>
                    <a:bodyPr/>
                    <a:lstStyle/>
                    <a:p>
                      <a:pPr algn="ctr"/>
                      <a:r>
                        <a:rPr lang="en-US" dirty="0" smtClean="0"/>
                        <a:t>6</a:t>
                      </a:r>
                      <a:endParaRPr lang="en-US" dirty="0"/>
                    </a:p>
                  </a:txBody>
                  <a:tcPr marL="0" marR="0" marT="0" marB="0" anchor="ctr">
                    <a:solidFill>
                      <a:schemeClr val="accent2">
                        <a:alpha val="50000"/>
                      </a:schemeClr>
                    </a:solidFill>
                  </a:tcPr>
                </a:tc>
                <a:tc>
                  <a:txBody>
                    <a:bodyPr/>
                    <a:lstStyle/>
                    <a:p>
                      <a:pPr algn="ctr"/>
                      <a:r>
                        <a:rPr lang="en-US" dirty="0" smtClean="0"/>
                        <a:t>4</a:t>
                      </a:r>
                      <a:endParaRPr lang="en-US" dirty="0"/>
                    </a:p>
                  </a:txBody>
                  <a:tcPr marL="0" marR="0" marT="0" marB="0" anchor="ctr">
                    <a:solidFill>
                      <a:schemeClr val="accent2">
                        <a:alpha val="50000"/>
                      </a:schemeClr>
                    </a:solidFill>
                  </a:tcPr>
                </a:tc>
                <a:tc>
                  <a:txBody>
                    <a:bodyPr/>
                    <a:lstStyle/>
                    <a:p>
                      <a:pPr algn="ctr"/>
                      <a:r>
                        <a:rPr lang="en-US" dirty="0" smtClean="0"/>
                        <a:t>6</a:t>
                      </a:r>
                      <a:endParaRPr lang="en-US" dirty="0"/>
                    </a:p>
                  </a:txBody>
                  <a:tcPr marL="0" marR="0" marT="0" marB="0" anchor="ctr">
                    <a:solidFill>
                      <a:schemeClr val="accent2">
                        <a:alpha val="50000"/>
                      </a:schemeClr>
                    </a:solidFill>
                  </a:tcPr>
                </a:tc>
                <a:tc>
                  <a:txBody>
                    <a:bodyPr/>
                    <a:lstStyle/>
                    <a:p>
                      <a:pPr algn="ctr"/>
                      <a:r>
                        <a:rPr lang="en-US" dirty="0" smtClean="0"/>
                        <a:t>4</a:t>
                      </a:r>
                      <a:endParaRPr lang="en-US" dirty="0"/>
                    </a:p>
                  </a:txBody>
                  <a:tcPr marL="0" marR="0" marT="0" marB="0" anchor="ctr">
                    <a:solidFill>
                      <a:schemeClr val="accent2">
                        <a:alpha val="50000"/>
                      </a:schemeClr>
                    </a:solidFill>
                  </a:tcPr>
                </a:tc>
              </a:tr>
            </a:tbl>
          </a:graphicData>
        </a:graphic>
      </p:graphicFrame>
    </p:spTree>
    <p:extLst>
      <p:ext uri="{BB962C8B-B14F-4D97-AF65-F5344CB8AC3E}">
        <p14:creationId xmlns:p14="http://schemas.microsoft.com/office/powerpoint/2010/main" val="32165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The Min-Hash Property</a:t>
            </a:r>
            <a:endParaRPr lang="en-US" dirty="0"/>
          </a:p>
        </p:txBody>
      </p:sp>
      <p:sp>
        <p:nvSpPr>
          <p:cNvPr id="38915" name="Rectangle 3"/>
          <p:cNvSpPr>
            <a:spLocks noGrp="1" noChangeArrowheads="1"/>
          </p:cNvSpPr>
          <p:nvPr>
            <p:ph idx="1"/>
          </p:nvPr>
        </p:nvSpPr>
        <p:spPr>
          <a:xfrm>
            <a:off x="228600" y="1295400"/>
            <a:ext cx="8793480" cy="5410200"/>
          </a:xfrm>
        </p:spPr>
        <p:txBody>
          <a:bodyPr>
            <a:normAutofit/>
          </a:bodyPr>
          <a:lstStyle/>
          <a:p>
            <a:r>
              <a:rPr lang="en-US" b="1" dirty="0" smtClean="0">
                <a:solidFill>
                  <a:srgbClr val="0000FF"/>
                </a:solidFill>
              </a:rPr>
              <a:t>Choose a random permutation </a:t>
            </a:r>
            <a:r>
              <a:rPr lang="en-US" b="1" dirty="0" smtClean="0">
                <a:solidFill>
                  <a:srgbClr val="0000FF"/>
                </a:solidFill>
                <a:sym typeface="Symbol"/>
              </a:rPr>
              <a:t></a:t>
            </a:r>
            <a:endParaRPr lang="en-US" b="1" dirty="0" smtClean="0">
              <a:solidFill>
                <a:srgbClr val="0000FF"/>
              </a:solidFill>
            </a:endParaRPr>
          </a:p>
          <a:p>
            <a:r>
              <a:rPr lang="en-US" b="1" u="sng" dirty="0" smtClean="0"/>
              <a:t>Claim:</a:t>
            </a:r>
            <a:r>
              <a:rPr lang="en-US" b="1" dirty="0" smtClean="0">
                <a:solidFill>
                  <a:srgbClr val="D60093"/>
                </a:solidFill>
              </a:rPr>
              <a:t> </a:t>
            </a:r>
            <a:r>
              <a:rPr lang="en-US" b="1" dirty="0" err="1" smtClean="0">
                <a:solidFill>
                  <a:srgbClr val="D60093"/>
                </a:solidFill>
              </a:rPr>
              <a:t>Pr</a:t>
            </a:r>
            <a:r>
              <a:rPr lang="en-US" b="1" dirty="0" smtClean="0">
                <a:solidFill>
                  <a:srgbClr val="D60093"/>
                </a:solidFill>
              </a:rPr>
              <a:t>[</a:t>
            </a:r>
            <a:r>
              <a:rPr lang="en-US" b="1" i="1" dirty="0" smtClean="0">
                <a:solidFill>
                  <a:srgbClr val="D60093"/>
                </a:solidFill>
              </a:rPr>
              <a:t>h</a:t>
            </a:r>
            <a:r>
              <a:rPr lang="en-US" b="1" baseline="-25000" dirty="0" smtClean="0">
                <a:solidFill>
                  <a:srgbClr val="D60093"/>
                </a:solidFill>
                <a:sym typeface="Symbol"/>
              </a:rPr>
              <a:t></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 </a:t>
            </a:r>
            <a:r>
              <a:rPr lang="en-US" b="1" i="1" dirty="0" smtClean="0">
                <a:solidFill>
                  <a:srgbClr val="D60093"/>
                </a:solidFill>
              </a:rPr>
              <a:t>h</a:t>
            </a:r>
            <a:r>
              <a:rPr lang="en-US" b="1" baseline="-25000" dirty="0" smtClean="0">
                <a:solidFill>
                  <a:srgbClr val="D60093"/>
                </a:solidFill>
                <a:sym typeface="Symbol"/>
              </a:rPr>
              <a:t></a:t>
            </a:r>
            <a:r>
              <a:rPr lang="en-US" b="1" dirty="0" smtClean="0">
                <a:solidFill>
                  <a:srgbClr val="D60093"/>
                </a:solidFill>
              </a:rPr>
              <a:t>(C</a:t>
            </a:r>
            <a:r>
              <a:rPr lang="en-US" b="1" baseline="-25000" dirty="0" smtClean="0">
                <a:solidFill>
                  <a:srgbClr val="D60093"/>
                </a:solidFill>
              </a:rPr>
              <a:t>2</a:t>
            </a:r>
            <a:r>
              <a:rPr lang="en-US" b="1" dirty="0" smtClean="0">
                <a:solidFill>
                  <a:srgbClr val="D60093"/>
                </a:solidFill>
              </a:rPr>
              <a:t>)] = </a:t>
            </a:r>
            <a:r>
              <a:rPr lang="en-US" b="1" i="1" dirty="0" err="1">
                <a:solidFill>
                  <a:srgbClr val="D60093"/>
                </a:solidFill>
              </a:rPr>
              <a:t>s</a:t>
            </a:r>
            <a:r>
              <a:rPr lang="en-US" b="1" i="1" dirty="0" err="1" smtClean="0">
                <a:solidFill>
                  <a:srgbClr val="D60093"/>
                </a:solidFill>
              </a:rPr>
              <a:t>im</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C</a:t>
            </a:r>
            <a:r>
              <a:rPr lang="en-US" b="1" baseline="-25000" dirty="0" smtClean="0">
                <a:solidFill>
                  <a:srgbClr val="D60093"/>
                </a:solidFill>
              </a:rPr>
              <a:t>2</a:t>
            </a:r>
            <a:r>
              <a:rPr lang="en-US" b="1" dirty="0" smtClean="0">
                <a:solidFill>
                  <a:srgbClr val="D60093"/>
                </a:solidFill>
              </a:rPr>
              <a:t>) </a:t>
            </a:r>
          </a:p>
          <a:p>
            <a:r>
              <a:rPr lang="en-US" b="1" dirty="0" smtClean="0">
                <a:solidFill>
                  <a:srgbClr val="008000"/>
                </a:solidFill>
              </a:rPr>
              <a:t>Why?</a:t>
            </a:r>
          </a:p>
          <a:p>
            <a:pPr lvl="1"/>
            <a:r>
              <a:rPr lang="en-US" dirty="0" smtClean="0"/>
              <a:t>Let </a:t>
            </a:r>
            <a:r>
              <a:rPr lang="en-US" b="1" dirty="0" smtClean="0"/>
              <a:t>X</a:t>
            </a:r>
            <a:r>
              <a:rPr lang="en-US" dirty="0" smtClean="0"/>
              <a:t> be a doc (set of shingles), </a:t>
            </a:r>
            <a:r>
              <a:rPr lang="en-US" b="1" i="1" dirty="0">
                <a:sym typeface="Symbol"/>
              </a:rPr>
              <a:t>y </a:t>
            </a:r>
            <a:r>
              <a:rPr lang="en-US" b="1" i="1" dirty="0"/>
              <a:t>X</a:t>
            </a:r>
            <a:r>
              <a:rPr lang="en-US" dirty="0">
                <a:sym typeface="Symbol"/>
              </a:rPr>
              <a:t> </a:t>
            </a:r>
            <a:r>
              <a:rPr lang="en-US" dirty="0" smtClean="0">
                <a:sym typeface="Symbol"/>
              </a:rPr>
              <a:t>is a shingle</a:t>
            </a:r>
            <a:endParaRPr lang="en-US" dirty="0" smtClean="0"/>
          </a:p>
          <a:p>
            <a:pPr lvl="1"/>
            <a:r>
              <a:rPr lang="en-US" b="1" dirty="0" smtClean="0">
                <a:solidFill>
                  <a:srgbClr val="008000"/>
                </a:solidFill>
              </a:rPr>
              <a:t>Then:</a:t>
            </a:r>
            <a:r>
              <a:rPr lang="en-US" dirty="0" smtClean="0"/>
              <a:t> </a:t>
            </a:r>
            <a:r>
              <a:rPr lang="en-US" b="1" dirty="0" smtClean="0"/>
              <a:t>Pr[</a:t>
            </a:r>
            <a:r>
              <a:rPr lang="en-US" b="1" dirty="0" smtClean="0">
                <a:sym typeface="Symbol"/>
              </a:rPr>
              <a:t>(y) = min((X))] = 1/|X|</a:t>
            </a:r>
          </a:p>
          <a:p>
            <a:pPr lvl="2"/>
            <a:r>
              <a:rPr lang="en-US" dirty="0" smtClean="0">
                <a:sym typeface="Symbol"/>
              </a:rPr>
              <a:t>It is equally likely that any </a:t>
            </a:r>
            <a:r>
              <a:rPr lang="en-US" b="1" i="1" dirty="0" smtClean="0">
                <a:sym typeface="Symbol"/>
              </a:rPr>
              <a:t>y </a:t>
            </a:r>
            <a:r>
              <a:rPr lang="en-US" b="1" i="1" dirty="0" smtClean="0"/>
              <a:t>X</a:t>
            </a:r>
            <a:r>
              <a:rPr lang="en-US" dirty="0" smtClean="0">
                <a:sym typeface="Symbol"/>
              </a:rPr>
              <a:t> is mapped to the </a:t>
            </a:r>
            <a:r>
              <a:rPr lang="en-US" b="1" i="1" dirty="0" smtClean="0">
                <a:sym typeface="Symbol"/>
              </a:rPr>
              <a:t>min</a:t>
            </a:r>
            <a:r>
              <a:rPr lang="en-US" dirty="0" smtClean="0">
                <a:sym typeface="Symbol"/>
              </a:rPr>
              <a:t> element</a:t>
            </a:r>
          </a:p>
          <a:p>
            <a:pPr lvl="1"/>
            <a:r>
              <a:rPr lang="en-US" dirty="0" smtClean="0">
                <a:sym typeface="Symbol"/>
              </a:rPr>
              <a:t>Let </a:t>
            </a:r>
            <a:r>
              <a:rPr lang="en-US" b="1" i="1" dirty="0" smtClean="0">
                <a:sym typeface="Symbol"/>
              </a:rPr>
              <a:t>y</a:t>
            </a:r>
            <a:r>
              <a:rPr lang="en-US" dirty="0" smtClean="0">
                <a:sym typeface="Symbol"/>
              </a:rPr>
              <a:t> be </a:t>
            </a:r>
            <a:r>
              <a:rPr lang="en-US" dirty="0" err="1" smtClean="0">
                <a:sym typeface="Symbol"/>
              </a:rPr>
              <a:t>s.t.</a:t>
            </a:r>
            <a:r>
              <a:rPr lang="en-US" dirty="0" smtClean="0">
                <a:sym typeface="Symbol"/>
              </a:rPr>
              <a:t> (y) = min((C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a:t>
            </a:r>
          </a:p>
          <a:p>
            <a:pPr lvl="1"/>
            <a:r>
              <a:rPr lang="en-US" b="1" dirty="0" smtClean="0">
                <a:solidFill>
                  <a:srgbClr val="008000"/>
                </a:solidFill>
                <a:sym typeface="Symbol"/>
              </a:rPr>
              <a:t>Then either:</a:t>
            </a:r>
            <a:r>
              <a:rPr lang="en-US" dirty="0" smtClean="0">
                <a:sym typeface="Symbol"/>
              </a:rPr>
              <a:t>	 (y) = min((C</a:t>
            </a:r>
            <a:r>
              <a:rPr lang="en-US" baseline="-25000" dirty="0" smtClean="0">
                <a:sym typeface="Symbol"/>
              </a:rPr>
              <a:t>1</a:t>
            </a:r>
            <a:r>
              <a:rPr lang="en-US" dirty="0" smtClean="0">
                <a:sym typeface="Symbol"/>
              </a:rPr>
              <a:t>))  if y  C</a:t>
            </a:r>
            <a:r>
              <a:rPr lang="en-US" baseline="-25000" dirty="0" smtClean="0">
                <a:sym typeface="Symbol"/>
              </a:rPr>
              <a:t>1 </a:t>
            </a:r>
            <a:r>
              <a:rPr lang="en-US" dirty="0" smtClean="0">
                <a:sym typeface="Symbol"/>
              </a:rPr>
              <a:t>, </a:t>
            </a:r>
            <a:r>
              <a:rPr lang="en-US" b="1" dirty="0" smtClean="0">
                <a:sym typeface="Symbol"/>
              </a:rPr>
              <a:t>or</a:t>
            </a:r>
            <a:endParaRPr lang="en-US" b="1" baseline="-25000" dirty="0" smtClean="0">
              <a:sym typeface="Symbol"/>
            </a:endParaRPr>
          </a:p>
          <a:p>
            <a:pPr lvl="1">
              <a:buNone/>
            </a:pPr>
            <a:r>
              <a:rPr lang="en-US" dirty="0" smtClean="0">
                <a:sym typeface="Symbol"/>
              </a:rPr>
              <a:t>				 (y) = min((C</a:t>
            </a:r>
            <a:r>
              <a:rPr lang="en-US" baseline="-25000" dirty="0" smtClean="0">
                <a:sym typeface="Symbol"/>
              </a:rPr>
              <a:t>2</a:t>
            </a:r>
            <a:r>
              <a:rPr lang="en-US" dirty="0" smtClean="0">
                <a:sym typeface="Symbol"/>
              </a:rPr>
              <a:t>))  if y  C</a:t>
            </a:r>
            <a:r>
              <a:rPr lang="en-US" baseline="-25000" dirty="0" smtClean="0">
                <a:sym typeface="Symbol"/>
              </a:rPr>
              <a:t>2</a:t>
            </a:r>
            <a:endParaRPr lang="en-US" baseline="-25000" dirty="0" smtClean="0"/>
          </a:p>
          <a:p>
            <a:pPr lvl="1"/>
            <a:r>
              <a:rPr lang="en-US" dirty="0" smtClean="0">
                <a:sym typeface="Symbol"/>
              </a:rPr>
              <a:t>So the prob. that </a:t>
            </a:r>
            <a:r>
              <a:rPr lang="en-US" b="1" dirty="0" smtClean="0">
                <a:sym typeface="Symbol"/>
              </a:rPr>
              <a:t>both</a:t>
            </a:r>
            <a:r>
              <a:rPr lang="en-US" dirty="0" smtClean="0">
                <a:sym typeface="Symbol"/>
              </a:rPr>
              <a:t> are true is the prob. </a:t>
            </a:r>
            <a:r>
              <a:rPr lang="en-US" b="1" i="1" dirty="0" smtClean="0">
                <a:sym typeface="Symbol"/>
              </a:rPr>
              <a:t>y</a:t>
            </a:r>
            <a:r>
              <a:rPr lang="en-US" dirty="0" smtClean="0">
                <a:sym typeface="Symbol"/>
              </a:rPr>
              <a:t>  C</a:t>
            </a:r>
            <a:r>
              <a:rPr lang="en-US" baseline="-25000" dirty="0" smtClean="0">
                <a:sym typeface="Symbol"/>
              </a:rPr>
              <a:t>1</a:t>
            </a:r>
            <a:r>
              <a:rPr lang="en-US" dirty="0" smtClean="0">
                <a:sym typeface="Symbol"/>
              </a:rPr>
              <a:t>  C</a:t>
            </a:r>
            <a:r>
              <a:rPr lang="en-US" baseline="-25000" dirty="0" smtClean="0">
                <a:sym typeface="Symbol"/>
              </a:rPr>
              <a:t>2</a:t>
            </a:r>
          </a:p>
          <a:p>
            <a:pPr lvl="1"/>
            <a:r>
              <a:rPr lang="en-US" b="1" dirty="0" smtClean="0">
                <a:sym typeface="Symbol"/>
              </a:rPr>
              <a:t>Pr[min((C</a:t>
            </a:r>
            <a:r>
              <a:rPr lang="en-US" b="1" baseline="-25000" dirty="0" smtClean="0">
                <a:sym typeface="Symbol"/>
              </a:rPr>
              <a:t>1</a:t>
            </a:r>
            <a:r>
              <a:rPr lang="en-US" b="1" dirty="0" smtClean="0">
                <a:sym typeface="Symbol"/>
              </a:rPr>
              <a:t>))=min((C</a:t>
            </a:r>
            <a:r>
              <a:rPr lang="en-US" b="1" baseline="-25000" dirty="0" smtClean="0">
                <a:sym typeface="Symbol"/>
              </a:rPr>
              <a:t>2</a:t>
            </a:r>
            <a:r>
              <a:rPr lang="en-US" b="1" dirty="0" smtClean="0">
                <a:sym typeface="Symbol"/>
              </a:rPr>
              <a:t>))]=|C</a:t>
            </a:r>
            <a:r>
              <a:rPr lang="en-US" b="1" baseline="-25000" dirty="0" smtClean="0">
                <a:sym typeface="Symbol"/>
              </a:rPr>
              <a:t>1</a:t>
            </a:r>
            <a:r>
              <a:rPr lang="en-US" b="1" dirty="0" smtClean="0">
                <a:sym typeface="Symbol"/>
              </a:rPr>
              <a:t>C</a:t>
            </a:r>
            <a:r>
              <a:rPr lang="en-US" b="1" baseline="-25000" dirty="0" smtClean="0">
                <a:sym typeface="Symbol"/>
              </a:rPr>
              <a:t>2</a:t>
            </a:r>
            <a:r>
              <a:rPr lang="en-US" b="1" dirty="0" smtClean="0">
                <a:sym typeface="Symbol"/>
              </a:rPr>
              <a:t>|/|C</a:t>
            </a:r>
            <a:r>
              <a:rPr lang="en-US" b="1" baseline="-25000" dirty="0" smtClean="0">
                <a:sym typeface="Symbol"/>
              </a:rPr>
              <a:t>1</a:t>
            </a:r>
            <a:r>
              <a:rPr lang="en-US" b="1" dirty="0" smtClean="0">
                <a:sym typeface="Symbol"/>
              </a:rPr>
              <a:t>C</a:t>
            </a:r>
            <a:r>
              <a:rPr lang="en-US" b="1" baseline="-25000" dirty="0" smtClean="0">
                <a:sym typeface="Symbol"/>
              </a:rPr>
              <a:t>2</a:t>
            </a:r>
            <a:r>
              <a:rPr lang="en-US" b="1" dirty="0" smtClean="0">
                <a:sym typeface="Symbol"/>
              </a:rPr>
              <a:t>|</a:t>
            </a:r>
            <a:r>
              <a:rPr lang="en-US" b="1" dirty="0" smtClean="0">
                <a:solidFill>
                  <a:srgbClr val="D60093"/>
                </a:solidFill>
              </a:rPr>
              <a:t>= </a:t>
            </a:r>
            <a:r>
              <a:rPr lang="en-US" b="1" i="1" dirty="0" err="1">
                <a:solidFill>
                  <a:srgbClr val="D60093"/>
                </a:solidFill>
              </a:rPr>
              <a:t>s</a:t>
            </a:r>
            <a:r>
              <a:rPr lang="en-US" b="1" i="1" dirty="0" err="1" smtClean="0">
                <a:solidFill>
                  <a:srgbClr val="D60093"/>
                </a:solidFill>
              </a:rPr>
              <a:t>im</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C</a:t>
            </a:r>
            <a:r>
              <a:rPr lang="en-US" b="1" baseline="-25000" dirty="0" smtClean="0">
                <a:solidFill>
                  <a:srgbClr val="D60093"/>
                </a:solidFill>
              </a:rPr>
              <a:t>2</a:t>
            </a:r>
            <a:r>
              <a:rPr lang="en-US" b="1" dirty="0" smtClean="0">
                <a:solidFill>
                  <a:srgbClr val="D60093"/>
                </a:solidFill>
              </a:rPr>
              <a:t>) </a:t>
            </a:r>
            <a:endParaRPr lang="en-US" b="1" dirty="0" smtClean="0">
              <a:solidFill>
                <a:srgbClr val="D60093"/>
              </a:solidFill>
              <a:sym typeface="Symbol"/>
            </a:endParaRPr>
          </a:p>
        </p:txBody>
      </p:sp>
      <p:sp>
        <p:nvSpPr>
          <p:cNvPr id="10" name="Rectangle 9"/>
          <p:cNvSpPr>
            <a:spLocks noChangeArrowheads="1"/>
          </p:cNvSpPr>
          <p:nvPr/>
        </p:nvSpPr>
        <p:spPr bwMode="auto">
          <a:xfrm>
            <a:off x="8534399" y="2987674"/>
            <a:ext cx="480579" cy="593725"/>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1" name="Rectangle 10"/>
          <p:cNvSpPr>
            <a:spLocks noChangeArrowheads="1"/>
          </p:cNvSpPr>
          <p:nvPr/>
        </p:nvSpPr>
        <p:spPr bwMode="auto">
          <a:xfrm>
            <a:off x="7924799" y="2987674"/>
            <a:ext cx="609601" cy="593725"/>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12" name="Rectangle 11"/>
          <p:cNvSpPr>
            <a:spLocks noChangeArrowheads="1"/>
          </p:cNvSpPr>
          <p:nvPr/>
        </p:nvSpPr>
        <p:spPr bwMode="auto">
          <a:xfrm>
            <a:off x="8534399" y="2392362"/>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13" name="Rectangle 12"/>
          <p:cNvSpPr>
            <a:spLocks noChangeArrowheads="1"/>
          </p:cNvSpPr>
          <p:nvPr/>
        </p:nvSpPr>
        <p:spPr bwMode="auto">
          <a:xfrm>
            <a:off x="7924799" y="2392362"/>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4" name="Rectangle 13"/>
          <p:cNvSpPr>
            <a:spLocks noChangeArrowheads="1"/>
          </p:cNvSpPr>
          <p:nvPr/>
        </p:nvSpPr>
        <p:spPr bwMode="auto">
          <a:xfrm>
            <a:off x="8534399" y="1795462"/>
            <a:ext cx="480579" cy="596900"/>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a:t>
            </a:r>
            <a:endParaRPr lang="en-US" sz="2800" dirty="0"/>
          </a:p>
        </p:txBody>
      </p:sp>
      <p:sp>
        <p:nvSpPr>
          <p:cNvPr id="15" name="Rectangle 14"/>
          <p:cNvSpPr>
            <a:spLocks noChangeArrowheads="1"/>
          </p:cNvSpPr>
          <p:nvPr/>
        </p:nvSpPr>
        <p:spPr bwMode="auto">
          <a:xfrm>
            <a:off x="7924799" y="1795462"/>
            <a:ext cx="609601" cy="596900"/>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6" name="Rectangle 15"/>
          <p:cNvSpPr>
            <a:spLocks noChangeArrowheads="1"/>
          </p:cNvSpPr>
          <p:nvPr/>
        </p:nvSpPr>
        <p:spPr bwMode="auto">
          <a:xfrm>
            <a:off x="8534399" y="1200149"/>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b="1" dirty="0"/>
              <a:t>1</a:t>
            </a:r>
          </a:p>
        </p:txBody>
      </p:sp>
      <p:sp>
        <p:nvSpPr>
          <p:cNvPr id="17" name="Rectangle 16"/>
          <p:cNvSpPr>
            <a:spLocks noChangeArrowheads="1"/>
          </p:cNvSpPr>
          <p:nvPr/>
        </p:nvSpPr>
        <p:spPr bwMode="auto">
          <a:xfrm>
            <a:off x="7924799" y="1200149"/>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b="1" dirty="0"/>
              <a:t>1</a:t>
            </a:r>
          </a:p>
        </p:txBody>
      </p:sp>
      <p:sp>
        <p:nvSpPr>
          <p:cNvPr id="18" name="Rectangle 17"/>
          <p:cNvSpPr>
            <a:spLocks noChangeArrowheads="1"/>
          </p:cNvSpPr>
          <p:nvPr/>
        </p:nvSpPr>
        <p:spPr bwMode="auto">
          <a:xfrm>
            <a:off x="8534399" y="652462"/>
            <a:ext cx="480579" cy="547688"/>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9" name="Rectangle 18"/>
          <p:cNvSpPr>
            <a:spLocks noChangeArrowheads="1"/>
          </p:cNvSpPr>
          <p:nvPr/>
        </p:nvSpPr>
        <p:spPr bwMode="auto">
          <a:xfrm>
            <a:off x="7924799" y="652462"/>
            <a:ext cx="609601" cy="547688"/>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a:t>
            </a:r>
            <a:endParaRPr lang="en-US" sz="2800" dirty="0"/>
          </a:p>
        </p:txBody>
      </p:sp>
      <p:sp>
        <p:nvSpPr>
          <p:cNvPr id="20" name="Rectangle 19"/>
          <p:cNvSpPr>
            <a:spLocks noChangeArrowheads="1"/>
          </p:cNvSpPr>
          <p:nvPr/>
        </p:nvSpPr>
        <p:spPr bwMode="auto">
          <a:xfrm>
            <a:off x="8534399" y="57149"/>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21" name="Rectangle 20"/>
          <p:cNvSpPr>
            <a:spLocks noChangeArrowheads="1"/>
          </p:cNvSpPr>
          <p:nvPr/>
        </p:nvSpPr>
        <p:spPr bwMode="auto">
          <a:xfrm>
            <a:off x="7924799" y="57149"/>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 </a:t>
            </a:r>
            <a:endParaRPr lang="en-US" sz="2800" dirty="0"/>
          </a:p>
        </p:txBody>
      </p:sp>
      <p:sp>
        <p:nvSpPr>
          <p:cNvPr id="22" name="Line 33"/>
          <p:cNvSpPr>
            <a:spLocks noChangeShapeType="1"/>
          </p:cNvSpPr>
          <p:nvPr/>
        </p:nvSpPr>
        <p:spPr bwMode="auto">
          <a:xfrm>
            <a:off x="7924799" y="57149"/>
            <a:ext cx="1064029" cy="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23" name="Line 34"/>
          <p:cNvSpPr>
            <a:spLocks noChangeShapeType="1"/>
          </p:cNvSpPr>
          <p:nvPr/>
        </p:nvSpPr>
        <p:spPr bwMode="auto">
          <a:xfrm>
            <a:off x="7924799" y="6524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4" name="Line 35"/>
          <p:cNvSpPr>
            <a:spLocks noChangeShapeType="1"/>
          </p:cNvSpPr>
          <p:nvPr/>
        </p:nvSpPr>
        <p:spPr bwMode="auto">
          <a:xfrm>
            <a:off x="7924799" y="1200149"/>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5" name="Line 36"/>
          <p:cNvSpPr>
            <a:spLocks noChangeShapeType="1"/>
          </p:cNvSpPr>
          <p:nvPr/>
        </p:nvSpPr>
        <p:spPr bwMode="auto">
          <a:xfrm>
            <a:off x="7924799" y="17954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6" name="Line 37"/>
          <p:cNvSpPr>
            <a:spLocks noChangeShapeType="1"/>
          </p:cNvSpPr>
          <p:nvPr/>
        </p:nvSpPr>
        <p:spPr bwMode="auto">
          <a:xfrm>
            <a:off x="7924799" y="23923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7" name="Line 38"/>
          <p:cNvSpPr>
            <a:spLocks noChangeShapeType="1"/>
          </p:cNvSpPr>
          <p:nvPr/>
        </p:nvSpPr>
        <p:spPr bwMode="auto">
          <a:xfrm>
            <a:off x="7924799" y="2987674"/>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8" name="Line 39"/>
          <p:cNvSpPr>
            <a:spLocks noChangeShapeType="1"/>
          </p:cNvSpPr>
          <p:nvPr/>
        </p:nvSpPr>
        <p:spPr bwMode="auto">
          <a:xfrm>
            <a:off x="7924799" y="3581399"/>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9" name="Line 40"/>
          <p:cNvSpPr>
            <a:spLocks noChangeShapeType="1"/>
          </p:cNvSpPr>
          <p:nvPr/>
        </p:nvSpPr>
        <p:spPr bwMode="auto">
          <a:xfrm>
            <a:off x="7924799" y="3562349"/>
            <a:ext cx="1064029" cy="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30" name="Line 41"/>
          <p:cNvSpPr>
            <a:spLocks noChangeShapeType="1"/>
          </p:cNvSpPr>
          <p:nvPr/>
        </p:nvSpPr>
        <p:spPr bwMode="auto">
          <a:xfrm>
            <a:off x="7924799" y="57150"/>
            <a:ext cx="0" cy="352425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31" name="Line 42"/>
          <p:cNvSpPr>
            <a:spLocks noChangeShapeType="1"/>
          </p:cNvSpPr>
          <p:nvPr/>
        </p:nvSpPr>
        <p:spPr bwMode="auto">
          <a:xfrm>
            <a:off x="8432798" y="57150"/>
            <a:ext cx="24016" cy="352425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32" name="Line 41"/>
          <p:cNvSpPr>
            <a:spLocks noChangeShapeType="1"/>
          </p:cNvSpPr>
          <p:nvPr/>
        </p:nvSpPr>
        <p:spPr bwMode="auto">
          <a:xfrm>
            <a:off x="9014978" y="57150"/>
            <a:ext cx="0" cy="350520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2" name="TextBox 1"/>
          <p:cNvSpPr txBox="1"/>
          <p:nvPr/>
        </p:nvSpPr>
        <p:spPr>
          <a:xfrm>
            <a:off x="7465335" y="4724400"/>
            <a:ext cx="1678665" cy="830997"/>
          </a:xfrm>
          <a:prstGeom prst="rect">
            <a:avLst/>
          </a:prstGeom>
          <a:noFill/>
        </p:spPr>
        <p:txBody>
          <a:bodyPr wrap="none" rtlCol="0">
            <a:spAutoFit/>
          </a:bodyPr>
          <a:lstStyle/>
          <a:p>
            <a:r>
              <a:rPr lang="en-US" sz="1600" dirty="0" smtClean="0">
                <a:solidFill>
                  <a:srgbClr val="008000"/>
                </a:solidFill>
                <a:latin typeface="Arial" pitchFamily="34" charset="0"/>
                <a:cs typeface="Arial" pitchFamily="34" charset="0"/>
              </a:rPr>
              <a:t>One of the two</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cols had to have</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1 at position </a:t>
            </a:r>
            <a:r>
              <a:rPr lang="en-US" sz="1600" b="1" i="1" dirty="0" smtClean="0">
                <a:solidFill>
                  <a:srgbClr val="008000"/>
                </a:solidFill>
                <a:latin typeface="Arial" pitchFamily="34" charset="0"/>
                <a:cs typeface="Arial" pitchFamily="34" charset="0"/>
              </a:rPr>
              <a:t>y</a:t>
            </a:r>
          </a:p>
        </p:txBody>
      </p:sp>
    </p:spTree>
    <p:extLst>
      <p:ext uri="{BB962C8B-B14F-4D97-AF65-F5344CB8AC3E}">
        <p14:creationId xmlns:p14="http://schemas.microsoft.com/office/powerpoint/2010/main" val="3095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Four Types of Rows</a:t>
            </a:r>
          </a:p>
        </p:txBody>
      </p:sp>
      <p:sp>
        <p:nvSpPr>
          <p:cNvPr id="35843" name="Rectangle 3"/>
          <p:cNvSpPr>
            <a:spLocks noGrp="1" noChangeArrowheads="1"/>
          </p:cNvSpPr>
          <p:nvPr>
            <p:ph idx="1"/>
          </p:nvPr>
        </p:nvSpPr>
        <p:spPr>
          <a:xfrm>
            <a:off x="457200" y="1371600"/>
            <a:ext cx="8229600" cy="5334000"/>
          </a:xfrm>
        </p:spPr>
        <p:txBody>
          <a:bodyPr>
            <a:normAutofit/>
          </a:bodyPr>
          <a:lstStyle/>
          <a:p>
            <a:pPr>
              <a:lnSpc>
                <a:spcPct val="90000"/>
              </a:lnSpc>
            </a:pPr>
            <a:r>
              <a:rPr lang="en-US" b="1" dirty="0">
                <a:solidFill>
                  <a:srgbClr val="D60093"/>
                </a:solidFill>
              </a:rPr>
              <a:t>Given </a:t>
            </a:r>
            <a:r>
              <a:rPr lang="en-US" b="1" dirty="0" smtClean="0">
                <a:solidFill>
                  <a:srgbClr val="D60093"/>
                </a:solidFill>
              </a:rPr>
              <a:t>cols </a:t>
            </a:r>
            <a:r>
              <a:rPr lang="en-US" b="1" dirty="0">
                <a:solidFill>
                  <a:srgbClr val="D60093"/>
                </a:solidFill>
              </a:rPr>
              <a:t>C</a:t>
            </a:r>
            <a:r>
              <a:rPr lang="en-US" b="1" baseline="-25000" dirty="0">
                <a:solidFill>
                  <a:srgbClr val="D60093"/>
                </a:solidFill>
              </a:rPr>
              <a:t>1</a:t>
            </a:r>
            <a:r>
              <a:rPr lang="en-US" b="1" dirty="0">
                <a:solidFill>
                  <a:srgbClr val="D60093"/>
                </a:solidFill>
              </a:rPr>
              <a:t> and C</a:t>
            </a:r>
            <a:r>
              <a:rPr lang="en-US" b="1" baseline="-25000" dirty="0">
                <a:solidFill>
                  <a:srgbClr val="D60093"/>
                </a:solidFill>
              </a:rPr>
              <a:t>2</a:t>
            </a:r>
            <a:r>
              <a:rPr lang="en-US" b="1" dirty="0">
                <a:solidFill>
                  <a:srgbClr val="D60093"/>
                </a:solidFill>
              </a:rPr>
              <a:t>, </a:t>
            </a:r>
            <a:r>
              <a:rPr lang="en-US" b="1" dirty="0" smtClean="0">
                <a:solidFill>
                  <a:srgbClr val="D60093"/>
                </a:solidFill>
              </a:rPr>
              <a:t>rows </a:t>
            </a:r>
            <a:r>
              <a:rPr lang="en-US" b="1" dirty="0">
                <a:solidFill>
                  <a:srgbClr val="D60093"/>
                </a:solidFill>
              </a:rPr>
              <a:t>may be classified as:</a:t>
            </a:r>
          </a:p>
          <a:p>
            <a:pPr lvl="1">
              <a:lnSpc>
                <a:spcPct val="90000"/>
              </a:lnSpc>
              <a:buFont typeface="Monotype Sorts" pitchFamily="2" charset="2"/>
              <a:buNone/>
            </a:pPr>
            <a:r>
              <a:rPr lang="en-US" dirty="0"/>
              <a:t>				</a:t>
            </a:r>
            <a:r>
              <a:rPr lang="en-US" u="sng" dirty="0"/>
              <a:t>C</a:t>
            </a:r>
            <a:r>
              <a:rPr lang="en-US" u="sng" baseline="-25000" dirty="0"/>
              <a:t>1</a:t>
            </a:r>
            <a:r>
              <a:rPr lang="en-US" u="sng" dirty="0"/>
              <a:t>	C</a:t>
            </a:r>
            <a:r>
              <a:rPr lang="en-US" u="sng" baseline="-25000" dirty="0"/>
              <a:t>2</a:t>
            </a:r>
          </a:p>
          <a:p>
            <a:pPr lvl="1">
              <a:lnSpc>
                <a:spcPct val="90000"/>
              </a:lnSpc>
              <a:buFont typeface="Monotype Sorts" pitchFamily="2" charset="2"/>
              <a:buNone/>
            </a:pPr>
            <a:r>
              <a:rPr lang="en-US" dirty="0"/>
              <a:t>			</a:t>
            </a:r>
            <a:r>
              <a:rPr lang="en-US" dirty="0" smtClean="0"/>
              <a:t>A</a:t>
            </a:r>
            <a:r>
              <a:rPr lang="en-US" dirty="0"/>
              <a:t>	1	1</a:t>
            </a:r>
          </a:p>
          <a:p>
            <a:pPr lvl="1">
              <a:lnSpc>
                <a:spcPct val="90000"/>
              </a:lnSpc>
              <a:buFont typeface="Monotype Sorts" pitchFamily="2" charset="2"/>
              <a:buNone/>
            </a:pPr>
            <a:r>
              <a:rPr lang="en-US" dirty="0"/>
              <a:t>			</a:t>
            </a:r>
            <a:r>
              <a:rPr lang="en-US" dirty="0" smtClean="0"/>
              <a:t>B</a:t>
            </a:r>
            <a:r>
              <a:rPr lang="en-US" dirty="0"/>
              <a:t>	1	0</a:t>
            </a:r>
          </a:p>
          <a:p>
            <a:pPr lvl="1">
              <a:lnSpc>
                <a:spcPct val="90000"/>
              </a:lnSpc>
              <a:buFont typeface="Monotype Sorts" pitchFamily="2" charset="2"/>
              <a:buNone/>
            </a:pPr>
            <a:r>
              <a:rPr lang="en-US" dirty="0"/>
              <a:t>			</a:t>
            </a:r>
            <a:r>
              <a:rPr lang="en-US" dirty="0" smtClean="0"/>
              <a:t>C</a:t>
            </a:r>
            <a:r>
              <a:rPr lang="en-US" dirty="0"/>
              <a:t>	0	1</a:t>
            </a:r>
          </a:p>
          <a:p>
            <a:pPr lvl="1">
              <a:lnSpc>
                <a:spcPct val="90000"/>
              </a:lnSpc>
              <a:buFont typeface="Monotype Sorts" pitchFamily="2" charset="2"/>
              <a:buNone/>
            </a:pPr>
            <a:r>
              <a:rPr lang="en-US" dirty="0"/>
              <a:t>			D	0	</a:t>
            </a:r>
            <a:r>
              <a:rPr lang="en-US" dirty="0" smtClean="0"/>
              <a:t>0</a:t>
            </a:r>
          </a:p>
          <a:p>
            <a:pPr lvl="1">
              <a:lnSpc>
                <a:spcPct val="90000"/>
              </a:lnSpc>
            </a:pPr>
            <a:r>
              <a:rPr lang="en-US" b="1" dirty="0" smtClean="0"/>
              <a:t>a</a:t>
            </a:r>
            <a:r>
              <a:rPr lang="en-US" dirty="0" smtClean="0"/>
              <a:t> = </a:t>
            </a:r>
            <a:r>
              <a:rPr lang="en-US" dirty="0"/>
              <a:t># rows of type </a:t>
            </a:r>
            <a:r>
              <a:rPr lang="en-US" dirty="0" smtClean="0"/>
              <a:t>A, etc.</a:t>
            </a:r>
            <a:endParaRPr lang="en-US" dirty="0"/>
          </a:p>
          <a:p>
            <a:pPr>
              <a:lnSpc>
                <a:spcPct val="90000"/>
              </a:lnSpc>
            </a:pPr>
            <a:r>
              <a:rPr lang="en-US" b="1" dirty="0" smtClean="0"/>
              <a:t>Note:</a:t>
            </a:r>
            <a:r>
              <a:rPr lang="en-US" dirty="0" smtClean="0"/>
              <a:t> </a:t>
            </a:r>
            <a:r>
              <a:rPr lang="en-US" b="1" dirty="0" err="1">
                <a:solidFill>
                  <a:srgbClr val="008000"/>
                </a:solidFill>
              </a:rPr>
              <a:t>s</a:t>
            </a:r>
            <a:r>
              <a:rPr lang="en-US" b="1" dirty="0" err="1" smtClean="0">
                <a:solidFill>
                  <a:srgbClr val="008000"/>
                </a:solidFill>
              </a:rPr>
              <a:t>im</a:t>
            </a:r>
            <a:r>
              <a:rPr lang="en-US" b="1" dirty="0" smtClean="0">
                <a:solidFill>
                  <a:srgbClr val="008000"/>
                </a:solidFill>
              </a:rPr>
              <a:t>(C</a:t>
            </a:r>
            <a:r>
              <a:rPr lang="en-US" b="1" baseline="-25000" dirty="0" smtClean="0">
                <a:solidFill>
                  <a:srgbClr val="008000"/>
                </a:solidFill>
              </a:rPr>
              <a:t>1</a:t>
            </a:r>
            <a:r>
              <a:rPr lang="en-US" b="1" dirty="0">
                <a:solidFill>
                  <a:srgbClr val="008000"/>
                </a:solidFill>
              </a:rPr>
              <a:t>, C</a:t>
            </a:r>
            <a:r>
              <a:rPr lang="en-US" b="1" baseline="-25000" dirty="0">
                <a:solidFill>
                  <a:srgbClr val="008000"/>
                </a:solidFill>
              </a:rPr>
              <a:t>2</a:t>
            </a:r>
            <a:r>
              <a:rPr lang="en-US" b="1" dirty="0">
                <a:solidFill>
                  <a:srgbClr val="008000"/>
                </a:solidFill>
              </a:rPr>
              <a:t>) = </a:t>
            </a:r>
            <a:r>
              <a:rPr lang="en-US" b="1" dirty="0" smtClean="0">
                <a:solidFill>
                  <a:srgbClr val="008000"/>
                </a:solidFill>
              </a:rPr>
              <a:t>a/(</a:t>
            </a:r>
            <a:r>
              <a:rPr lang="en-US" b="1" dirty="0">
                <a:solidFill>
                  <a:srgbClr val="008000"/>
                </a:solidFill>
              </a:rPr>
              <a:t>a +b +</a:t>
            </a:r>
            <a:r>
              <a:rPr lang="en-US" b="1" dirty="0" smtClean="0">
                <a:solidFill>
                  <a:srgbClr val="008000"/>
                </a:solidFill>
              </a:rPr>
              <a:t>c)</a:t>
            </a:r>
          </a:p>
          <a:p>
            <a:pPr>
              <a:lnSpc>
                <a:spcPct val="90000"/>
              </a:lnSpc>
            </a:pPr>
            <a:r>
              <a:rPr lang="en-US" b="1" dirty="0"/>
              <a:t>Then:</a:t>
            </a:r>
            <a:r>
              <a:rPr lang="en-US" b="1" dirty="0" smtClean="0">
                <a:solidFill>
                  <a:schemeClr val="accent3"/>
                </a:solidFill>
              </a:rPr>
              <a:t> </a:t>
            </a:r>
            <a:r>
              <a:rPr lang="en-US" b="1" dirty="0" err="1" smtClean="0">
                <a:solidFill>
                  <a:srgbClr val="0000FF"/>
                </a:solidFill>
              </a:rPr>
              <a:t>Pr</a:t>
            </a:r>
            <a:r>
              <a:rPr lang="en-US" dirty="0" smtClean="0">
                <a:solidFill>
                  <a:srgbClr val="0000FF"/>
                </a:solidFill>
              </a:rPr>
              <a:t>[</a:t>
            </a:r>
            <a:r>
              <a:rPr lang="en-US" i="1" dirty="0" smtClean="0">
                <a:solidFill>
                  <a:srgbClr val="0000FF"/>
                </a:solidFill>
              </a:rPr>
              <a:t>h</a:t>
            </a:r>
            <a:r>
              <a:rPr lang="en-US" dirty="0" smtClean="0">
                <a:solidFill>
                  <a:srgbClr val="0000FF"/>
                </a:solidFill>
              </a:rPr>
              <a:t>(C</a:t>
            </a:r>
            <a:r>
              <a:rPr lang="en-US" baseline="-25000" dirty="0" smtClean="0">
                <a:solidFill>
                  <a:srgbClr val="0000FF"/>
                </a:solidFill>
              </a:rPr>
              <a:t>1</a:t>
            </a:r>
            <a:r>
              <a:rPr lang="en-US" dirty="0" smtClean="0">
                <a:solidFill>
                  <a:srgbClr val="0000FF"/>
                </a:solidFill>
              </a:rPr>
              <a:t>) = </a:t>
            </a:r>
            <a:r>
              <a:rPr lang="en-US" i="1" dirty="0" smtClean="0">
                <a:solidFill>
                  <a:srgbClr val="0000FF"/>
                </a:solidFill>
              </a:rPr>
              <a:t>h</a:t>
            </a:r>
            <a:r>
              <a:rPr lang="en-US" dirty="0" smtClean="0">
                <a:solidFill>
                  <a:srgbClr val="0000FF"/>
                </a:solidFill>
              </a:rPr>
              <a:t>(C</a:t>
            </a:r>
            <a:r>
              <a:rPr lang="en-US" baseline="-25000" dirty="0" smtClean="0">
                <a:solidFill>
                  <a:srgbClr val="0000FF"/>
                </a:solidFill>
              </a:rPr>
              <a:t>2</a:t>
            </a:r>
            <a:r>
              <a:rPr lang="en-US" dirty="0" smtClean="0">
                <a:solidFill>
                  <a:srgbClr val="0000FF"/>
                </a:solidFill>
              </a:rPr>
              <a:t>)] = </a:t>
            </a:r>
            <a:r>
              <a:rPr lang="en-US" i="1" dirty="0" err="1" smtClean="0">
                <a:solidFill>
                  <a:srgbClr val="0000FF"/>
                </a:solidFill>
              </a:rPr>
              <a:t>Sim</a:t>
            </a:r>
            <a:r>
              <a:rPr lang="en-US" dirty="0" smtClean="0">
                <a:solidFill>
                  <a:srgbClr val="0000FF"/>
                </a:solidFill>
              </a:rPr>
              <a:t>(C</a:t>
            </a:r>
            <a:r>
              <a:rPr lang="en-US" baseline="-25000" dirty="0" smtClean="0">
                <a:solidFill>
                  <a:srgbClr val="0000FF"/>
                </a:solidFill>
              </a:rPr>
              <a:t>1</a:t>
            </a:r>
            <a:r>
              <a:rPr lang="en-US" dirty="0" smtClean="0">
                <a:solidFill>
                  <a:srgbClr val="0000FF"/>
                </a:solidFill>
              </a:rPr>
              <a:t>, C</a:t>
            </a:r>
            <a:r>
              <a:rPr lang="en-US" baseline="-25000" dirty="0" smtClean="0">
                <a:solidFill>
                  <a:srgbClr val="0000FF"/>
                </a:solidFill>
              </a:rPr>
              <a:t>2</a:t>
            </a:r>
            <a:r>
              <a:rPr lang="en-US" dirty="0" smtClean="0">
                <a:solidFill>
                  <a:srgbClr val="0000FF"/>
                </a:solidFill>
              </a:rPr>
              <a:t>) </a:t>
            </a:r>
          </a:p>
          <a:p>
            <a:pPr lvl="1"/>
            <a:r>
              <a:rPr lang="en-US" dirty="0" smtClean="0"/>
              <a:t>Look down the cols C</a:t>
            </a:r>
            <a:r>
              <a:rPr lang="en-US" baseline="-25000" dirty="0" smtClean="0"/>
              <a:t>1</a:t>
            </a:r>
            <a:r>
              <a:rPr lang="en-US" dirty="0" smtClean="0"/>
              <a:t> and C</a:t>
            </a:r>
            <a:r>
              <a:rPr lang="en-US" baseline="-25000" dirty="0" smtClean="0"/>
              <a:t>2</a:t>
            </a:r>
            <a:r>
              <a:rPr lang="en-US" dirty="0" smtClean="0"/>
              <a:t> until we see a 1</a:t>
            </a:r>
          </a:p>
          <a:p>
            <a:pPr lvl="1"/>
            <a:r>
              <a:rPr lang="en-US" dirty="0" smtClean="0"/>
              <a:t>If it’s a type-</a:t>
            </a:r>
            <a:r>
              <a:rPr lang="en-US" i="1" dirty="0" smtClean="0"/>
              <a:t>A</a:t>
            </a:r>
            <a:r>
              <a:rPr lang="en-US" dirty="0" smtClean="0"/>
              <a:t> row, then </a:t>
            </a:r>
            <a:r>
              <a:rPr lang="en-US" i="1" dirty="0" smtClean="0"/>
              <a:t>h</a:t>
            </a:r>
            <a:r>
              <a:rPr lang="en-US" dirty="0" smtClean="0"/>
              <a:t>(C</a:t>
            </a:r>
            <a:r>
              <a:rPr lang="en-US" baseline="-25000" dirty="0" smtClean="0"/>
              <a:t>1</a:t>
            </a:r>
            <a:r>
              <a:rPr lang="en-US" dirty="0" smtClean="0"/>
              <a:t>) = </a:t>
            </a:r>
            <a:r>
              <a:rPr lang="en-US" i="1" dirty="0" smtClean="0"/>
              <a:t>h</a:t>
            </a:r>
            <a:r>
              <a:rPr lang="en-US" dirty="0" smtClean="0"/>
              <a:t>(C</a:t>
            </a:r>
            <a:r>
              <a:rPr lang="en-US" baseline="-25000" dirty="0" smtClean="0"/>
              <a:t>2</a:t>
            </a:r>
            <a:r>
              <a:rPr lang="en-US" dirty="0" smtClean="0"/>
              <a:t>)</a:t>
            </a:r>
            <a:br>
              <a:rPr lang="en-US" dirty="0" smtClean="0"/>
            </a:br>
            <a:r>
              <a:rPr lang="en-US" dirty="0" smtClean="0"/>
              <a:t>If a type-</a:t>
            </a:r>
            <a:r>
              <a:rPr lang="en-US" i="1" dirty="0" smtClean="0"/>
              <a:t>B</a:t>
            </a:r>
            <a:r>
              <a:rPr lang="en-US" dirty="0" smtClean="0"/>
              <a:t> or type-</a:t>
            </a:r>
            <a:r>
              <a:rPr lang="en-US" i="1" dirty="0" smtClean="0"/>
              <a:t>C</a:t>
            </a:r>
            <a:r>
              <a:rPr lang="en-US" dirty="0" smtClean="0"/>
              <a:t> row, then not</a:t>
            </a:r>
          </a:p>
          <a:p>
            <a:pPr>
              <a:lnSpc>
                <a:spcPct val="90000"/>
              </a:lnSpc>
            </a:pPr>
            <a:endParaRPr lang="en-US" dirty="0"/>
          </a:p>
        </p:txBody>
      </p:sp>
    </p:spTree>
    <p:extLst>
      <p:ext uri="{BB962C8B-B14F-4D97-AF65-F5344CB8AC3E}">
        <p14:creationId xmlns:p14="http://schemas.microsoft.com/office/powerpoint/2010/main" val="18286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Similarity for Signatures</a:t>
            </a:r>
          </a:p>
        </p:txBody>
      </p:sp>
      <p:grpSp>
        <p:nvGrpSpPr>
          <p:cNvPr id="247" name="Group 246"/>
          <p:cNvGrpSpPr/>
          <p:nvPr/>
        </p:nvGrpSpPr>
        <p:grpSpPr>
          <a:xfrm>
            <a:off x="381000" y="1595437"/>
            <a:ext cx="7924800" cy="4652963"/>
            <a:chOff x="381000" y="2052637"/>
            <a:chExt cx="7924800" cy="4652963"/>
          </a:xfrm>
        </p:grpSpPr>
        <p:sp>
          <p:nvSpPr>
            <p:cNvPr id="248" name="Text Box 67"/>
            <p:cNvSpPr txBox="1">
              <a:spLocks noChangeArrowheads="1"/>
            </p:cNvSpPr>
            <p:nvPr/>
          </p:nvSpPr>
          <p:spPr bwMode="auto">
            <a:xfrm>
              <a:off x="6026150" y="2205037"/>
              <a:ext cx="2103438" cy="369888"/>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Signature matrix </a:t>
              </a:r>
              <a:r>
                <a:rPr lang="en-US" b="1" i="1" dirty="0">
                  <a:solidFill>
                    <a:srgbClr val="008000"/>
                  </a:solidFill>
                </a:rPr>
                <a:t>M</a:t>
              </a:r>
            </a:p>
          </p:txBody>
        </p:sp>
        <p:sp>
          <p:nvSpPr>
            <p:cNvPr id="249" name="AutoShape 68"/>
            <p:cNvSpPr>
              <a:spLocks noChangeArrowheads="1"/>
            </p:cNvSpPr>
            <p:nvPr/>
          </p:nvSpPr>
          <p:spPr bwMode="auto">
            <a:xfrm>
              <a:off x="4800600" y="4338637"/>
              <a:ext cx="762000" cy="533400"/>
            </a:xfrm>
            <a:prstGeom prst="rightArrow">
              <a:avLst>
                <a:gd name="adj1" fmla="val 50000"/>
                <a:gd name="adj2" fmla="val 35714"/>
              </a:avLst>
            </a:prstGeom>
            <a:solidFill>
              <a:srgbClr val="FFFF99"/>
            </a:solidFill>
            <a:ln w="9525">
              <a:solidFill>
                <a:schemeClr val="tx1"/>
              </a:solidFill>
              <a:miter lim="800000"/>
              <a:headEnd/>
              <a:tailEnd/>
            </a:ln>
            <a:effectLst/>
          </p:spPr>
          <p:txBody>
            <a:bodyPr wrap="none" anchor="ctr"/>
            <a:lstStyle/>
            <a:p>
              <a:endParaRPr lang="en-US"/>
            </a:p>
          </p:txBody>
        </p:sp>
        <p:sp>
          <p:nvSpPr>
            <p:cNvPr id="250" name="Rectangle 69"/>
            <p:cNvSpPr>
              <a:spLocks noChangeArrowheads="1"/>
            </p:cNvSpPr>
            <p:nvPr/>
          </p:nvSpPr>
          <p:spPr bwMode="auto">
            <a:xfrm>
              <a:off x="77343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51" name="Rectangle 70"/>
            <p:cNvSpPr>
              <a:spLocks noChangeArrowheads="1"/>
            </p:cNvSpPr>
            <p:nvPr/>
          </p:nvSpPr>
          <p:spPr bwMode="auto">
            <a:xfrm>
              <a:off x="71628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52" name="Rectangle 71"/>
            <p:cNvSpPr>
              <a:spLocks noChangeArrowheads="1"/>
            </p:cNvSpPr>
            <p:nvPr/>
          </p:nvSpPr>
          <p:spPr bwMode="auto">
            <a:xfrm>
              <a:off x="65913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53" name="Rectangle 72"/>
            <p:cNvSpPr>
              <a:spLocks noChangeArrowheads="1"/>
            </p:cNvSpPr>
            <p:nvPr/>
          </p:nvSpPr>
          <p:spPr bwMode="auto">
            <a:xfrm>
              <a:off x="60198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254" name="Line 73"/>
            <p:cNvSpPr>
              <a:spLocks noChangeShapeType="1"/>
            </p:cNvSpPr>
            <p:nvPr/>
          </p:nvSpPr>
          <p:spPr bwMode="auto">
            <a:xfrm>
              <a:off x="6019800" y="27384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55" name="Line 74"/>
            <p:cNvSpPr>
              <a:spLocks noChangeShapeType="1"/>
            </p:cNvSpPr>
            <p:nvPr/>
          </p:nvSpPr>
          <p:spPr bwMode="auto">
            <a:xfrm>
              <a:off x="6019800" y="3322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56" name="Line 75"/>
            <p:cNvSpPr>
              <a:spLocks noChangeShapeType="1"/>
            </p:cNvSpPr>
            <p:nvPr/>
          </p:nvSpPr>
          <p:spPr bwMode="auto">
            <a:xfrm>
              <a:off x="6019800" y="27384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57" name="Line 76"/>
            <p:cNvSpPr>
              <a:spLocks noChangeShapeType="1"/>
            </p:cNvSpPr>
            <p:nvPr/>
          </p:nvSpPr>
          <p:spPr bwMode="auto">
            <a:xfrm>
              <a:off x="65913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58" name="Line 77"/>
            <p:cNvSpPr>
              <a:spLocks noChangeShapeType="1"/>
            </p:cNvSpPr>
            <p:nvPr/>
          </p:nvSpPr>
          <p:spPr bwMode="auto">
            <a:xfrm>
              <a:off x="71628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59" name="Line 78"/>
            <p:cNvSpPr>
              <a:spLocks noChangeShapeType="1"/>
            </p:cNvSpPr>
            <p:nvPr/>
          </p:nvSpPr>
          <p:spPr bwMode="auto">
            <a:xfrm>
              <a:off x="77343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60" name="Line 79"/>
            <p:cNvSpPr>
              <a:spLocks noChangeShapeType="1"/>
            </p:cNvSpPr>
            <p:nvPr/>
          </p:nvSpPr>
          <p:spPr bwMode="auto">
            <a:xfrm>
              <a:off x="8305800" y="27384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61" name="Rectangle 81"/>
            <p:cNvSpPr>
              <a:spLocks noChangeArrowheads="1"/>
            </p:cNvSpPr>
            <p:nvPr/>
          </p:nvSpPr>
          <p:spPr bwMode="auto">
            <a:xfrm>
              <a:off x="914400" y="6094412"/>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5</a:t>
              </a:r>
            </a:p>
          </p:txBody>
        </p:sp>
        <p:sp>
          <p:nvSpPr>
            <p:cNvPr id="262" name="Rectangle 82"/>
            <p:cNvSpPr>
              <a:spLocks noChangeArrowheads="1"/>
            </p:cNvSpPr>
            <p:nvPr/>
          </p:nvSpPr>
          <p:spPr bwMode="auto">
            <a:xfrm>
              <a:off x="914400" y="5514975"/>
              <a:ext cx="381000" cy="57943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7</a:t>
              </a:r>
            </a:p>
          </p:txBody>
        </p:sp>
        <p:sp>
          <p:nvSpPr>
            <p:cNvPr id="263" name="Rectangle 83"/>
            <p:cNvSpPr>
              <a:spLocks noChangeArrowheads="1"/>
            </p:cNvSpPr>
            <p:nvPr/>
          </p:nvSpPr>
          <p:spPr bwMode="auto">
            <a:xfrm>
              <a:off x="914400" y="4933950"/>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6</a:t>
              </a:r>
            </a:p>
          </p:txBody>
        </p:sp>
        <p:sp>
          <p:nvSpPr>
            <p:cNvPr id="264" name="Rectangle 84"/>
            <p:cNvSpPr>
              <a:spLocks noChangeArrowheads="1"/>
            </p:cNvSpPr>
            <p:nvPr/>
          </p:nvSpPr>
          <p:spPr bwMode="auto">
            <a:xfrm>
              <a:off x="914400" y="4352925"/>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3</a:t>
              </a:r>
            </a:p>
          </p:txBody>
        </p:sp>
        <p:sp>
          <p:nvSpPr>
            <p:cNvPr id="265" name="Rectangle 85"/>
            <p:cNvSpPr>
              <a:spLocks noChangeArrowheads="1"/>
            </p:cNvSpPr>
            <p:nvPr/>
          </p:nvSpPr>
          <p:spPr bwMode="auto">
            <a:xfrm>
              <a:off x="914400" y="3771900"/>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266" name="Rectangle 86"/>
            <p:cNvSpPr>
              <a:spLocks noChangeArrowheads="1"/>
            </p:cNvSpPr>
            <p:nvPr/>
          </p:nvSpPr>
          <p:spPr bwMode="auto">
            <a:xfrm>
              <a:off x="914400" y="3192462"/>
              <a:ext cx="381000" cy="57943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67" name="Rectangle 87"/>
            <p:cNvSpPr>
              <a:spLocks noChangeArrowheads="1"/>
            </p:cNvSpPr>
            <p:nvPr/>
          </p:nvSpPr>
          <p:spPr bwMode="auto">
            <a:xfrm>
              <a:off x="914400" y="2586037"/>
              <a:ext cx="381000" cy="6064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268" name="Line 88"/>
            <p:cNvSpPr>
              <a:spLocks noChangeShapeType="1"/>
            </p:cNvSpPr>
            <p:nvPr/>
          </p:nvSpPr>
          <p:spPr bwMode="auto">
            <a:xfrm>
              <a:off x="914400" y="2586037"/>
              <a:ext cx="381000" cy="0"/>
            </a:xfrm>
            <a:prstGeom prst="line">
              <a:avLst/>
            </a:prstGeom>
            <a:noFill/>
            <a:ln w="28575" cap="sq">
              <a:solidFill>
                <a:schemeClr val="tx1"/>
              </a:solidFill>
              <a:miter lim="800000"/>
              <a:headEnd/>
              <a:tailEnd/>
            </a:ln>
            <a:effectLst/>
          </p:spPr>
          <p:txBody>
            <a:bodyPr wrap="none"/>
            <a:lstStyle/>
            <a:p>
              <a:endParaRPr lang="en-US"/>
            </a:p>
          </p:txBody>
        </p:sp>
        <p:sp>
          <p:nvSpPr>
            <p:cNvPr id="269" name="Line 89"/>
            <p:cNvSpPr>
              <a:spLocks noChangeShapeType="1"/>
            </p:cNvSpPr>
            <p:nvPr/>
          </p:nvSpPr>
          <p:spPr bwMode="auto">
            <a:xfrm>
              <a:off x="914400" y="3192462"/>
              <a:ext cx="381000" cy="0"/>
            </a:xfrm>
            <a:prstGeom prst="line">
              <a:avLst/>
            </a:prstGeom>
            <a:noFill/>
            <a:ln w="12700">
              <a:solidFill>
                <a:schemeClr val="tx1"/>
              </a:solidFill>
              <a:miter lim="800000"/>
              <a:headEnd/>
              <a:tailEnd/>
            </a:ln>
            <a:effectLst/>
          </p:spPr>
          <p:txBody>
            <a:bodyPr wrap="none"/>
            <a:lstStyle/>
            <a:p>
              <a:endParaRPr lang="en-US"/>
            </a:p>
          </p:txBody>
        </p:sp>
        <p:sp>
          <p:nvSpPr>
            <p:cNvPr id="270" name="Line 90"/>
            <p:cNvSpPr>
              <a:spLocks noChangeShapeType="1"/>
            </p:cNvSpPr>
            <p:nvPr/>
          </p:nvSpPr>
          <p:spPr bwMode="auto">
            <a:xfrm>
              <a:off x="914400" y="3771900"/>
              <a:ext cx="381000" cy="0"/>
            </a:xfrm>
            <a:prstGeom prst="line">
              <a:avLst/>
            </a:prstGeom>
            <a:noFill/>
            <a:ln w="12700">
              <a:solidFill>
                <a:schemeClr val="tx1"/>
              </a:solidFill>
              <a:miter lim="800000"/>
              <a:headEnd/>
              <a:tailEnd/>
            </a:ln>
            <a:effectLst/>
          </p:spPr>
          <p:txBody>
            <a:bodyPr wrap="none"/>
            <a:lstStyle/>
            <a:p>
              <a:endParaRPr lang="en-US"/>
            </a:p>
          </p:txBody>
        </p:sp>
        <p:sp>
          <p:nvSpPr>
            <p:cNvPr id="271" name="Line 91"/>
            <p:cNvSpPr>
              <a:spLocks noChangeShapeType="1"/>
            </p:cNvSpPr>
            <p:nvPr/>
          </p:nvSpPr>
          <p:spPr bwMode="auto">
            <a:xfrm>
              <a:off x="914400" y="4352925"/>
              <a:ext cx="381000" cy="0"/>
            </a:xfrm>
            <a:prstGeom prst="line">
              <a:avLst/>
            </a:prstGeom>
            <a:noFill/>
            <a:ln w="12700">
              <a:solidFill>
                <a:schemeClr val="tx1"/>
              </a:solidFill>
              <a:miter lim="800000"/>
              <a:headEnd/>
              <a:tailEnd/>
            </a:ln>
            <a:effectLst/>
          </p:spPr>
          <p:txBody>
            <a:bodyPr wrap="none"/>
            <a:lstStyle/>
            <a:p>
              <a:endParaRPr lang="en-US"/>
            </a:p>
          </p:txBody>
        </p:sp>
        <p:sp>
          <p:nvSpPr>
            <p:cNvPr id="272" name="Line 92"/>
            <p:cNvSpPr>
              <a:spLocks noChangeShapeType="1"/>
            </p:cNvSpPr>
            <p:nvPr/>
          </p:nvSpPr>
          <p:spPr bwMode="auto">
            <a:xfrm>
              <a:off x="914400" y="4933950"/>
              <a:ext cx="381000" cy="0"/>
            </a:xfrm>
            <a:prstGeom prst="line">
              <a:avLst/>
            </a:prstGeom>
            <a:noFill/>
            <a:ln w="12700">
              <a:solidFill>
                <a:schemeClr val="tx1"/>
              </a:solidFill>
              <a:miter lim="800000"/>
              <a:headEnd/>
              <a:tailEnd/>
            </a:ln>
            <a:effectLst/>
          </p:spPr>
          <p:txBody>
            <a:bodyPr wrap="none"/>
            <a:lstStyle/>
            <a:p>
              <a:endParaRPr lang="en-US"/>
            </a:p>
          </p:txBody>
        </p:sp>
        <p:sp>
          <p:nvSpPr>
            <p:cNvPr id="273" name="Line 93"/>
            <p:cNvSpPr>
              <a:spLocks noChangeShapeType="1"/>
            </p:cNvSpPr>
            <p:nvPr/>
          </p:nvSpPr>
          <p:spPr bwMode="auto">
            <a:xfrm>
              <a:off x="914400" y="5514975"/>
              <a:ext cx="381000" cy="0"/>
            </a:xfrm>
            <a:prstGeom prst="line">
              <a:avLst/>
            </a:prstGeom>
            <a:noFill/>
            <a:ln w="12700">
              <a:solidFill>
                <a:schemeClr val="tx1"/>
              </a:solidFill>
              <a:miter lim="800000"/>
              <a:headEnd/>
              <a:tailEnd/>
            </a:ln>
            <a:effectLst/>
          </p:spPr>
          <p:txBody>
            <a:bodyPr wrap="none"/>
            <a:lstStyle/>
            <a:p>
              <a:endParaRPr lang="en-US"/>
            </a:p>
          </p:txBody>
        </p:sp>
        <p:sp>
          <p:nvSpPr>
            <p:cNvPr id="274" name="Line 94"/>
            <p:cNvSpPr>
              <a:spLocks noChangeShapeType="1"/>
            </p:cNvSpPr>
            <p:nvPr/>
          </p:nvSpPr>
          <p:spPr bwMode="auto">
            <a:xfrm>
              <a:off x="914400" y="6094412"/>
              <a:ext cx="381000" cy="0"/>
            </a:xfrm>
            <a:prstGeom prst="line">
              <a:avLst/>
            </a:prstGeom>
            <a:noFill/>
            <a:ln w="12700">
              <a:solidFill>
                <a:schemeClr val="tx1"/>
              </a:solidFill>
              <a:miter lim="800000"/>
              <a:headEnd/>
              <a:tailEnd/>
            </a:ln>
            <a:effectLst/>
          </p:spPr>
          <p:txBody>
            <a:bodyPr wrap="none"/>
            <a:lstStyle/>
            <a:p>
              <a:endParaRPr lang="en-US"/>
            </a:p>
          </p:txBody>
        </p:sp>
        <p:sp>
          <p:nvSpPr>
            <p:cNvPr id="275" name="Line 95"/>
            <p:cNvSpPr>
              <a:spLocks noChangeShapeType="1"/>
            </p:cNvSpPr>
            <p:nvPr/>
          </p:nvSpPr>
          <p:spPr bwMode="auto">
            <a:xfrm>
              <a:off x="914400" y="6675437"/>
              <a:ext cx="381000" cy="0"/>
            </a:xfrm>
            <a:prstGeom prst="line">
              <a:avLst/>
            </a:prstGeom>
            <a:noFill/>
            <a:ln w="28575" cap="sq">
              <a:solidFill>
                <a:schemeClr val="tx1"/>
              </a:solidFill>
              <a:miter lim="800000"/>
              <a:headEnd/>
              <a:tailEnd/>
            </a:ln>
            <a:effectLst/>
          </p:spPr>
          <p:txBody>
            <a:bodyPr wrap="none"/>
            <a:lstStyle/>
            <a:p>
              <a:endParaRPr lang="en-US"/>
            </a:p>
          </p:txBody>
        </p:sp>
        <p:sp>
          <p:nvSpPr>
            <p:cNvPr id="276" name="Line 96"/>
            <p:cNvSpPr>
              <a:spLocks noChangeShapeType="1"/>
            </p:cNvSpPr>
            <p:nvPr/>
          </p:nvSpPr>
          <p:spPr bwMode="auto">
            <a:xfrm>
              <a:off x="914400" y="2586037"/>
              <a:ext cx="0" cy="4089400"/>
            </a:xfrm>
            <a:prstGeom prst="line">
              <a:avLst/>
            </a:prstGeom>
            <a:noFill/>
            <a:ln w="28575" cap="sq">
              <a:solidFill>
                <a:schemeClr val="tx1"/>
              </a:solidFill>
              <a:miter lim="800000"/>
              <a:headEnd/>
              <a:tailEnd/>
            </a:ln>
            <a:effectLst/>
          </p:spPr>
          <p:txBody>
            <a:bodyPr wrap="none"/>
            <a:lstStyle/>
            <a:p>
              <a:endParaRPr lang="en-US"/>
            </a:p>
          </p:txBody>
        </p:sp>
        <p:sp>
          <p:nvSpPr>
            <p:cNvPr id="277" name="Line 97"/>
            <p:cNvSpPr>
              <a:spLocks noChangeShapeType="1"/>
            </p:cNvSpPr>
            <p:nvPr/>
          </p:nvSpPr>
          <p:spPr bwMode="auto">
            <a:xfrm>
              <a:off x="1295400" y="4352925"/>
              <a:ext cx="0" cy="581025"/>
            </a:xfrm>
            <a:prstGeom prst="line">
              <a:avLst/>
            </a:prstGeom>
            <a:noFill/>
            <a:ln w="12700">
              <a:solidFill>
                <a:schemeClr val="tx1"/>
              </a:solidFill>
              <a:miter lim="800000"/>
              <a:headEnd/>
              <a:tailEnd/>
            </a:ln>
            <a:effectLst/>
          </p:spPr>
          <p:txBody>
            <a:bodyPr wrap="none"/>
            <a:lstStyle/>
            <a:p>
              <a:endParaRPr lang="en-US"/>
            </a:p>
          </p:txBody>
        </p:sp>
        <p:sp>
          <p:nvSpPr>
            <p:cNvPr id="278" name="Line 98"/>
            <p:cNvSpPr>
              <a:spLocks noChangeShapeType="1"/>
            </p:cNvSpPr>
            <p:nvPr/>
          </p:nvSpPr>
          <p:spPr bwMode="auto">
            <a:xfrm>
              <a:off x="1295400" y="2586037"/>
              <a:ext cx="0" cy="1766888"/>
            </a:xfrm>
            <a:prstGeom prst="line">
              <a:avLst/>
            </a:prstGeom>
            <a:noFill/>
            <a:ln w="28575" cap="sq">
              <a:solidFill>
                <a:schemeClr val="tx1"/>
              </a:solidFill>
              <a:miter lim="800000"/>
              <a:headEnd/>
              <a:tailEnd/>
            </a:ln>
            <a:effectLst/>
          </p:spPr>
          <p:txBody>
            <a:bodyPr wrap="none"/>
            <a:lstStyle/>
            <a:p>
              <a:endParaRPr lang="en-US"/>
            </a:p>
          </p:txBody>
        </p:sp>
        <p:sp>
          <p:nvSpPr>
            <p:cNvPr id="279" name="Line 99"/>
            <p:cNvSpPr>
              <a:spLocks noChangeShapeType="1"/>
            </p:cNvSpPr>
            <p:nvPr/>
          </p:nvSpPr>
          <p:spPr bwMode="auto">
            <a:xfrm>
              <a:off x="1295400" y="4324350"/>
              <a:ext cx="0" cy="2351088"/>
            </a:xfrm>
            <a:prstGeom prst="line">
              <a:avLst/>
            </a:prstGeom>
            <a:noFill/>
            <a:ln w="28575" cap="sq">
              <a:solidFill>
                <a:schemeClr val="tx1"/>
              </a:solidFill>
              <a:miter lim="800000"/>
              <a:headEnd/>
              <a:tailEnd/>
            </a:ln>
            <a:effectLst/>
          </p:spPr>
          <p:txBody>
            <a:bodyPr wrap="none"/>
            <a:lstStyle/>
            <a:p>
              <a:endParaRPr lang="en-US"/>
            </a:p>
          </p:txBody>
        </p:sp>
        <p:sp>
          <p:nvSpPr>
            <p:cNvPr id="280" name="Rectangle 100"/>
            <p:cNvSpPr>
              <a:spLocks noChangeArrowheads="1"/>
            </p:cNvSpPr>
            <p:nvPr/>
          </p:nvSpPr>
          <p:spPr bwMode="auto">
            <a:xfrm>
              <a:off x="77343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81" name="Rectangle 101"/>
            <p:cNvSpPr>
              <a:spLocks noChangeArrowheads="1"/>
            </p:cNvSpPr>
            <p:nvPr/>
          </p:nvSpPr>
          <p:spPr bwMode="auto">
            <a:xfrm>
              <a:off x="71628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282" name="Rectangle 102"/>
            <p:cNvSpPr>
              <a:spLocks noChangeArrowheads="1"/>
            </p:cNvSpPr>
            <p:nvPr/>
          </p:nvSpPr>
          <p:spPr bwMode="auto">
            <a:xfrm>
              <a:off x="65913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83" name="Rectangle 103"/>
            <p:cNvSpPr>
              <a:spLocks noChangeArrowheads="1"/>
            </p:cNvSpPr>
            <p:nvPr/>
          </p:nvSpPr>
          <p:spPr bwMode="auto">
            <a:xfrm>
              <a:off x="60198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84" name="Line 104"/>
            <p:cNvSpPr>
              <a:spLocks noChangeShapeType="1"/>
            </p:cNvSpPr>
            <p:nvPr/>
          </p:nvSpPr>
          <p:spPr bwMode="auto">
            <a:xfrm>
              <a:off x="6019800" y="33480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85" name="Line 105"/>
            <p:cNvSpPr>
              <a:spLocks noChangeShapeType="1"/>
            </p:cNvSpPr>
            <p:nvPr/>
          </p:nvSpPr>
          <p:spPr bwMode="auto">
            <a:xfrm>
              <a:off x="6019800" y="39322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86" name="Line 106"/>
            <p:cNvSpPr>
              <a:spLocks noChangeShapeType="1"/>
            </p:cNvSpPr>
            <p:nvPr/>
          </p:nvSpPr>
          <p:spPr bwMode="auto">
            <a:xfrm>
              <a:off x="6019800" y="33480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87" name="Line 107"/>
            <p:cNvSpPr>
              <a:spLocks noChangeShapeType="1"/>
            </p:cNvSpPr>
            <p:nvPr/>
          </p:nvSpPr>
          <p:spPr bwMode="auto">
            <a:xfrm>
              <a:off x="65913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88" name="Line 108"/>
            <p:cNvSpPr>
              <a:spLocks noChangeShapeType="1"/>
            </p:cNvSpPr>
            <p:nvPr/>
          </p:nvSpPr>
          <p:spPr bwMode="auto">
            <a:xfrm>
              <a:off x="71628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89" name="Line 109"/>
            <p:cNvSpPr>
              <a:spLocks noChangeShapeType="1"/>
            </p:cNvSpPr>
            <p:nvPr/>
          </p:nvSpPr>
          <p:spPr bwMode="auto">
            <a:xfrm>
              <a:off x="77343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90" name="Line 110"/>
            <p:cNvSpPr>
              <a:spLocks noChangeShapeType="1"/>
            </p:cNvSpPr>
            <p:nvPr/>
          </p:nvSpPr>
          <p:spPr bwMode="auto">
            <a:xfrm>
              <a:off x="8305800" y="33480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91" name="Rectangle 112"/>
            <p:cNvSpPr>
              <a:spLocks noChangeArrowheads="1"/>
            </p:cNvSpPr>
            <p:nvPr/>
          </p:nvSpPr>
          <p:spPr bwMode="auto">
            <a:xfrm>
              <a:off x="381000" y="6094412"/>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4</a:t>
              </a:r>
            </a:p>
          </p:txBody>
        </p:sp>
        <p:sp>
          <p:nvSpPr>
            <p:cNvPr id="292" name="Rectangle 113"/>
            <p:cNvSpPr>
              <a:spLocks noChangeArrowheads="1"/>
            </p:cNvSpPr>
            <p:nvPr/>
          </p:nvSpPr>
          <p:spPr bwMode="auto">
            <a:xfrm>
              <a:off x="381000" y="5514975"/>
              <a:ext cx="381000" cy="579438"/>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5</a:t>
              </a:r>
            </a:p>
          </p:txBody>
        </p:sp>
        <p:sp>
          <p:nvSpPr>
            <p:cNvPr id="293" name="Rectangle 114"/>
            <p:cNvSpPr>
              <a:spLocks noChangeArrowheads="1"/>
            </p:cNvSpPr>
            <p:nvPr/>
          </p:nvSpPr>
          <p:spPr bwMode="auto">
            <a:xfrm>
              <a:off x="381000" y="4933950"/>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latin typeface="+mj-lt"/>
                </a:rPr>
                <a:t>1</a:t>
              </a:r>
              <a:endParaRPr lang="en-US" sz="2800" dirty="0">
                <a:latin typeface="+mj-lt"/>
              </a:endParaRPr>
            </a:p>
          </p:txBody>
        </p:sp>
        <p:sp>
          <p:nvSpPr>
            <p:cNvPr id="294" name="Rectangle 115"/>
            <p:cNvSpPr>
              <a:spLocks noChangeArrowheads="1"/>
            </p:cNvSpPr>
            <p:nvPr/>
          </p:nvSpPr>
          <p:spPr bwMode="auto">
            <a:xfrm>
              <a:off x="381000" y="4352925"/>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6</a:t>
              </a:r>
            </a:p>
          </p:txBody>
        </p:sp>
        <p:sp>
          <p:nvSpPr>
            <p:cNvPr id="295" name="Rectangle 116"/>
            <p:cNvSpPr>
              <a:spLocks noChangeArrowheads="1"/>
            </p:cNvSpPr>
            <p:nvPr/>
          </p:nvSpPr>
          <p:spPr bwMode="auto">
            <a:xfrm>
              <a:off x="381000" y="3771900"/>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7</a:t>
              </a:r>
            </a:p>
          </p:txBody>
        </p:sp>
        <p:sp>
          <p:nvSpPr>
            <p:cNvPr id="296" name="Rectangle 117"/>
            <p:cNvSpPr>
              <a:spLocks noChangeArrowheads="1"/>
            </p:cNvSpPr>
            <p:nvPr/>
          </p:nvSpPr>
          <p:spPr bwMode="auto">
            <a:xfrm>
              <a:off x="381000" y="3192462"/>
              <a:ext cx="381000" cy="579438"/>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3</a:t>
              </a:r>
            </a:p>
          </p:txBody>
        </p:sp>
        <p:sp>
          <p:nvSpPr>
            <p:cNvPr id="297" name="Rectangle 118"/>
            <p:cNvSpPr>
              <a:spLocks noChangeArrowheads="1"/>
            </p:cNvSpPr>
            <p:nvPr/>
          </p:nvSpPr>
          <p:spPr bwMode="auto">
            <a:xfrm>
              <a:off x="381000" y="2586037"/>
              <a:ext cx="381000" cy="6064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2</a:t>
              </a:r>
            </a:p>
          </p:txBody>
        </p:sp>
        <p:sp>
          <p:nvSpPr>
            <p:cNvPr id="298" name="Line 119"/>
            <p:cNvSpPr>
              <a:spLocks noChangeShapeType="1"/>
            </p:cNvSpPr>
            <p:nvPr/>
          </p:nvSpPr>
          <p:spPr bwMode="auto">
            <a:xfrm>
              <a:off x="381000" y="25860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299" name="Line 120"/>
            <p:cNvSpPr>
              <a:spLocks noChangeShapeType="1"/>
            </p:cNvSpPr>
            <p:nvPr/>
          </p:nvSpPr>
          <p:spPr bwMode="auto">
            <a:xfrm>
              <a:off x="381000" y="319246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0" name="Line 121"/>
            <p:cNvSpPr>
              <a:spLocks noChangeShapeType="1"/>
            </p:cNvSpPr>
            <p:nvPr/>
          </p:nvSpPr>
          <p:spPr bwMode="auto">
            <a:xfrm>
              <a:off x="381000" y="377190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1" name="Line 122"/>
            <p:cNvSpPr>
              <a:spLocks noChangeShapeType="1"/>
            </p:cNvSpPr>
            <p:nvPr/>
          </p:nvSpPr>
          <p:spPr bwMode="auto">
            <a:xfrm>
              <a:off x="381000" y="435292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2" name="Line 123"/>
            <p:cNvSpPr>
              <a:spLocks noChangeShapeType="1"/>
            </p:cNvSpPr>
            <p:nvPr/>
          </p:nvSpPr>
          <p:spPr bwMode="auto">
            <a:xfrm>
              <a:off x="381000" y="493395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3" name="Line 124"/>
            <p:cNvSpPr>
              <a:spLocks noChangeShapeType="1"/>
            </p:cNvSpPr>
            <p:nvPr/>
          </p:nvSpPr>
          <p:spPr bwMode="auto">
            <a:xfrm>
              <a:off x="381000" y="551497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4" name="Line 125"/>
            <p:cNvSpPr>
              <a:spLocks noChangeShapeType="1"/>
            </p:cNvSpPr>
            <p:nvPr/>
          </p:nvSpPr>
          <p:spPr bwMode="auto">
            <a:xfrm>
              <a:off x="381000" y="609441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5" name="Line 126"/>
            <p:cNvSpPr>
              <a:spLocks noChangeShapeType="1"/>
            </p:cNvSpPr>
            <p:nvPr/>
          </p:nvSpPr>
          <p:spPr bwMode="auto">
            <a:xfrm>
              <a:off x="381000" y="66754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6" name="Line 127"/>
            <p:cNvSpPr>
              <a:spLocks noChangeShapeType="1"/>
            </p:cNvSpPr>
            <p:nvPr/>
          </p:nvSpPr>
          <p:spPr bwMode="auto">
            <a:xfrm>
              <a:off x="381000" y="2586037"/>
              <a:ext cx="0" cy="408940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7" name="Line 128"/>
            <p:cNvSpPr>
              <a:spLocks noChangeShapeType="1"/>
            </p:cNvSpPr>
            <p:nvPr/>
          </p:nvSpPr>
          <p:spPr bwMode="auto">
            <a:xfrm>
              <a:off x="762000" y="4352925"/>
              <a:ext cx="0" cy="581025"/>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8" name="Line 129"/>
            <p:cNvSpPr>
              <a:spLocks noChangeShapeType="1"/>
            </p:cNvSpPr>
            <p:nvPr/>
          </p:nvSpPr>
          <p:spPr bwMode="auto">
            <a:xfrm>
              <a:off x="762000" y="2586037"/>
              <a:ext cx="0" cy="17668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9" name="Line 130"/>
            <p:cNvSpPr>
              <a:spLocks noChangeShapeType="1"/>
            </p:cNvSpPr>
            <p:nvPr/>
          </p:nvSpPr>
          <p:spPr bwMode="auto">
            <a:xfrm>
              <a:off x="762000" y="4324350"/>
              <a:ext cx="0" cy="23510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10" name="Rectangle 131"/>
            <p:cNvSpPr>
              <a:spLocks noChangeArrowheads="1"/>
            </p:cNvSpPr>
            <p:nvPr/>
          </p:nvSpPr>
          <p:spPr bwMode="auto">
            <a:xfrm>
              <a:off x="7734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11" name="Rectangle 132"/>
            <p:cNvSpPr>
              <a:spLocks noChangeArrowheads="1"/>
            </p:cNvSpPr>
            <p:nvPr/>
          </p:nvSpPr>
          <p:spPr bwMode="auto">
            <a:xfrm>
              <a:off x="7162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12" name="Rectangle 133"/>
            <p:cNvSpPr>
              <a:spLocks noChangeArrowheads="1"/>
            </p:cNvSpPr>
            <p:nvPr/>
          </p:nvSpPr>
          <p:spPr bwMode="auto">
            <a:xfrm>
              <a:off x="6591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13" name="Rectangle 134"/>
            <p:cNvSpPr>
              <a:spLocks noChangeArrowheads="1"/>
            </p:cNvSpPr>
            <p:nvPr/>
          </p:nvSpPr>
          <p:spPr bwMode="auto">
            <a:xfrm>
              <a:off x="6019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14" name="Line 135"/>
            <p:cNvSpPr>
              <a:spLocks noChangeShapeType="1"/>
            </p:cNvSpPr>
            <p:nvPr/>
          </p:nvSpPr>
          <p:spPr bwMode="auto">
            <a:xfrm>
              <a:off x="6019800" y="3957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15" name="Line 136"/>
            <p:cNvSpPr>
              <a:spLocks noChangeShapeType="1"/>
            </p:cNvSpPr>
            <p:nvPr/>
          </p:nvSpPr>
          <p:spPr bwMode="auto">
            <a:xfrm>
              <a:off x="6019800" y="45418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16" name="Line 137"/>
            <p:cNvSpPr>
              <a:spLocks noChangeShapeType="1"/>
            </p:cNvSpPr>
            <p:nvPr/>
          </p:nvSpPr>
          <p:spPr bwMode="auto">
            <a:xfrm>
              <a:off x="6019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17" name="Line 138"/>
            <p:cNvSpPr>
              <a:spLocks noChangeShapeType="1"/>
            </p:cNvSpPr>
            <p:nvPr/>
          </p:nvSpPr>
          <p:spPr bwMode="auto">
            <a:xfrm>
              <a:off x="6591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18" name="Line 139"/>
            <p:cNvSpPr>
              <a:spLocks noChangeShapeType="1"/>
            </p:cNvSpPr>
            <p:nvPr/>
          </p:nvSpPr>
          <p:spPr bwMode="auto">
            <a:xfrm>
              <a:off x="71628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19" name="Line 140"/>
            <p:cNvSpPr>
              <a:spLocks noChangeShapeType="1"/>
            </p:cNvSpPr>
            <p:nvPr/>
          </p:nvSpPr>
          <p:spPr bwMode="auto">
            <a:xfrm>
              <a:off x="7734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20" name="Line 141"/>
            <p:cNvSpPr>
              <a:spLocks noChangeShapeType="1"/>
            </p:cNvSpPr>
            <p:nvPr/>
          </p:nvSpPr>
          <p:spPr bwMode="auto">
            <a:xfrm>
              <a:off x="8305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21" name="Rectangle 5"/>
            <p:cNvSpPr>
              <a:spLocks noChangeArrowheads="1"/>
            </p:cNvSpPr>
            <p:nvPr/>
          </p:nvSpPr>
          <p:spPr bwMode="auto">
            <a:xfrm>
              <a:off x="3943353"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2" name="Rectangle 6"/>
            <p:cNvSpPr>
              <a:spLocks noChangeArrowheads="1"/>
            </p:cNvSpPr>
            <p:nvPr/>
          </p:nvSpPr>
          <p:spPr bwMode="auto">
            <a:xfrm>
              <a:off x="3314702"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23" name="Rectangle 7"/>
            <p:cNvSpPr>
              <a:spLocks noChangeArrowheads="1"/>
            </p:cNvSpPr>
            <p:nvPr/>
          </p:nvSpPr>
          <p:spPr bwMode="auto">
            <a:xfrm>
              <a:off x="2686051"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4" name="Rectangle 8"/>
            <p:cNvSpPr>
              <a:spLocks noChangeArrowheads="1"/>
            </p:cNvSpPr>
            <p:nvPr/>
          </p:nvSpPr>
          <p:spPr bwMode="auto">
            <a:xfrm>
              <a:off x="2057401"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5" name="Rectangle 9"/>
            <p:cNvSpPr>
              <a:spLocks noChangeArrowheads="1"/>
            </p:cNvSpPr>
            <p:nvPr/>
          </p:nvSpPr>
          <p:spPr bwMode="auto">
            <a:xfrm>
              <a:off x="3943353"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26" name="Rectangle 10"/>
            <p:cNvSpPr>
              <a:spLocks noChangeArrowheads="1"/>
            </p:cNvSpPr>
            <p:nvPr/>
          </p:nvSpPr>
          <p:spPr bwMode="auto">
            <a:xfrm>
              <a:off x="3314702"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7" name="Rectangle 11"/>
            <p:cNvSpPr>
              <a:spLocks noChangeArrowheads="1"/>
            </p:cNvSpPr>
            <p:nvPr/>
          </p:nvSpPr>
          <p:spPr bwMode="auto">
            <a:xfrm>
              <a:off x="2686051"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8" name="Rectangle 12"/>
            <p:cNvSpPr>
              <a:spLocks noChangeArrowheads="1"/>
            </p:cNvSpPr>
            <p:nvPr/>
          </p:nvSpPr>
          <p:spPr bwMode="auto">
            <a:xfrm>
              <a:off x="2057401"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9" name="Rectangle 13"/>
            <p:cNvSpPr>
              <a:spLocks noChangeArrowheads="1"/>
            </p:cNvSpPr>
            <p:nvPr/>
          </p:nvSpPr>
          <p:spPr bwMode="auto">
            <a:xfrm>
              <a:off x="3943353"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0" name="Rectangle 14"/>
            <p:cNvSpPr>
              <a:spLocks noChangeArrowheads="1"/>
            </p:cNvSpPr>
            <p:nvPr/>
          </p:nvSpPr>
          <p:spPr bwMode="auto">
            <a:xfrm>
              <a:off x="3314702"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1" name="Rectangle 15"/>
            <p:cNvSpPr>
              <a:spLocks noChangeArrowheads="1"/>
            </p:cNvSpPr>
            <p:nvPr/>
          </p:nvSpPr>
          <p:spPr bwMode="auto">
            <a:xfrm>
              <a:off x="2686051"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2" name="Rectangle 16"/>
            <p:cNvSpPr>
              <a:spLocks noChangeArrowheads="1"/>
            </p:cNvSpPr>
            <p:nvPr/>
          </p:nvSpPr>
          <p:spPr bwMode="auto">
            <a:xfrm>
              <a:off x="2057401"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3" name="Rectangle 17"/>
            <p:cNvSpPr>
              <a:spLocks noChangeArrowheads="1"/>
            </p:cNvSpPr>
            <p:nvPr/>
          </p:nvSpPr>
          <p:spPr bwMode="auto">
            <a:xfrm>
              <a:off x="3943353"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4" name="Rectangle 18"/>
            <p:cNvSpPr>
              <a:spLocks noChangeArrowheads="1"/>
            </p:cNvSpPr>
            <p:nvPr/>
          </p:nvSpPr>
          <p:spPr bwMode="auto">
            <a:xfrm>
              <a:off x="3314702"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5" name="Rectangle 19"/>
            <p:cNvSpPr>
              <a:spLocks noChangeArrowheads="1"/>
            </p:cNvSpPr>
            <p:nvPr/>
          </p:nvSpPr>
          <p:spPr bwMode="auto">
            <a:xfrm>
              <a:off x="2686051"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6" name="Rectangle 20"/>
            <p:cNvSpPr>
              <a:spLocks noChangeArrowheads="1"/>
            </p:cNvSpPr>
            <p:nvPr/>
          </p:nvSpPr>
          <p:spPr bwMode="auto">
            <a:xfrm>
              <a:off x="2057401"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7" name="Rectangle 21"/>
            <p:cNvSpPr>
              <a:spLocks noChangeArrowheads="1"/>
            </p:cNvSpPr>
            <p:nvPr/>
          </p:nvSpPr>
          <p:spPr bwMode="auto">
            <a:xfrm>
              <a:off x="3943353"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8" name="Rectangle 22"/>
            <p:cNvSpPr>
              <a:spLocks noChangeArrowheads="1"/>
            </p:cNvSpPr>
            <p:nvPr/>
          </p:nvSpPr>
          <p:spPr bwMode="auto">
            <a:xfrm>
              <a:off x="3314702"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9" name="Rectangle 23"/>
            <p:cNvSpPr>
              <a:spLocks noChangeArrowheads="1"/>
            </p:cNvSpPr>
            <p:nvPr/>
          </p:nvSpPr>
          <p:spPr bwMode="auto">
            <a:xfrm>
              <a:off x="2686051"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0" name="Rectangle 24"/>
            <p:cNvSpPr>
              <a:spLocks noChangeArrowheads="1"/>
            </p:cNvSpPr>
            <p:nvPr/>
          </p:nvSpPr>
          <p:spPr bwMode="auto">
            <a:xfrm>
              <a:off x="2057401"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1" name="Rectangle 25"/>
            <p:cNvSpPr>
              <a:spLocks noChangeArrowheads="1"/>
            </p:cNvSpPr>
            <p:nvPr/>
          </p:nvSpPr>
          <p:spPr bwMode="auto">
            <a:xfrm>
              <a:off x="3943353"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2" name="Rectangle 26"/>
            <p:cNvSpPr>
              <a:spLocks noChangeArrowheads="1"/>
            </p:cNvSpPr>
            <p:nvPr/>
          </p:nvSpPr>
          <p:spPr bwMode="auto">
            <a:xfrm>
              <a:off x="3314702"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3" name="Rectangle 27"/>
            <p:cNvSpPr>
              <a:spLocks noChangeArrowheads="1"/>
            </p:cNvSpPr>
            <p:nvPr/>
          </p:nvSpPr>
          <p:spPr bwMode="auto">
            <a:xfrm>
              <a:off x="2686051"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4" name="Rectangle 28"/>
            <p:cNvSpPr>
              <a:spLocks noChangeArrowheads="1"/>
            </p:cNvSpPr>
            <p:nvPr/>
          </p:nvSpPr>
          <p:spPr bwMode="auto">
            <a:xfrm>
              <a:off x="2057401"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5" name="Rectangle 29"/>
            <p:cNvSpPr>
              <a:spLocks noChangeArrowheads="1"/>
            </p:cNvSpPr>
            <p:nvPr/>
          </p:nvSpPr>
          <p:spPr bwMode="auto">
            <a:xfrm>
              <a:off x="3943353"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46" name="Rectangle 30"/>
            <p:cNvSpPr>
              <a:spLocks noChangeArrowheads="1"/>
            </p:cNvSpPr>
            <p:nvPr/>
          </p:nvSpPr>
          <p:spPr bwMode="auto">
            <a:xfrm>
              <a:off x="3314702"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47" name="Rectangle 31"/>
            <p:cNvSpPr>
              <a:spLocks noChangeArrowheads="1"/>
            </p:cNvSpPr>
            <p:nvPr/>
          </p:nvSpPr>
          <p:spPr bwMode="auto">
            <a:xfrm>
              <a:off x="2686051"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48" name="Rectangle 32"/>
            <p:cNvSpPr>
              <a:spLocks noChangeArrowheads="1"/>
            </p:cNvSpPr>
            <p:nvPr/>
          </p:nvSpPr>
          <p:spPr bwMode="auto">
            <a:xfrm>
              <a:off x="2057401"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 </a:t>
              </a:r>
            </a:p>
          </p:txBody>
        </p:sp>
        <p:sp>
          <p:nvSpPr>
            <p:cNvPr id="349" name="Line 33"/>
            <p:cNvSpPr>
              <a:spLocks noChangeShapeType="1"/>
            </p:cNvSpPr>
            <p:nvPr/>
          </p:nvSpPr>
          <p:spPr bwMode="auto">
            <a:xfrm>
              <a:off x="2057401" y="2586037"/>
              <a:ext cx="2514603" cy="0"/>
            </a:xfrm>
            <a:prstGeom prst="line">
              <a:avLst/>
            </a:prstGeom>
            <a:noFill/>
            <a:ln w="28575" cap="sq">
              <a:solidFill>
                <a:schemeClr val="tx1"/>
              </a:solidFill>
              <a:miter lim="800000"/>
              <a:headEnd/>
              <a:tailEnd/>
            </a:ln>
            <a:effectLst/>
          </p:spPr>
          <p:txBody>
            <a:bodyPr wrap="none"/>
            <a:lstStyle/>
            <a:p>
              <a:endParaRPr lang="en-US"/>
            </a:p>
          </p:txBody>
        </p:sp>
        <p:sp>
          <p:nvSpPr>
            <p:cNvPr id="350" name="Line 34"/>
            <p:cNvSpPr>
              <a:spLocks noChangeShapeType="1"/>
            </p:cNvSpPr>
            <p:nvPr/>
          </p:nvSpPr>
          <p:spPr bwMode="auto">
            <a:xfrm>
              <a:off x="2057401" y="3181350"/>
              <a:ext cx="2514603" cy="0"/>
            </a:xfrm>
            <a:prstGeom prst="line">
              <a:avLst/>
            </a:prstGeom>
            <a:noFill/>
            <a:ln w="12700">
              <a:solidFill>
                <a:schemeClr val="tx1"/>
              </a:solidFill>
              <a:miter lim="800000"/>
              <a:headEnd/>
              <a:tailEnd/>
            </a:ln>
            <a:effectLst/>
          </p:spPr>
          <p:txBody>
            <a:bodyPr wrap="none"/>
            <a:lstStyle/>
            <a:p>
              <a:endParaRPr lang="en-US"/>
            </a:p>
          </p:txBody>
        </p:sp>
        <p:sp>
          <p:nvSpPr>
            <p:cNvPr id="351" name="Line 35"/>
            <p:cNvSpPr>
              <a:spLocks noChangeShapeType="1"/>
            </p:cNvSpPr>
            <p:nvPr/>
          </p:nvSpPr>
          <p:spPr bwMode="auto">
            <a:xfrm>
              <a:off x="2057401" y="3729037"/>
              <a:ext cx="2514603" cy="0"/>
            </a:xfrm>
            <a:prstGeom prst="line">
              <a:avLst/>
            </a:prstGeom>
            <a:noFill/>
            <a:ln w="12700">
              <a:solidFill>
                <a:schemeClr val="tx1"/>
              </a:solidFill>
              <a:miter lim="800000"/>
              <a:headEnd/>
              <a:tailEnd/>
            </a:ln>
            <a:effectLst/>
          </p:spPr>
          <p:txBody>
            <a:bodyPr wrap="none"/>
            <a:lstStyle/>
            <a:p>
              <a:endParaRPr lang="en-US"/>
            </a:p>
          </p:txBody>
        </p:sp>
        <p:sp>
          <p:nvSpPr>
            <p:cNvPr id="352" name="Line 36"/>
            <p:cNvSpPr>
              <a:spLocks noChangeShapeType="1"/>
            </p:cNvSpPr>
            <p:nvPr/>
          </p:nvSpPr>
          <p:spPr bwMode="auto">
            <a:xfrm>
              <a:off x="2057401" y="4324350"/>
              <a:ext cx="2514603" cy="0"/>
            </a:xfrm>
            <a:prstGeom prst="line">
              <a:avLst/>
            </a:prstGeom>
            <a:noFill/>
            <a:ln w="12700">
              <a:solidFill>
                <a:schemeClr val="tx1"/>
              </a:solidFill>
              <a:miter lim="800000"/>
              <a:headEnd/>
              <a:tailEnd/>
            </a:ln>
            <a:effectLst/>
          </p:spPr>
          <p:txBody>
            <a:bodyPr wrap="none"/>
            <a:lstStyle/>
            <a:p>
              <a:endParaRPr lang="en-US"/>
            </a:p>
          </p:txBody>
        </p:sp>
        <p:sp>
          <p:nvSpPr>
            <p:cNvPr id="353" name="Line 37"/>
            <p:cNvSpPr>
              <a:spLocks noChangeShapeType="1"/>
            </p:cNvSpPr>
            <p:nvPr/>
          </p:nvSpPr>
          <p:spPr bwMode="auto">
            <a:xfrm>
              <a:off x="2057401" y="4921250"/>
              <a:ext cx="2514603" cy="0"/>
            </a:xfrm>
            <a:prstGeom prst="line">
              <a:avLst/>
            </a:prstGeom>
            <a:noFill/>
            <a:ln w="12700">
              <a:solidFill>
                <a:schemeClr val="tx1"/>
              </a:solidFill>
              <a:miter lim="800000"/>
              <a:headEnd/>
              <a:tailEnd/>
            </a:ln>
            <a:effectLst/>
          </p:spPr>
          <p:txBody>
            <a:bodyPr wrap="none"/>
            <a:lstStyle/>
            <a:p>
              <a:endParaRPr lang="en-US"/>
            </a:p>
          </p:txBody>
        </p:sp>
        <p:sp>
          <p:nvSpPr>
            <p:cNvPr id="354" name="Line 38"/>
            <p:cNvSpPr>
              <a:spLocks noChangeShapeType="1"/>
            </p:cNvSpPr>
            <p:nvPr/>
          </p:nvSpPr>
          <p:spPr bwMode="auto">
            <a:xfrm>
              <a:off x="2057401" y="5516562"/>
              <a:ext cx="2514603" cy="0"/>
            </a:xfrm>
            <a:prstGeom prst="line">
              <a:avLst/>
            </a:prstGeom>
            <a:noFill/>
            <a:ln w="12700">
              <a:solidFill>
                <a:schemeClr val="tx1"/>
              </a:solidFill>
              <a:miter lim="800000"/>
              <a:headEnd/>
              <a:tailEnd/>
            </a:ln>
            <a:effectLst/>
          </p:spPr>
          <p:txBody>
            <a:bodyPr wrap="none"/>
            <a:lstStyle/>
            <a:p>
              <a:endParaRPr lang="en-US"/>
            </a:p>
          </p:txBody>
        </p:sp>
        <p:sp>
          <p:nvSpPr>
            <p:cNvPr id="355" name="Line 39"/>
            <p:cNvSpPr>
              <a:spLocks noChangeShapeType="1"/>
            </p:cNvSpPr>
            <p:nvPr/>
          </p:nvSpPr>
          <p:spPr bwMode="auto">
            <a:xfrm>
              <a:off x="2057401" y="6110287"/>
              <a:ext cx="2514603" cy="0"/>
            </a:xfrm>
            <a:prstGeom prst="line">
              <a:avLst/>
            </a:prstGeom>
            <a:noFill/>
            <a:ln w="12700">
              <a:solidFill>
                <a:schemeClr val="tx1"/>
              </a:solidFill>
              <a:miter lim="800000"/>
              <a:headEnd/>
              <a:tailEnd/>
            </a:ln>
            <a:effectLst/>
          </p:spPr>
          <p:txBody>
            <a:bodyPr wrap="none"/>
            <a:lstStyle/>
            <a:p>
              <a:endParaRPr lang="en-US"/>
            </a:p>
          </p:txBody>
        </p:sp>
        <p:sp>
          <p:nvSpPr>
            <p:cNvPr id="356" name="Line 40"/>
            <p:cNvSpPr>
              <a:spLocks noChangeShapeType="1"/>
            </p:cNvSpPr>
            <p:nvPr/>
          </p:nvSpPr>
          <p:spPr bwMode="auto">
            <a:xfrm>
              <a:off x="2057401" y="6705600"/>
              <a:ext cx="2514603" cy="0"/>
            </a:xfrm>
            <a:prstGeom prst="line">
              <a:avLst/>
            </a:prstGeom>
            <a:noFill/>
            <a:ln w="28575" cap="sq">
              <a:solidFill>
                <a:schemeClr val="tx1"/>
              </a:solidFill>
              <a:miter lim="800000"/>
              <a:headEnd/>
              <a:tailEnd/>
            </a:ln>
            <a:effectLst/>
          </p:spPr>
          <p:txBody>
            <a:bodyPr wrap="none"/>
            <a:lstStyle/>
            <a:p>
              <a:endParaRPr lang="en-US"/>
            </a:p>
          </p:txBody>
        </p:sp>
        <p:sp>
          <p:nvSpPr>
            <p:cNvPr id="357" name="Line 41"/>
            <p:cNvSpPr>
              <a:spLocks noChangeShapeType="1"/>
            </p:cNvSpPr>
            <p:nvPr/>
          </p:nvSpPr>
          <p:spPr bwMode="auto">
            <a:xfrm>
              <a:off x="2057401" y="2586037"/>
              <a:ext cx="0" cy="4119563"/>
            </a:xfrm>
            <a:prstGeom prst="line">
              <a:avLst/>
            </a:prstGeom>
            <a:noFill/>
            <a:ln w="28575" cap="sq">
              <a:solidFill>
                <a:schemeClr val="tx1"/>
              </a:solidFill>
              <a:miter lim="800000"/>
              <a:headEnd/>
              <a:tailEnd/>
            </a:ln>
            <a:effectLst/>
          </p:spPr>
          <p:txBody>
            <a:bodyPr wrap="none"/>
            <a:lstStyle/>
            <a:p>
              <a:endParaRPr lang="en-US"/>
            </a:p>
          </p:txBody>
        </p:sp>
        <p:sp>
          <p:nvSpPr>
            <p:cNvPr id="358" name="Line 42"/>
            <p:cNvSpPr>
              <a:spLocks noChangeShapeType="1"/>
            </p:cNvSpPr>
            <p:nvPr/>
          </p:nvSpPr>
          <p:spPr bwMode="auto">
            <a:xfrm>
              <a:off x="2686051"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59" name="Line 43"/>
            <p:cNvSpPr>
              <a:spLocks noChangeShapeType="1"/>
            </p:cNvSpPr>
            <p:nvPr/>
          </p:nvSpPr>
          <p:spPr bwMode="auto">
            <a:xfrm>
              <a:off x="3314702"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60" name="Line 44"/>
            <p:cNvSpPr>
              <a:spLocks noChangeShapeType="1"/>
            </p:cNvSpPr>
            <p:nvPr/>
          </p:nvSpPr>
          <p:spPr bwMode="auto">
            <a:xfrm>
              <a:off x="3943353"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61" name="Line 45"/>
            <p:cNvSpPr>
              <a:spLocks noChangeShapeType="1"/>
            </p:cNvSpPr>
            <p:nvPr/>
          </p:nvSpPr>
          <p:spPr bwMode="auto">
            <a:xfrm>
              <a:off x="4572003" y="2586037"/>
              <a:ext cx="0" cy="4119563"/>
            </a:xfrm>
            <a:prstGeom prst="line">
              <a:avLst/>
            </a:prstGeom>
            <a:noFill/>
            <a:ln w="28575" cap="sq">
              <a:solidFill>
                <a:schemeClr val="tx1"/>
              </a:solidFill>
              <a:miter lim="800000"/>
              <a:headEnd/>
              <a:tailEnd/>
            </a:ln>
            <a:effectLst/>
          </p:spPr>
          <p:txBody>
            <a:bodyPr wrap="none"/>
            <a:lstStyle/>
            <a:p>
              <a:endParaRPr lang="en-US"/>
            </a:p>
          </p:txBody>
        </p:sp>
        <p:sp>
          <p:nvSpPr>
            <p:cNvPr id="362" name="Text Box 4"/>
            <p:cNvSpPr txBox="1">
              <a:spLocks noChangeArrowheads="1"/>
            </p:cNvSpPr>
            <p:nvPr/>
          </p:nvSpPr>
          <p:spPr bwMode="auto">
            <a:xfrm>
              <a:off x="1951038" y="2052637"/>
              <a:ext cx="3870329" cy="369888"/>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Input </a:t>
              </a:r>
              <a:r>
                <a:rPr lang="en-US" b="1" dirty="0" smtClean="0">
                  <a:solidFill>
                    <a:srgbClr val="008000"/>
                  </a:solidFill>
                </a:rPr>
                <a:t>matrix (Shingles x Documents) </a:t>
              </a:r>
              <a:endParaRPr lang="en-US" b="1" dirty="0">
                <a:solidFill>
                  <a:srgbClr val="008000"/>
                </a:solidFill>
              </a:endParaRPr>
            </a:p>
          </p:txBody>
        </p:sp>
      </p:grpSp>
      <p:graphicFrame>
        <p:nvGraphicFramePr>
          <p:cNvPr id="363" name="Group 46"/>
          <p:cNvGraphicFramePr>
            <a:graphicFrameLocks noGrp="1"/>
          </p:cNvGraphicFramePr>
          <p:nvPr>
            <p:extLst>
              <p:ext uri="{D42A27DB-BD31-4B8C-83A1-F6EECF244321}">
                <p14:modId xmlns:p14="http://schemas.microsoft.com/office/powerpoint/2010/main" val="3730627301"/>
              </p:ext>
            </p:extLst>
          </p:nvPr>
        </p:nvGraphicFramePr>
        <p:xfrm>
          <a:off x="1371600" y="2133600"/>
          <a:ext cx="381000" cy="4089401"/>
        </p:xfrm>
        <a:graphic>
          <a:graphicData uri="http://schemas.openxmlformats.org/drawingml/2006/table">
            <a:tbl>
              <a:tblPr/>
              <a:tblGrid>
                <a:gridCol w="381000"/>
              </a:tblGrid>
              <a:tr h="6064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sp>
        <p:nvSpPr>
          <p:cNvPr id="364" name="Text Box 4"/>
          <p:cNvSpPr txBox="1">
            <a:spLocks noChangeArrowheads="1"/>
          </p:cNvSpPr>
          <p:nvPr/>
        </p:nvSpPr>
        <p:spPr bwMode="auto">
          <a:xfrm>
            <a:off x="274079" y="1600200"/>
            <a:ext cx="1617238" cy="369332"/>
          </a:xfrm>
          <a:prstGeom prst="rect">
            <a:avLst/>
          </a:prstGeom>
          <a:noFill/>
          <a:ln w="9525">
            <a:noFill/>
            <a:miter lim="800000"/>
            <a:headEnd/>
            <a:tailEnd/>
          </a:ln>
          <a:effectLst/>
        </p:spPr>
        <p:txBody>
          <a:bodyPr wrap="none">
            <a:spAutoFit/>
          </a:bodyPr>
          <a:lstStyle/>
          <a:p>
            <a:r>
              <a:rPr lang="en-US" b="1" dirty="0" smtClean="0">
                <a:solidFill>
                  <a:srgbClr val="008000"/>
                </a:solidFill>
              </a:rPr>
              <a:t>Permutation </a:t>
            </a:r>
            <a:r>
              <a:rPr lang="en-US" b="1" dirty="0" smtClean="0">
                <a:solidFill>
                  <a:srgbClr val="008000"/>
                </a:solidFill>
                <a:sym typeface="Symbol"/>
              </a:rPr>
              <a:t></a:t>
            </a:r>
            <a:endParaRPr lang="en-US" b="1" dirty="0">
              <a:solidFill>
                <a:srgbClr val="008000"/>
              </a:solidFill>
            </a:endParaRPr>
          </a:p>
        </p:txBody>
      </p:sp>
      <p:sp>
        <p:nvSpPr>
          <p:cNvPr id="130" name="Text Box 142"/>
          <p:cNvSpPr txBox="1">
            <a:spLocks noChangeArrowheads="1"/>
          </p:cNvSpPr>
          <p:nvPr/>
        </p:nvSpPr>
        <p:spPr bwMode="auto">
          <a:xfrm>
            <a:off x="4800600" y="4487863"/>
            <a:ext cx="3781805" cy="1323439"/>
          </a:xfrm>
          <a:prstGeom prst="rect">
            <a:avLst/>
          </a:prstGeom>
          <a:noFill/>
          <a:ln w="9525">
            <a:noFill/>
            <a:miter lim="800000"/>
            <a:headEnd/>
            <a:tailEnd/>
          </a:ln>
          <a:effectLst/>
        </p:spPr>
        <p:txBody>
          <a:bodyPr wrap="none">
            <a:spAutoFit/>
          </a:bodyPr>
          <a:lstStyle/>
          <a:p>
            <a:r>
              <a:rPr lang="en-US" sz="2000" b="1" dirty="0">
                <a:solidFill>
                  <a:srgbClr val="0000FF"/>
                </a:solidFill>
              </a:rPr>
              <a:t>Similarities:</a:t>
            </a:r>
          </a:p>
          <a:p>
            <a:r>
              <a:rPr lang="en-US" sz="2000" dirty="0"/>
              <a:t>         </a:t>
            </a:r>
            <a:r>
              <a:rPr lang="en-US" sz="2000" dirty="0" smtClean="0"/>
              <a:t>        1-3      </a:t>
            </a:r>
            <a:r>
              <a:rPr lang="en-US" sz="2000" dirty="0"/>
              <a:t>2-4    1-2   3-4</a:t>
            </a:r>
          </a:p>
          <a:p>
            <a:r>
              <a:rPr lang="en-US" sz="2000" b="1" dirty="0" smtClean="0"/>
              <a:t>Col/Col </a:t>
            </a:r>
            <a:r>
              <a:rPr lang="en-US" sz="2000" dirty="0" smtClean="0"/>
              <a:t>   0.75    </a:t>
            </a:r>
            <a:r>
              <a:rPr lang="en-US" sz="2000" dirty="0"/>
              <a:t>0.75    0       0</a:t>
            </a:r>
          </a:p>
          <a:p>
            <a:r>
              <a:rPr lang="en-US" sz="2000" b="1" dirty="0" smtClean="0"/>
              <a:t>Sig/Sig </a:t>
            </a:r>
            <a:r>
              <a:rPr lang="en-US" sz="2000" dirty="0" smtClean="0"/>
              <a:t>   0.67    </a:t>
            </a:r>
            <a:r>
              <a:rPr lang="en-US" sz="2000" dirty="0"/>
              <a:t>1.00    0       0</a:t>
            </a:r>
          </a:p>
        </p:txBody>
      </p:sp>
      <p:sp>
        <p:nvSpPr>
          <p:cNvPr id="131" name="Rectangle 143"/>
          <p:cNvSpPr>
            <a:spLocks noChangeArrowheads="1"/>
          </p:cNvSpPr>
          <p:nvPr/>
        </p:nvSpPr>
        <p:spPr bwMode="auto">
          <a:xfrm>
            <a:off x="5961592" y="4810606"/>
            <a:ext cx="2658533" cy="1000696"/>
          </a:xfrm>
          <a:prstGeom prst="rect">
            <a:avLst/>
          </a:prstGeom>
          <a:noFill/>
          <a:ln w="9525">
            <a:solidFill>
              <a:schemeClr val="tx1"/>
            </a:solidFill>
            <a:miter lim="800000"/>
            <a:headEnd/>
            <a:tailEnd/>
          </a:ln>
          <a:effectLst/>
        </p:spPr>
        <p:txBody>
          <a:bodyPr wrap="none" anchor="ctr"/>
          <a:lstStyle/>
          <a:p>
            <a:endParaRPr lang="en-US" sz="1400"/>
          </a:p>
        </p:txBody>
      </p:sp>
      <p:sp>
        <p:nvSpPr>
          <p:cNvPr id="132" name="Line 144"/>
          <p:cNvSpPr>
            <a:spLocks noChangeShapeType="1"/>
          </p:cNvSpPr>
          <p:nvPr/>
        </p:nvSpPr>
        <p:spPr bwMode="auto">
          <a:xfrm>
            <a:off x="5961592" y="5146097"/>
            <a:ext cx="2658533" cy="0"/>
          </a:xfrm>
          <a:prstGeom prst="line">
            <a:avLst/>
          </a:prstGeom>
          <a:noFill/>
          <a:ln w="9525">
            <a:solidFill>
              <a:schemeClr val="tx1"/>
            </a:solidFill>
            <a:round/>
            <a:headEnd/>
            <a:tailEnd/>
          </a:ln>
          <a:effectLst/>
        </p:spPr>
        <p:txBody>
          <a:bodyPr/>
          <a:lstStyle/>
          <a:p>
            <a:endParaRPr lang="en-US" sz="1400"/>
          </a:p>
        </p:txBody>
      </p:sp>
    </p:spTree>
    <p:extLst>
      <p:ext uri="{BB962C8B-B14F-4D97-AF65-F5344CB8AC3E}">
        <p14:creationId xmlns:p14="http://schemas.microsoft.com/office/powerpoint/2010/main" val="3916325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Similarity for Signatures</a:t>
            </a:r>
          </a:p>
        </p:txBody>
      </p:sp>
      <p:sp>
        <p:nvSpPr>
          <p:cNvPr id="39939" name="Rectangle 3"/>
          <p:cNvSpPr>
            <a:spLocks noGrp="1" noChangeArrowheads="1"/>
          </p:cNvSpPr>
          <p:nvPr>
            <p:ph type="body" idx="1"/>
          </p:nvPr>
        </p:nvSpPr>
        <p:spPr/>
        <p:txBody>
          <a:bodyPr/>
          <a:lstStyle/>
          <a:p>
            <a:r>
              <a:rPr lang="en-US" dirty="0" smtClean="0"/>
              <a:t>We know: </a:t>
            </a:r>
            <a:r>
              <a:rPr lang="en-US" b="1" dirty="0" err="1" smtClean="0">
                <a:solidFill>
                  <a:srgbClr val="0000FF"/>
                </a:solidFill>
              </a:rPr>
              <a:t>Pr</a:t>
            </a:r>
            <a:r>
              <a:rPr lang="en-US" b="1" dirty="0" smtClean="0">
                <a:solidFill>
                  <a:srgbClr val="0000FF"/>
                </a:solidFill>
              </a:rPr>
              <a:t>[</a:t>
            </a:r>
            <a:r>
              <a:rPr lang="en-US" b="1" i="1" dirty="0" smtClean="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1</a:t>
            </a:r>
            <a:r>
              <a:rPr lang="en-US" b="1" dirty="0">
                <a:solidFill>
                  <a:srgbClr val="0000FF"/>
                </a:solidFill>
              </a:rPr>
              <a:t>) = </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2</a:t>
            </a:r>
            <a:r>
              <a:rPr lang="en-US" b="1" dirty="0">
                <a:solidFill>
                  <a:srgbClr val="0000FF"/>
                </a:solidFill>
              </a:rPr>
              <a:t>)] = </a:t>
            </a:r>
            <a:r>
              <a:rPr lang="en-US" b="1" i="1" dirty="0" err="1">
                <a:solidFill>
                  <a:srgbClr val="0000FF"/>
                </a:solidFill>
              </a:rPr>
              <a:t>sim</a:t>
            </a:r>
            <a:r>
              <a:rPr lang="en-US" b="1" dirty="0">
                <a:solidFill>
                  <a:srgbClr val="0000FF"/>
                </a:solidFill>
              </a:rPr>
              <a:t>(C</a:t>
            </a:r>
            <a:r>
              <a:rPr lang="en-US" b="1" baseline="-25000" dirty="0">
                <a:solidFill>
                  <a:srgbClr val="0000FF"/>
                </a:solidFill>
              </a:rPr>
              <a:t>1</a:t>
            </a:r>
            <a:r>
              <a:rPr lang="en-US" b="1" dirty="0">
                <a:solidFill>
                  <a:srgbClr val="0000FF"/>
                </a:solidFill>
              </a:rPr>
              <a:t>, C</a:t>
            </a:r>
            <a:r>
              <a:rPr lang="en-US" b="1" baseline="-25000" dirty="0">
                <a:solidFill>
                  <a:srgbClr val="0000FF"/>
                </a:solidFill>
              </a:rPr>
              <a:t>2</a:t>
            </a:r>
            <a:r>
              <a:rPr lang="en-US" b="1" dirty="0">
                <a:solidFill>
                  <a:srgbClr val="0000FF"/>
                </a:solidFill>
              </a:rPr>
              <a:t>)</a:t>
            </a:r>
            <a:endParaRPr lang="en-US" b="1" dirty="0" smtClean="0">
              <a:solidFill>
                <a:srgbClr val="0000FF"/>
              </a:solidFill>
            </a:endParaRPr>
          </a:p>
          <a:p>
            <a:r>
              <a:rPr lang="en-US" dirty="0" smtClean="0"/>
              <a:t>Now generalize to multiple hash functions</a:t>
            </a:r>
          </a:p>
          <a:p>
            <a:pPr lvl="8"/>
            <a:endParaRPr lang="en-US" dirty="0" smtClean="0"/>
          </a:p>
          <a:p>
            <a:r>
              <a:rPr lang="en-US" b="1" dirty="0" smtClean="0"/>
              <a:t>The </a:t>
            </a:r>
            <a:r>
              <a:rPr lang="en-US" b="1" i="1" dirty="0">
                <a:solidFill>
                  <a:srgbClr val="FF0066"/>
                </a:solidFill>
              </a:rPr>
              <a:t>similarity of </a:t>
            </a:r>
            <a:r>
              <a:rPr lang="en-US" b="1" i="1" dirty="0" smtClean="0">
                <a:solidFill>
                  <a:srgbClr val="FF0066"/>
                </a:solidFill>
              </a:rPr>
              <a:t>two signatures </a:t>
            </a:r>
            <a:r>
              <a:rPr lang="en-US" b="1" dirty="0" smtClean="0"/>
              <a:t>is </a:t>
            </a:r>
            <a:r>
              <a:rPr lang="en-US" b="1" dirty="0"/>
              <a:t>the </a:t>
            </a:r>
            <a:r>
              <a:rPr lang="en-US" b="1" dirty="0" smtClean="0"/>
              <a:t>fraction </a:t>
            </a:r>
            <a:r>
              <a:rPr lang="en-US" b="1" dirty="0"/>
              <a:t>of the hash functions in which they </a:t>
            </a:r>
            <a:r>
              <a:rPr lang="en-US" b="1" dirty="0" smtClean="0"/>
              <a:t>agree</a:t>
            </a:r>
          </a:p>
          <a:p>
            <a:pPr lvl="8"/>
            <a:endParaRPr lang="en-US" dirty="0" smtClean="0"/>
          </a:p>
          <a:p>
            <a:r>
              <a:rPr lang="en-US" b="1" dirty="0" smtClean="0">
                <a:solidFill>
                  <a:srgbClr val="008000"/>
                </a:solidFill>
              </a:rPr>
              <a:t>Note:</a:t>
            </a:r>
            <a:r>
              <a:rPr lang="en-US" dirty="0" smtClean="0">
                <a:solidFill>
                  <a:schemeClr val="accent2"/>
                </a:solidFill>
              </a:rPr>
              <a:t> </a:t>
            </a:r>
            <a:r>
              <a:rPr lang="en-US" dirty="0" smtClean="0"/>
              <a:t>Because of the Min-Hash property, the similarity of columns is the same as the expected similarity of their signatures</a:t>
            </a:r>
          </a:p>
          <a:p>
            <a:pPr>
              <a:buNone/>
            </a:pPr>
            <a:endParaRPr lang="en-US" dirty="0" smtClean="0"/>
          </a:p>
        </p:txBody>
      </p:sp>
    </p:spTree>
    <p:extLst>
      <p:ext uri="{BB962C8B-B14F-4D97-AF65-F5344CB8AC3E}">
        <p14:creationId xmlns:p14="http://schemas.microsoft.com/office/powerpoint/2010/main" val="1707200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Min-Hash </a:t>
            </a:r>
            <a:r>
              <a:rPr lang="en-US" dirty="0"/>
              <a:t>Signatures</a:t>
            </a:r>
          </a:p>
        </p:txBody>
      </p:sp>
      <mc:AlternateContent xmlns:mc="http://schemas.openxmlformats.org/markup-compatibility/2006" xmlns:a14="http://schemas.microsoft.com/office/drawing/2010/main">
        <mc:Choice Requires="a14">
          <p:sp>
            <p:nvSpPr>
              <p:cNvPr id="41987"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Pick </a:t>
                </a:r>
                <a:r>
                  <a:rPr lang="en-US" b="1" dirty="0" smtClean="0">
                    <a:solidFill>
                      <a:srgbClr val="D60093"/>
                    </a:solidFill>
                  </a:rPr>
                  <a:t>K=100 </a:t>
                </a:r>
                <a:r>
                  <a:rPr lang="en-US" b="1" dirty="0">
                    <a:solidFill>
                      <a:srgbClr val="D60093"/>
                    </a:solidFill>
                  </a:rPr>
                  <a:t>random permutations of the </a:t>
                </a:r>
                <a:r>
                  <a:rPr lang="en-US" b="1" dirty="0" smtClean="0">
                    <a:solidFill>
                      <a:srgbClr val="D60093"/>
                    </a:solidFill>
                  </a:rPr>
                  <a:t>rows</a:t>
                </a:r>
                <a:endParaRPr lang="en-US" b="1" dirty="0">
                  <a:solidFill>
                    <a:srgbClr val="D60093"/>
                  </a:solidFill>
                </a:endParaRPr>
              </a:p>
              <a:p>
                <a:r>
                  <a:rPr lang="en-US" dirty="0"/>
                  <a:t>Think of </a:t>
                </a:r>
                <a:r>
                  <a:rPr lang="en-US" b="1" i="1" dirty="0" smtClean="0"/>
                  <a:t>sig</a:t>
                </a:r>
                <a:r>
                  <a:rPr lang="en-US" b="1" dirty="0" smtClean="0"/>
                  <a:t>(C</a:t>
                </a:r>
                <a:r>
                  <a:rPr lang="en-US" b="1" dirty="0"/>
                  <a:t>)</a:t>
                </a:r>
                <a:r>
                  <a:rPr lang="en-US" dirty="0"/>
                  <a:t> as a column </a:t>
                </a:r>
                <a:r>
                  <a:rPr lang="en-US" dirty="0" smtClean="0"/>
                  <a:t>vector</a:t>
                </a:r>
                <a:endParaRPr lang="en-US" dirty="0"/>
              </a:p>
              <a:p>
                <a:r>
                  <a:rPr lang="en-US" b="1" dirty="0" smtClean="0"/>
                  <a:t>s</a:t>
                </a:r>
                <a:r>
                  <a:rPr lang="en-US" b="1" i="1" dirty="0" smtClean="0"/>
                  <a:t>ig</a:t>
                </a:r>
                <a:r>
                  <a:rPr lang="en-US" b="1" dirty="0" smtClean="0"/>
                  <a:t>(C</a:t>
                </a:r>
                <a:r>
                  <a:rPr lang="en-US" b="1" dirty="0"/>
                  <a:t>)[</a:t>
                </a:r>
                <a:r>
                  <a:rPr lang="en-US" b="1" dirty="0" err="1"/>
                  <a:t>i</a:t>
                </a:r>
                <a:r>
                  <a:rPr lang="en-US" b="1" dirty="0"/>
                  <a:t>] =</a:t>
                </a:r>
                <a:r>
                  <a:rPr lang="en-US" dirty="0"/>
                  <a:t> </a:t>
                </a:r>
                <a:r>
                  <a:rPr lang="en-US" dirty="0" smtClean="0"/>
                  <a:t>according </a:t>
                </a:r>
                <a:r>
                  <a:rPr lang="en-US" dirty="0"/>
                  <a:t>to the </a:t>
                </a:r>
                <a:r>
                  <a:rPr lang="en-US" i="1" dirty="0" err="1" smtClean="0"/>
                  <a:t>i-</a:t>
                </a:r>
                <a:r>
                  <a:rPr lang="en-US" dirty="0" err="1" smtClean="0"/>
                  <a:t>th</a:t>
                </a:r>
                <a:r>
                  <a:rPr lang="en-US" dirty="0" smtClean="0"/>
                  <a:t> </a:t>
                </a:r>
                <a:r>
                  <a:rPr lang="en-US" dirty="0"/>
                  <a:t>permutation, the </a:t>
                </a:r>
                <a:r>
                  <a:rPr lang="en-US" dirty="0" smtClean="0"/>
                  <a:t>index of </a:t>
                </a:r>
                <a:r>
                  <a:rPr lang="en-US" dirty="0"/>
                  <a:t>the first row </a:t>
                </a:r>
                <a:r>
                  <a:rPr lang="en-US" dirty="0" smtClean="0"/>
                  <a:t>that </a:t>
                </a:r>
                <a:r>
                  <a:rPr lang="en-US" dirty="0"/>
                  <a:t>has a 1 in column </a:t>
                </a:r>
                <a:r>
                  <a:rPr lang="en-US" i="1" dirty="0" smtClean="0"/>
                  <a:t>C</a:t>
                </a:r>
              </a:p>
              <a:p>
                <a:pPr lvl="1">
                  <a:buNone/>
                </a:pPr>
                <a:r>
                  <a:rPr lang="en-US" sz="3200" b="1" i="1" dirty="0" smtClean="0">
                    <a:latin typeface="Times New Roman" pitchFamily="18" charset="0"/>
                    <a:cs typeface="Times New Roman" pitchFamily="18" charset="0"/>
                  </a:rPr>
                  <a:t>		sig</a:t>
                </a:r>
                <a:r>
                  <a:rPr lang="en-US" sz="3200" b="1" dirty="0" smtClean="0">
                    <a:latin typeface="Times New Roman" pitchFamily="18" charset="0"/>
                    <a:cs typeface="Times New Roman" pitchFamily="18" charset="0"/>
                  </a:rPr>
                  <a:t>(C)[</a:t>
                </a:r>
                <a:r>
                  <a:rPr lang="en-US" sz="3200" b="1" dirty="0" err="1"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 = min (</a:t>
                </a:r>
                <a:r>
                  <a:rPr lang="en-US" sz="3200" b="1" dirty="0" smtClean="0">
                    <a:latin typeface="Times New Roman" pitchFamily="18" charset="0"/>
                    <a:cs typeface="Times New Roman" pitchFamily="18" charset="0"/>
                    <a:sym typeface="Symbol"/>
                  </a:rPr>
                  <a:t></a:t>
                </a:r>
                <a:r>
                  <a:rPr lang="en-US" sz="3200" b="1" baseline="-25000" dirty="0" err="1" smtClean="0">
                    <a:latin typeface="Times New Roman" pitchFamily="18" charset="0"/>
                    <a:cs typeface="Times New Roman" pitchFamily="18" charset="0"/>
                    <a:sym typeface="Symbol"/>
                  </a:rPr>
                  <a:t>i</a:t>
                </a:r>
                <a:r>
                  <a:rPr lang="en-US" sz="3200" b="1" dirty="0" smtClean="0">
                    <a:latin typeface="Times New Roman" pitchFamily="18" charset="0"/>
                    <a:cs typeface="Times New Roman" pitchFamily="18" charset="0"/>
                    <a:sym typeface="Symbol"/>
                  </a:rPr>
                  <a:t>(C))</a:t>
                </a:r>
                <a:endParaRPr lang="en-US" sz="3200" b="1" dirty="0" smtClean="0">
                  <a:latin typeface="Times New Roman" pitchFamily="18" charset="0"/>
                  <a:cs typeface="Times New Roman" pitchFamily="18" charset="0"/>
                </a:endParaRPr>
              </a:p>
              <a:p>
                <a:r>
                  <a:rPr lang="en-US" b="1" dirty="0" smtClean="0">
                    <a:solidFill>
                      <a:srgbClr val="0000FF"/>
                    </a:solidFill>
                  </a:rPr>
                  <a:t>Note:</a:t>
                </a:r>
                <a:r>
                  <a:rPr lang="en-US" dirty="0" smtClean="0"/>
                  <a:t> The sketch (signature) of document </a:t>
                </a:r>
                <a:r>
                  <a:rPr lang="en-US" i="1" dirty="0" smtClean="0"/>
                  <a:t>C</a:t>
                </a:r>
                <a:r>
                  <a:rPr lang="en-US" dirty="0" smtClean="0"/>
                  <a:t> is small  </a:t>
                </a:r>
                <a14:m>
                  <m:oMath xmlns:m="http://schemas.openxmlformats.org/officeDocument/2006/math">
                    <m:r>
                      <a:rPr lang="en-US" b="1" i="1" dirty="0" smtClean="0">
                        <a:solidFill>
                          <a:srgbClr val="0000FF"/>
                        </a:solidFill>
                        <a:latin typeface="Cambria Math"/>
                      </a:rPr>
                      <m:t>~</m:t>
                    </m:r>
                    <m:r>
                      <a:rPr lang="en-US" b="1" i="1" dirty="0" smtClean="0">
                        <a:solidFill>
                          <a:srgbClr val="0000FF"/>
                        </a:solidFill>
                        <a:latin typeface="Cambria Math"/>
                      </a:rPr>
                      <m:t>𝟏𝟎𝟎</m:t>
                    </m:r>
                  </m:oMath>
                </a14:m>
                <a:r>
                  <a:rPr lang="en-US" b="1" dirty="0" smtClean="0">
                    <a:solidFill>
                      <a:srgbClr val="0000FF"/>
                    </a:solidFill>
                  </a:rPr>
                  <a:t> bytes!</a:t>
                </a:r>
              </a:p>
              <a:p>
                <a:pPr lvl="8"/>
                <a:endParaRPr lang="en-US" dirty="0" smtClean="0"/>
              </a:p>
              <a:p>
                <a:r>
                  <a:rPr lang="en-US" b="1" dirty="0" smtClean="0">
                    <a:solidFill>
                      <a:srgbClr val="008000"/>
                    </a:solidFill>
                  </a:rPr>
                  <a:t>We achieved our goal!</a:t>
                </a:r>
                <a:r>
                  <a:rPr lang="en-US" b="1" dirty="0" smtClean="0"/>
                  <a:t> We “compressed” long bit vectors into short signatures</a:t>
                </a:r>
              </a:p>
            </p:txBody>
          </p:sp>
        </mc:Choice>
        <mc:Fallback xmlns="">
          <p:sp>
            <p:nvSpPr>
              <p:cNvPr id="41987"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l="-281" t="-564"/>
                </a:stretch>
              </a:blipFill>
            </p:spPr>
            <p:txBody>
              <a:bodyPr/>
              <a:lstStyle/>
              <a:p>
                <a:r>
                  <a:rPr lang="en-AU">
                    <a:noFill/>
                  </a:rPr>
                  <a:t> </a:t>
                </a:r>
              </a:p>
            </p:txBody>
          </p:sp>
        </mc:Fallback>
      </mc:AlternateContent>
    </p:spTree>
    <p:extLst>
      <p:ext uri="{BB962C8B-B14F-4D97-AF65-F5344CB8AC3E}">
        <p14:creationId xmlns:p14="http://schemas.microsoft.com/office/powerpoint/2010/main" val="458641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Trick</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solidFill>
                  <a:srgbClr val="008000"/>
                </a:solidFill>
              </a:rPr>
              <a:t>Permuting rows even once is prohibitive</a:t>
            </a:r>
          </a:p>
          <a:p>
            <a:r>
              <a:rPr lang="en-US" b="1" dirty="0" smtClean="0">
                <a:solidFill>
                  <a:srgbClr val="D60093"/>
                </a:solidFill>
              </a:rPr>
              <a:t>Row hashing!</a:t>
            </a:r>
          </a:p>
          <a:p>
            <a:pPr lvl="1"/>
            <a:r>
              <a:rPr lang="en-US" dirty="0" smtClean="0"/>
              <a:t>Pick </a:t>
            </a:r>
            <a:r>
              <a:rPr lang="en-US" b="1" dirty="0" smtClean="0"/>
              <a:t>K = 100</a:t>
            </a:r>
            <a:r>
              <a:rPr lang="en-US" dirty="0" smtClean="0"/>
              <a:t> hash functions </a:t>
            </a:r>
            <a:r>
              <a:rPr lang="en-US" b="1" i="1" dirty="0" err="1" smtClean="0"/>
              <a:t>k</a:t>
            </a:r>
            <a:r>
              <a:rPr lang="en-US" b="1" i="1" baseline="-25000" dirty="0" err="1" smtClean="0"/>
              <a:t>i</a:t>
            </a:r>
            <a:endParaRPr lang="en-US" i="1" dirty="0" smtClean="0">
              <a:sym typeface="Symbol"/>
            </a:endParaRPr>
          </a:p>
          <a:p>
            <a:pPr lvl="1"/>
            <a:r>
              <a:rPr lang="en-US" dirty="0" smtClean="0">
                <a:sym typeface="Symbol"/>
              </a:rPr>
              <a:t>Ordering under </a:t>
            </a:r>
            <a:r>
              <a:rPr lang="en-US" b="1" i="1" dirty="0" err="1" smtClean="0"/>
              <a:t>k</a:t>
            </a:r>
            <a:r>
              <a:rPr lang="en-US" b="1" i="1" baseline="-25000" dirty="0" err="1" smtClean="0"/>
              <a:t>i</a:t>
            </a:r>
            <a:r>
              <a:rPr lang="en-US" dirty="0" smtClean="0">
                <a:sym typeface="Symbol"/>
              </a:rPr>
              <a:t> gives a random row permutation!</a:t>
            </a:r>
          </a:p>
          <a:p>
            <a:r>
              <a:rPr lang="en-US" b="1" dirty="0" smtClean="0">
                <a:solidFill>
                  <a:srgbClr val="0000FF"/>
                </a:solidFill>
                <a:sym typeface="Symbol"/>
              </a:rPr>
              <a:t>One-pass implementation</a:t>
            </a:r>
          </a:p>
          <a:p>
            <a:pPr lvl="1"/>
            <a:r>
              <a:rPr lang="en-US" dirty="0" smtClean="0">
                <a:sym typeface="Symbol"/>
              </a:rPr>
              <a:t>For each column </a:t>
            </a:r>
            <a:r>
              <a:rPr lang="en-US" b="1" i="1" dirty="0" smtClean="0">
                <a:sym typeface="Symbol"/>
              </a:rPr>
              <a:t>C</a:t>
            </a:r>
            <a:r>
              <a:rPr lang="en-US" dirty="0" smtClean="0">
                <a:sym typeface="Symbol"/>
              </a:rPr>
              <a:t> and hash-</a:t>
            </a:r>
            <a:r>
              <a:rPr lang="en-US" dirty="0" err="1" smtClean="0">
                <a:sym typeface="Symbol"/>
              </a:rPr>
              <a:t>func</a:t>
            </a:r>
            <a:r>
              <a:rPr lang="en-US" dirty="0" smtClean="0">
                <a:sym typeface="Symbol"/>
              </a:rPr>
              <a:t>. </a:t>
            </a:r>
            <a:r>
              <a:rPr lang="en-US" b="1" i="1" dirty="0" err="1" smtClean="0">
                <a:sym typeface="Symbol"/>
              </a:rPr>
              <a:t>k</a:t>
            </a:r>
            <a:r>
              <a:rPr lang="en-US" b="1" i="1" baseline="-25000" dirty="0" err="1" smtClean="0">
                <a:sym typeface="Symbol"/>
              </a:rPr>
              <a:t>i</a:t>
            </a:r>
            <a:r>
              <a:rPr lang="en-US" dirty="0" smtClean="0">
                <a:sym typeface="Symbol"/>
              </a:rPr>
              <a:t> keep a “slot” for the min-hash value</a:t>
            </a:r>
          </a:p>
          <a:p>
            <a:pPr lvl="1"/>
            <a:r>
              <a:rPr lang="en-US" dirty="0" smtClean="0">
                <a:sym typeface="Symbol"/>
              </a:rPr>
              <a:t>Initialize all </a:t>
            </a:r>
            <a:r>
              <a:rPr lang="en-US" b="1" i="1" dirty="0" smtClean="0">
                <a:sym typeface="Symbol"/>
              </a:rPr>
              <a:t>sig(C)[</a:t>
            </a:r>
            <a:r>
              <a:rPr lang="en-US" b="1" i="1" dirty="0" err="1" smtClean="0">
                <a:sym typeface="Symbol"/>
              </a:rPr>
              <a:t>i</a:t>
            </a:r>
            <a:r>
              <a:rPr lang="en-US" b="1" i="1" dirty="0" smtClean="0">
                <a:sym typeface="Symbol"/>
              </a:rPr>
              <a:t>] = </a:t>
            </a:r>
            <a:r>
              <a:rPr lang="en-US" b="1" dirty="0" smtClean="0">
                <a:sym typeface="Symbol"/>
              </a:rPr>
              <a:t></a:t>
            </a:r>
          </a:p>
          <a:p>
            <a:pPr lvl="1"/>
            <a:r>
              <a:rPr lang="en-US" b="1" dirty="0" smtClean="0">
                <a:sym typeface="Symbol"/>
              </a:rPr>
              <a:t>Scan rows looking for 1s</a:t>
            </a:r>
          </a:p>
          <a:p>
            <a:pPr lvl="2"/>
            <a:r>
              <a:rPr lang="en-US" dirty="0" smtClean="0">
                <a:sym typeface="Symbol"/>
              </a:rPr>
              <a:t>Suppose row </a:t>
            </a:r>
            <a:r>
              <a:rPr lang="en-US" b="1" i="1" dirty="0">
                <a:sym typeface="Symbol"/>
              </a:rPr>
              <a:t>j</a:t>
            </a:r>
            <a:r>
              <a:rPr lang="en-US" dirty="0" smtClean="0">
                <a:sym typeface="Symbol"/>
              </a:rPr>
              <a:t> has 1 in column </a:t>
            </a:r>
            <a:r>
              <a:rPr lang="en-US" b="1" i="1" dirty="0" smtClean="0">
                <a:sym typeface="Symbol"/>
              </a:rPr>
              <a:t>C</a:t>
            </a:r>
            <a:endParaRPr lang="en-US" b="1" i="1" baseline="-25000" dirty="0" smtClean="0">
              <a:sym typeface="Symbol"/>
            </a:endParaRPr>
          </a:p>
          <a:p>
            <a:pPr lvl="2"/>
            <a:r>
              <a:rPr lang="en-US" dirty="0" smtClean="0">
                <a:sym typeface="Symbol"/>
              </a:rPr>
              <a:t>Then for each </a:t>
            </a:r>
            <a:r>
              <a:rPr lang="en-US" b="1" i="1" dirty="0" err="1" smtClean="0">
                <a:sym typeface="Symbol"/>
              </a:rPr>
              <a:t>k</a:t>
            </a:r>
            <a:r>
              <a:rPr lang="en-US" b="1" i="1" baseline="-25000" dirty="0" err="1" smtClean="0">
                <a:sym typeface="Symbol"/>
              </a:rPr>
              <a:t>i</a:t>
            </a:r>
            <a:r>
              <a:rPr lang="en-US" b="1" baseline="-25000" dirty="0" smtClean="0">
                <a:sym typeface="Symbol"/>
              </a:rPr>
              <a:t> </a:t>
            </a:r>
            <a:r>
              <a:rPr lang="en-US" dirty="0" smtClean="0">
                <a:sym typeface="Symbol"/>
              </a:rPr>
              <a:t>:</a:t>
            </a:r>
          </a:p>
          <a:p>
            <a:pPr lvl="3"/>
            <a:r>
              <a:rPr lang="en-US" dirty="0" smtClean="0">
                <a:sym typeface="Symbol"/>
              </a:rPr>
              <a:t>If </a:t>
            </a:r>
            <a:r>
              <a:rPr lang="en-US" b="1" i="1" dirty="0" err="1" smtClean="0">
                <a:sym typeface="Symbol"/>
              </a:rPr>
              <a:t>k</a:t>
            </a:r>
            <a:r>
              <a:rPr lang="en-US" b="1" i="1" baseline="-25000" dirty="0" err="1" smtClean="0">
                <a:sym typeface="Symbol"/>
              </a:rPr>
              <a:t>i</a:t>
            </a:r>
            <a:r>
              <a:rPr lang="en-US" b="1" i="1" dirty="0" smtClean="0">
                <a:sym typeface="Symbol"/>
              </a:rPr>
              <a:t>(j) &lt; sig(C)[</a:t>
            </a:r>
            <a:r>
              <a:rPr lang="en-US" b="1" i="1" dirty="0" err="1" smtClean="0">
                <a:sym typeface="Symbol"/>
              </a:rPr>
              <a:t>i</a:t>
            </a:r>
            <a:r>
              <a:rPr lang="en-US" b="1" i="1" dirty="0" smtClean="0">
                <a:sym typeface="Symbol"/>
              </a:rPr>
              <a:t>]</a:t>
            </a:r>
            <a:r>
              <a:rPr lang="en-US" dirty="0" smtClean="0">
                <a:sym typeface="Symbol"/>
              </a:rPr>
              <a:t>, then </a:t>
            </a:r>
            <a:r>
              <a:rPr lang="en-US" b="1" i="1" dirty="0" smtClean="0">
                <a:sym typeface="Symbol"/>
              </a:rPr>
              <a:t>sig(C)[</a:t>
            </a:r>
            <a:r>
              <a:rPr lang="en-US" b="1" i="1" dirty="0" err="1" smtClean="0">
                <a:sym typeface="Symbol"/>
              </a:rPr>
              <a:t>i</a:t>
            </a:r>
            <a:r>
              <a:rPr lang="en-US" b="1" i="1" dirty="0" smtClean="0">
                <a:sym typeface="Symbol"/>
              </a:rPr>
              <a:t>]  </a:t>
            </a:r>
            <a:r>
              <a:rPr lang="en-US" b="1" i="1" dirty="0" err="1" smtClean="0">
                <a:sym typeface="Symbol"/>
              </a:rPr>
              <a:t>k</a:t>
            </a:r>
            <a:r>
              <a:rPr lang="en-US" b="1" i="1" baseline="-25000" dirty="0" err="1" smtClean="0">
                <a:sym typeface="Symbol"/>
              </a:rPr>
              <a:t>i</a:t>
            </a:r>
            <a:r>
              <a:rPr lang="en-US" b="1" i="1" dirty="0" smtClean="0">
                <a:sym typeface="Symbol"/>
              </a:rPr>
              <a:t>(j)</a:t>
            </a:r>
            <a:endParaRPr lang="en-US" b="1" i="1" dirty="0"/>
          </a:p>
        </p:txBody>
      </p:sp>
      <p:sp>
        <p:nvSpPr>
          <p:cNvPr id="7" name="TextBox 6"/>
          <p:cNvSpPr txBox="1"/>
          <p:nvPr/>
        </p:nvSpPr>
        <p:spPr>
          <a:xfrm>
            <a:off x="6210184" y="4889718"/>
            <a:ext cx="2933816" cy="1815882"/>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How to pick a random</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hash </a:t>
            </a:r>
            <a:r>
              <a:rPr lang="en-US" sz="1600" b="1" dirty="0">
                <a:solidFill>
                  <a:srgbClr val="008000"/>
                </a:solidFill>
                <a:latin typeface="Arial" pitchFamily="34" charset="0"/>
                <a:cs typeface="Arial" pitchFamily="34" charset="0"/>
              </a:rPr>
              <a:t>function </a:t>
            </a:r>
            <a:r>
              <a:rPr lang="en-US" sz="1600" b="1" dirty="0" smtClean="0">
                <a:solidFill>
                  <a:srgbClr val="008000"/>
                </a:solidFill>
                <a:latin typeface="Arial" pitchFamily="34" charset="0"/>
                <a:cs typeface="Arial" pitchFamily="34" charset="0"/>
              </a:rPr>
              <a:t>h(x)?</a:t>
            </a:r>
          </a:p>
          <a:p>
            <a:r>
              <a:rPr lang="en-US" sz="1600" b="1" dirty="0">
                <a:solidFill>
                  <a:srgbClr val="D60093"/>
                </a:solidFill>
                <a:latin typeface="Arial" pitchFamily="34" charset="0"/>
                <a:cs typeface="Arial" pitchFamily="34" charset="0"/>
              </a:rPr>
              <a:t>Universal </a:t>
            </a:r>
            <a:r>
              <a:rPr lang="en-US" sz="1600" b="1" dirty="0" smtClean="0">
                <a:solidFill>
                  <a:srgbClr val="D60093"/>
                </a:solidFill>
                <a:latin typeface="Arial" pitchFamily="34" charset="0"/>
                <a:cs typeface="Arial" pitchFamily="34" charset="0"/>
              </a:rPr>
              <a:t>hashing:</a:t>
            </a:r>
          </a:p>
          <a:p>
            <a:r>
              <a:rPr lang="en-US" sz="1600" i="1" dirty="0" err="1">
                <a:latin typeface="Arial" pitchFamily="34" charset="0"/>
                <a:cs typeface="Arial" pitchFamily="34" charset="0"/>
              </a:rPr>
              <a:t>h</a:t>
            </a:r>
            <a:r>
              <a:rPr lang="en-US" sz="1600" i="1" baseline="-25000" dirty="0" err="1" smtClean="0">
                <a:latin typeface="Arial" pitchFamily="34" charset="0"/>
                <a:cs typeface="Arial" pitchFamily="34" charset="0"/>
              </a:rPr>
              <a:t>a,b</a:t>
            </a:r>
            <a:r>
              <a:rPr lang="en-US" sz="1600" i="1" dirty="0" smtClean="0">
                <a:latin typeface="Arial" pitchFamily="34" charset="0"/>
                <a:cs typeface="Arial" pitchFamily="34" charset="0"/>
              </a:rPr>
              <a:t>(x)=((</a:t>
            </a:r>
            <a:r>
              <a:rPr lang="en-US" sz="1600" i="1" dirty="0" err="1" smtClean="0">
                <a:latin typeface="Arial" pitchFamily="34" charset="0"/>
                <a:cs typeface="Arial" pitchFamily="34" charset="0"/>
              </a:rPr>
              <a:t>a·x+b</a:t>
            </a:r>
            <a:r>
              <a:rPr lang="en-US" sz="1600" i="1" dirty="0" smtClean="0">
                <a:latin typeface="Arial" pitchFamily="34" charset="0"/>
                <a:cs typeface="Arial" pitchFamily="34" charset="0"/>
              </a:rPr>
              <a:t>) mod p) </a:t>
            </a:r>
            <a:r>
              <a:rPr lang="en-US" sz="1600" dirty="0" smtClean="0">
                <a:latin typeface="Arial" pitchFamily="34" charset="0"/>
                <a:cs typeface="Arial" pitchFamily="34" charset="0"/>
              </a:rPr>
              <a:t>mod</a:t>
            </a:r>
            <a:r>
              <a:rPr lang="en-US" sz="1600" i="1" dirty="0" smtClean="0">
                <a:latin typeface="Arial" pitchFamily="34" charset="0"/>
                <a:cs typeface="Arial" pitchFamily="34" charset="0"/>
              </a:rPr>
              <a:t> N</a:t>
            </a:r>
          </a:p>
          <a:p>
            <a:r>
              <a:rPr lang="en-US" sz="1600" dirty="0" smtClean="0">
                <a:latin typeface="Arial" pitchFamily="34" charset="0"/>
                <a:cs typeface="Arial" pitchFamily="34" charset="0"/>
              </a:rPr>
              <a:t>where:</a:t>
            </a:r>
          </a:p>
          <a:p>
            <a:r>
              <a:rPr lang="en-US" sz="1600" dirty="0" err="1" smtClean="0">
                <a:latin typeface="Arial" pitchFamily="34" charset="0"/>
                <a:cs typeface="Arial" pitchFamily="34" charset="0"/>
              </a:rPr>
              <a:t>a,b</a:t>
            </a:r>
            <a:r>
              <a:rPr lang="en-US" sz="1600" dirty="0" smtClean="0">
                <a:latin typeface="Arial" pitchFamily="34" charset="0"/>
                <a:cs typeface="Arial" pitchFamily="34" charset="0"/>
              </a:rPr>
              <a:t> … random integers</a:t>
            </a:r>
          </a:p>
          <a:p>
            <a:r>
              <a:rPr lang="en-US" sz="1600" dirty="0">
                <a:latin typeface="Arial" pitchFamily="34" charset="0"/>
                <a:cs typeface="Arial" pitchFamily="34" charset="0"/>
              </a:rPr>
              <a:t>p</a:t>
            </a:r>
            <a:r>
              <a:rPr lang="en-US" sz="1600" dirty="0" smtClean="0">
                <a:latin typeface="Arial" pitchFamily="34" charset="0"/>
                <a:cs typeface="Arial" pitchFamily="34" charset="0"/>
              </a:rPr>
              <a:t> … prime number (p &gt; N)</a:t>
            </a:r>
          </a:p>
        </p:txBody>
      </p:sp>
    </p:spTree>
    <p:extLst>
      <p:ext uri="{BB962C8B-B14F-4D97-AF65-F5344CB8AC3E}">
        <p14:creationId xmlns:p14="http://schemas.microsoft.com/office/powerpoint/2010/main" val="2862235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altLang="zh-CN" dirty="0" smtClean="0"/>
              <a:t>Example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800553"/>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156" y="3243715"/>
            <a:ext cx="2195512" cy="76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a:spLocks noGrp="1" noChangeArrowheads="1"/>
          </p:cNvSpPr>
          <p:nvPr>
            <p:ph idx="1"/>
          </p:nvPr>
        </p:nvSpPr>
        <p:spPr>
          <a:xfrm>
            <a:off x="457200" y="3267075"/>
            <a:ext cx="8686800" cy="3371850"/>
          </a:xfrm>
        </p:spPr>
        <p:txBody>
          <a:bodyPr>
            <a:normAutofit/>
          </a:bodyPr>
          <a:lstStyle/>
          <a:p>
            <a:pPr marL="342900" lvl="1" indent="-342900">
              <a:buClr>
                <a:schemeClr val="tx2"/>
              </a:buClr>
              <a:buSzPct val="90000"/>
              <a:buFont typeface="Monotype Sorts" pitchFamily="-84" charset="2"/>
              <a:buChar char="n"/>
            </a:pPr>
            <a:r>
              <a:rPr lang="en-US" dirty="0" smtClean="0"/>
              <a:t>0. Initialize </a:t>
            </a:r>
            <a:r>
              <a:rPr lang="en-US" dirty="0">
                <a:sym typeface="Symbol"/>
              </a:rPr>
              <a:t>all </a:t>
            </a:r>
            <a:r>
              <a:rPr lang="en-US" b="1" i="1" dirty="0">
                <a:sym typeface="Symbol"/>
              </a:rPr>
              <a:t>sig(C)[</a:t>
            </a:r>
            <a:r>
              <a:rPr lang="en-US" b="1" i="1" dirty="0" err="1">
                <a:sym typeface="Symbol"/>
              </a:rPr>
              <a:t>i</a:t>
            </a:r>
            <a:r>
              <a:rPr lang="en-US" b="1" i="1" dirty="0">
                <a:sym typeface="Symbol"/>
              </a:rPr>
              <a:t>] = </a:t>
            </a:r>
            <a:r>
              <a:rPr lang="en-US" b="1" dirty="0" smtClean="0">
                <a:sym typeface="Symbol"/>
              </a:rPr>
              <a:t></a:t>
            </a:r>
          </a:p>
          <a:p>
            <a:pPr marL="342900" lvl="1" indent="-342900">
              <a:buClr>
                <a:schemeClr val="tx2"/>
              </a:buClr>
              <a:buSzPct val="90000"/>
              <a:buFont typeface="Monotype Sorts" pitchFamily="-84" charset="2"/>
              <a:buChar char="n"/>
            </a:pPr>
            <a:endParaRPr lang="en-US" b="1" dirty="0">
              <a:sym typeface="Symbol"/>
            </a:endParaRPr>
          </a:p>
          <a:p>
            <a:r>
              <a:rPr lang="en-US" dirty="0" smtClean="0"/>
              <a:t>Row 0: </a:t>
            </a:r>
            <a:r>
              <a:rPr lang="en-AU" dirty="0" smtClean="0"/>
              <a:t>we </a:t>
            </a:r>
            <a:r>
              <a:rPr lang="en-AU" dirty="0"/>
              <a:t>see that the values </a:t>
            </a:r>
            <a:r>
              <a:rPr lang="en-AU" dirty="0" smtClean="0"/>
              <a:t>of h</a:t>
            </a:r>
            <a:r>
              <a:rPr lang="en-AU" baseline="-25000" dirty="0" smtClean="0"/>
              <a:t>1</a:t>
            </a:r>
            <a:r>
              <a:rPr lang="en-AU" dirty="0" smtClean="0"/>
              <a:t>(0) and </a:t>
            </a:r>
          </a:p>
          <a:p>
            <a:pPr marL="0" indent="0">
              <a:buNone/>
            </a:pPr>
            <a:r>
              <a:rPr lang="en-AU" dirty="0"/>
              <a:t> </a:t>
            </a:r>
            <a:r>
              <a:rPr lang="en-AU" dirty="0" smtClean="0"/>
              <a:t>     h</a:t>
            </a:r>
            <a:r>
              <a:rPr lang="en-AU" baseline="-25000" dirty="0" smtClean="0"/>
              <a:t>2</a:t>
            </a:r>
            <a:r>
              <a:rPr lang="en-AU" dirty="0" smtClean="0"/>
              <a:t>(0) </a:t>
            </a:r>
            <a:r>
              <a:rPr lang="en-AU" dirty="0"/>
              <a:t>are both </a:t>
            </a:r>
            <a:r>
              <a:rPr lang="en-AU" dirty="0" smtClean="0"/>
              <a:t>1, thus </a:t>
            </a:r>
            <a:r>
              <a:rPr lang="en-US" dirty="0">
                <a:sym typeface="Symbol"/>
              </a:rPr>
              <a:t>sig(S</a:t>
            </a:r>
            <a:r>
              <a:rPr lang="en-US" baseline="-25000" dirty="0">
                <a:sym typeface="Symbol"/>
              </a:rPr>
              <a:t>1</a:t>
            </a:r>
            <a:r>
              <a:rPr lang="en-US" dirty="0">
                <a:sym typeface="Symbol"/>
              </a:rPr>
              <a:t>)[0] = </a:t>
            </a:r>
            <a:r>
              <a:rPr lang="en-US" dirty="0" smtClean="0">
                <a:sym typeface="Symbol"/>
              </a:rPr>
              <a:t>1,</a:t>
            </a:r>
            <a:endParaRPr lang="en-AU" dirty="0" smtClean="0"/>
          </a:p>
          <a:p>
            <a:pPr marL="0" indent="0">
              <a:buNone/>
            </a:pPr>
            <a:r>
              <a:rPr lang="en-US" dirty="0" smtClean="0"/>
              <a:t>      </a:t>
            </a:r>
            <a:r>
              <a:rPr lang="en-US" dirty="0" smtClean="0">
                <a:sym typeface="Symbol"/>
              </a:rPr>
              <a:t>sig(S</a:t>
            </a:r>
            <a:r>
              <a:rPr lang="en-US" baseline="-25000" dirty="0" smtClean="0">
                <a:sym typeface="Symbol"/>
              </a:rPr>
              <a:t>1</a:t>
            </a:r>
            <a:r>
              <a:rPr lang="en-US" dirty="0" smtClean="0">
                <a:sym typeface="Symbol"/>
              </a:rPr>
              <a:t>)[</a:t>
            </a:r>
            <a:r>
              <a:rPr lang="en-US" altLang="zh-CN" dirty="0" smtClean="0">
                <a:sym typeface="Symbol"/>
              </a:rPr>
              <a:t>1</a:t>
            </a:r>
            <a:r>
              <a:rPr lang="en-US" dirty="0" smtClean="0">
                <a:sym typeface="Symbol"/>
              </a:rPr>
              <a:t>] </a:t>
            </a:r>
            <a:r>
              <a:rPr lang="en-US" dirty="0">
                <a:sym typeface="Symbol"/>
              </a:rPr>
              <a:t>= </a:t>
            </a:r>
            <a:r>
              <a:rPr lang="en-US" dirty="0" smtClean="0">
                <a:sym typeface="Symbol"/>
              </a:rPr>
              <a:t>1, sig(S</a:t>
            </a:r>
            <a:r>
              <a:rPr lang="en-US" altLang="zh-CN" baseline="-25000" dirty="0" smtClean="0">
                <a:sym typeface="Symbol"/>
              </a:rPr>
              <a:t>4</a:t>
            </a:r>
            <a:r>
              <a:rPr lang="en-US" dirty="0" smtClean="0">
                <a:sym typeface="Symbol"/>
              </a:rPr>
              <a:t>)[</a:t>
            </a:r>
            <a:r>
              <a:rPr lang="en-US" dirty="0">
                <a:sym typeface="Symbol"/>
              </a:rPr>
              <a:t>0] = </a:t>
            </a:r>
            <a:r>
              <a:rPr lang="en-US" dirty="0" smtClean="0">
                <a:sym typeface="Symbol"/>
              </a:rPr>
              <a:t>1, sig(S</a:t>
            </a:r>
            <a:r>
              <a:rPr lang="en-US" altLang="zh-CN" baseline="-25000" dirty="0" smtClean="0">
                <a:sym typeface="Symbol"/>
              </a:rPr>
              <a:t>4</a:t>
            </a:r>
            <a:r>
              <a:rPr lang="en-US" dirty="0" smtClean="0">
                <a:sym typeface="Symbol"/>
              </a:rPr>
              <a:t>)[</a:t>
            </a:r>
            <a:r>
              <a:rPr lang="en-US" dirty="0">
                <a:sym typeface="Symbol"/>
              </a:rPr>
              <a:t>0] = </a:t>
            </a:r>
            <a:r>
              <a:rPr lang="en-US" dirty="0" smtClean="0">
                <a:sym typeface="Symbol"/>
              </a:rPr>
              <a:t>1, </a:t>
            </a:r>
            <a:endParaRPr lang="en-US" dirty="0" smtClean="0"/>
          </a:p>
          <a:p>
            <a:endParaRPr lang="en-US" dirty="0" smtClean="0"/>
          </a:p>
          <a:p>
            <a:r>
              <a:rPr lang="en-US" dirty="0" smtClean="0"/>
              <a:t>Row 1, we see </a:t>
            </a:r>
            <a:r>
              <a:rPr lang="pt-BR" dirty="0" smtClean="0"/>
              <a:t>h</a:t>
            </a:r>
            <a:r>
              <a:rPr lang="pt-BR" baseline="-25000" dirty="0" smtClean="0"/>
              <a:t>1</a:t>
            </a:r>
            <a:r>
              <a:rPr lang="pt-BR" dirty="0" smtClean="0"/>
              <a:t>(1</a:t>
            </a:r>
            <a:r>
              <a:rPr lang="pt-BR" dirty="0"/>
              <a:t>) = 2 and </a:t>
            </a:r>
            <a:r>
              <a:rPr lang="pt-BR" dirty="0" smtClean="0"/>
              <a:t>h</a:t>
            </a:r>
            <a:r>
              <a:rPr lang="pt-BR" baseline="-25000" dirty="0" smtClean="0"/>
              <a:t>2</a:t>
            </a:r>
            <a:r>
              <a:rPr lang="pt-BR" dirty="0" smtClean="0"/>
              <a:t>(1</a:t>
            </a:r>
            <a:r>
              <a:rPr lang="pt-BR" dirty="0"/>
              <a:t>) = </a:t>
            </a:r>
            <a:r>
              <a:rPr lang="pt-BR" dirty="0" smtClean="0"/>
              <a:t>4</a:t>
            </a:r>
            <a:r>
              <a:rPr lang="zh-CN" altLang="en-US" dirty="0" smtClean="0"/>
              <a:t>，</a:t>
            </a:r>
            <a:endParaRPr lang="en-US" altLang="zh-CN" dirty="0" smtClean="0"/>
          </a:p>
          <a:p>
            <a:pPr marL="0" indent="0">
              <a:buNone/>
            </a:pPr>
            <a:r>
              <a:rPr lang="en-US" dirty="0"/>
              <a:t> </a:t>
            </a:r>
            <a:r>
              <a:rPr lang="en-US" dirty="0" smtClean="0"/>
              <a:t>    </a:t>
            </a:r>
            <a:r>
              <a:rPr lang="en-US" altLang="zh-CN" dirty="0" smtClean="0"/>
              <a:t>thus </a:t>
            </a:r>
            <a:r>
              <a:rPr lang="en-US" dirty="0" smtClean="0">
                <a:sym typeface="Symbol"/>
              </a:rPr>
              <a:t>sig(S</a:t>
            </a:r>
            <a:r>
              <a:rPr lang="en-US" altLang="zh-CN" baseline="-25000" dirty="0" smtClean="0">
                <a:sym typeface="Symbol"/>
              </a:rPr>
              <a:t>3</a:t>
            </a:r>
            <a:r>
              <a:rPr lang="en-US" dirty="0" smtClean="0">
                <a:sym typeface="Symbol"/>
              </a:rPr>
              <a:t>)[</a:t>
            </a:r>
            <a:r>
              <a:rPr lang="en-US" dirty="0">
                <a:sym typeface="Symbol"/>
              </a:rPr>
              <a:t>0] = </a:t>
            </a:r>
            <a:r>
              <a:rPr lang="en-US" altLang="zh-CN" dirty="0" smtClean="0">
                <a:sym typeface="Symbol"/>
              </a:rPr>
              <a:t>2</a:t>
            </a:r>
            <a:r>
              <a:rPr lang="en-US" dirty="0" smtClean="0">
                <a:sym typeface="Symbol"/>
              </a:rPr>
              <a:t>, sig(S</a:t>
            </a:r>
            <a:r>
              <a:rPr lang="en-US" altLang="zh-CN" baseline="-25000" dirty="0" smtClean="0">
                <a:sym typeface="Symbol"/>
              </a:rPr>
              <a:t>3</a:t>
            </a:r>
            <a:r>
              <a:rPr lang="en-US" dirty="0" smtClean="0">
                <a:sym typeface="Symbol"/>
              </a:rPr>
              <a:t>)[</a:t>
            </a:r>
            <a:r>
              <a:rPr lang="en-US" altLang="zh-CN" dirty="0" smtClean="0">
                <a:sym typeface="Symbol"/>
              </a:rPr>
              <a:t>1</a:t>
            </a:r>
            <a:r>
              <a:rPr lang="en-US" dirty="0" smtClean="0">
                <a:sym typeface="Symbol"/>
              </a:rPr>
              <a:t>] </a:t>
            </a:r>
            <a:r>
              <a:rPr lang="en-US" dirty="0">
                <a:sym typeface="Symbol"/>
              </a:rPr>
              <a:t>= </a:t>
            </a:r>
            <a:r>
              <a:rPr lang="en-US" altLang="zh-CN" dirty="0" smtClean="0">
                <a:sym typeface="Symbol"/>
              </a:rPr>
              <a:t>4</a:t>
            </a:r>
            <a:endParaRPr lang="pt-BR" dirty="0"/>
          </a:p>
          <a:p>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156" y="4299057"/>
            <a:ext cx="2195512" cy="73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537" y="5491163"/>
            <a:ext cx="2195512" cy="7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1962150" y="12954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10" name="Rectangle 9"/>
          <p:cNvSpPr/>
          <p:nvPr/>
        </p:nvSpPr>
        <p:spPr bwMode="auto">
          <a:xfrm>
            <a:off x="1962150" y="16002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Tree>
    <p:extLst>
      <p:ext uri="{BB962C8B-B14F-4D97-AF65-F5344CB8AC3E}">
        <p14:creationId xmlns:p14="http://schemas.microsoft.com/office/powerpoint/2010/main" val="39142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077"/>
                                        </p:tgtEl>
                                        <p:attrNameLst>
                                          <p:attrName>style.visibility</p:attrName>
                                        </p:attrNameLst>
                                      </p:cBhvr>
                                      <p:to>
                                        <p:strVal val="visible"/>
                                      </p:to>
                                    </p:set>
                                    <p:animEffect transition="in" filter="fade">
                                      <p:cBhvr>
                                        <p:cTn id="44"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altLang="zh-CN" dirty="0"/>
              <a:t>Example</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940595"/>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3700464"/>
            <a:ext cx="2277110" cy="7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bwMode="auto">
          <a:xfrm>
            <a:off x="4034301" y="3183732"/>
            <a:ext cx="485483" cy="51911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8" name="Rectangle 3"/>
          <p:cNvSpPr>
            <a:spLocks noGrp="1" noChangeArrowheads="1"/>
          </p:cNvSpPr>
          <p:nvPr>
            <p:ph idx="1"/>
          </p:nvPr>
        </p:nvSpPr>
        <p:spPr>
          <a:xfrm>
            <a:off x="457200" y="4610100"/>
            <a:ext cx="8305800" cy="1800225"/>
          </a:xfrm>
        </p:spPr>
        <p:txBody>
          <a:bodyPr>
            <a:normAutofit/>
          </a:bodyPr>
          <a:lstStyle/>
          <a:p>
            <a:r>
              <a:rPr lang="en-AU" dirty="0"/>
              <a:t>We can estimate the </a:t>
            </a:r>
            <a:r>
              <a:rPr lang="en-AU" dirty="0" err="1"/>
              <a:t>Jaccard</a:t>
            </a:r>
            <a:r>
              <a:rPr lang="en-AU" dirty="0"/>
              <a:t> similarities of the underlying sets from </a:t>
            </a:r>
            <a:r>
              <a:rPr lang="en-AU" dirty="0" smtClean="0"/>
              <a:t>this signature </a:t>
            </a:r>
            <a:r>
              <a:rPr lang="en-AU" dirty="0"/>
              <a:t>matrix. </a:t>
            </a:r>
            <a:endParaRPr lang="en-AU" dirty="0" smtClean="0"/>
          </a:p>
          <a:p>
            <a:pPr lvl="1"/>
            <a:r>
              <a:rPr lang="en-US" dirty="0" smtClean="0"/>
              <a:t>Signature matrix: SIM(S</a:t>
            </a:r>
            <a:r>
              <a:rPr lang="en-US" baseline="-25000" dirty="0" smtClean="0"/>
              <a:t>1</a:t>
            </a:r>
            <a:r>
              <a:rPr lang="en-US" dirty="0"/>
              <a:t>, </a:t>
            </a:r>
            <a:r>
              <a:rPr lang="en-US" dirty="0" smtClean="0"/>
              <a:t>S</a:t>
            </a:r>
            <a:r>
              <a:rPr lang="en-US" baseline="-25000" dirty="0" smtClean="0"/>
              <a:t>4</a:t>
            </a:r>
            <a:r>
              <a:rPr lang="en-US" dirty="0" smtClean="0"/>
              <a:t>) </a:t>
            </a:r>
            <a:r>
              <a:rPr lang="en-US" dirty="0"/>
              <a:t>= </a:t>
            </a:r>
            <a:r>
              <a:rPr lang="en-US" dirty="0" smtClean="0"/>
              <a:t>1.0</a:t>
            </a:r>
          </a:p>
          <a:p>
            <a:pPr lvl="1"/>
            <a:r>
              <a:rPr lang="en-US" dirty="0" err="1" smtClean="0"/>
              <a:t>Jaccard</a:t>
            </a:r>
            <a:r>
              <a:rPr lang="en-US" dirty="0" smtClean="0"/>
              <a:t> Similarity</a:t>
            </a:r>
            <a:r>
              <a:rPr lang="en-US" dirty="0"/>
              <a:t>: SIM(S</a:t>
            </a:r>
            <a:r>
              <a:rPr lang="en-US" baseline="-25000" dirty="0"/>
              <a:t>1</a:t>
            </a:r>
            <a:r>
              <a:rPr lang="en-US" dirty="0"/>
              <a:t>, S</a:t>
            </a:r>
            <a:r>
              <a:rPr lang="en-US" baseline="-25000" dirty="0"/>
              <a:t>4</a:t>
            </a:r>
            <a:r>
              <a:rPr lang="en-US" dirty="0"/>
              <a:t>) = </a:t>
            </a:r>
            <a:r>
              <a:rPr lang="en-US" dirty="0" smtClean="0"/>
              <a:t>2/3</a:t>
            </a:r>
            <a:endParaRPr lang="en-US" dirty="0"/>
          </a:p>
        </p:txBody>
      </p:sp>
    </p:spTree>
    <p:extLst>
      <p:ext uri="{BB962C8B-B14F-4D97-AF65-F5344CB8AC3E}">
        <p14:creationId xmlns:p14="http://schemas.microsoft.com/office/powerpoint/2010/main" val="4051463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altLang="zh-CN" dirty="0"/>
              <a:t>Example</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800553"/>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idx="1"/>
          </p:nvPr>
        </p:nvSpPr>
        <p:spPr>
          <a:xfrm>
            <a:off x="457200" y="3219450"/>
            <a:ext cx="8686800" cy="3371850"/>
          </a:xfrm>
        </p:spPr>
        <p:txBody>
          <a:bodyPr>
            <a:normAutofit/>
          </a:bodyPr>
          <a:lstStyle/>
          <a:p>
            <a:r>
              <a:rPr lang="pt-BR" dirty="0" smtClean="0"/>
              <a:t>Row 2: </a:t>
            </a:r>
            <a:r>
              <a:rPr lang="pt-BR" dirty="0"/>
              <a:t>h</a:t>
            </a:r>
            <a:r>
              <a:rPr lang="pt-BR" baseline="-25000" dirty="0"/>
              <a:t>1</a:t>
            </a:r>
            <a:r>
              <a:rPr lang="pt-BR" dirty="0"/>
              <a:t>(2) = 3 and h</a:t>
            </a:r>
            <a:r>
              <a:rPr lang="pt-BR" baseline="-25000" dirty="0"/>
              <a:t>2</a:t>
            </a:r>
            <a:r>
              <a:rPr lang="pt-BR" dirty="0"/>
              <a:t>(2) = 2</a:t>
            </a:r>
            <a:r>
              <a:rPr lang="en-US" dirty="0" smtClean="0"/>
              <a:t>, thus</a:t>
            </a:r>
          </a:p>
          <a:p>
            <a:pPr marL="0" indent="0">
              <a:buNone/>
            </a:pPr>
            <a:r>
              <a:rPr lang="en-US" dirty="0" smtClean="0"/>
              <a:t>     </a:t>
            </a:r>
            <a:r>
              <a:rPr lang="en-US" dirty="0" smtClean="0">
                <a:sym typeface="Symbol"/>
              </a:rPr>
              <a:t>sig(S</a:t>
            </a:r>
            <a:r>
              <a:rPr lang="en-US" altLang="zh-CN" baseline="-25000" dirty="0" smtClean="0">
                <a:sym typeface="Symbol"/>
              </a:rPr>
              <a:t>2</a:t>
            </a:r>
            <a:r>
              <a:rPr lang="en-US" dirty="0" smtClean="0">
                <a:sym typeface="Symbol"/>
              </a:rPr>
              <a:t>)[</a:t>
            </a:r>
            <a:r>
              <a:rPr lang="en-US" dirty="0">
                <a:sym typeface="Symbol"/>
              </a:rPr>
              <a:t>0] = </a:t>
            </a:r>
            <a:r>
              <a:rPr lang="en-US" altLang="zh-CN" dirty="0" smtClean="0">
                <a:sym typeface="Symbol"/>
              </a:rPr>
              <a:t>3</a:t>
            </a:r>
            <a:r>
              <a:rPr lang="en-US" dirty="0" smtClean="0">
                <a:sym typeface="Symbol"/>
              </a:rPr>
              <a:t>, sig(S</a:t>
            </a:r>
            <a:r>
              <a:rPr lang="en-US" altLang="zh-CN" baseline="-25000" dirty="0" smtClean="0">
                <a:sym typeface="Symbol"/>
              </a:rPr>
              <a:t>2</a:t>
            </a:r>
            <a:r>
              <a:rPr lang="en-US" dirty="0" smtClean="0">
                <a:sym typeface="Symbol"/>
              </a:rPr>
              <a:t>)[</a:t>
            </a:r>
            <a:r>
              <a:rPr lang="en-US" altLang="zh-CN" dirty="0">
                <a:sym typeface="Symbol"/>
              </a:rPr>
              <a:t>1</a:t>
            </a:r>
            <a:r>
              <a:rPr lang="en-US" dirty="0">
                <a:sym typeface="Symbol"/>
              </a:rPr>
              <a:t>] = </a:t>
            </a:r>
            <a:r>
              <a:rPr lang="en-US" altLang="zh-CN" dirty="0" smtClean="0">
                <a:sym typeface="Symbol"/>
              </a:rPr>
              <a:t>2, no update for S</a:t>
            </a:r>
            <a:r>
              <a:rPr lang="en-US" altLang="zh-CN" baseline="-25000" dirty="0" smtClean="0">
                <a:sym typeface="Symbol"/>
              </a:rPr>
              <a:t>4</a:t>
            </a:r>
            <a:endParaRPr lang="en-US" baseline="-25000" dirty="0"/>
          </a:p>
          <a:p>
            <a:endParaRPr lang="en-US" dirty="0" smtClean="0"/>
          </a:p>
          <a:p>
            <a:r>
              <a:rPr lang="en-US" dirty="0" smtClean="0"/>
              <a:t> Row 3: </a:t>
            </a:r>
            <a:r>
              <a:rPr lang="pt-BR" dirty="0"/>
              <a:t>h</a:t>
            </a:r>
            <a:r>
              <a:rPr lang="pt-BR" baseline="-25000" dirty="0"/>
              <a:t>1</a:t>
            </a:r>
            <a:r>
              <a:rPr lang="pt-BR" dirty="0"/>
              <a:t>(2) = </a:t>
            </a:r>
            <a:r>
              <a:rPr lang="pt-BR" dirty="0" smtClean="0"/>
              <a:t>4 </a:t>
            </a:r>
            <a:r>
              <a:rPr lang="pt-BR" dirty="0"/>
              <a:t>and h</a:t>
            </a:r>
            <a:r>
              <a:rPr lang="pt-BR" baseline="-25000" dirty="0"/>
              <a:t>2</a:t>
            </a:r>
            <a:r>
              <a:rPr lang="pt-BR" dirty="0"/>
              <a:t>(2) = </a:t>
            </a:r>
            <a:r>
              <a:rPr lang="pt-BR" dirty="0" smtClean="0"/>
              <a:t>0</a:t>
            </a:r>
            <a:r>
              <a:rPr lang="en-US" dirty="0" smtClean="0"/>
              <a:t>, update</a:t>
            </a:r>
            <a:endParaRPr lang="en-US" dirty="0"/>
          </a:p>
          <a:p>
            <a:pPr marL="0" indent="0">
              <a:buNone/>
            </a:pPr>
            <a:r>
              <a:rPr lang="en-US" dirty="0" smtClean="0">
                <a:sym typeface="Symbol"/>
              </a:rPr>
              <a:t>      sig(S</a:t>
            </a:r>
            <a:r>
              <a:rPr lang="en-US" altLang="zh-CN" baseline="-25000" dirty="0" smtClean="0">
                <a:sym typeface="Symbol"/>
              </a:rPr>
              <a:t>1</a:t>
            </a:r>
            <a:r>
              <a:rPr lang="en-US" dirty="0" smtClean="0">
                <a:sym typeface="Symbol"/>
              </a:rPr>
              <a:t>)[</a:t>
            </a:r>
            <a:r>
              <a:rPr lang="en-US" altLang="zh-CN" dirty="0">
                <a:sym typeface="Symbol"/>
              </a:rPr>
              <a:t>1</a:t>
            </a:r>
            <a:r>
              <a:rPr lang="en-US" dirty="0">
                <a:sym typeface="Symbol"/>
              </a:rPr>
              <a:t>] = </a:t>
            </a:r>
            <a:r>
              <a:rPr lang="en-US" altLang="zh-CN" dirty="0" smtClean="0">
                <a:sym typeface="Symbol"/>
              </a:rPr>
              <a:t>0, </a:t>
            </a:r>
            <a:r>
              <a:rPr lang="en-US" dirty="0" smtClean="0">
                <a:sym typeface="Symbol"/>
              </a:rPr>
              <a:t>sig(S</a:t>
            </a:r>
            <a:r>
              <a:rPr lang="en-US" altLang="zh-CN" baseline="-25000" dirty="0" smtClean="0">
                <a:sym typeface="Symbol"/>
              </a:rPr>
              <a:t>3</a:t>
            </a:r>
            <a:r>
              <a:rPr lang="en-US" dirty="0" smtClean="0">
                <a:sym typeface="Symbol"/>
              </a:rPr>
              <a:t>)[</a:t>
            </a:r>
            <a:r>
              <a:rPr lang="en-US" altLang="zh-CN" dirty="0">
                <a:sym typeface="Symbol"/>
              </a:rPr>
              <a:t>1</a:t>
            </a:r>
            <a:r>
              <a:rPr lang="en-US" dirty="0">
                <a:sym typeface="Symbol"/>
              </a:rPr>
              <a:t>] = </a:t>
            </a:r>
            <a:r>
              <a:rPr lang="en-US" altLang="zh-CN" dirty="0">
                <a:sym typeface="Symbol"/>
              </a:rPr>
              <a:t>0</a:t>
            </a:r>
            <a:r>
              <a:rPr lang="en-US" altLang="zh-CN" dirty="0" smtClean="0">
                <a:sym typeface="Symbol"/>
              </a:rPr>
              <a:t>, </a:t>
            </a:r>
            <a:r>
              <a:rPr lang="en-US" dirty="0" smtClean="0">
                <a:sym typeface="Symbol"/>
              </a:rPr>
              <a:t>sig(S</a:t>
            </a:r>
            <a:r>
              <a:rPr lang="en-US" altLang="zh-CN" baseline="-25000" dirty="0" smtClean="0">
                <a:sym typeface="Symbol"/>
              </a:rPr>
              <a:t>4</a:t>
            </a:r>
            <a:r>
              <a:rPr lang="en-US" dirty="0" smtClean="0">
                <a:sym typeface="Symbol"/>
              </a:rPr>
              <a:t>)[</a:t>
            </a:r>
            <a:r>
              <a:rPr lang="en-US" altLang="zh-CN" dirty="0">
                <a:sym typeface="Symbol"/>
              </a:rPr>
              <a:t>1</a:t>
            </a:r>
            <a:r>
              <a:rPr lang="en-US" dirty="0">
                <a:sym typeface="Symbol"/>
              </a:rPr>
              <a:t>] = </a:t>
            </a:r>
            <a:r>
              <a:rPr lang="en-US" altLang="zh-CN" dirty="0">
                <a:sym typeface="Symbol"/>
              </a:rPr>
              <a:t>0,</a:t>
            </a:r>
            <a:endParaRPr lang="en-US" dirty="0" smtClean="0"/>
          </a:p>
          <a:p>
            <a:endParaRPr lang="en-US" dirty="0" smtClean="0"/>
          </a:p>
          <a:p>
            <a:r>
              <a:rPr lang="en-US" dirty="0" smtClean="0"/>
              <a:t>Row 4: </a:t>
            </a:r>
            <a:r>
              <a:rPr lang="pt-BR" dirty="0"/>
              <a:t>h</a:t>
            </a:r>
            <a:r>
              <a:rPr lang="pt-BR" baseline="-25000" dirty="0"/>
              <a:t>1</a:t>
            </a:r>
            <a:r>
              <a:rPr lang="pt-BR" dirty="0"/>
              <a:t>(2) = </a:t>
            </a:r>
            <a:r>
              <a:rPr lang="pt-BR" dirty="0" smtClean="0"/>
              <a:t>0 </a:t>
            </a:r>
            <a:r>
              <a:rPr lang="pt-BR" dirty="0"/>
              <a:t>and h</a:t>
            </a:r>
            <a:r>
              <a:rPr lang="pt-BR" baseline="-25000" dirty="0"/>
              <a:t>2</a:t>
            </a:r>
            <a:r>
              <a:rPr lang="pt-BR" dirty="0"/>
              <a:t>(2) = </a:t>
            </a:r>
            <a:r>
              <a:rPr lang="pt-BR" dirty="0" smtClean="0"/>
              <a:t>3</a:t>
            </a:r>
            <a:r>
              <a:rPr lang="en-US" dirty="0" smtClean="0"/>
              <a:t>, update</a:t>
            </a:r>
            <a:endParaRPr lang="en-US" dirty="0"/>
          </a:p>
          <a:p>
            <a:pPr marL="0" indent="0">
              <a:buNone/>
            </a:pPr>
            <a:r>
              <a:rPr lang="en-US" dirty="0" smtClean="0">
                <a:sym typeface="Symbol"/>
              </a:rPr>
              <a:t>     sig(S</a:t>
            </a:r>
            <a:r>
              <a:rPr lang="en-US" altLang="zh-CN" baseline="-25000" dirty="0" smtClean="0">
                <a:sym typeface="Symbol"/>
              </a:rPr>
              <a:t>3</a:t>
            </a:r>
            <a:r>
              <a:rPr lang="en-US" dirty="0" smtClean="0">
                <a:sym typeface="Symbol"/>
              </a:rPr>
              <a:t>)[</a:t>
            </a:r>
            <a:r>
              <a:rPr lang="en-US" altLang="zh-CN" dirty="0" smtClean="0">
                <a:sym typeface="Symbol"/>
              </a:rPr>
              <a:t>0</a:t>
            </a:r>
            <a:r>
              <a:rPr lang="en-US" dirty="0" smtClean="0">
                <a:sym typeface="Symbol"/>
              </a:rPr>
              <a:t>] </a:t>
            </a:r>
            <a:r>
              <a:rPr lang="en-US" dirty="0">
                <a:sym typeface="Symbol"/>
              </a:rPr>
              <a:t>= </a:t>
            </a:r>
            <a:r>
              <a:rPr lang="en-US" altLang="zh-CN" dirty="0">
                <a:sym typeface="Symbol"/>
              </a:rPr>
              <a:t>0,</a:t>
            </a:r>
            <a:endParaRPr lang="en-US" dirty="0" smtClean="0"/>
          </a:p>
          <a:p>
            <a:endParaRPr lang="en-US" dirty="0"/>
          </a:p>
          <a:p>
            <a:endParaRPr lang="en-US" dirty="0" smtClean="0"/>
          </a:p>
          <a:p>
            <a:endParaRPr lang="en-US" dirty="0"/>
          </a:p>
        </p:txBody>
      </p:sp>
      <p:sp>
        <p:nvSpPr>
          <p:cNvPr id="6" name="Rectangle 5"/>
          <p:cNvSpPr/>
          <p:nvPr/>
        </p:nvSpPr>
        <p:spPr bwMode="auto">
          <a:xfrm>
            <a:off x="1962150" y="192405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3176588"/>
            <a:ext cx="2277110" cy="853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bwMode="auto">
          <a:xfrm>
            <a:off x="1971675" y="22479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888" y="4238625"/>
            <a:ext cx="227711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bwMode="auto">
          <a:xfrm>
            <a:off x="1971675" y="2562225"/>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888" y="5376864"/>
            <a:ext cx="2277110" cy="7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9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099"/>
                                        </p:tgtEl>
                                        <p:attrNameLst>
                                          <p:attrName>style.visibility</p:attrName>
                                        </p:attrNameLst>
                                      </p:cBhvr>
                                      <p:to>
                                        <p:strVal val="visible"/>
                                      </p:to>
                                    </p:set>
                                    <p:animEffect transition="in" filter="fade">
                                      <p:cBhvr>
                                        <p:cTn id="36" dur="500"/>
                                        <p:tgtEl>
                                          <p:spTgt spid="409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nodeType="withEffect">
                                  <p:stCondLst>
                                    <p:cond delay="0"/>
                                  </p:stCondLst>
                                  <p:childTnLst>
                                    <p:set>
                                      <p:cBhvr>
                                        <p:cTn id="52" dur="1" fill="hold">
                                          <p:stCondLst>
                                            <p:cond delay="0"/>
                                          </p:stCondLst>
                                        </p:cTn>
                                        <p:tgtEl>
                                          <p:spTgt spid="4100"/>
                                        </p:tgtEl>
                                        <p:attrNameLst>
                                          <p:attrName>style.visibility</p:attrName>
                                        </p:attrNameLst>
                                      </p:cBhvr>
                                      <p:to>
                                        <p:strVal val="visible"/>
                                      </p:to>
                                    </p:set>
                                    <p:animEffect transition="in" filter="fade">
                                      <p:cBhvr>
                                        <p:cTn id="53"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8" grpId="0" animBg="1"/>
      <p:bldP spid="8" grpId="1"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lvl="1">
              <a:lnSpc>
                <a:spcPct val="90000"/>
              </a:lnSpc>
            </a:pPr>
            <a:r>
              <a:rPr lang="en-US" dirty="0"/>
              <a:t>Images with </a:t>
            </a:r>
            <a:r>
              <a:rPr lang="en-US" dirty="0" smtClean="0"/>
              <a:t>Similar Features</a:t>
            </a:r>
            <a:endParaRPr lang="en-US" dirty="0"/>
          </a:p>
        </p:txBody>
      </p:sp>
      <p:pic>
        <p:nvPicPr>
          <p:cNvPr id="136200" name="Picture 8" descr="teaser_input"/>
          <p:cNvPicPr>
            <a:picLocks noChangeAspect="1" noChangeArrowheads="1"/>
          </p:cNvPicPr>
          <p:nvPr/>
        </p:nvPicPr>
        <p:blipFill>
          <a:blip r:embed="rId3" cstate="print"/>
          <a:srcRect/>
          <a:stretch>
            <a:fillRect/>
          </a:stretch>
        </p:blipFill>
        <p:spPr bwMode="auto">
          <a:xfrm>
            <a:off x="1066800" y="1416050"/>
            <a:ext cx="2819400" cy="2133600"/>
          </a:xfrm>
          <a:prstGeom prst="rect">
            <a:avLst/>
          </a:prstGeom>
          <a:noFill/>
        </p:spPr>
      </p:pic>
      <p:pic>
        <p:nvPicPr>
          <p:cNvPr id="136201" name="Picture 9" descr="teaser_original"/>
          <p:cNvPicPr>
            <a:picLocks noChangeAspect="1" noChangeArrowheads="1"/>
          </p:cNvPicPr>
          <p:nvPr/>
        </p:nvPicPr>
        <p:blipFill>
          <a:blip r:embed="rId4" cstate="print"/>
          <a:srcRect/>
          <a:stretch>
            <a:fillRect/>
          </a:stretch>
        </p:blipFill>
        <p:spPr bwMode="auto">
          <a:xfrm>
            <a:off x="1066800" y="1416050"/>
            <a:ext cx="2819400" cy="2132013"/>
          </a:xfrm>
          <a:prstGeom prst="rect">
            <a:avLst/>
          </a:prstGeom>
          <a:noFill/>
        </p:spPr>
      </p:pic>
      <p:pic>
        <p:nvPicPr>
          <p:cNvPr id="136202" name="Picture 10" descr="mid_res_montage"/>
          <p:cNvPicPr>
            <a:picLocks noChangeAspect="1" noChangeArrowheads="1"/>
          </p:cNvPicPr>
          <p:nvPr/>
        </p:nvPicPr>
        <p:blipFill>
          <a:blip r:embed="rId5" cstate="print"/>
          <a:srcRect b="20023"/>
          <a:stretch>
            <a:fillRect/>
          </a:stretch>
        </p:blipFill>
        <p:spPr bwMode="auto">
          <a:xfrm>
            <a:off x="5334000" y="1371600"/>
            <a:ext cx="2514600" cy="2254250"/>
          </a:xfrm>
          <a:prstGeom prst="rect">
            <a:avLst/>
          </a:prstGeom>
          <a:noFill/>
        </p:spPr>
      </p:pic>
      <p:pic>
        <p:nvPicPr>
          <p:cNvPr id="136203" name="Picture 11" descr="IMG_0681_mask_output_011"/>
          <p:cNvPicPr>
            <a:picLocks noChangeAspect="1" noChangeArrowheads="1"/>
          </p:cNvPicPr>
          <p:nvPr/>
        </p:nvPicPr>
        <p:blipFill>
          <a:blip r:embed="rId6" cstate="print"/>
          <a:srcRect/>
          <a:stretch>
            <a:fillRect/>
          </a:stretch>
        </p:blipFill>
        <p:spPr bwMode="auto">
          <a:xfrm>
            <a:off x="1066800" y="4311650"/>
            <a:ext cx="2819400" cy="2114550"/>
          </a:xfrm>
          <a:prstGeom prst="rect">
            <a:avLst/>
          </a:prstGeom>
          <a:noFill/>
        </p:spPr>
      </p:pic>
      <p:pic>
        <p:nvPicPr>
          <p:cNvPr id="136204" name="Picture 12" descr="montage_6x7"/>
          <p:cNvPicPr>
            <a:picLocks noChangeAspect="1" noChangeArrowheads="1"/>
          </p:cNvPicPr>
          <p:nvPr/>
        </p:nvPicPr>
        <p:blipFill>
          <a:blip r:embed="rId7" cstate="print"/>
          <a:srcRect/>
          <a:stretch>
            <a:fillRect/>
          </a:stretch>
        </p:blipFill>
        <p:spPr bwMode="auto">
          <a:xfrm>
            <a:off x="5334000" y="4332288"/>
            <a:ext cx="2501900" cy="2189162"/>
          </a:xfrm>
          <a:prstGeom prst="rect">
            <a:avLst/>
          </a:prstGeom>
          <a:noFill/>
        </p:spPr>
      </p:pic>
      <p:sp>
        <p:nvSpPr>
          <p:cNvPr id="136205" name="AutoShape 13"/>
          <p:cNvSpPr>
            <a:spLocks noChangeArrowheads="1"/>
          </p:cNvSpPr>
          <p:nvPr/>
        </p:nvSpPr>
        <p:spPr bwMode="auto">
          <a:xfrm>
            <a:off x="4191000" y="2254250"/>
            <a:ext cx="685800" cy="2286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136206" name="AutoShape 14"/>
          <p:cNvSpPr>
            <a:spLocks noChangeArrowheads="1"/>
          </p:cNvSpPr>
          <p:nvPr/>
        </p:nvSpPr>
        <p:spPr bwMode="auto">
          <a:xfrm>
            <a:off x="6477000" y="370205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136207" name="AutoShape 15"/>
          <p:cNvSpPr>
            <a:spLocks noChangeArrowheads="1"/>
          </p:cNvSpPr>
          <p:nvPr/>
        </p:nvSpPr>
        <p:spPr bwMode="auto">
          <a:xfrm>
            <a:off x="4267200" y="5073650"/>
            <a:ext cx="762000" cy="228600"/>
          </a:xfrm>
          <a:prstGeom prst="leftArrow">
            <a:avLst>
              <a:gd name="adj1" fmla="val 50000"/>
              <a:gd name="adj2" fmla="val 83333"/>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0509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620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62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6205"/>
                                        </p:tgtEl>
                                        <p:attrNameLst>
                                          <p:attrName>style.visibility</p:attrName>
                                        </p:attrNameLst>
                                      </p:cBhvr>
                                      <p:to>
                                        <p:strVal val="visible"/>
                                      </p:to>
                                    </p:set>
                                    <p:animEffect transition="in" filter="dissolve">
                                      <p:cBhvr>
                                        <p:cTn id="13" dur="500"/>
                                        <p:tgtEl>
                                          <p:spTgt spid="136205"/>
                                        </p:tgtEl>
                                      </p:cBhvr>
                                    </p:animEffect>
                                  </p:childTnLst>
                                </p:cTn>
                              </p:par>
                              <p:par>
                                <p:cTn id="14" presetID="9" presetClass="entr" presetSubtype="0" fill="hold" nodeType="withEffect">
                                  <p:stCondLst>
                                    <p:cond delay="0"/>
                                  </p:stCondLst>
                                  <p:childTnLst>
                                    <p:set>
                                      <p:cBhvr>
                                        <p:cTn id="15" dur="1" fill="hold">
                                          <p:stCondLst>
                                            <p:cond delay="0"/>
                                          </p:stCondLst>
                                        </p:cTn>
                                        <p:tgtEl>
                                          <p:spTgt spid="136202"/>
                                        </p:tgtEl>
                                        <p:attrNameLst>
                                          <p:attrName>style.visibility</p:attrName>
                                        </p:attrNameLst>
                                      </p:cBhvr>
                                      <p:to>
                                        <p:strVal val="visible"/>
                                      </p:to>
                                    </p:set>
                                    <p:animEffect transition="in" filter="dissolve">
                                      <p:cBhvr>
                                        <p:cTn id="16" dur="500"/>
                                        <p:tgtEl>
                                          <p:spTgt spid="13620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6206"/>
                                        </p:tgtEl>
                                        <p:attrNameLst>
                                          <p:attrName>style.visibility</p:attrName>
                                        </p:attrNameLst>
                                      </p:cBhvr>
                                      <p:to>
                                        <p:strVal val="visible"/>
                                      </p:to>
                                    </p:set>
                                    <p:animEffect transition="in" filter="dissolve">
                                      <p:cBhvr>
                                        <p:cTn id="21" dur="500"/>
                                        <p:tgtEl>
                                          <p:spTgt spid="136206"/>
                                        </p:tgtEl>
                                      </p:cBhvr>
                                    </p:animEffect>
                                  </p:childTnLst>
                                </p:cTn>
                              </p:par>
                              <p:par>
                                <p:cTn id="22" presetID="9" presetClass="entr" presetSubtype="0" fill="hold" nodeType="withEffect">
                                  <p:stCondLst>
                                    <p:cond delay="0"/>
                                  </p:stCondLst>
                                  <p:childTnLst>
                                    <p:set>
                                      <p:cBhvr>
                                        <p:cTn id="23" dur="1" fill="hold">
                                          <p:stCondLst>
                                            <p:cond delay="0"/>
                                          </p:stCondLst>
                                        </p:cTn>
                                        <p:tgtEl>
                                          <p:spTgt spid="136204"/>
                                        </p:tgtEl>
                                        <p:attrNameLst>
                                          <p:attrName>style.visibility</p:attrName>
                                        </p:attrNameLst>
                                      </p:cBhvr>
                                      <p:to>
                                        <p:strVal val="visible"/>
                                      </p:to>
                                    </p:set>
                                    <p:animEffect transition="in" filter="dissolve">
                                      <p:cBhvr>
                                        <p:cTn id="24" dur="500"/>
                                        <p:tgtEl>
                                          <p:spTgt spid="136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dissolve">
                                      <p:cBhvr>
                                        <p:cTn id="29" dur="500"/>
                                        <p:tgtEl>
                                          <p:spTgt spid="13620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6207"/>
                                        </p:tgtEl>
                                        <p:attrNameLst>
                                          <p:attrName>style.visibility</p:attrName>
                                        </p:attrNameLst>
                                      </p:cBhvr>
                                      <p:to>
                                        <p:strVal val="visible"/>
                                      </p:to>
                                    </p:set>
                                    <p:animEffect transition="in" filter="dissolve">
                                      <p:cBhvr>
                                        <p:cTn id="32" dur="500"/>
                                        <p:tgtEl>
                                          <p:spTgt spid="136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5" grpId="0" animBg="1"/>
      <p:bldP spid="136206" grpId="0" animBg="1"/>
      <p:bldP spid="13620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Practice</a:t>
            </a:r>
            <a:endParaRPr lang="en-AU" dirty="0"/>
          </a:p>
        </p:txBody>
      </p:sp>
      <p:sp>
        <p:nvSpPr>
          <p:cNvPr id="4" name="Text Box 3"/>
          <p:cNvSpPr txBox="1">
            <a:spLocks noChangeArrowheads="1"/>
          </p:cNvSpPr>
          <p:nvPr/>
        </p:nvSpPr>
        <p:spPr bwMode="auto">
          <a:xfrm>
            <a:off x="593725" y="2090738"/>
            <a:ext cx="2362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Row	</a:t>
            </a:r>
            <a:r>
              <a:rPr lang="en-US">
                <a:solidFill>
                  <a:srgbClr val="FF9900"/>
                </a:solidFill>
              </a:rPr>
              <a:t>C1	C2</a:t>
            </a:r>
          </a:p>
          <a:p>
            <a:r>
              <a:rPr lang="en-US"/>
              <a:t>  1	 1	 0</a:t>
            </a:r>
          </a:p>
          <a:p>
            <a:r>
              <a:rPr lang="en-US"/>
              <a:t>  2	 0	 1</a:t>
            </a:r>
          </a:p>
          <a:p>
            <a:r>
              <a:rPr lang="en-US"/>
              <a:t>  3	 1	 1</a:t>
            </a:r>
          </a:p>
          <a:p>
            <a:r>
              <a:rPr lang="en-US"/>
              <a:t>  4	 1	 0</a:t>
            </a:r>
          </a:p>
          <a:p>
            <a:r>
              <a:rPr lang="en-US"/>
              <a:t>  5	 0	 1</a:t>
            </a:r>
          </a:p>
        </p:txBody>
      </p:sp>
      <p:sp>
        <p:nvSpPr>
          <p:cNvPr id="5" name="Rectangle 4"/>
          <p:cNvSpPr>
            <a:spLocks noChangeArrowheads="1"/>
          </p:cNvSpPr>
          <p:nvPr/>
        </p:nvSpPr>
        <p:spPr bwMode="auto">
          <a:xfrm>
            <a:off x="1447800" y="2381250"/>
            <a:ext cx="1371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822325" y="4833938"/>
            <a:ext cx="1981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a:t>
            </a:r>
            <a:r>
              <a:rPr lang="en-US" i="1" dirty="0"/>
              <a:t>x</a:t>
            </a:r>
            <a:r>
              <a:rPr lang="en-US" dirty="0"/>
              <a:t>) = </a:t>
            </a:r>
            <a:r>
              <a:rPr lang="en-US" i="1" dirty="0"/>
              <a:t>x</a:t>
            </a:r>
            <a:r>
              <a:rPr lang="en-US" dirty="0"/>
              <a:t> mod 5</a:t>
            </a:r>
          </a:p>
          <a:p>
            <a:r>
              <a:rPr lang="en-US" i="1" dirty="0"/>
              <a:t>g</a:t>
            </a:r>
            <a:r>
              <a:rPr lang="en-US" dirty="0"/>
              <a:t>(</a:t>
            </a:r>
            <a:r>
              <a:rPr lang="en-US" i="1" dirty="0"/>
              <a:t>x</a:t>
            </a:r>
            <a:r>
              <a:rPr lang="en-US" dirty="0"/>
              <a:t>) = </a:t>
            </a:r>
            <a:r>
              <a:rPr lang="en-US" dirty="0" smtClean="0"/>
              <a:t>(2</a:t>
            </a:r>
            <a:r>
              <a:rPr lang="en-US" i="1" dirty="0" smtClean="0"/>
              <a:t>x</a:t>
            </a:r>
            <a:r>
              <a:rPr lang="en-US" dirty="0" smtClean="0"/>
              <a:t>+1) </a:t>
            </a:r>
            <a:r>
              <a:rPr lang="en-US" dirty="0"/>
              <a:t>mod 5</a:t>
            </a:r>
          </a:p>
        </p:txBody>
      </p:sp>
      <p:sp>
        <p:nvSpPr>
          <p:cNvPr id="7" name="Text Box 6"/>
          <p:cNvSpPr txBox="1">
            <a:spLocks noChangeArrowheads="1"/>
          </p:cNvSpPr>
          <p:nvPr/>
        </p:nvSpPr>
        <p:spPr bwMode="auto">
          <a:xfrm>
            <a:off x="4572000" y="2049463"/>
            <a:ext cx="2286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(1) = 1	</a:t>
            </a:r>
            <a:r>
              <a:rPr lang="en-US" dirty="0">
                <a:solidFill>
                  <a:srgbClr val="FF0066"/>
                </a:solidFill>
              </a:rPr>
              <a:t>1</a:t>
            </a:r>
            <a:r>
              <a:rPr lang="en-US" dirty="0"/>
              <a:t>	</a:t>
            </a:r>
            <a:r>
              <a:rPr lang="en-US" dirty="0" smtClean="0"/>
              <a:t>∞</a:t>
            </a:r>
            <a:endParaRPr lang="en-US" dirty="0"/>
          </a:p>
          <a:p>
            <a:r>
              <a:rPr lang="en-US" i="1" dirty="0"/>
              <a:t>g</a:t>
            </a:r>
            <a:r>
              <a:rPr lang="en-US" dirty="0"/>
              <a:t>(1) = 3	</a:t>
            </a:r>
            <a:r>
              <a:rPr lang="en-US" dirty="0">
                <a:solidFill>
                  <a:srgbClr val="FF0066"/>
                </a:solidFill>
              </a:rPr>
              <a:t>3</a:t>
            </a:r>
            <a:r>
              <a:rPr lang="en-US" dirty="0"/>
              <a:t>	</a:t>
            </a:r>
            <a:r>
              <a:rPr lang="en-US" dirty="0" smtClean="0"/>
              <a:t>∞</a:t>
            </a:r>
            <a:endParaRPr lang="en-US" dirty="0"/>
          </a:p>
        </p:txBody>
      </p:sp>
      <p:sp>
        <p:nvSpPr>
          <p:cNvPr id="8" name="Text Box 7"/>
          <p:cNvSpPr txBox="1">
            <a:spLocks noChangeArrowheads="1"/>
          </p:cNvSpPr>
          <p:nvPr/>
        </p:nvSpPr>
        <p:spPr bwMode="auto">
          <a:xfrm>
            <a:off x="4572000" y="28876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(2) = 2	1	</a:t>
            </a:r>
            <a:r>
              <a:rPr lang="en-US">
                <a:solidFill>
                  <a:srgbClr val="FF0066"/>
                </a:solidFill>
              </a:rPr>
              <a:t>2</a:t>
            </a:r>
          </a:p>
          <a:p>
            <a:r>
              <a:rPr lang="en-US" i="1"/>
              <a:t>g</a:t>
            </a:r>
            <a:r>
              <a:rPr lang="en-US"/>
              <a:t>(2) = 0	3	</a:t>
            </a:r>
            <a:r>
              <a:rPr lang="en-US">
                <a:solidFill>
                  <a:srgbClr val="FF0066"/>
                </a:solidFill>
              </a:rPr>
              <a:t>0</a:t>
            </a:r>
          </a:p>
        </p:txBody>
      </p:sp>
      <p:sp>
        <p:nvSpPr>
          <p:cNvPr id="9" name="Text Box 8"/>
          <p:cNvSpPr txBox="1">
            <a:spLocks noChangeArrowheads="1"/>
          </p:cNvSpPr>
          <p:nvPr/>
        </p:nvSpPr>
        <p:spPr bwMode="auto">
          <a:xfrm>
            <a:off x="4572000" y="38782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(3) = 3	1	2</a:t>
            </a:r>
          </a:p>
          <a:p>
            <a:r>
              <a:rPr lang="en-US" i="1"/>
              <a:t>g</a:t>
            </a:r>
            <a:r>
              <a:rPr lang="en-US"/>
              <a:t>(3) = 2	</a:t>
            </a:r>
            <a:r>
              <a:rPr lang="en-US">
                <a:solidFill>
                  <a:srgbClr val="FF0066"/>
                </a:solidFill>
              </a:rPr>
              <a:t>2</a:t>
            </a:r>
            <a:r>
              <a:rPr lang="en-US"/>
              <a:t>	0</a:t>
            </a:r>
          </a:p>
        </p:txBody>
      </p:sp>
      <p:sp>
        <p:nvSpPr>
          <p:cNvPr id="10" name="Text Box 9"/>
          <p:cNvSpPr txBox="1">
            <a:spLocks noChangeArrowheads="1"/>
          </p:cNvSpPr>
          <p:nvPr/>
        </p:nvSpPr>
        <p:spPr bwMode="auto">
          <a:xfrm>
            <a:off x="4572000" y="47926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(4) = 4	1	2</a:t>
            </a:r>
          </a:p>
          <a:p>
            <a:r>
              <a:rPr lang="en-US" i="1"/>
              <a:t>g</a:t>
            </a:r>
            <a:r>
              <a:rPr lang="en-US"/>
              <a:t>(4) = 4	2	0</a:t>
            </a:r>
          </a:p>
        </p:txBody>
      </p:sp>
      <p:sp>
        <p:nvSpPr>
          <p:cNvPr id="11" name="Text Box 10"/>
          <p:cNvSpPr txBox="1">
            <a:spLocks noChangeArrowheads="1"/>
          </p:cNvSpPr>
          <p:nvPr/>
        </p:nvSpPr>
        <p:spPr bwMode="auto">
          <a:xfrm>
            <a:off x="4572000" y="57070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(5) = 0	1	</a:t>
            </a:r>
            <a:r>
              <a:rPr lang="en-US">
                <a:solidFill>
                  <a:srgbClr val="FF0066"/>
                </a:solidFill>
              </a:rPr>
              <a:t>0</a:t>
            </a:r>
          </a:p>
          <a:p>
            <a:r>
              <a:rPr lang="en-US" i="1"/>
              <a:t>g</a:t>
            </a:r>
            <a:r>
              <a:rPr lang="en-US"/>
              <a:t>(5) = 1	2	0</a:t>
            </a:r>
          </a:p>
        </p:txBody>
      </p:sp>
      <p:sp>
        <p:nvSpPr>
          <p:cNvPr id="12" name="Text Box 11"/>
          <p:cNvSpPr txBox="1">
            <a:spLocks noChangeArrowheads="1"/>
          </p:cNvSpPr>
          <p:nvPr/>
        </p:nvSpPr>
        <p:spPr bwMode="auto">
          <a:xfrm>
            <a:off x="5284895"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p>
        </p:txBody>
      </p:sp>
      <p:sp>
        <p:nvSpPr>
          <p:cNvPr id="13" name="Text Box 6"/>
          <p:cNvSpPr txBox="1">
            <a:spLocks noChangeArrowheads="1"/>
          </p:cNvSpPr>
          <p:nvPr/>
        </p:nvSpPr>
        <p:spPr bwMode="auto">
          <a:xfrm>
            <a:off x="4567142"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(1) = 1	</a:t>
            </a:r>
            <a:r>
              <a:rPr lang="en-US" dirty="0" smtClean="0"/>
              <a:t>∞ </a:t>
            </a:r>
            <a:r>
              <a:rPr lang="en-US" dirty="0"/>
              <a:t>	</a:t>
            </a:r>
            <a:r>
              <a:rPr lang="en-US" dirty="0" smtClean="0"/>
              <a:t>∞</a:t>
            </a:r>
            <a:endParaRPr lang="en-US" dirty="0"/>
          </a:p>
          <a:p>
            <a:r>
              <a:rPr lang="en-US" i="1" dirty="0"/>
              <a:t>g</a:t>
            </a:r>
            <a:r>
              <a:rPr lang="en-US" dirty="0"/>
              <a:t>(1) = 3	</a:t>
            </a:r>
            <a:r>
              <a:rPr lang="en-US" dirty="0" smtClean="0"/>
              <a:t>∞ </a:t>
            </a:r>
            <a:r>
              <a:rPr lang="en-US" dirty="0"/>
              <a:t>	</a:t>
            </a:r>
            <a:r>
              <a:rPr lang="en-US" dirty="0" smtClean="0"/>
              <a:t>∞</a:t>
            </a:r>
            <a:endParaRPr lang="en-US" dirty="0"/>
          </a:p>
        </p:txBody>
      </p:sp>
    </p:spTree>
    <p:extLst>
      <p:ext uri="{BB962C8B-B14F-4D97-AF65-F5344CB8AC3E}">
        <p14:creationId xmlns:p14="http://schemas.microsoft.com/office/powerpoint/2010/main" val="36928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P spid="9" grpId="0" autoUpdateAnimBg="0"/>
      <p:bldP spid="10" grpId="0"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76275" y="5010150"/>
            <a:ext cx="8077200" cy="1499616"/>
          </a:xfrm>
        </p:spPr>
        <p:txBody>
          <a:bodyPr>
            <a:noAutofit/>
          </a:bodyPr>
          <a:lstStyle/>
          <a:p>
            <a:r>
              <a:rPr lang="en-US" sz="3200" b="1" dirty="0" smtClean="0"/>
              <a:t>Step </a:t>
            </a:r>
            <a:r>
              <a:rPr lang="en-US" sz="3200" b="1" dirty="0"/>
              <a:t>3: </a:t>
            </a:r>
            <a:r>
              <a:rPr lang="en-US" sz="3200" b="1" i="1" dirty="0" smtClean="0">
                <a:solidFill>
                  <a:srgbClr val="FF0066"/>
                </a:solidFill>
              </a:rPr>
              <a:t>Locality-Sensitive Hashing</a:t>
            </a:r>
            <a:r>
              <a:rPr lang="en-US" sz="3200" b="1" i="1" dirty="0">
                <a:solidFill>
                  <a:srgbClr val="FF0066"/>
                </a:solidFill>
              </a:rPr>
              <a:t>:</a:t>
            </a:r>
            <a:r>
              <a:rPr lang="en-US" sz="3200" dirty="0"/>
              <a:t> </a:t>
            </a:r>
            <a:r>
              <a:rPr lang="sl-SI" sz="3200" dirty="0" smtClean="0"/>
              <a:t/>
            </a:r>
            <a:br>
              <a:rPr lang="sl-SI" sz="3200" dirty="0" smtClean="0"/>
            </a:br>
            <a:r>
              <a:rPr lang="en-US" sz="3200" dirty="0" smtClean="0"/>
              <a:t>Focus </a:t>
            </a:r>
            <a:r>
              <a:rPr lang="en-US" sz="3200" dirty="0"/>
              <a:t>on </a:t>
            </a:r>
            <a:r>
              <a:rPr lang="en-US" sz="3200" dirty="0" smtClean="0"/>
              <a:t>pairs </a:t>
            </a:r>
            <a:r>
              <a:rPr lang="en-US" sz="3200" dirty="0"/>
              <a:t>of signatures likely to be from </a:t>
            </a:r>
            <a:r>
              <a:rPr lang="en-US" sz="3200" dirty="0" smtClean="0"/>
              <a:t>similar documents</a:t>
            </a:r>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362200" y="1338262"/>
            <a:ext cx="1354138" cy="2578100"/>
            <a:chOff x="1488" y="1920"/>
            <a:chExt cx="853"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853" cy="1096"/>
            </a:xfrm>
            <a:prstGeom prst="rect">
              <a:avLst/>
            </a:prstGeom>
            <a:noFill/>
            <a:ln w="9525">
              <a:noFill/>
              <a:miter lim="800000"/>
              <a:headEnd/>
              <a:tailEnd/>
            </a:ln>
            <a:effectLst/>
          </p:spPr>
          <p:txBody>
            <a:bodyPr wrap="none">
              <a:spAutoFit/>
            </a:bodyPr>
            <a:lstStyle/>
            <a:p>
              <a:r>
                <a:rPr lang="en-US" sz="1800"/>
                <a:t>The set</a:t>
              </a:r>
            </a:p>
            <a:p>
              <a:r>
                <a:rPr lang="en-US" sz="1800"/>
                <a:t>of strings</a:t>
              </a:r>
            </a:p>
            <a:p>
              <a:r>
                <a:rPr lang="en-US" sz="1800"/>
                <a:t>of length </a:t>
              </a:r>
              <a:r>
                <a:rPr lang="en-US" sz="1800" i="1"/>
                <a:t>k</a:t>
              </a:r>
            </a:p>
            <a:p>
              <a:r>
                <a:rPr lang="en-US" sz="1800"/>
                <a:t>that appear</a:t>
              </a:r>
            </a:p>
            <a:p>
              <a:r>
                <a:rPr lang="en-US" sz="1800"/>
                <a:t>in the doc-</a:t>
              </a:r>
            </a:p>
            <a:p>
              <a:r>
                <a:rPr lang="en-US" sz="1800"/>
                <a:t>ument</a:t>
              </a:r>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20"/>
          <p:cNvGrpSpPr>
            <a:grpSpLocks/>
          </p:cNvGrpSpPr>
          <p:nvPr/>
        </p:nvGrpSpPr>
        <p:grpSpPr bwMode="auto">
          <a:xfrm>
            <a:off x="3581399" y="652462"/>
            <a:ext cx="2305050" cy="3556001"/>
            <a:chOff x="2256" y="1488"/>
            <a:chExt cx="1452" cy="2240"/>
          </a:xfrm>
        </p:grpSpPr>
        <p:sp>
          <p:nvSpPr>
            <p:cNvPr id="13"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t>Min-Hash-</a:t>
              </a:r>
              <a:endParaRPr lang="en-US" sz="1800" dirty="0"/>
            </a:p>
            <a:p>
              <a:pPr algn="ctr"/>
              <a:r>
                <a:rPr lang="en-US" sz="1800" dirty="0" err="1"/>
                <a:t>ing</a:t>
              </a:r>
              <a:endParaRPr lang="en-US" sz="1800" dirty="0"/>
            </a:p>
          </p:txBody>
        </p:sp>
        <p:sp>
          <p:nvSpPr>
            <p:cNvPr id="1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4"/>
            <p:cNvSpPr txBox="1">
              <a:spLocks noChangeArrowheads="1"/>
            </p:cNvSpPr>
            <p:nvPr/>
          </p:nvSpPr>
          <p:spPr bwMode="auto">
            <a:xfrm>
              <a:off x="2784" y="2448"/>
              <a:ext cx="924" cy="1280"/>
            </a:xfrm>
            <a:prstGeom prst="rect">
              <a:avLst/>
            </a:prstGeom>
            <a:noFill/>
            <a:ln w="9525">
              <a:noFill/>
              <a:miter lim="800000"/>
              <a:headEnd/>
              <a:tailEnd/>
            </a:ln>
            <a:effectLst/>
          </p:spPr>
          <p:txBody>
            <a:bodyPr wrap="none">
              <a:spAutoFit/>
            </a:bodyPr>
            <a:lstStyle/>
            <a:p>
              <a:r>
                <a:rPr lang="en-US" sz="1800" b="1" i="1" dirty="0" smtClean="0">
                  <a:solidFill>
                    <a:srgbClr val="FF0066"/>
                  </a:solidFill>
                </a:rPr>
                <a:t>Signatures:</a:t>
              </a:r>
              <a:endParaRPr lang="en-US" sz="1800" b="1" dirty="0"/>
            </a:p>
            <a:p>
              <a:r>
                <a:rPr lang="en-US" sz="1800" dirty="0"/>
                <a:t>short integer</a:t>
              </a:r>
            </a:p>
            <a:p>
              <a:r>
                <a:rPr lang="en-US" sz="1800" dirty="0"/>
                <a:t>vectors that</a:t>
              </a:r>
            </a:p>
            <a:p>
              <a:r>
                <a:rPr lang="en-US" sz="1800" dirty="0"/>
                <a:t>represent the</a:t>
              </a:r>
            </a:p>
            <a:p>
              <a:r>
                <a:rPr lang="en-US" sz="1800" dirty="0"/>
                <a:t>sets, and</a:t>
              </a:r>
            </a:p>
            <a:p>
              <a:r>
                <a:rPr lang="en-US" sz="1800" dirty="0"/>
                <a:t>reflect their</a:t>
              </a:r>
            </a:p>
            <a:p>
              <a:r>
                <a:rPr lang="en-US" sz="1800" dirty="0"/>
                <a:t>similarity</a:t>
              </a:r>
            </a:p>
          </p:txBody>
        </p:sp>
        <p:sp>
          <p:nvSpPr>
            <p:cNvPr id="16"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8" name="Group 21"/>
          <p:cNvGrpSpPr>
            <a:grpSpLocks/>
          </p:cNvGrpSpPr>
          <p:nvPr/>
        </p:nvGrpSpPr>
        <p:grpSpPr bwMode="auto">
          <a:xfrm>
            <a:off x="5714999" y="455613"/>
            <a:ext cx="3321050" cy="2032001"/>
            <a:chOff x="3600" y="1364"/>
            <a:chExt cx="2092" cy="1280"/>
          </a:xfrm>
        </p:grpSpPr>
        <p:sp>
          <p:nvSpPr>
            <p:cNvPr id="18" name="Rectangle 11"/>
            <p:cNvSpPr>
              <a:spLocks noChangeArrowheads="1"/>
            </p:cNvSpPr>
            <p:nvPr/>
          </p:nvSpPr>
          <p:spPr bwMode="auto">
            <a:xfrm>
              <a:off x="3600" y="1536"/>
              <a:ext cx="816" cy="768"/>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800" dirty="0"/>
                <a:t>Locality-</a:t>
              </a:r>
            </a:p>
            <a:p>
              <a:pPr algn="ctr"/>
              <a:r>
                <a:rPr lang="en-US" sz="1800" dirty="0" smtClean="0"/>
                <a:t>Sensitive</a:t>
              </a:r>
              <a:endParaRPr lang="en-US" sz="1800" dirty="0"/>
            </a:p>
            <a:p>
              <a:pPr algn="ctr"/>
              <a:r>
                <a:rPr lang="en-US" sz="1800" dirty="0"/>
                <a:t>Hashing</a:t>
              </a:r>
            </a:p>
          </p:txBody>
        </p:sp>
        <p:sp>
          <p:nvSpPr>
            <p:cNvPr id="19" name="Line 17"/>
            <p:cNvSpPr>
              <a:spLocks noChangeShapeType="1"/>
            </p:cNvSpPr>
            <p:nvPr/>
          </p:nvSpPr>
          <p:spPr bwMode="auto">
            <a:xfrm>
              <a:off x="4416" y="1920"/>
              <a:ext cx="288" cy="0"/>
            </a:xfrm>
            <a:prstGeom prst="line">
              <a:avLst/>
            </a:prstGeom>
            <a:noFill/>
            <a:ln w="9525">
              <a:solidFill>
                <a:schemeClr val="tx1"/>
              </a:solidFill>
              <a:round/>
              <a:headEnd/>
              <a:tailEnd type="triangle" w="med" len="med"/>
            </a:ln>
            <a:effectLst/>
          </p:spPr>
          <p:txBody>
            <a:bodyPr/>
            <a:lstStyle/>
            <a:p>
              <a:endParaRPr lang="en-US"/>
            </a:p>
          </p:txBody>
        </p:sp>
        <p:sp>
          <p:nvSpPr>
            <p:cNvPr id="20" name="Text Box 18"/>
            <p:cNvSpPr txBox="1">
              <a:spLocks noChangeArrowheads="1"/>
            </p:cNvSpPr>
            <p:nvPr/>
          </p:nvSpPr>
          <p:spPr bwMode="auto">
            <a:xfrm>
              <a:off x="4790" y="1364"/>
              <a:ext cx="902" cy="1280"/>
            </a:xfrm>
            <a:prstGeom prst="rect">
              <a:avLst/>
            </a:prstGeom>
            <a:noFill/>
            <a:ln w="9525">
              <a:noFill/>
              <a:miter lim="800000"/>
              <a:headEnd/>
              <a:tailEnd/>
            </a:ln>
            <a:effectLst/>
          </p:spPr>
          <p:txBody>
            <a:bodyPr wrap="none">
              <a:spAutoFit/>
            </a:bodyPr>
            <a:lstStyle/>
            <a:p>
              <a:r>
                <a:rPr lang="en-US" sz="1800" b="1" i="1" dirty="0">
                  <a:solidFill>
                    <a:srgbClr val="FF0066"/>
                  </a:solidFill>
                </a:rPr>
                <a:t>Candidate</a:t>
              </a:r>
            </a:p>
            <a:p>
              <a:r>
                <a:rPr lang="en-US" sz="1800" b="1" i="1" dirty="0" smtClean="0">
                  <a:solidFill>
                    <a:srgbClr val="FF0066"/>
                  </a:solidFill>
                </a:rPr>
                <a:t>pairs:</a:t>
              </a:r>
              <a:endParaRPr lang="en-US" sz="1800" b="1" dirty="0"/>
            </a:p>
            <a:p>
              <a:r>
                <a:rPr lang="en-US" sz="1800" dirty="0"/>
                <a:t>those pairs</a:t>
              </a:r>
            </a:p>
            <a:p>
              <a:r>
                <a:rPr lang="en-US" sz="1800" dirty="0"/>
                <a:t>of signatures</a:t>
              </a:r>
            </a:p>
            <a:p>
              <a:r>
                <a:rPr lang="en-US" sz="1800" dirty="0"/>
                <a:t>that we need</a:t>
              </a:r>
            </a:p>
            <a:p>
              <a:r>
                <a:rPr lang="en-US" sz="1800" dirty="0"/>
                <a:t>to test for</a:t>
              </a:r>
            </a:p>
            <a:p>
              <a:r>
                <a:rPr lang="en-US" sz="1800" dirty="0" smtClean="0"/>
                <a:t>similarity</a:t>
              </a:r>
              <a:endParaRPr lang="en-US" sz="1800" dirty="0"/>
            </a:p>
          </p:txBody>
        </p:sp>
      </p:grpSp>
    </p:spTree>
    <p:extLst>
      <p:ext uri="{BB962C8B-B14F-4D97-AF65-F5344CB8AC3E}">
        <p14:creationId xmlns:p14="http://schemas.microsoft.com/office/powerpoint/2010/main" val="23732001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mtClean="0"/>
              <a:t>LSH: First Cut</a:t>
            </a:r>
          </a:p>
        </p:txBody>
      </p:sp>
      <p:sp>
        <p:nvSpPr>
          <p:cNvPr id="282627" name="Rectangle 3"/>
          <p:cNvSpPr>
            <a:spLocks noGrp="1" noChangeArrowheads="1"/>
          </p:cNvSpPr>
          <p:nvPr>
            <p:ph type="body" idx="1"/>
          </p:nvPr>
        </p:nvSpPr>
        <p:spPr>
          <a:xfrm>
            <a:off x="457200" y="1371600"/>
            <a:ext cx="8686800" cy="5181601"/>
          </a:xfrm>
        </p:spPr>
        <p:txBody>
          <a:bodyPr>
            <a:normAutofit/>
          </a:bodyPr>
          <a:lstStyle/>
          <a:p>
            <a:r>
              <a:rPr lang="en-US" b="1" dirty="0"/>
              <a:t>Goal: </a:t>
            </a:r>
            <a:r>
              <a:rPr lang="en-US" dirty="0" smtClean="0">
                <a:solidFill>
                  <a:srgbClr val="0000FF"/>
                </a:solidFill>
              </a:rPr>
              <a:t>Find documents with </a:t>
            </a:r>
            <a:r>
              <a:rPr lang="en-US" dirty="0" err="1" smtClean="0">
                <a:solidFill>
                  <a:srgbClr val="0000FF"/>
                </a:solidFill>
              </a:rPr>
              <a:t>Jaccard</a:t>
            </a:r>
            <a:r>
              <a:rPr lang="en-US" dirty="0" smtClean="0">
                <a:solidFill>
                  <a:srgbClr val="0000FF"/>
                </a:solidFill>
              </a:rPr>
              <a:t> similarity at least </a:t>
            </a:r>
            <a:r>
              <a:rPr lang="en-US" b="1" i="1" dirty="0" smtClean="0">
                <a:solidFill>
                  <a:srgbClr val="0000FF"/>
                </a:solidFill>
              </a:rPr>
              <a:t>s</a:t>
            </a:r>
            <a:r>
              <a:rPr lang="en-US" i="1" dirty="0" smtClean="0">
                <a:solidFill>
                  <a:schemeClr val="accent2"/>
                </a:solidFill>
              </a:rPr>
              <a:t> </a:t>
            </a:r>
            <a:r>
              <a:rPr lang="en-US" dirty="0" smtClean="0"/>
              <a:t>(for some similarity threshold, e.g.,</a:t>
            </a:r>
            <a:r>
              <a:rPr lang="en-US" i="1" dirty="0" smtClean="0"/>
              <a:t> </a:t>
            </a:r>
            <a:r>
              <a:rPr lang="en-US" b="1" i="1" dirty="0" smtClean="0"/>
              <a:t>s</a:t>
            </a:r>
            <a:r>
              <a:rPr lang="en-US" dirty="0" smtClean="0"/>
              <a:t>=0.8)</a:t>
            </a:r>
            <a:endParaRPr lang="en-US" i="1" dirty="0" smtClean="0">
              <a:solidFill>
                <a:schemeClr val="accent2"/>
              </a:solidFill>
            </a:endParaRPr>
          </a:p>
          <a:p>
            <a:pPr lvl="8"/>
            <a:endParaRPr lang="en-US" b="1" dirty="0" smtClean="0"/>
          </a:p>
          <a:p>
            <a:r>
              <a:rPr lang="en-US" b="1" dirty="0" smtClean="0"/>
              <a:t>LSH – </a:t>
            </a:r>
            <a:r>
              <a:rPr lang="en-US" b="1" dirty="0" smtClean="0">
                <a:solidFill>
                  <a:srgbClr val="0000FF"/>
                </a:solidFill>
              </a:rPr>
              <a:t>General idea:</a:t>
            </a:r>
            <a:r>
              <a:rPr lang="en-US" dirty="0" smtClean="0"/>
              <a:t> Use a function </a:t>
            </a:r>
            <a:r>
              <a:rPr lang="en-US" b="1" i="1" dirty="0" smtClean="0"/>
              <a:t>f(</a:t>
            </a:r>
            <a:r>
              <a:rPr lang="en-US" b="1" i="1" dirty="0" err="1" smtClean="0"/>
              <a:t>x,y</a:t>
            </a:r>
            <a:r>
              <a:rPr lang="en-US" b="1" i="1" dirty="0" smtClean="0"/>
              <a:t>)</a:t>
            </a:r>
            <a:r>
              <a:rPr lang="en-US" dirty="0" smtClean="0"/>
              <a:t> that tells whether </a:t>
            </a:r>
            <a:r>
              <a:rPr lang="en-US" b="1" i="1" dirty="0" smtClean="0"/>
              <a:t>x</a:t>
            </a:r>
            <a:r>
              <a:rPr lang="en-US" dirty="0" smtClean="0"/>
              <a:t> and </a:t>
            </a:r>
            <a:r>
              <a:rPr lang="en-US" b="1" i="1" dirty="0" smtClean="0"/>
              <a:t>y</a:t>
            </a:r>
            <a:r>
              <a:rPr lang="en-US" dirty="0" smtClean="0"/>
              <a:t> is a </a:t>
            </a:r>
            <a:r>
              <a:rPr lang="en-US" b="1" i="1" dirty="0" smtClean="0">
                <a:solidFill>
                  <a:srgbClr val="FF0066"/>
                </a:solidFill>
              </a:rPr>
              <a:t>candidate pair</a:t>
            </a:r>
            <a:r>
              <a:rPr lang="en-US" i="1" dirty="0" smtClean="0">
                <a:solidFill>
                  <a:srgbClr val="FF0066"/>
                </a:solidFill>
              </a:rPr>
              <a:t>:</a:t>
            </a:r>
            <a:r>
              <a:rPr lang="en-US" dirty="0" smtClean="0"/>
              <a:t> a pair of elements whose similarity must be evaluated</a:t>
            </a:r>
          </a:p>
          <a:p>
            <a:pPr lvl="8"/>
            <a:endParaRPr lang="en-US" b="1" dirty="0" smtClean="0">
              <a:solidFill>
                <a:srgbClr val="008000"/>
              </a:solidFill>
            </a:endParaRPr>
          </a:p>
          <a:p>
            <a:r>
              <a:rPr lang="en-US" b="1" dirty="0" smtClean="0">
                <a:solidFill>
                  <a:srgbClr val="008000"/>
                </a:solidFill>
              </a:rPr>
              <a:t>For Min-Hash matrices: </a:t>
            </a:r>
          </a:p>
          <a:p>
            <a:pPr lvl="1"/>
            <a:r>
              <a:rPr lang="en-US" dirty="0" smtClean="0"/>
              <a:t>Hash columns of </a:t>
            </a:r>
            <a:r>
              <a:rPr lang="en-US" dirty="0">
                <a:solidFill>
                  <a:srgbClr val="FF0066"/>
                </a:solidFill>
              </a:rPr>
              <a:t>signature matrix </a:t>
            </a:r>
            <a:r>
              <a:rPr lang="en-US" b="1" i="1" dirty="0">
                <a:solidFill>
                  <a:srgbClr val="FF0066"/>
                </a:solidFill>
              </a:rPr>
              <a:t>M</a:t>
            </a:r>
            <a:r>
              <a:rPr lang="en-US" dirty="0" smtClean="0"/>
              <a:t> to many buckets</a:t>
            </a:r>
          </a:p>
          <a:p>
            <a:pPr lvl="1"/>
            <a:r>
              <a:rPr lang="en-US" dirty="0" smtClean="0"/>
              <a:t>Each pair of documents that hashes into the same bucket is a </a:t>
            </a:r>
            <a:r>
              <a:rPr lang="en-US" b="1" dirty="0" smtClean="0">
                <a:solidFill>
                  <a:srgbClr val="FF0066"/>
                </a:solidFill>
              </a:rPr>
              <a:t>candidate pair</a:t>
            </a:r>
          </a:p>
        </p:txBody>
      </p:sp>
      <p:sp>
        <p:nvSpPr>
          <p:cNvPr id="42" name="Rectangle 41"/>
          <p:cNvSpPr/>
          <p:nvPr/>
        </p:nvSpPr>
        <p:spPr>
          <a:xfrm>
            <a:off x="6781800" y="0"/>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43" name="Group 69"/>
          <p:cNvGrpSpPr/>
          <p:nvPr/>
        </p:nvGrpSpPr>
        <p:grpSpPr>
          <a:xfrm>
            <a:off x="6822260" y="40046"/>
            <a:ext cx="2309567" cy="1375386"/>
            <a:chOff x="5996233" y="3958614"/>
            <a:chExt cx="2309567" cy="1375386"/>
          </a:xfrm>
        </p:grpSpPr>
        <p:sp>
          <p:nvSpPr>
            <p:cNvPr id="44"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45"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46"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47"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48"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49"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0"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1"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2"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3"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4"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5"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56"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57"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58"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59"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0"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1"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2"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3"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4"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5"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6"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67"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68"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69"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70"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1"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2"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3"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4"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5"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6"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15357851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Candidates from Min-Hash</a:t>
            </a:r>
            <a:endParaRPr lang="en-AU" dirty="0"/>
          </a:p>
        </p:txBody>
      </p:sp>
      <p:sp>
        <p:nvSpPr>
          <p:cNvPr id="3" name="Content Placeholder 2"/>
          <p:cNvSpPr>
            <a:spLocks noGrp="1"/>
          </p:cNvSpPr>
          <p:nvPr>
            <p:ph idx="1"/>
          </p:nvPr>
        </p:nvSpPr>
        <p:spPr/>
        <p:txBody>
          <a:bodyPr/>
          <a:lstStyle/>
          <a:p>
            <a:r>
              <a:rPr lang="en-US" b="1" dirty="0">
                <a:solidFill>
                  <a:srgbClr val="0000FF"/>
                </a:solidFill>
              </a:rPr>
              <a:t>Pick a similarity threshold </a:t>
            </a:r>
            <a:r>
              <a:rPr lang="en-US" b="1" i="1" dirty="0">
                <a:solidFill>
                  <a:srgbClr val="0000FF"/>
                </a:solidFill>
              </a:rPr>
              <a:t>s</a:t>
            </a:r>
            <a:r>
              <a:rPr lang="en-US" b="1" dirty="0">
                <a:solidFill>
                  <a:srgbClr val="0000FF"/>
                </a:solidFill>
              </a:rPr>
              <a:t> (0 &lt; s &lt; 1</a:t>
            </a:r>
            <a:r>
              <a:rPr lang="en-US" b="1" dirty="0" smtClean="0">
                <a:solidFill>
                  <a:srgbClr val="0000FF"/>
                </a:solidFill>
              </a:rPr>
              <a:t>)</a:t>
            </a:r>
          </a:p>
          <a:p>
            <a:endParaRPr lang="en-US" b="1" dirty="0">
              <a:solidFill>
                <a:srgbClr val="0000FF"/>
              </a:solidFill>
            </a:endParaRPr>
          </a:p>
          <a:p>
            <a:pPr lvl="8"/>
            <a:endParaRPr lang="en-US" dirty="0"/>
          </a:p>
          <a:p>
            <a:r>
              <a:rPr lang="en-US" dirty="0"/>
              <a:t>Columns </a:t>
            </a:r>
            <a:r>
              <a:rPr lang="en-US" b="1" i="1" dirty="0"/>
              <a:t>x</a:t>
            </a:r>
            <a:r>
              <a:rPr lang="en-US" i="1" dirty="0"/>
              <a:t> </a:t>
            </a:r>
            <a:r>
              <a:rPr lang="en-US" dirty="0"/>
              <a:t>and </a:t>
            </a:r>
            <a:r>
              <a:rPr lang="en-US" b="1" i="1" dirty="0"/>
              <a:t>y</a:t>
            </a:r>
            <a:r>
              <a:rPr lang="en-US" dirty="0"/>
              <a:t> of </a:t>
            </a:r>
            <a:r>
              <a:rPr lang="en-US" b="1" i="1" dirty="0"/>
              <a:t>M</a:t>
            </a:r>
            <a:r>
              <a:rPr lang="en-US" dirty="0"/>
              <a:t> are a </a:t>
            </a:r>
            <a:r>
              <a:rPr lang="en-US" b="1" dirty="0">
                <a:solidFill>
                  <a:srgbClr val="FF0066"/>
                </a:solidFill>
              </a:rPr>
              <a:t>candidate pair</a:t>
            </a:r>
            <a:r>
              <a:rPr lang="en-US" dirty="0"/>
              <a:t> if their signatures agree on at least fraction </a:t>
            </a:r>
            <a:r>
              <a:rPr lang="en-US" b="1" i="1" dirty="0"/>
              <a:t>s</a:t>
            </a:r>
            <a:r>
              <a:rPr lang="en-US" dirty="0"/>
              <a:t> of their rows: </a:t>
            </a:r>
            <a:br>
              <a:rPr lang="en-US" dirty="0"/>
            </a:br>
            <a:r>
              <a:rPr lang="en-US" b="1" i="1" dirty="0"/>
              <a:t>M</a:t>
            </a:r>
            <a:r>
              <a:rPr lang="en-US" b="1" dirty="0"/>
              <a:t> (</a:t>
            </a:r>
            <a:r>
              <a:rPr lang="en-US" b="1" i="1" dirty="0" err="1"/>
              <a:t>i</a:t>
            </a:r>
            <a:r>
              <a:rPr lang="en-US" b="1" i="1" dirty="0"/>
              <a:t>, x</a:t>
            </a:r>
            <a:r>
              <a:rPr lang="en-US" b="1" dirty="0"/>
              <a:t>) = </a:t>
            </a:r>
            <a:r>
              <a:rPr lang="en-US" b="1" i="1" dirty="0"/>
              <a:t>M</a:t>
            </a:r>
            <a:r>
              <a:rPr lang="en-US" b="1" dirty="0"/>
              <a:t> (</a:t>
            </a:r>
            <a:r>
              <a:rPr lang="en-US" b="1" i="1" dirty="0" err="1"/>
              <a:t>i</a:t>
            </a:r>
            <a:r>
              <a:rPr lang="en-US" b="1" i="1" dirty="0"/>
              <a:t>, y</a:t>
            </a:r>
            <a:r>
              <a:rPr lang="en-US" b="1" dirty="0"/>
              <a:t>)</a:t>
            </a:r>
            <a:r>
              <a:rPr lang="en-US" dirty="0"/>
              <a:t> for at least </a:t>
            </a:r>
            <a:r>
              <a:rPr lang="en-US" dirty="0" err="1"/>
              <a:t>frac</a:t>
            </a:r>
            <a:r>
              <a:rPr lang="en-US" dirty="0"/>
              <a:t>. </a:t>
            </a:r>
            <a:r>
              <a:rPr lang="en-US" b="1" i="1" dirty="0"/>
              <a:t>s</a:t>
            </a:r>
            <a:r>
              <a:rPr lang="en-US" dirty="0"/>
              <a:t> values of </a:t>
            </a:r>
            <a:r>
              <a:rPr lang="en-US" b="1" i="1" dirty="0" err="1"/>
              <a:t>i</a:t>
            </a:r>
            <a:endParaRPr lang="en-US" b="1" dirty="0"/>
          </a:p>
          <a:p>
            <a:pPr lvl="1"/>
            <a:r>
              <a:rPr lang="en-US" dirty="0"/>
              <a:t>We expect documents </a:t>
            </a:r>
            <a:r>
              <a:rPr lang="en-US" b="1" i="1" dirty="0"/>
              <a:t>x</a:t>
            </a:r>
            <a:r>
              <a:rPr lang="en-US" dirty="0"/>
              <a:t> and </a:t>
            </a:r>
            <a:r>
              <a:rPr lang="en-US" b="1" i="1" dirty="0"/>
              <a:t>y</a:t>
            </a:r>
            <a:r>
              <a:rPr lang="en-US" dirty="0"/>
              <a:t> to have the same (</a:t>
            </a:r>
            <a:r>
              <a:rPr lang="en-US" dirty="0" err="1"/>
              <a:t>Jaccard</a:t>
            </a:r>
            <a:r>
              <a:rPr lang="en-US" dirty="0"/>
              <a:t>) similarity as their signatures</a:t>
            </a:r>
          </a:p>
          <a:p>
            <a:endParaRPr lang="en-US" dirty="0"/>
          </a:p>
          <a:p>
            <a:endParaRPr lang="en-AU" dirty="0"/>
          </a:p>
        </p:txBody>
      </p:sp>
      <p:sp>
        <p:nvSpPr>
          <p:cNvPr id="4" name="Rectangle 3"/>
          <p:cNvSpPr/>
          <p:nvPr/>
        </p:nvSpPr>
        <p:spPr>
          <a:xfrm>
            <a:off x="6781800" y="752475"/>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5" name="Group 69"/>
          <p:cNvGrpSpPr/>
          <p:nvPr/>
        </p:nvGrpSpPr>
        <p:grpSpPr>
          <a:xfrm>
            <a:off x="6822260" y="792521"/>
            <a:ext cx="2309567" cy="1375386"/>
            <a:chOff x="5996233" y="3958614"/>
            <a:chExt cx="2309567" cy="1375386"/>
          </a:xfrm>
        </p:grpSpPr>
        <p:sp>
          <p:nvSpPr>
            <p:cNvPr id="6"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7"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8"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9"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10"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1"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2"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3"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4"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5"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6"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7"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8"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19"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20"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21"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2"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3"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4"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5"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6"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7"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8"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29"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0"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1"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2"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3"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4"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5"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6"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7"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8"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65704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LSH for Min-Hash</a:t>
            </a:r>
            <a:endParaRPr lang="en-AU" dirty="0"/>
          </a:p>
        </p:txBody>
      </p:sp>
      <p:sp>
        <p:nvSpPr>
          <p:cNvPr id="3" name="Content Placeholder 2"/>
          <p:cNvSpPr>
            <a:spLocks noGrp="1"/>
          </p:cNvSpPr>
          <p:nvPr>
            <p:ph idx="1"/>
          </p:nvPr>
        </p:nvSpPr>
        <p:spPr/>
        <p:txBody>
          <a:bodyPr/>
          <a:lstStyle/>
          <a:p>
            <a:r>
              <a:rPr lang="en-US" b="1" dirty="0">
                <a:solidFill>
                  <a:srgbClr val="0000FF"/>
                </a:solidFill>
              </a:rPr>
              <a:t>Big idea:</a:t>
            </a:r>
            <a:r>
              <a:rPr lang="en-US" b="1" dirty="0">
                <a:solidFill>
                  <a:srgbClr val="D60093"/>
                </a:solidFill>
              </a:rPr>
              <a:t> Hash columns of </a:t>
            </a:r>
            <a:br>
              <a:rPr lang="en-US" b="1" dirty="0">
                <a:solidFill>
                  <a:srgbClr val="D60093"/>
                </a:solidFill>
              </a:rPr>
            </a:br>
            <a:r>
              <a:rPr lang="en-US" b="1" dirty="0">
                <a:solidFill>
                  <a:srgbClr val="D60093"/>
                </a:solidFill>
              </a:rPr>
              <a:t>signature matrix </a:t>
            </a:r>
            <a:r>
              <a:rPr lang="en-US" b="1" i="1" dirty="0">
                <a:solidFill>
                  <a:srgbClr val="D60093"/>
                </a:solidFill>
              </a:rPr>
              <a:t>M</a:t>
            </a:r>
            <a:r>
              <a:rPr lang="en-US" b="1" dirty="0">
                <a:solidFill>
                  <a:srgbClr val="D60093"/>
                </a:solidFill>
              </a:rPr>
              <a:t> several times</a:t>
            </a:r>
          </a:p>
          <a:p>
            <a:pPr lvl="8"/>
            <a:endParaRPr lang="en-US" dirty="0"/>
          </a:p>
          <a:p>
            <a:r>
              <a:rPr lang="en-US" dirty="0"/>
              <a:t>Arrange that (only) </a:t>
            </a:r>
            <a:r>
              <a:rPr lang="en-US" b="1" dirty="0"/>
              <a:t>similar columns</a:t>
            </a:r>
            <a:r>
              <a:rPr lang="en-US" dirty="0"/>
              <a:t> are likely to </a:t>
            </a:r>
            <a:r>
              <a:rPr lang="en-US" b="1" dirty="0"/>
              <a:t>hash to the same bucket</a:t>
            </a:r>
            <a:r>
              <a:rPr lang="en-US" dirty="0"/>
              <a:t>, with high probability</a:t>
            </a:r>
          </a:p>
          <a:p>
            <a:pPr lvl="8"/>
            <a:endParaRPr lang="en-US" dirty="0"/>
          </a:p>
          <a:p>
            <a:r>
              <a:rPr lang="en-US" b="1" dirty="0">
                <a:solidFill>
                  <a:srgbClr val="008000"/>
                </a:solidFill>
              </a:rPr>
              <a:t>Candidate pairs are those that hash to the same bucket</a:t>
            </a:r>
          </a:p>
          <a:p>
            <a:endParaRPr lang="en-AU" dirty="0"/>
          </a:p>
        </p:txBody>
      </p:sp>
      <p:sp>
        <p:nvSpPr>
          <p:cNvPr id="5" name="Rectangle 4"/>
          <p:cNvSpPr/>
          <p:nvPr/>
        </p:nvSpPr>
        <p:spPr>
          <a:xfrm>
            <a:off x="6781800" y="638175"/>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6" name="Group 69"/>
          <p:cNvGrpSpPr/>
          <p:nvPr/>
        </p:nvGrpSpPr>
        <p:grpSpPr>
          <a:xfrm>
            <a:off x="6822260" y="678221"/>
            <a:ext cx="2309567" cy="1375386"/>
            <a:chOff x="5996233" y="3958614"/>
            <a:chExt cx="2309567" cy="1375386"/>
          </a:xfrm>
        </p:grpSpPr>
        <p:sp>
          <p:nvSpPr>
            <p:cNvPr id="7"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8"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9"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0"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11"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2"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3"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4"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5"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6"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7"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8"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9"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20"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21"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22"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3"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4"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5"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6"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7"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8"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9"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0"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1"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2"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3"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4"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5"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6"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7"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8"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9"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647096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Partition </a:t>
            </a:r>
            <a:r>
              <a:rPr lang="en-US" i="1" dirty="0" smtClean="0"/>
              <a:t>M</a:t>
            </a:r>
            <a:r>
              <a:rPr lang="en-US" dirty="0" smtClean="0"/>
              <a:t> into </a:t>
            </a:r>
            <a:r>
              <a:rPr lang="en-US" i="1" dirty="0" smtClean="0"/>
              <a:t>b</a:t>
            </a:r>
            <a:r>
              <a:rPr lang="en-US" dirty="0" smtClean="0"/>
              <a:t> Bands</a:t>
            </a:r>
            <a:endParaRPr lang="en-US" dirty="0"/>
          </a:p>
        </p:txBody>
      </p:sp>
      <p:sp>
        <p:nvSpPr>
          <p:cNvPr id="82947" name="Rectangle 3"/>
          <p:cNvSpPr>
            <a:spLocks noChangeArrowheads="1"/>
          </p:cNvSpPr>
          <p:nvPr/>
        </p:nvSpPr>
        <p:spPr bwMode="auto">
          <a:xfrm>
            <a:off x="2590800" y="1905000"/>
            <a:ext cx="4343400" cy="41910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US"/>
          </a:p>
        </p:txBody>
      </p:sp>
      <p:sp>
        <p:nvSpPr>
          <p:cNvPr id="82948" name="Line 4"/>
          <p:cNvSpPr>
            <a:spLocks noChangeShapeType="1"/>
          </p:cNvSpPr>
          <p:nvPr/>
        </p:nvSpPr>
        <p:spPr bwMode="auto">
          <a:xfrm>
            <a:off x="2590800" y="2743200"/>
            <a:ext cx="4343400" cy="0"/>
          </a:xfrm>
          <a:prstGeom prst="line">
            <a:avLst/>
          </a:prstGeom>
          <a:noFill/>
          <a:ln w="9525">
            <a:solidFill>
              <a:schemeClr val="tx1"/>
            </a:solidFill>
            <a:round/>
            <a:headEnd/>
            <a:tailEnd/>
          </a:ln>
          <a:effectLst/>
        </p:spPr>
        <p:txBody>
          <a:bodyPr/>
          <a:lstStyle/>
          <a:p>
            <a:endParaRPr lang="en-US"/>
          </a:p>
        </p:txBody>
      </p:sp>
      <p:sp>
        <p:nvSpPr>
          <p:cNvPr id="82949" name="Line 5"/>
          <p:cNvSpPr>
            <a:spLocks noChangeShapeType="1"/>
          </p:cNvSpPr>
          <p:nvPr/>
        </p:nvSpPr>
        <p:spPr bwMode="auto">
          <a:xfrm>
            <a:off x="2590800" y="3581400"/>
            <a:ext cx="4343400" cy="0"/>
          </a:xfrm>
          <a:prstGeom prst="line">
            <a:avLst/>
          </a:prstGeom>
          <a:noFill/>
          <a:ln w="9525">
            <a:solidFill>
              <a:schemeClr val="tx1"/>
            </a:solidFill>
            <a:round/>
            <a:headEnd/>
            <a:tailEnd/>
          </a:ln>
          <a:effectLst/>
        </p:spPr>
        <p:txBody>
          <a:bodyPr/>
          <a:lstStyle/>
          <a:p>
            <a:endParaRPr lang="en-US"/>
          </a:p>
        </p:txBody>
      </p:sp>
      <p:sp>
        <p:nvSpPr>
          <p:cNvPr id="82950" name="Line 6"/>
          <p:cNvSpPr>
            <a:spLocks noChangeShapeType="1"/>
          </p:cNvSpPr>
          <p:nvPr/>
        </p:nvSpPr>
        <p:spPr bwMode="auto">
          <a:xfrm>
            <a:off x="2590800" y="4419600"/>
            <a:ext cx="4343400" cy="0"/>
          </a:xfrm>
          <a:prstGeom prst="line">
            <a:avLst/>
          </a:prstGeom>
          <a:noFill/>
          <a:ln w="9525">
            <a:solidFill>
              <a:schemeClr val="tx1"/>
            </a:solidFill>
            <a:round/>
            <a:headEnd/>
            <a:tailEnd/>
          </a:ln>
          <a:effectLst/>
        </p:spPr>
        <p:txBody>
          <a:bodyPr/>
          <a:lstStyle/>
          <a:p>
            <a:endParaRPr lang="en-US"/>
          </a:p>
        </p:txBody>
      </p:sp>
      <p:sp>
        <p:nvSpPr>
          <p:cNvPr id="82951" name="Line 7"/>
          <p:cNvSpPr>
            <a:spLocks noChangeShapeType="1"/>
          </p:cNvSpPr>
          <p:nvPr/>
        </p:nvSpPr>
        <p:spPr bwMode="auto">
          <a:xfrm>
            <a:off x="2590800" y="5257800"/>
            <a:ext cx="4343400" cy="0"/>
          </a:xfrm>
          <a:prstGeom prst="line">
            <a:avLst/>
          </a:prstGeom>
          <a:noFill/>
          <a:ln w="9525">
            <a:solidFill>
              <a:schemeClr val="tx1"/>
            </a:solidFill>
            <a:round/>
            <a:headEnd/>
            <a:tailEnd/>
          </a:ln>
          <a:effectLst/>
        </p:spPr>
        <p:txBody>
          <a:bodyPr/>
          <a:lstStyle/>
          <a:p>
            <a:endParaRPr lang="en-US"/>
          </a:p>
        </p:txBody>
      </p:sp>
      <p:sp>
        <p:nvSpPr>
          <p:cNvPr id="82952" name="Text Box 8"/>
          <p:cNvSpPr txBox="1">
            <a:spLocks noChangeArrowheads="1"/>
          </p:cNvSpPr>
          <p:nvPr/>
        </p:nvSpPr>
        <p:spPr bwMode="auto">
          <a:xfrm>
            <a:off x="3489083" y="6173788"/>
            <a:ext cx="2151551" cy="369332"/>
          </a:xfrm>
          <a:prstGeom prst="rect">
            <a:avLst/>
          </a:prstGeom>
          <a:noFill/>
          <a:ln w="9525">
            <a:noFill/>
            <a:prstDash val="dash"/>
            <a:miter lim="800000"/>
            <a:headEnd/>
            <a:tailEnd/>
          </a:ln>
          <a:effectLst/>
        </p:spPr>
        <p:txBody>
          <a:bodyPr wrap="none">
            <a:spAutoFit/>
          </a:bodyPr>
          <a:lstStyle/>
          <a:p>
            <a:pPr algn="ctr"/>
            <a:r>
              <a:rPr lang="en-US" b="1" dirty="0" smtClean="0">
                <a:solidFill>
                  <a:srgbClr val="008000"/>
                </a:solidFill>
              </a:rPr>
              <a:t>Signature matrix  </a:t>
            </a:r>
            <a:r>
              <a:rPr lang="en-US" b="1" i="1" dirty="0" smtClean="0">
                <a:solidFill>
                  <a:srgbClr val="008000"/>
                </a:solidFill>
              </a:rPr>
              <a:t>M</a:t>
            </a:r>
            <a:endParaRPr lang="en-US" b="1" i="1" dirty="0">
              <a:solidFill>
                <a:srgbClr val="008000"/>
              </a:solidFill>
            </a:endParaRPr>
          </a:p>
        </p:txBody>
      </p:sp>
      <p:sp>
        <p:nvSpPr>
          <p:cNvPr id="82953" name="Text Box 9"/>
          <p:cNvSpPr txBox="1">
            <a:spLocks noChangeArrowheads="1"/>
          </p:cNvSpPr>
          <p:nvPr/>
        </p:nvSpPr>
        <p:spPr bwMode="auto">
          <a:xfrm>
            <a:off x="7481358" y="2744788"/>
            <a:ext cx="1061509" cy="646331"/>
          </a:xfrm>
          <a:prstGeom prst="rect">
            <a:avLst/>
          </a:prstGeom>
          <a:noFill/>
          <a:ln w="9525">
            <a:noFill/>
            <a:prstDash val="dash"/>
            <a:miter lim="800000"/>
            <a:headEnd/>
            <a:tailEnd/>
          </a:ln>
          <a:effectLst/>
        </p:spPr>
        <p:txBody>
          <a:bodyPr wrap="none">
            <a:spAutoFit/>
          </a:bodyPr>
          <a:lstStyle/>
          <a:p>
            <a:pPr algn="ctr"/>
            <a:r>
              <a:rPr lang="en-US" b="1" i="1" dirty="0">
                <a:solidFill>
                  <a:srgbClr val="008000"/>
                </a:solidFill>
              </a:rPr>
              <a:t>r </a:t>
            </a:r>
            <a:r>
              <a:rPr lang="en-US" b="1" dirty="0">
                <a:solidFill>
                  <a:srgbClr val="008000"/>
                </a:solidFill>
              </a:rPr>
              <a:t> rows</a:t>
            </a:r>
          </a:p>
          <a:p>
            <a:pPr algn="ctr"/>
            <a:r>
              <a:rPr lang="en-US" b="1" dirty="0">
                <a:solidFill>
                  <a:srgbClr val="008000"/>
                </a:solidFill>
              </a:rPr>
              <a:t>per band</a:t>
            </a:r>
          </a:p>
        </p:txBody>
      </p:sp>
      <p:sp>
        <p:nvSpPr>
          <p:cNvPr id="82954" name="Line 10"/>
          <p:cNvSpPr>
            <a:spLocks noChangeShapeType="1"/>
          </p:cNvSpPr>
          <p:nvPr/>
        </p:nvSpPr>
        <p:spPr bwMode="auto">
          <a:xfrm>
            <a:off x="7165975" y="2741613"/>
            <a:ext cx="0" cy="841375"/>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82955" name="Line 11"/>
          <p:cNvSpPr>
            <a:spLocks noChangeShapeType="1"/>
          </p:cNvSpPr>
          <p:nvPr/>
        </p:nvSpPr>
        <p:spPr bwMode="auto">
          <a:xfrm>
            <a:off x="2057400" y="1905000"/>
            <a:ext cx="0" cy="4191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82956" name="Text Box 12"/>
          <p:cNvSpPr txBox="1">
            <a:spLocks noChangeArrowheads="1"/>
          </p:cNvSpPr>
          <p:nvPr/>
        </p:nvSpPr>
        <p:spPr bwMode="auto">
          <a:xfrm>
            <a:off x="756217" y="3506788"/>
            <a:ext cx="998991" cy="369332"/>
          </a:xfrm>
          <a:prstGeom prst="rect">
            <a:avLst/>
          </a:prstGeom>
          <a:noFill/>
          <a:ln w="9525">
            <a:noFill/>
            <a:miter lim="800000"/>
            <a:headEnd/>
            <a:tailEnd/>
          </a:ln>
          <a:effectLst/>
        </p:spPr>
        <p:txBody>
          <a:bodyPr wrap="none">
            <a:spAutoFit/>
          </a:bodyPr>
          <a:lstStyle/>
          <a:p>
            <a:pPr algn="ctr"/>
            <a:r>
              <a:rPr lang="en-US" b="1" i="1" dirty="0">
                <a:solidFill>
                  <a:srgbClr val="008000"/>
                </a:solidFill>
              </a:rPr>
              <a:t>b</a:t>
            </a:r>
            <a:r>
              <a:rPr lang="en-US" b="1" dirty="0">
                <a:solidFill>
                  <a:srgbClr val="008000"/>
                </a:solidFill>
              </a:rPr>
              <a:t>  bands</a:t>
            </a:r>
          </a:p>
        </p:txBody>
      </p:sp>
      <p:sp>
        <p:nvSpPr>
          <p:cNvPr id="82957" name="Rectangle 13"/>
          <p:cNvSpPr>
            <a:spLocks noChangeArrowheads="1"/>
          </p:cNvSpPr>
          <p:nvPr/>
        </p:nvSpPr>
        <p:spPr bwMode="auto">
          <a:xfrm>
            <a:off x="4495800" y="1905000"/>
            <a:ext cx="228600" cy="4191000"/>
          </a:xfrm>
          <a:prstGeom prst="rect">
            <a:avLst/>
          </a:prstGeom>
          <a:solidFill>
            <a:srgbClr val="CC99FF">
              <a:alpha val="50000"/>
            </a:srgbClr>
          </a:solidFill>
          <a:ln w="9525">
            <a:solidFill>
              <a:schemeClr val="tx1"/>
            </a:solidFill>
            <a:miter lim="800000"/>
            <a:headEnd/>
            <a:tailEnd/>
          </a:ln>
          <a:effectLst/>
        </p:spPr>
        <p:txBody>
          <a:bodyPr wrap="none" anchor="ctr"/>
          <a:lstStyle/>
          <a:p>
            <a:endParaRPr lang="en-US"/>
          </a:p>
        </p:txBody>
      </p:sp>
      <p:sp>
        <p:nvSpPr>
          <p:cNvPr id="82959" name="Line 15"/>
          <p:cNvSpPr>
            <a:spLocks noChangeShapeType="1"/>
          </p:cNvSpPr>
          <p:nvPr/>
        </p:nvSpPr>
        <p:spPr bwMode="auto">
          <a:xfrm flipH="1" flipV="1">
            <a:off x="4724400" y="3276600"/>
            <a:ext cx="2590800" cy="2057400"/>
          </a:xfrm>
          <a:prstGeom prst="line">
            <a:avLst/>
          </a:prstGeom>
          <a:noFill/>
          <a:ln w="9525">
            <a:solidFill>
              <a:schemeClr val="tx1"/>
            </a:solidFill>
            <a:round/>
            <a:headEnd/>
            <a:tailEnd type="triangle" w="med" len="med"/>
          </a:ln>
          <a:effectLst/>
        </p:spPr>
        <p:txBody>
          <a:bodyPr/>
          <a:lstStyle/>
          <a:p>
            <a:endParaRPr lang="en-US"/>
          </a:p>
        </p:txBody>
      </p:sp>
      <p:sp>
        <p:nvSpPr>
          <p:cNvPr id="82960" name="Text Box 16"/>
          <p:cNvSpPr txBox="1">
            <a:spLocks noChangeArrowheads="1"/>
          </p:cNvSpPr>
          <p:nvPr/>
        </p:nvSpPr>
        <p:spPr bwMode="auto">
          <a:xfrm>
            <a:off x="7451725" y="5060950"/>
            <a:ext cx="1119188" cy="641350"/>
          </a:xfrm>
          <a:prstGeom prst="rect">
            <a:avLst/>
          </a:prstGeom>
          <a:noFill/>
          <a:ln w="9525">
            <a:noFill/>
            <a:miter lim="800000"/>
            <a:headEnd/>
            <a:tailEnd/>
          </a:ln>
          <a:effectLst/>
        </p:spPr>
        <p:txBody>
          <a:bodyPr wrap="none">
            <a:spAutoFit/>
          </a:bodyPr>
          <a:lstStyle/>
          <a:p>
            <a:r>
              <a:rPr lang="en-US" sz="1800" b="1">
                <a:solidFill>
                  <a:srgbClr val="008000"/>
                </a:solidFill>
              </a:rPr>
              <a:t>   One</a:t>
            </a:r>
          </a:p>
          <a:p>
            <a:r>
              <a:rPr lang="en-US" sz="1800" b="1">
                <a:solidFill>
                  <a:srgbClr val="008000"/>
                </a:solidFill>
              </a:rPr>
              <a:t>signature</a:t>
            </a:r>
          </a:p>
        </p:txBody>
      </p:sp>
    </p:spTree>
    <p:extLst>
      <p:ext uri="{BB962C8B-B14F-4D97-AF65-F5344CB8AC3E}">
        <p14:creationId xmlns:p14="http://schemas.microsoft.com/office/powerpoint/2010/main" val="33168118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Partition </a:t>
            </a:r>
            <a:r>
              <a:rPr lang="en-US" dirty="0" smtClean="0"/>
              <a:t>M into Bands</a:t>
            </a:r>
            <a:endParaRPr lang="en-US" dirty="0"/>
          </a:p>
        </p:txBody>
      </p:sp>
      <p:sp>
        <p:nvSpPr>
          <p:cNvPr id="83971" name="Rectangle 3"/>
          <p:cNvSpPr>
            <a:spLocks noGrp="1" noChangeArrowheads="1"/>
          </p:cNvSpPr>
          <p:nvPr>
            <p:ph idx="1"/>
          </p:nvPr>
        </p:nvSpPr>
        <p:spPr>
          <a:xfrm>
            <a:off x="457200" y="1295400"/>
            <a:ext cx="7848600" cy="5257801"/>
          </a:xfrm>
        </p:spPr>
        <p:txBody>
          <a:bodyPr>
            <a:normAutofit/>
          </a:bodyPr>
          <a:lstStyle/>
          <a:p>
            <a:r>
              <a:rPr lang="en-US" dirty="0"/>
              <a:t>Divide matrix </a:t>
            </a:r>
            <a:r>
              <a:rPr lang="en-US" b="1" i="1" dirty="0"/>
              <a:t>M</a:t>
            </a:r>
            <a:r>
              <a:rPr lang="en-US" dirty="0"/>
              <a:t> </a:t>
            </a:r>
            <a:r>
              <a:rPr lang="en-US" dirty="0" smtClean="0"/>
              <a:t>into </a:t>
            </a:r>
            <a:r>
              <a:rPr lang="en-US" b="1" i="1" dirty="0"/>
              <a:t>b</a:t>
            </a:r>
            <a:r>
              <a:rPr lang="en-US" i="1" dirty="0"/>
              <a:t> </a:t>
            </a:r>
            <a:r>
              <a:rPr lang="en-US" dirty="0" smtClean="0"/>
              <a:t>bands </a:t>
            </a:r>
            <a:r>
              <a:rPr lang="en-US" dirty="0"/>
              <a:t>of </a:t>
            </a:r>
            <a:r>
              <a:rPr lang="en-US" b="1" i="1" dirty="0"/>
              <a:t>r</a:t>
            </a:r>
            <a:r>
              <a:rPr lang="en-US" dirty="0"/>
              <a:t> </a:t>
            </a:r>
            <a:r>
              <a:rPr lang="en-US" dirty="0" smtClean="0"/>
              <a:t>rows</a:t>
            </a:r>
            <a:endParaRPr lang="en-US" dirty="0"/>
          </a:p>
          <a:p>
            <a:pPr lvl="8"/>
            <a:endParaRPr lang="en-US" dirty="0"/>
          </a:p>
          <a:p>
            <a:r>
              <a:rPr lang="en-US" dirty="0"/>
              <a:t>For each band, hash its portion of each column to a hash table with </a:t>
            </a:r>
            <a:r>
              <a:rPr lang="en-US" b="1" i="1" dirty="0" smtClean="0"/>
              <a:t>k</a:t>
            </a:r>
            <a:r>
              <a:rPr lang="en-US" dirty="0" smtClean="0"/>
              <a:t> buckets</a:t>
            </a:r>
            <a:endParaRPr lang="en-US" dirty="0"/>
          </a:p>
          <a:p>
            <a:pPr lvl="1"/>
            <a:r>
              <a:rPr lang="en-US" dirty="0"/>
              <a:t>Make </a:t>
            </a:r>
            <a:r>
              <a:rPr lang="en-US" b="1" i="1" dirty="0"/>
              <a:t>k</a:t>
            </a:r>
            <a:r>
              <a:rPr lang="en-US" dirty="0"/>
              <a:t> </a:t>
            </a:r>
            <a:r>
              <a:rPr lang="en-US" dirty="0" smtClean="0"/>
              <a:t>as </a:t>
            </a:r>
            <a:r>
              <a:rPr lang="en-US" dirty="0"/>
              <a:t>large as </a:t>
            </a:r>
            <a:r>
              <a:rPr lang="en-US" dirty="0" smtClean="0"/>
              <a:t>possible</a:t>
            </a:r>
          </a:p>
          <a:p>
            <a:pPr lvl="8"/>
            <a:endParaRPr lang="en-US" dirty="0"/>
          </a:p>
          <a:p>
            <a:r>
              <a:rPr lang="en-US" b="1" i="1" dirty="0">
                <a:solidFill>
                  <a:srgbClr val="FF0066"/>
                </a:solidFill>
              </a:rPr>
              <a:t>Candidate</a:t>
            </a:r>
            <a:r>
              <a:rPr lang="en-US" dirty="0">
                <a:solidFill>
                  <a:srgbClr val="FF0066"/>
                </a:solidFill>
              </a:rPr>
              <a:t> </a:t>
            </a:r>
            <a:r>
              <a:rPr lang="en-US" dirty="0"/>
              <a:t>column pairs are those that hash to the same bucket for </a:t>
            </a:r>
            <a:r>
              <a:rPr lang="en-US" b="1" dirty="0">
                <a:latin typeface="Lucida Sans Unicode" pitchFamily="34" charset="0"/>
              </a:rPr>
              <a:t>≥</a:t>
            </a:r>
            <a:r>
              <a:rPr lang="en-US" b="1" dirty="0"/>
              <a:t> 1</a:t>
            </a:r>
            <a:r>
              <a:rPr lang="en-US" dirty="0"/>
              <a:t> </a:t>
            </a:r>
            <a:r>
              <a:rPr lang="en-US" dirty="0" smtClean="0"/>
              <a:t>band</a:t>
            </a:r>
          </a:p>
          <a:p>
            <a:pPr lvl="8"/>
            <a:endParaRPr lang="en-US" dirty="0"/>
          </a:p>
          <a:p>
            <a:r>
              <a:rPr lang="en-US" dirty="0"/>
              <a:t>Tune</a:t>
            </a:r>
            <a:r>
              <a:rPr lang="en-US" i="1" dirty="0"/>
              <a:t> </a:t>
            </a:r>
            <a:r>
              <a:rPr lang="en-US" b="1" i="1" dirty="0"/>
              <a:t>b</a:t>
            </a:r>
            <a:r>
              <a:rPr lang="en-US" dirty="0"/>
              <a:t> and </a:t>
            </a:r>
            <a:r>
              <a:rPr lang="en-US" b="1" i="1" dirty="0"/>
              <a:t>r</a:t>
            </a:r>
            <a:r>
              <a:rPr lang="en-US" dirty="0"/>
              <a:t> </a:t>
            </a:r>
            <a:r>
              <a:rPr lang="en-US" dirty="0" smtClean="0"/>
              <a:t>to </a:t>
            </a:r>
            <a:r>
              <a:rPr lang="en-US" dirty="0"/>
              <a:t>catch most similar pairs, </a:t>
            </a:r>
            <a:r>
              <a:rPr lang="en-US" dirty="0" smtClean="0"/>
              <a:t>but </a:t>
            </a:r>
            <a:r>
              <a:rPr lang="en-US" dirty="0"/>
              <a:t>few </a:t>
            </a:r>
            <a:r>
              <a:rPr lang="en-US" dirty="0" smtClean="0"/>
              <a:t>non-similar pairs</a:t>
            </a:r>
            <a:endParaRPr lang="en-US" dirty="0"/>
          </a:p>
        </p:txBody>
      </p:sp>
    </p:spTree>
    <p:extLst>
      <p:ext uri="{BB962C8B-B14F-4D97-AF65-F5344CB8AC3E}">
        <p14:creationId xmlns:p14="http://schemas.microsoft.com/office/powerpoint/2010/main" val="23710933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76412" y="3352800"/>
            <a:ext cx="2819400" cy="3352800"/>
          </a:xfrm>
          <a:prstGeom prst="rect">
            <a:avLst/>
          </a:prstGeom>
          <a:solidFill>
            <a:srgbClr val="FFFF99">
              <a:alpha val="50195"/>
            </a:srgbClr>
          </a:solidFill>
          <a:ln w="9525">
            <a:solidFill>
              <a:schemeClr val="tx1"/>
            </a:solidFill>
            <a:miter lim="800000"/>
            <a:headEnd/>
            <a:tailEnd/>
          </a:ln>
        </p:spPr>
        <p:txBody>
          <a:bodyPr wrap="none" anchor="ctr"/>
          <a:lstStyle/>
          <a:p>
            <a:pPr algn="ctr" eaLnBrk="0" hangingPunct="0"/>
            <a:endParaRPr lang="en-US" sz="2400">
              <a:latin typeface="Times New Roman" pitchFamily="18" charset="0"/>
            </a:endParaRPr>
          </a:p>
        </p:txBody>
      </p:sp>
      <p:sp>
        <p:nvSpPr>
          <p:cNvPr id="11267" name="Text Box 3"/>
          <p:cNvSpPr txBox="1">
            <a:spLocks noChangeArrowheads="1"/>
          </p:cNvSpPr>
          <p:nvPr/>
        </p:nvSpPr>
        <p:spPr bwMode="auto">
          <a:xfrm>
            <a:off x="2677497" y="2998597"/>
            <a:ext cx="1079142" cy="369332"/>
          </a:xfrm>
          <a:prstGeom prst="rect">
            <a:avLst/>
          </a:prstGeom>
          <a:noFill/>
          <a:ln w="9525">
            <a:noFill/>
            <a:prstDash val="dash"/>
            <a:miter lim="800000"/>
            <a:headEnd/>
            <a:tailEnd/>
          </a:ln>
        </p:spPr>
        <p:txBody>
          <a:bodyPr wrap="none">
            <a:spAutoFit/>
          </a:bodyPr>
          <a:lstStyle/>
          <a:p>
            <a:pPr algn="ctr" eaLnBrk="0" hangingPunct="0"/>
            <a:r>
              <a:rPr lang="en-US" b="1" dirty="0">
                <a:solidFill>
                  <a:srgbClr val="008000"/>
                </a:solidFill>
                <a:latin typeface="+mj-lt"/>
              </a:rPr>
              <a:t>Matrix </a:t>
            </a:r>
            <a:r>
              <a:rPr lang="en-US" b="1" i="1" dirty="0">
                <a:solidFill>
                  <a:srgbClr val="008000"/>
                </a:solidFill>
                <a:latin typeface="+mj-lt"/>
              </a:rPr>
              <a:t>M</a:t>
            </a:r>
          </a:p>
        </p:txBody>
      </p:sp>
      <p:sp>
        <p:nvSpPr>
          <p:cNvPr id="11268" name="Text Box 4"/>
          <p:cNvSpPr txBox="1">
            <a:spLocks noChangeArrowheads="1"/>
          </p:cNvSpPr>
          <p:nvPr/>
        </p:nvSpPr>
        <p:spPr bwMode="auto">
          <a:xfrm>
            <a:off x="5074968" y="4724400"/>
            <a:ext cx="843501" cy="369332"/>
          </a:xfrm>
          <a:prstGeom prst="rect">
            <a:avLst/>
          </a:prstGeom>
          <a:noFill/>
          <a:ln w="9525">
            <a:noFill/>
            <a:prstDash val="dash"/>
            <a:miter lim="800000"/>
            <a:headEnd/>
            <a:tailEnd/>
          </a:ln>
        </p:spPr>
        <p:txBody>
          <a:bodyPr wrap="none">
            <a:spAutoFit/>
          </a:bodyPr>
          <a:lstStyle/>
          <a:p>
            <a:pPr algn="ctr" eaLnBrk="0" hangingPunct="0"/>
            <a:r>
              <a:rPr lang="en-US" b="1" i="1" dirty="0">
                <a:solidFill>
                  <a:srgbClr val="008000"/>
                </a:solidFill>
                <a:latin typeface="+mj-lt"/>
              </a:rPr>
              <a:t>r </a:t>
            </a:r>
            <a:r>
              <a:rPr lang="en-US" b="1" dirty="0">
                <a:solidFill>
                  <a:srgbClr val="008000"/>
                </a:solidFill>
                <a:latin typeface="+mj-lt"/>
              </a:rPr>
              <a:t> rows</a:t>
            </a:r>
          </a:p>
        </p:txBody>
      </p:sp>
      <p:sp>
        <p:nvSpPr>
          <p:cNvPr id="11269" name="Line 5"/>
          <p:cNvSpPr>
            <a:spLocks noChangeShapeType="1"/>
          </p:cNvSpPr>
          <p:nvPr/>
        </p:nvSpPr>
        <p:spPr bwMode="auto">
          <a:xfrm>
            <a:off x="1395412" y="3962400"/>
            <a:ext cx="3505200" cy="0"/>
          </a:xfrm>
          <a:prstGeom prst="line">
            <a:avLst/>
          </a:prstGeom>
          <a:noFill/>
          <a:ln w="9525">
            <a:solidFill>
              <a:schemeClr val="tx1"/>
            </a:solidFill>
            <a:round/>
            <a:headEnd/>
            <a:tailEnd/>
          </a:ln>
        </p:spPr>
        <p:txBody>
          <a:bodyPr/>
          <a:lstStyle/>
          <a:p>
            <a:endParaRPr lang="en-US"/>
          </a:p>
        </p:txBody>
      </p:sp>
      <p:sp>
        <p:nvSpPr>
          <p:cNvPr id="11270" name="Line 6"/>
          <p:cNvSpPr>
            <a:spLocks noChangeShapeType="1"/>
          </p:cNvSpPr>
          <p:nvPr/>
        </p:nvSpPr>
        <p:spPr bwMode="auto">
          <a:xfrm>
            <a:off x="1395412" y="4572000"/>
            <a:ext cx="3505200" cy="0"/>
          </a:xfrm>
          <a:prstGeom prst="line">
            <a:avLst/>
          </a:prstGeom>
          <a:noFill/>
          <a:ln w="9525">
            <a:solidFill>
              <a:schemeClr val="tx1"/>
            </a:solidFill>
            <a:round/>
            <a:headEnd/>
            <a:tailEnd/>
          </a:ln>
        </p:spPr>
        <p:txBody>
          <a:bodyPr/>
          <a:lstStyle/>
          <a:p>
            <a:endParaRPr lang="en-US"/>
          </a:p>
        </p:txBody>
      </p:sp>
      <p:sp>
        <p:nvSpPr>
          <p:cNvPr id="11271" name="Line 7"/>
          <p:cNvSpPr>
            <a:spLocks noChangeShapeType="1"/>
          </p:cNvSpPr>
          <p:nvPr/>
        </p:nvSpPr>
        <p:spPr bwMode="auto">
          <a:xfrm>
            <a:off x="1395412" y="5257800"/>
            <a:ext cx="3505200" cy="0"/>
          </a:xfrm>
          <a:prstGeom prst="line">
            <a:avLst/>
          </a:prstGeom>
          <a:noFill/>
          <a:ln w="9525">
            <a:solidFill>
              <a:schemeClr val="tx1"/>
            </a:solidFill>
            <a:round/>
            <a:headEnd/>
            <a:tailEnd/>
          </a:ln>
        </p:spPr>
        <p:txBody>
          <a:bodyPr/>
          <a:lstStyle/>
          <a:p>
            <a:endParaRPr lang="en-US"/>
          </a:p>
        </p:txBody>
      </p:sp>
      <p:sp>
        <p:nvSpPr>
          <p:cNvPr id="11272" name="Line 8"/>
          <p:cNvSpPr>
            <a:spLocks noChangeShapeType="1"/>
          </p:cNvSpPr>
          <p:nvPr/>
        </p:nvSpPr>
        <p:spPr bwMode="auto">
          <a:xfrm>
            <a:off x="1395412" y="5943600"/>
            <a:ext cx="3505200" cy="0"/>
          </a:xfrm>
          <a:prstGeom prst="line">
            <a:avLst/>
          </a:prstGeom>
          <a:noFill/>
          <a:ln w="9525">
            <a:solidFill>
              <a:schemeClr val="tx1"/>
            </a:solidFill>
            <a:round/>
            <a:headEnd/>
            <a:tailEnd/>
          </a:ln>
        </p:spPr>
        <p:txBody>
          <a:bodyPr/>
          <a:lstStyle/>
          <a:p>
            <a:endParaRPr lang="en-US"/>
          </a:p>
        </p:txBody>
      </p:sp>
      <p:sp>
        <p:nvSpPr>
          <p:cNvPr id="11273" name="Line 9"/>
          <p:cNvSpPr>
            <a:spLocks noChangeShapeType="1"/>
          </p:cNvSpPr>
          <p:nvPr/>
        </p:nvSpPr>
        <p:spPr bwMode="auto">
          <a:xfrm flipV="1">
            <a:off x="5434012" y="4572000"/>
            <a:ext cx="0" cy="228600"/>
          </a:xfrm>
          <a:prstGeom prst="line">
            <a:avLst/>
          </a:prstGeom>
          <a:noFill/>
          <a:ln w="9525">
            <a:solidFill>
              <a:schemeClr val="tx1"/>
            </a:solidFill>
            <a:round/>
            <a:headEnd/>
            <a:tailEnd type="triangle" w="med" len="med"/>
          </a:ln>
        </p:spPr>
        <p:txBody>
          <a:bodyPr/>
          <a:lstStyle/>
          <a:p>
            <a:endParaRPr lang="en-US"/>
          </a:p>
        </p:txBody>
      </p:sp>
      <p:sp>
        <p:nvSpPr>
          <p:cNvPr id="11274" name="Line 10"/>
          <p:cNvSpPr>
            <a:spLocks noChangeShapeType="1"/>
          </p:cNvSpPr>
          <p:nvPr/>
        </p:nvSpPr>
        <p:spPr bwMode="auto">
          <a:xfrm>
            <a:off x="5434012" y="5029200"/>
            <a:ext cx="0" cy="228600"/>
          </a:xfrm>
          <a:prstGeom prst="line">
            <a:avLst/>
          </a:prstGeom>
          <a:noFill/>
          <a:ln w="9525">
            <a:solidFill>
              <a:schemeClr val="tx1"/>
            </a:solidFill>
            <a:round/>
            <a:headEnd/>
            <a:tailEnd type="triangle" w="med" len="med"/>
          </a:ln>
        </p:spPr>
        <p:txBody>
          <a:bodyPr/>
          <a:lstStyle/>
          <a:p>
            <a:endParaRPr lang="en-US"/>
          </a:p>
        </p:txBody>
      </p:sp>
      <p:sp>
        <p:nvSpPr>
          <p:cNvPr id="11275" name="Line 11"/>
          <p:cNvSpPr>
            <a:spLocks noChangeShapeType="1"/>
          </p:cNvSpPr>
          <p:nvPr/>
        </p:nvSpPr>
        <p:spPr bwMode="auto">
          <a:xfrm flipV="1">
            <a:off x="6881812" y="3276600"/>
            <a:ext cx="0" cy="1066800"/>
          </a:xfrm>
          <a:prstGeom prst="line">
            <a:avLst/>
          </a:prstGeom>
          <a:noFill/>
          <a:ln w="9525">
            <a:solidFill>
              <a:schemeClr val="tx1"/>
            </a:solidFill>
            <a:round/>
            <a:headEnd/>
            <a:tailEnd type="triangle" w="med" len="med"/>
          </a:ln>
        </p:spPr>
        <p:txBody>
          <a:bodyPr/>
          <a:lstStyle/>
          <a:p>
            <a:endParaRPr lang="en-US"/>
          </a:p>
        </p:txBody>
      </p:sp>
      <p:sp>
        <p:nvSpPr>
          <p:cNvPr id="11276" name="Line 12"/>
          <p:cNvSpPr>
            <a:spLocks noChangeShapeType="1"/>
          </p:cNvSpPr>
          <p:nvPr/>
        </p:nvSpPr>
        <p:spPr bwMode="auto">
          <a:xfrm>
            <a:off x="6881812" y="5257800"/>
            <a:ext cx="0" cy="1371600"/>
          </a:xfrm>
          <a:prstGeom prst="line">
            <a:avLst/>
          </a:prstGeom>
          <a:noFill/>
          <a:ln w="9525">
            <a:solidFill>
              <a:schemeClr val="tx1"/>
            </a:solidFill>
            <a:round/>
            <a:headEnd/>
            <a:tailEnd type="triangle" w="med" len="med"/>
          </a:ln>
        </p:spPr>
        <p:txBody>
          <a:bodyPr/>
          <a:lstStyle/>
          <a:p>
            <a:endParaRPr lang="en-US"/>
          </a:p>
        </p:txBody>
      </p:sp>
      <p:sp>
        <p:nvSpPr>
          <p:cNvPr id="11277" name="Text Box 13"/>
          <p:cNvSpPr txBox="1">
            <a:spLocks noChangeArrowheads="1"/>
          </p:cNvSpPr>
          <p:nvPr/>
        </p:nvSpPr>
        <p:spPr bwMode="auto">
          <a:xfrm>
            <a:off x="6445817" y="4648200"/>
            <a:ext cx="998991" cy="369332"/>
          </a:xfrm>
          <a:prstGeom prst="rect">
            <a:avLst/>
          </a:prstGeom>
          <a:noFill/>
          <a:ln w="9525">
            <a:noFill/>
            <a:prstDash val="dash"/>
            <a:miter lim="800000"/>
            <a:headEnd/>
            <a:tailEnd/>
          </a:ln>
        </p:spPr>
        <p:txBody>
          <a:bodyPr wrap="none">
            <a:spAutoFit/>
          </a:bodyPr>
          <a:lstStyle/>
          <a:p>
            <a:pPr algn="ctr" eaLnBrk="0" hangingPunct="0"/>
            <a:r>
              <a:rPr lang="en-US" b="1" i="1">
                <a:solidFill>
                  <a:srgbClr val="008000"/>
                </a:solidFill>
                <a:latin typeface="+mj-lt"/>
              </a:rPr>
              <a:t>b </a:t>
            </a:r>
            <a:r>
              <a:rPr lang="en-US" b="1">
                <a:solidFill>
                  <a:srgbClr val="008000"/>
                </a:solidFill>
                <a:latin typeface="+mj-lt"/>
              </a:rPr>
              <a:t> bands</a:t>
            </a:r>
          </a:p>
        </p:txBody>
      </p:sp>
      <p:sp>
        <p:nvSpPr>
          <p:cNvPr id="11278" name="Rectangle 14"/>
          <p:cNvSpPr>
            <a:spLocks noChangeArrowheads="1"/>
          </p:cNvSpPr>
          <p:nvPr/>
        </p:nvSpPr>
        <p:spPr bwMode="auto">
          <a:xfrm>
            <a:off x="2690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79" name="Rectangle 15"/>
          <p:cNvSpPr>
            <a:spLocks noChangeArrowheads="1"/>
          </p:cNvSpPr>
          <p:nvPr/>
        </p:nvSpPr>
        <p:spPr bwMode="auto">
          <a:xfrm>
            <a:off x="2309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0" name="Rectangle 16"/>
          <p:cNvSpPr>
            <a:spLocks noChangeArrowheads="1"/>
          </p:cNvSpPr>
          <p:nvPr/>
        </p:nvSpPr>
        <p:spPr bwMode="auto">
          <a:xfrm>
            <a:off x="1928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1" name="Rectangle 17"/>
          <p:cNvSpPr>
            <a:spLocks noChangeArrowheads="1"/>
          </p:cNvSpPr>
          <p:nvPr/>
        </p:nvSpPr>
        <p:spPr bwMode="auto">
          <a:xfrm>
            <a:off x="3452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2" name="Rectangle 18"/>
          <p:cNvSpPr>
            <a:spLocks noChangeArrowheads="1"/>
          </p:cNvSpPr>
          <p:nvPr/>
        </p:nvSpPr>
        <p:spPr bwMode="auto">
          <a:xfrm>
            <a:off x="3833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3" name="Rectangle 19"/>
          <p:cNvSpPr>
            <a:spLocks noChangeArrowheads="1"/>
          </p:cNvSpPr>
          <p:nvPr/>
        </p:nvSpPr>
        <p:spPr bwMode="auto">
          <a:xfrm>
            <a:off x="3071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4" name="Rectangle 20"/>
          <p:cNvSpPr>
            <a:spLocks noChangeArrowheads="1"/>
          </p:cNvSpPr>
          <p:nvPr/>
        </p:nvSpPr>
        <p:spPr bwMode="auto">
          <a:xfrm>
            <a:off x="4214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5" name="Rectangle 21"/>
          <p:cNvSpPr>
            <a:spLocks noChangeArrowheads="1"/>
          </p:cNvSpPr>
          <p:nvPr/>
        </p:nvSpPr>
        <p:spPr bwMode="auto">
          <a:xfrm>
            <a:off x="1700212" y="1293812"/>
            <a:ext cx="2514600" cy="762000"/>
          </a:xfrm>
          <a:prstGeom prst="rect">
            <a:avLst/>
          </a:prstGeom>
          <a:solidFill>
            <a:schemeClr val="accent1">
              <a:alpha val="50195"/>
            </a:schemeClr>
          </a:solidFill>
          <a:ln w="9525">
            <a:solidFill>
              <a:schemeClr val="tx1"/>
            </a:solidFill>
            <a:miter lim="800000"/>
            <a:headEnd/>
            <a:tailEnd/>
          </a:ln>
        </p:spPr>
        <p:txBody>
          <a:bodyPr wrap="none" anchor="ctr"/>
          <a:lstStyle/>
          <a:p>
            <a:pPr algn="ctr" eaLnBrk="0" hangingPunct="0"/>
            <a:r>
              <a:rPr lang="en-US" sz="2000" b="1" dirty="0">
                <a:latin typeface="+mj-lt"/>
              </a:rPr>
              <a:t>Buckets</a:t>
            </a:r>
            <a:endParaRPr lang="en-US" b="1" dirty="0">
              <a:latin typeface="+mj-lt"/>
            </a:endParaRPr>
          </a:p>
        </p:txBody>
      </p:sp>
      <p:sp>
        <p:nvSpPr>
          <p:cNvPr id="11286" name="Line 22"/>
          <p:cNvSpPr>
            <a:spLocks noChangeShapeType="1"/>
          </p:cNvSpPr>
          <p:nvPr/>
        </p:nvSpPr>
        <p:spPr bwMode="auto">
          <a:xfrm>
            <a:off x="2309812" y="1293812"/>
            <a:ext cx="0" cy="762000"/>
          </a:xfrm>
          <a:prstGeom prst="line">
            <a:avLst/>
          </a:prstGeom>
          <a:noFill/>
          <a:ln w="9525">
            <a:solidFill>
              <a:schemeClr val="tx1"/>
            </a:solidFill>
            <a:round/>
            <a:headEnd/>
            <a:tailEnd/>
          </a:ln>
        </p:spPr>
        <p:txBody>
          <a:bodyPr/>
          <a:lstStyle/>
          <a:p>
            <a:endParaRPr lang="en-US"/>
          </a:p>
        </p:txBody>
      </p:sp>
      <p:sp>
        <p:nvSpPr>
          <p:cNvPr id="11287" name="Line 23"/>
          <p:cNvSpPr>
            <a:spLocks noChangeShapeType="1"/>
          </p:cNvSpPr>
          <p:nvPr/>
        </p:nvSpPr>
        <p:spPr bwMode="auto">
          <a:xfrm>
            <a:off x="2919412" y="1293812"/>
            <a:ext cx="0" cy="762000"/>
          </a:xfrm>
          <a:prstGeom prst="line">
            <a:avLst/>
          </a:prstGeom>
          <a:noFill/>
          <a:ln w="9525">
            <a:solidFill>
              <a:schemeClr val="tx1"/>
            </a:solidFill>
            <a:round/>
            <a:headEnd/>
            <a:tailEnd/>
          </a:ln>
        </p:spPr>
        <p:txBody>
          <a:bodyPr/>
          <a:lstStyle/>
          <a:p>
            <a:endParaRPr lang="en-US"/>
          </a:p>
        </p:txBody>
      </p:sp>
      <p:sp>
        <p:nvSpPr>
          <p:cNvPr id="11288" name="Line 24"/>
          <p:cNvSpPr>
            <a:spLocks noChangeShapeType="1"/>
          </p:cNvSpPr>
          <p:nvPr/>
        </p:nvSpPr>
        <p:spPr bwMode="auto">
          <a:xfrm>
            <a:off x="3529012" y="1293812"/>
            <a:ext cx="0" cy="762000"/>
          </a:xfrm>
          <a:prstGeom prst="line">
            <a:avLst/>
          </a:prstGeom>
          <a:noFill/>
          <a:ln w="9525">
            <a:solidFill>
              <a:schemeClr val="tx1"/>
            </a:solidFill>
            <a:round/>
            <a:headEnd/>
            <a:tailEnd/>
          </a:ln>
        </p:spPr>
        <p:txBody>
          <a:bodyPr/>
          <a:lstStyle/>
          <a:p>
            <a:endParaRPr lang="en-US"/>
          </a:p>
        </p:txBody>
      </p:sp>
      <p:sp>
        <p:nvSpPr>
          <p:cNvPr id="11289" name="Line 25"/>
          <p:cNvSpPr>
            <a:spLocks noChangeShapeType="1"/>
          </p:cNvSpPr>
          <p:nvPr/>
        </p:nvSpPr>
        <p:spPr bwMode="auto">
          <a:xfrm flipV="1">
            <a:off x="2005012" y="1752600"/>
            <a:ext cx="457200" cy="2209800"/>
          </a:xfrm>
          <a:prstGeom prst="line">
            <a:avLst/>
          </a:prstGeom>
          <a:noFill/>
          <a:ln w="9525">
            <a:solidFill>
              <a:schemeClr val="tx1"/>
            </a:solidFill>
            <a:round/>
            <a:headEnd/>
            <a:tailEnd type="triangle" w="med" len="med"/>
          </a:ln>
        </p:spPr>
        <p:txBody>
          <a:bodyPr/>
          <a:lstStyle/>
          <a:p>
            <a:endParaRPr lang="en-US"/>
          </a:p>
        </p:txBody>
      </p:sp>
      <p:sp>
        <p:nvSpPr>
          <p:cNvPr id="11290" name="Line 26"/>
          <p:cNvSpPr>
            <a:spLocks noChangeShapeType="1"/>
          </p:cNvSpPr>
          <p:nvPr/>
        </p:nvSpPr>
        <p:spPr bwMode="auto">
          <a:xfrm flipV="1">
            <a:off x="2386012" y="1676400"/>
            <a:ext cx="1447800" cy="2286000"/>
          </a:xfrm>
          <a:prstGeom prst="line">
            <a:avLst/>
          </a:prstGeom>
          <a:noFill/>
          <a:ln w="19050">
            <a:solidFill>
              <a:schemeClr val="tx1"/>
            </a:solidFill>
            <a:round/>
            <a:headEnd/>
            <a:tailEnd type="triangle" w="med" len="med"/>
          </a:ln>
        </p:spPr>
        <p:txBody>
          <a:bodyPr/>
          <a:lstStyle/>
          <a:p>
            <a:endParaRPr lang="en-US"/>
          </a:p>
        </p:txBody>
      </p:sp>
      <p:sp>
        <p:nvSpPr>
          <p:cNvPr id="11291" name="Line 27"/>
          <p:cNvSpPr>
            <a:spLocks noChangeShapeType="1"/>
          </p:cNvSpPr>
          <p:nvPr/>
        </p:nvSpPr>
        <p:spPr bwMode="auto">
          <a:xfrm flipH="1" flipV="1">
            <a:off x="1852612" y="1524000"/>
            <a:ext cx="914400" cy="2438400"/>
          </a:xfrm>
          <a:prstGeom prst="line">
            <a:avLst/>
          </a:prstGeom>
          <a:noFill/>
          <a:ln w="9525">
            <a:solidFill>
              <a:schemeClr val="tx1"/>
            </a:solidFill>
            <a:round/>
            <a:headEnd/>
            <a:tailEnd type="triangle" w="med" len="med"/>
          </a:ln>
        </p:spPr>
        <p:txBody>
          <a:bodyPr/>
          <a:lstStyle/>
          <a:p>
            <a:endParaRPr lang="en-US"/>
          </a:p>
        </p:txBody>
      </p:sp>
      <p:sp>
        <p:nvSpPr>
          <p:cNvPr id="11292" name="Line 28"/>
          <p:cNvSpPr>
            <a:spLocks noChangeShapeType="1"/>
          </p:cNvSpPr>
          <p:nvPr/>
        </p:nvSpPr>
        <p:spPr bwMode="auto">
          <a:xfrm flipV="1">
            <a:off x="3148012" y="1752600"/>
            <a:ext cx="152400" cy="2209800"/>
          </a:xfrm>
          <a:prstGeom prst="line">
            <a:avLst/>
          </a:prstGeom>
          <a:noFill/>
          <a:ln w="9525">
            <a:solidFill>
              <a:schemeClr val="tx1"/>
            </a:solidFill>
            <a:round/>
            <a:headEnd/>
            <a:tailEnd type="triangle" w="med" len="med"/>
          </a:ln>
        </p:spPr>
        <p:txBody>
          <a:bodyPr/>
          <a:lstStyle/>
          <a:p>
            <a:endParaRPr lang="en-US"/>
          </a:p>
        </p:txBody>
      </p:sp>
      <p:sp>
        <p:nvSpPr>
          <p:cNvPr id="11293" name="Line 29"/>
          <p:cNvSpPr>
            <a:spLocks noChangeShapeType="1"/>
          </p:cNvSpPr>
          <p:nvPr/>
        </p:nvSpPr>
        <p:spPr bwMode="auto">
          <a:xfrm flipH="1" flipV="1">
            <a:off x="2690812" y="1828800"/>
            <a:ext cx="838200" cy="2133600"/>
          </a:xfrm>
          <a:prstGeom prst="line">
            <a:avLst/>
          </a:prstGeom>
          <a:noFill/>
          <a:ln w="9525">
            <a:solidFill>
              <a:schemeClr val="tx1"/>
            </a:solidFill>
            <a:round/>
            <a:headEnd/>
            <a:tailEnd type="triangle" w="med" len="med"/>
          </a:ln>
        </p:spPr>
        <p:txBody>
          <a:bodyPr/>
          <a:lstStyle/>
          <a:p>
            <a:endParaRPr lang="en-US"/>
          </a:p>
        </p:txBody>
      </p:sp>
      <p:sp>
        <p:nvSpPr>
          <p:cNvPr id="11294" name="Line 30"/>
          <p:cNvSpPr>
            <a:spLocks noChangeShapeType="1"/>
          </p:cNvSpPr>
          <p:nvPr/>
        </p:nvSpPr>
        <p:spPr bwMode="auto">
          <a:xfrm flipV="1">
            <a:off x="3910012" y="1524000"/>
            <a:ext cx="152400" cy="2438400"/>
          </a:xfrm>
          <a:prstGeom prst="line">
            <a:avLst/>
          </a:prstGeom>
          <a:noFill/>
          <a:ln w="19050">
            <a:solidFill>
              <a:schemeClr val="tx1"/>
            </a:solidFill>
            <a:round/>
            <a:headEnd/>
            <a:tailEnd type="triangle" w="med" len="med"/>
          </a:ln>
        </p:spPr>
        <p:txBody>
          <a:bodyPr/>
          <a:lstStyle/>
          <a:p>
            <a:endParaRPr lang="en-US"/>
          </a:p>
        </p:txBody>
      </p:sp>
      <p:sp>
        <p:nvSpPr>
          <p:cNvPr id="11295" name="Line 31"/>
          <p:cNvSpPr>
            <a:spLocks noChangeShapeType="1"/>
          </p:cNvSpPr>
          <p:nvPr/>
        </p:nvSpPr>
        <p:spPr bwMode="auto">
          <a:xfrm flipH="1" flipV="1">
            <a:off x="3300412" y="1371600"/>
            <a:ext cx="990600" cy="2590800"/>
          </a:xfrm>
          <a:prstGeom prst="line">
            <a:avLst/>
          </a:prstGeom>
          <a:noFill/>
          <a:ln w="19050">
            <a:solidFill>
              <a:schemeClr val="tx1"/>
            </a:solidFill>
            <a:round/>
            <a:headEnd/>
            <a:tailEnd type="triangle" w="med" len="med"/>
          </a:ln>
        </p:spPr>
        <p:txBody>
          <a:bodyPr/>
          <a:lstStyle/>
          <a:p>
            <a:endParaRPr lang="en-US"/>
          </a:p>
        </p:txBody>
      </p:sp>
      <p:grpSp>
        <p:nvGrpSpPr>
          <p:cNvPr id="2" name="Group 32"/>
          <p:cNvGrpSpPr>
            <a:grpSpLocks/>
          </p:cNvGrpSpPr>
          <p:nvPr/>
        </p:nvGrpSpPr>
        <p:grpSpPr bwMode="auto">
          <a:xfrm>
            <a:off x="4114799" y="1217612"/>
            <a:ext cx="3810000" cy="915988"/>
            <a:chOff x="2385" y="260"/>
            <a:chExt cx="2400" cy="577"/>
          </a:xfrm>
        </p:grpSpPr>
        <p:sp>
          <p:nvSpPr>
            <p:cNvPr id="11300" name="Text Box 33"/>
            <p:cNvSpPr txBox="1">
              <a:spLocks noChangeArrowheads="1"/>
            </p:cNvSpPr>
            <p:nvPr/>
          </p:nvSpPr>
          <p:spPr bwMode="auto">
            <a:xfrm>
              <a:off x="3254" y="260"/>
              <a:ext cx="1531" cy="577"/>
            </a:xfrm>
            <a:prstGeom prst="rect">
              <a:avLst/>
            </a:prstGeom>
            <a:noFill/>
            <a:ln w="9525">
              <a:noFill/>
              <a:miter lim="800000"/>
              <a:headEnd/>
              <a:tailEnd/>
            </a:ln>
          </p:spPr>
          <p:txBody>
            <a:bodyPr wrap="none">
              <a:spAutoFit/>
            </a:bodyPr>
            <a:lstStyle/>
            <a:p>
              <a:pPr eaLnBrk="0" hangingPunct="0"/>
              <a:r>
                <a:rPr lang="en-US" dirty="0">
                  <a:latin typeface="Arial" pitchFamily="34" charset="0"/>
                  <a:cs typeface="Arial" pitchFamily="34" charset="0"/>
                </a:rPr>
                <a:t>Columns 2 and 6</a:t>
              </a:r>
            </a:p>
            <a:p>
              <a:pPr eaLnBrk="0" hangingPunct="0"/>
              <a:r>
                <a:rPr lang="en-US" dirty="0">
                  <a:latin typeface="Arial" pitchFamily="34" charset="0"/>
                  <a:cs typeface="Arial" pitchFamily="34" charset="0"/>
                </a:rPr>
                <a:t>are probably identical </a:t>
              </a:r>
            </a:p>
            <a:p>
              <a:pPr eaLnBrk="0" hangingPunct="0"/>
              <a:r>
                <a:rPr lang="en-US" dirty="0">
                  <a:latin typeface="Arial" pitchFamily="34" charset="0"/>
                  <a:cs typeface="Arial" pitchFamily="34" charset="0"/>
                </a:rPr>
                <a:t>(</a:t>
              </a:r>
              <a:r>
                <a:rPr lang="en-US" b="1" dirty="0">
                  <a:solidFill>
                    <a:srgbClr val="D60093"/>
                  </a:solidFill>
                  <a:latin typeface="Arial" pitchFamily="34" charset="0"/>
                  <a:cs typeface="Arial" pitchFamily="34" charset="0"/>
                </a:rPr>
                <a:t>candidate pair</a:t>
              </a:r>
              <a:r>
                <a:rPr lang="en-US" dirty="0">
                  <a:latin typeface="Arial" pitchFamily="34" charset="0"/>
                  <a:cs typeface="Arial" pitchFamily="34" charset="0"/>
                </a:rPr>
                <a:t>)</a:t>
              </a:r>
            </a:p>
          </p:txBody>
        </p:sp>
        <p:sp>
          <p:nvSpPr>
            <p:cNvPr id="11301" name="Line 34"/>
            <p:cNvSpPr>
              <a:spLocks noChangeShapeType="1"/>
            </p:cNvSpPr>
            <p:nvPr/>
          </p:nvSpPr>
          <p:spPr bwMode="auto">
            <a:xfrm flipH="1">
              <a:off x="2385" y="480"/>
              <a:ext cx="831" cy="68"/>
            </a:xfrm>
            <a:prstGeom prst="line">
              <a:avLst/>
            </a:prstGeom>
            <a:noFill/>
            <a:ln w="28575">
              <a:solidFill>
                <a:srgbClr val="FF0000"/>
              </a:solidFill>
              <a:prstDash val="dash"/>
              <a:round/>
              <a:headEnd/>
              <a:tailEnd type="triangle" w="med" len="med"/>
            </a:ln>
          </p:spPr>
          <p:txBody>
            <a:bodyPr/>
            <a:lstStyle/>
            <a:p>
              <a:endParaRPr lang="en-US">
                <a:latin typeface="Arial" pitchFamily="34" charset="0"/>
                <a:cs typeface="Arial" pitchFamily="34" charset="0"/>
              </a:endParaRPr>
            </a:p>
          </p:txBody>
        </p:sp>
      </p:grpSp>
      <p:grpSp>
        <p:nvGrpSpPr>
          <p:cNvPr id="3" name="Group 35"/>
          <p:cNvGrpSpPr>
            <a:grpSpLocks/>
          </p:cNvGrpSpPr>
          <p:nvPr/>
        </p:nvGrpSpPr>
        <p:grpSpPr bwMode="auto">
          <a:xfrm>
            <a:off x="4062412" y="2241551"/>
            <a:ext cx="3452813" cy="646113"/>
            <a:chOff x="2352" y="836"/>
            <a:chExt cx="2175" cy="407"/>
          </a:xfrm>
        </p:grpSpPr>
        <p:sp>
          <p:nvSpPr>
            <p:cNvPr id="11298" name="Text Box 36"/>
            <p:cNvSpPr txBox="1">
              <a:spLocks noChangeArrowheads="1"/>
            </p:cNvSpPr>
            <p:nvPr/>
          </p:nvSpPr>
          <p:spPr bwMode="auto">
            <a:xfrm>
              <a:off x="3062" y="836"/>
              <a:ext cx="1465" cy="407"/>
            </a:xfrm>
            <a:prstGeom prst="rect">
              <a:avLst/>
            </a:prstGeom>
            <a:noFill/>
            <a:ln w="9525">
              <a:noFill/>
              <a:miter lim="800000"/>
              <a:headEnd/>
              <a:tailEnd/>
            </a:ln>
          </p:spPr>
          <p:txBody>
            <a:bodyPr wrap="none">
              <a:spAutoFit/>
            </a:bodyPr>
            <a:lstStyle/>
            <a:p>
              <a:pPr eaLnBrk="0" hangingPunct="0"/>
              <a:r>
                <a:rPr lang="en-US" dirty="0">
                  <a:latin typeface="Arial" pitchFamily="34" charset="0"/>
                  <a:cs typeface="Arial" pitchFamily="34" charset="0"/>
                </a:rPr>
                <a:t>Columns 6 and 7 are</a:t>
              </a:r>
            </a:p>
            <a:p>
              <a:pPr eaLnBrk="0" hangingPunct="0"/>
              <a:r>
                <a:rPr lang="en-US" dirty="0">
                  <a:latin typeface="Arial" pitchFamily="34" charset="0"/>
                  <a:cs typeface="Arial" pitchFamily="34" charset="0"/>
                </a:rPr>
                <a:t>surely different.</a:t>
              </a:r>
            </a:p>
          </p:txBody>
        </p:sp>
        <p:sp>
          <p:nvSpPr>
            <p:cNvPr id="11299" name="Line 37"/>
            <p:cNvSpPr>
              <a:spLocks noChangeShapeType="1"/>
            </p:cNvSpPr>
            <p:nvPr/>
          </p:nvSpPr>
          <p:spPr bwMode="auto">
            <a:xfrm flipH="1">
              <a:off x="2352" y="1056"/>
              <a:ext cx="720" cy="144"/>
            </a:xfrm>
            <a:prstGeom prst="line">
              <a:avLst/>
            </a:prstGeom>
            <a:noFill/>
            <a:ln w="28575">
              <a:solidFill>
                <a:srgbClr val="FF0000"/>
              </a:solidFill>
              <a:prstDash val="dash"/>
              <a:round/>
              <a:headEnd/>
              <a:tailEnd type="triangle" w="med" len="med"/>
            </a:ln>
          </p:spPr>
          <p:txBody>
            <a:bodyPr/>
            <a:lstStyle/>
            <a:p>
              <a:endParaRPr lang="en-US">
                <a:latin typeface="Arial" pitchFamily="34" charset="0"/>
                <a:cs typeface="Arial" pitchFamily="34" charset="0"/>
              </a:endParaRPr>
            </a:p>
          </p:txBody>
        </p:sp>
      </p:grpSp>
      <p:sp>
        <p:nvSpPr>
          <p:cNvPr id="38" name="Title 37"/>
          <p:cNvSpPr>
            <a:spLocks noGrp="1"/>
          </p:cNvSpPr>
          <p:nvPr>
            <p:ph type="title"/>
          </p:nvPr>
        </p:nvSpPr>
        <p:spPr/>
        <p:txBody>
          <a:bodyPr/>
          <a:lstStyle/>
          <a:p>
            <a:r>
              <a:rPr lang="en-US" dirty="0" smtClean="0"/>
              <a:t>Hashing Bands</a:t>
            </a:r>
            <a:endParaRPr lang="en-US" dirty="0"/>
          </a:p>
        </p:txBody>
      </p:sp>
    </p:spTree>
    <p:extLst>
      <p:ext uri="{BB962C8B-B14F-4D97-AF65-F5344CB8AC3E}">
        <p14:creationId xmlns:p14="http://schemas.microsoft.com/office/powerpoint/2010/main" val="3117400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Bands</a:t>
            </a:r>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923925"/>
            <a:ext cx="63817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495801" y="1076325"/>
            <a:ext cx="176212" cy="83820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5" name="Rectangle 4"/>
          <p:cNvSpPr/>
          <p:nvPr/>
        </p:nvSpPr>
        <p:spPr bwMode="auto">
          <a:xfrm>
            <a:off x="4833938" y="1076325"/>
            <a:ext cx="176212" cy="83820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7" name="Rectangle 3"/>
          <p:cNvSpPr txBox="1">
            <a:spLocks noChangeArrowheads="1"/>
          </p:cNvSpPr>
          <p:nvPr/>
        </p:nvSpPr>
        <p:spPr>
          <a:xfrm>
            <a:off x="659607" y="4857750"/>
            <a:ext cx="7848600" cy="1543051"/>
          </a:xfrm>
          <a:prstGeom prst="rect">
            <a:avLst/>
          </a:prstGeom>
        </p:spPr>
        <p:txBody>
          <a:bodyPr>
            <a:normAutofit lnSpcReduction="10000"/>
          </a:bodyPr>
          <a:lst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en-AU" sz="1800" dirty="0"/>
              <a:t>Regardless of what those columns look like in the other three bands, this pair of columns will be a candidate pair</a:t>
            </a:r>
          </a:p>
          <a:p>
            <a:r>
              <a:rPr lang="en-AU" sz="1800" dirty="0"/>
              <a:t>Two columns that do not agree in band 1 have three other chances to become a candidate pair; they might be identical in any one of these other bands.</a:t>
            </a:r>
          </a:p>
        </p:txBody>
      </p:sp>
    </p:spTree>
    <p:extLst>
      <p:ext uri="{BB962C8B-B14F-4D97-AF65-F5344CB8AC3E}">
        <p14:creationId xmlns:p14="http://schemas.microsoft.com/office/powerpoint/2010/main" val="3676411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Simplifying Assumption</a:t>
            </a:r>
          </a:p>
        </p:txBody>
      </p:sp>
      <p:sp>
        <p:nvSpPr>
          <p:cNvPr id="13315" name="Rectangle 3"/>
          <p:cNvSpPr>
            <a:spLocks noGrp="1" noChangeArrowheads="1"/>
          </p:cNvSpPr>
          <p:nvPr>
            <p:ph idx="1"/>
          </p:nvPr>
        </p:nvSpPr>
        <p:spPr/>
        <p:txBody>
          <a:bodyPr/>
          <a:lstStyle/>
          <a:p>
            <a:r>
              <a:rPr lang="en-US" dirty="0" smtClean="0"/>
              <a:t>There are </a:t>
            </a:r>
            <a:r>
              <a:rPr lang="en-US" b="1" dirty="0" smtClean="0"/>
              <a:t>enough buckets</a:t>
            </a:r>
            <a:r>
              <a:rPr lang="en-US" dirty="0" smtClean="0"/>
              <a:t> that columns are unlikely to hash to the same bucket unless they are </a:t>
            </a:r>
            <a:r>
              <a:rPr lang="en-US" b="1" dirty="0" smtClean="0">
                <a:solidFill>
                  <a:srgbClr val="FF0066"/>
                </a:solidFill>
              </a:rPr>
              <a:t>identical</a:t>
            </a:r>
            <a:r>
              <a:rPr lang="en-US" dirty="0" smtClean="0">
                <a:solidFill>
                  <a:srgbClr val="FF0066"/>
                </a:solidFill>
              </a:rPr>
              <a:t> </a:t>
            </a:r>
            <a:r>
              <a:rPr lang="en-US" dirty="0" smtClean="0"/>
              <a:t>in a particular band</a:t>
            </a:r>
          </a:p>
          <a:p>
            <a:pPr lvl="8"/>
            <a:endParaRPr lang="en-US" dirty="0" smtClean="0"/>
          </a:p>
          <a:p>
            <a:r>
              <a:rPr lang="en-US" dirty="0" smtClean="0">
                <a:solidFill>
                  <a:srgbClr val="0000FF"/>
                </a:solidFill>
              </a:rPr>
              <a:t>Hereafter, we assume that “</a:t>
            </a:r>
            <a:r>
              <a:rPr lang="en-US" b="1" dirty="0" smtClean="0">
                <a:solidFill>
                  <a:srgbClr val="0000FF"/>
                </a:solidFill>
              </a:rPr>
              <a:t>same bucket</a:t>
            </a:r>
            <a:r>
              <a:rPr lang="en-US" dirty="0" smtClean="0">
                <a:solidFill>
                  <a:srgbClr val="0000FF"/>
                </a:solidFill>
              </a:rPr>
              <a:t>” means “</a:t>
            </a:r>
            <a:r>
              <a:rPr lang="en-US" b="1" dirty="0" smtClean="0">
                <a:solidFill>
                  <a:srgbClr val="0000FF"/>
                </a:solidFill>
              </a:rPr>
              <a:t>identical in that band</a:t>
            </a:r>
            <a:r>
              <a:rPr lang="en-US" dirty="0" smtClean="0">
                <a:solidFill>
                  <a:srgbClr val="0000FF"/>
                </a:solidFill>
              </a:rPr>
              <a:t>”</a:t>
            </a:r>
          </a:p>
          <a:p>
            <a:pPr lvl="8"/>
            <a:endParaRPr lang="en-US" dirty="0" smtClean="0"/>
          </a:p>
          <a:p>
            <a:r>
              <a:rPr lang="en-US" dirty="0" smtClean="0">
                <a:solidFill>
                  <a:srgbClr val="008000"/>
                </a:solidFill>
              </a:rPr>
              <a:t>Assumption needed only to simplify analysis, not for correctness of algorithm</a:t>
            </a:r>
          </a:p>
        </p:txBody>
      </p:sp>
    </p:spTree>
    <p:extLst>
      <p:ext uri="{BB962C8B-B14F-4D97-AF65-F5344CB8AC3E}">
        <p14:creationId xmlns:p14="http://schemas.microsoft.com/office/powerpoint/2010/main" val="38148782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 Today’s Lecture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158563"/>
              </a:xfrm>
            </p:spPr>
            <p:txBody>
              <a:bodyPr>
                <a:normAutofit/>
              </a:bodyPr>
              <a:lstStyle/>
              <a:p>
                <a:r>
                  <a:rPr lang="en-US" b="1" dirty="0" smtClean="0">
                    <a:solidFill>
                      <a:srgbClr val="FF0066"/>
                    </a:solidFill>
                  </a:rPr>
                  <a:t>Given: High dimensional data points </a:t>
                </a:r>
                <a14:m>
                  <m:oMath xmlns:m="http://schemas.openxmlformats.org/officeDocument/2006/math">
                    <m:sSub>
                      <m:sSubPr>
                        <m:ctrlPr>
                          <a:rPr lang="en-US" b="1" i="1" dirty="0" smtClean="0">
                            <a:solidFill>
                              <a:srgbClr val="FF0066"/>
                            </a:solidFill>
                            <a:latin typeface="Cambria Math"/>
                          </a:rPr>
                        </m:ctrlPr>
                      </m:sSubPr>
                      <m:e>
                        <m:r>
                          <a:rPr lang="en-US" b="1" i="1" dirty="0" smtClean="0">
                            <a:solidFill>
                              <a:srgbClr val="FF0066"/>
                            </a:solidFill>
                            <a:latin typeface="Cambria Math"/>
                          </a:rPr>
                          <m:t>𝒙</m:t>
                        </m:r>
                      </m:e>
                      <m:sub>
                        <m:r>
                          <a:rPr lang="en-US" b="1" i="1" dirty="0" smtClean="0">
                            <a:solidFill>
                              <a:srgbClr val="FF0066"/>
                            </a:solidFill>
                            <a:latin typeface="Cambria Math"/>
                          </a:rPr>
                          <m:t>𝟏</m:t>
                        </m:r>
                      </m:sub>
                    </m:sSub>
                    <m:r>
                      <a:rPr lang="en-US" b="1" i="1" dirty="0" smtClean="0">
                        <a:solidFill>
                          <a:srgbClr val="FF0066"/>
                        </a:solidFill>
                        <a:latin typeface="Cambria Math"/>
                      </a:rPr>
                      <m:t>, </m:t>
                    </m:r>
                    <m:sSub>
                      <m:sSubPr>
                        <m:ctrlPr>
                          <a:rPr lang="en-US" b="1" i="1" dirty="0" smtClean="0">
                            <a:solidFill>
                              <a:srgbClr val="FF0066"/>
                            </a:solidFill>
                            <a:latin typeface="Cambria Math"/>
                          </a:rPr>
                        </m:ctrlPr>
                      </m:sSubPr>
                      <m:e>
                        <m:r>
                          <a:rPr lang="en-US" b="1" i="1" dirty="0" smtClean="0">
                            <a:solidFill>
                              <a:srgbClr val="FF0066"/>
                            </a:solidFill>
                            <a:latin typeface="Cambria Math"/>
                          </a:rPr>
                          <m:t>𝒙</m:t>
                        </m:r>
                      </m:e>
                      <m:sub>
                        <m:r>
                          <a:rPr lang="en-US" b="1" i="1" dirty="0" smtClean="0">
                            <a:solidFill>
                              <a:srgbClr val="FF0066"/>
                            </a:solidFill>
                            <a:latin typeface="Cambria Math"/>
                          </a:rPr>
                          <m:t>𝟐</m:t>
                        </m:r>
                      </m:sub>
                    </m:sSub>
                    <m:r>
                      <a:rPr lang="en-US" b="1" i="1" dirty="0" smtClean="0">
                        <a:solidFill>
                          <a:srgbClr val="FF0066"/>
                        </a:solidFill>
                        <a:latin typeface="Cambria Math"/>
                      </a:rPr>
                      <m:t>, …</m:t>
                    </m:r>
                  </m:oMath>
                </a14:m>
                <a:endParaRPr lang="en-US" b="1" dirty="0" smtClean="0">
                  <a:solidFill>
                    <a:srgbClr val="FF0066"/>
                  </a:solidFill>
                </a:endParaRPr>
              </a:p>
              <a:p>
                <a:pPr lvl="1"/>
                <a:r>
                  <a:rPr lang="en-US" b="1" dirty="0" smtClean="0"/>
                  <a:t>For example:</a:t>
                </a:r>
                <a:r>
                  <a:rPr lang="en-US" dirty="0" smtClean="0"/>
                  <a:t> Image is a long vector of pixel colors</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a:rPr>
                          </m:ctrlPr>
                        </m:dPr>
                        <m:e>
                          <m:m>
                            <m:mPr>
                              <m:mcs>
                                <m:mc>
                                  <m:mcPr>
                                    <m:count m:val="3"/>
                                    <m:mcJc m:val="center"/>
                                  </m:mcPr>
                                </m:mc>
                              </m:mcs>
                              <m:ctrlPr>
                                <a:rPr lang="en-US" i="1">
                                  <a:latin typeface="Cambria Math"/>
                                </a:rPr>
                              </m:ctrlPr>
                            </m:mPr>
                            <m:mr>
                              <m:e>
                                <m:r>
                                  <m:rPr>
                                    <m:brk m:alnAt="7"/>
                                  </m:rPr>
                                  <a:rPr lang="en-US" i="1">
                                    <a:latin typeface="Cambria Math"/>
                                  </a:rPr>
                                  <m:t>1</m:t>
                                </m:r>
                              </m:e>
                              <m:e>
                                <m:r>
                                  <a:rPr lang="en-US" i="1">
                                    <a:latin typeface="Cambria Math"/>
                                  </a:rPr>
                                  <m:t>2</m:t>
                                </m:r>
                              </m:e>
                              <m:e>
                                <m:r>
                                  <a:rPr lang="en-US" i="1">
                                    <a:latin typeface="Cambria Math"/>
                                  </a:rPr>
                                  <m:t>1</m:t>
                                </m:r>
                              </m:e>
                            </m:mr>
                            <m:mr>
                              <m:e>
                                <m:r>
                                  <a:rPr lang="en-US" i="1">
                                    <a:latin typeface="Cambria Math"/>
                                  </a:rPr>
                                  <m:t>0</m:t>
                                </m:r>
                              </m:e>
                              <m:e>
                                <m:r>
                                  <a:rPr lang="en-US" i="1">
                                    <a:latin typeface="Cambria Math"/>
                                  </a:rPr>
                                  <m:t>2</m:t>
                                </m:r>
                              </m:e>
                              <m:e>
                                <m:r>
                                  <a:rPr lang="en-US" i="1">
                                    <a:latin typeface="Cambria Math"/>
                                  </a:rPr>
                                  <m:t>1</m:t>
                                </m:r>
                              </m:e>
                            </m:mr>
                            <m:mr>
                              <m:e>
                                <m:r>
                                  <a:rPr lang="en-US" i="1">
                                    <a:latin typeface="Cambria Math"/>
                                  </a:rPr>
                                  <m:t>0</m:t>
                                </m:r>
                              </m:e>
                              <m:e>
                                <m:r>
                                  <a:rPr lang="en-US" i="1">
                                    <a:latin typeface="Cambria Math"/>
                                  </a:rPr>
                                  <m:t>1</m:t>
                                </m:r>
                              </m:e>
                              <m:e>
                                <m:r>
                                  <a:rPr lang="en-US" i="1">
                                    <a:latin typeface="Cambria Math"/>
                                  </a:rPr>
                                  <m:t>0</m:t>
                                </m:r>
                              </m:e>
                            </m:mr>
                          </m:m>
                        </m:e>
                      </m:d>
                      <m:r>
                        <a:rPr lang="en-US" b="0" i="1" smtClean="0">
                          <a:latin typeface="Cambria Math"/>
                        </a:rPr>
                        <m:t>→[1 2 1 0 2 1 0 1 0]</m:t>
                      </m:r>
                    </m:oMath>
                  </m:oMathPara>
                </a14:m>
                <a:endParaRPr lang="en-US" dirty="0"/>
              </a:p>
              <a:p>
                <a:r>
                  <a:rPr lang="en-US" b="1" dirty="0" smtClean="0">
                    <a:solidFill>
                      <a:srgbClr val="0000FF"/>
                    </a:solidFill>
                  </a:rPr>
                  <a:t>And some distance function </a:t>
                </a:r>
                <a14:m>
                  <m:oMath xmlns:m="http://schemas.openxmlformats.org/officeDocument/2006/math">
                    <m:r>
                      <a:rPr lang="en-US" b="1" i="1" dirty="0" smtClean="0">
                        <a:solidFill>
                          <a:srgbClr val="0000FF"/>
                        </a:solidFill>
                        <a:latin typeface="Cambria Math"/>
                      </a:rPr>
                      <m:t>𝒅</m:t>
                    </m:r>
                    <m:r>
                      <a:rPr lang="en-US" b="1" i="1" dirty="0" smtClean="0">
                        <a:solidFill>
                          <a:srgbClr val="0000FF"/>
                        </a:solidFill>
                        <a:latin typeface="Cambria Math"/>
                      </a:rPr>
                      <m:t>(</m:t>
                    </m:r>
                    <m:sSub>
                      <m:sSubPr>
                        <m:ctrlPr>
                          <a:rPr lang="en-US" b="1" i="1" dirty="0" smtClean="0">
                            <a:solidFill>
                              <a:srgbClr val="0000FF"/>
                            </a:solidFill>
                            <a:latin typeface="Cambria Math"/>
                          </a:rPr>
                        </m:ctrlPr>
                      </m:sSubPr>
                      <m:e>
                        <m:r>
                          <a:rPr lang="en-US" b="1" i="1" dirty="0" smtClean="0">
                            <a:solidFill>
                              <a:srgbClr val="0000FF"/>
                            </a:solidFill>
                            <a:latin typeface="Cambria Math"/>
                          </a:rPr>
                          <m:t>𝒙</m:t>
                        </m:r>
                      </m:e>
                      <m:sub>
                        <m:r>
                          <a:rPr lang="en-US" b="1" i="1" dirty="0" smtClean="0">
                            <a:solidFill>
                              <a:srgbClr val="0000FF"/>
                            </a:solidFill>
                            <a:latin typeface="Cambria Math"/>
                          </a:rPr>
                          <m:t>𝟏</m:t>
                        </m:r>
                      </m:sub>
                    </m:sSub>
                    <m:r>
                      <a:rPr lang="en-US" b="1" i="1" dirty="0" smtClean="0">
                        <a:solidFill>
                          <a:srgbClr val="0000FF"/>
                        </a:solidFill>
                        <a:latin typeface="Cambria Math"/>
                      </a:rPr>
                      <m:t>,</m:t>
                    </m:r>
                    <m:sSub>
                      <m:sSubPr>
                        <m:ctrlPr>
                          <a:rPr lang="en-US" b="1" i="1" dirty="0" smtClean="0">
                            <a:solidFill>
                              <a:srgbClr val="0000FF"/>
                            </a:solidFill>
                            <a:latin typeface="Cambria Math"/>
                          </a:rPr>
                        </m:ctrlPr>
                      </m:sSubPr>
                      <m:e>
                        <m:r>
                          <a:rPr lang="en-US" b="1" i="1" dirty="0" smtClean="0">
                            <a:solidFill>
                              <a:srgbClr val="0000FF"/>
                            </a:solidFill>
                            <a:latin typeface="Cambria Math"/>
                          </a:rPr>
                          <m:t>𝒙</m:t>
                        </m:r>
                      </m:e>
                      <m:sub>
                        <m:r>
                          <a:rPr lang="en-US" b="1" i="1" dirty="0" smtClean="0">
                            <a:solidFill>
                              <a:srgbClr val="0000FF"/>
                            </a:solidFill>
                            <a:latin typeface="Cambria Math"/>
                          </a:rPr>
                          <m:t>𝟐</m:t>
                        </m:r>
                      </m:sub>
                    </m:sSub>
                    <m:r>
                      <a:rPr lang="en-US" b="1" i="1" dirty="0" smtClean="0">
                        <a:solidFill>
                          <a:srgbClr val="0000FF"/>
                        </a:solidFill>
                        <a:latin typeface="Cambria Math"/>
                      </a:rPr>
                      <m:t>)</m:t>
                    </m:r>
                  </m:oMath>
                </a14:m>
                <a:endParaRPr lang="en-US" b="1" dirty="0" smtClean="0">
                  <a:solidFill>
                    <a:srgbClr val="0000FF"/>
                  </a:solidFill>
                </a:endParaRPr>
              </a:p>
              <a:p>
                <a:pPr lvl="1"/>
                <a:r>
                  <a:rPr lang="en-US" dirty="0" smtClean="0"/>
                  <a:t>Which quantifies the “distance” between </a:t>
                </a:r>
                <a14:m>
                  <m:oMath xmlns:m="http://schemas.openxmlformats.org/officeDocument/2006/math">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a:solidFill>
                              <a:srgbClr val="0000FF"/>
                            </a:solidFill>
                            <a:latin typeface="Cambria Math"/>
                          </a:rPr>
                          <m:t>𝟏</m:t>
                        </m:r>
                      </m:sub>
                    </m:sSub>
                  </m:oMath>
                </a14:m>
                <a:r>
                  <a:rPr lang="en-US" dirty="0" smtClean="0"/>
                  <a:t> and </a:t>
                </a:r>
                <a14:m>
                  <m:oMath xmlns:m="http://schemas.openxmlformats.org/officeDocument/2006/math">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a:solidFill>
                              <a:srgbClr val="0000FF"/>
                            </a:solidFill>
                            <a:latin typeface="Cambria Math"/>
                          </a:rPr>
                          <m:t>𝟐</m:t>
                        </m:r>
                      </m:sub>
                    </m:sSub>
                  </m:oMath>
                </a14:m>
                <a:endParaRPr lang="en-US" dirty="0" smtClean="0"/>
              </a:p>
              <a:p>
                <a:pPr lvl="8"/>
                <a:endParaRPr lang="en-US" sz="500" b="1" dirty="0" smtClean="0">
                  <a:solidFill>
                    <a:srgbClr val="0000FF"/>
                  </a:solidFill>
                </a:endParaRPr>
              </a:p>
              <a:p>
                <a:r>
                  <a:rPr lang="en-US" b="1" dirty="0" smtClean="0">
                    <a:solidFill>
                      <a:srgbClr val="0000FF"/>
                    </a:solidFill>
                  </a:rPr>
                  <a:t>Goal:</a:t>
                </a:r>
                <a:r>
                  <a:rPr lang="en-US" dirty="0" smtClean="0"/>
                  <a:t> Find </a:t>
                </a:r>
                <a:r>
                  <a:rPr lang="en-US" b="1" dirty="0" smtClean="0">
                    <a:solidFill>
                      <a:srgbClr val="FF0066"/>
                    </a:solidFill>
                  </a:rPr>
                  <a:t>all pairs of data points </a:t>
                </a:r>
                <a14:m>
                  <m:oMath xmlns:m="http://schemas.openxmlformats.org/officeDocument/2006/math">
                    <m:r>
                      <a:rPr lang="en-US" b="1" i="1" dirty="0">
                        <a:solidFill>
                          <a:srgbClr val="FF0066"/>
                        </a:solidFill>
                        <a:latin typeface="Cambria Math"/>
                      </a:rPr>
                      <m:t>(</m:t>
                    </m:r>
                    <m:sSub>
                      <m:sSubPr>
                        <m:ctrlPr>
                          <a:rPr lang="en-US" b="1" i="1" dirty="0">
                            <a:solidFill>
                              <a:srgbClr val="FF0066"/>
                            </a:solidFill>
                            <a:latin typeface="Cambria Math"/>
                          </a:rPr>
                        </m:ctrlPr>
                      </m:sSubPr>
                      <m:e>
                        <m:r>
                          <a:rPr lang="en-US" b="1" i="1" dirty="0">
                            <a:solidFill>
                              <a:srgbClr val="FF0066"/>
                            </a:solidFill>
                            <a:latin typeface="Cambria Math"/>
                          </a:rPr>
                          <m:t>𝒙</m:t>
                        </m:r>
                      </m:e>
                      <m:sub>
                        <m:r>
                          <a:rPr lang="en-US" b="1" i="1" dirty="0" smtClean="0">
                            <a:solidFill>
                              <a:srgbClr val="FF0066"/>
                            </a:solidFill>
                            <a:latin typeface="Cambria Math"/>
                          </a:rPr>
                          <m:t>𝒊</m:t>
                        </m:r>
                      </m:sub>
                    </m:sSub>
                    <m:r>
                      <a:rPr lang="en-US" b="1" i="1" dirty="0">
                        <a:solidFill>
                          <a:srgbClr val="FF0066"/>
                        </a:solidFill>
                        <a:latin typeface="Cambria Math"/>
                      </a:rPr>
                      <m:t>,</m:t>
                    </m:r>
                    <m:sSub>
                      <m:sSubPr>
                        <m:ctrlPr>
                          <a:rPr lang="en-US" b="1" i="1" dirty="0">
                            <a:solidFill>
                              <a:srgbClr val="FF0066"/>
                            </a:solidFill>
                            <a:latin typeface="Cambria Math"/>
                          </a:rPr>
                        </m:ctrlPr>
                      </m:sSubPr>
                      <m:e>
                        <m:r>
                          <a:rPr lang="en-US" b="1" i="1" dirty="0">
                            <a:solidFill>
                              <a:srgbClr val="FF0066"/>
                            </a:solidFill>
                            <a:latin typeface="Cambria Math"/>
                          </a:rPr>
                          <m:t>𝒙</m:t>
                        </m:r>
                      </m:e>
                      <m:sub>
                        <m:r>
                          <a:rPr lang="en-US" b="1" i="1" dirty="0" smtClean="0">
                            <a:solidFill>
                              <a:srgbClr val="FF0066"/>
                            </a:solidFill>
                            <a:latin typeface="Cambria Math"/>
                          </a:rPr>
                          <m:t>𝒋</m:t>
                        </m:r>
                      </m:sub>
                    </m:sSub>
                    <m:r>
                      <a:rPr lang="en-US" b="1" i="1" dirty="0">
                        <a:solidFill>
                          <a:srgbClr val="FF0066"/>
                        </a:solidFill>
                        <a:latin typeface="Cambria Math"/>
                      </a:rPr>
                      <m:t>)</m:t>
                    </m:r>
                  </m:oMath>
                </a14:m>
                <a:r>
                  <a:rPr lang="en-US" dirty="0" smtClean="0"/>
                  <a:t> that are within some distance threshold </a:t>
                </a:r>
                <a14:m>
                  <m:oMath xmlns:m="http://schemas.openxmlformats.org/officeDocument/2006/math">
                    <m:r>
                      <a:rPr lang="en-US" b="1" i="1" dirty="0">
                        <a:solidFill>
                          <a:srgbClr val="0000FF"/>
                        </a:solidFill>
                        <a:latin typeface="Cambria Math"/>
                      </a:rPr>
                      <m:t>𝒅</m:t>
                    </m:r>
                    <m:d>
                      <m:dPr>
                        <m:ctrlPr>
                          <a:rPr lang="en-US" b="1" i="1" dirty="0">
                            <a:solidFill>
                              <a:srgbClr val="0000FF"/>
                            </a:solidFill>
                            <a:latin typeface="Cambria Math"/>
                          </a:rPr>
                        </m:ctrlPr>
                      </m:dPr>
                      <m:e>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smtClean="0">
                                <a:solidFill>
                                  <a:srgbClr val="0000FF"/>
                                </a:solidFill>
                                <a:latin typeface="Cambria Math"/>
                              </a:rPr>
                              <m:t>𝒊</m:t>
                            </m:r>
                          </m:sub>
                        </m:sSub>
                        <m:r>
                          <a:rPr lang="en-US" b="1" i="1" dirty="0">
                            <a:solidFill>
                              <a:srgbClr val="0000FF"/>
                            </a:solidFill>
                            <a:latin typeface="Cambria Math"/>
                          </a:rPr>
                          <m:t>,</m:t>
                        </m:r>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smtClean="0">
                                <a:solidFill>
                                  <a:srgbClr val="0000FF"/>
                                </a:solidFill>
                                <a:latin typeface="Cambria Math"/>
                              </a:rPr>
                              <m:t>𝒋</m:t>
                            </m:r>
                          </m:sub>
                        </m:sSub>
                      </m:e>
                    </m:d>
                    <m:r>
                      <a:rPr lang="en-US" b="1" i="1" dirty="0" smtClean="0">
                        <a:solidFill>
                          <a:srgbClr val="0000FF"/>
                        </a:solidFill>
                        <a:latin typeface="Cambria Math"/>
                      </a:rPr>
                      <m:t>≤</m:t>
                    </m:r>
                    <m:r>
                      <a:rPr lang="en-US" b="1" i="1" dirty="0" smtClean="0">
                        <a:solidFill>
                          <a:srgbClr val="0000FF"/>
                        </a:solidFill>
                        <a:latin typeface="Cambria Math"/>
                      </a:rPr>
                      <m:t>𝒔</m:t>
                    </m:r>
                  </m:oMath>
                </a14:m>
                <a:endParaRPr lang="en-US" sz="500" b="1" dirty="0">
                  <a:solidFill>
                    <a:srgbClr val="0000FF"/>
                  </a:solidFill>
                </a:endParaRPr>
              </a:p>
              <a:p>
                <a:r>
                  <a:rPr lang="en-US" b="1" dirty="0" smtClean="0"/>
                  <a:t>Note:</a:t>
                </a:r>
                <a:r>
                  <a:rPr lang="en-US" b="1" dirty="0" smtClean="0">
                    <a:solidFill>
                      <a:srgbClr val="008000"/>
                    </a:solidFill>
                  </a:rPr>
                  <a:t> </a:t>
                </a:r>
                <a:r>
                  <a:rPr lang="en-US" dirty="0" smtClean="0">
                    <a:solidFill>
                      <a:srgbClr val="008000"/>
                    </a:solidFill>
                  </a:rPr>
                  <a:t>Naïve solution would take </a:t>
                </a:r>
                <a14:m>
                  <m:oMath xmlns:m="http://schemas.openxmlformats.org/officeDocument/2006/math">
                    <m:r>
                      <a:rPr lang="en-US" b="1" i="1" smtClean="0">
                        <a:solidFill>
                          <a:srgbClr val="008000"/>
                        </a:solidFill>
                        <a:latin typeface="Cambria Math"/>
                      </a:rPr>
                      <m:t>𝑶</m:t>
                    </m:r>
                    <m:d>
                      <m:dPr>
                        <m:ctrlPr>
                          <a:rPr lang="en-US" b="1" i="1" smtClean="0">
                            <a:solidFill>
                              <a:srgbClr val="008000"/>
                            </a:solidFill>
                            <a:latin typeface="Cambria Math"/>
                          </a:rPr>
                        </m:ctrlPr>
                      </m:dPr>
                      <m:e>
                        <m:sSup>
                          <m:sSupPr>
                            <m:ctrlPr>
                              <a:rPr lang="en-US" b="1" i="1" smtClean="0">
                                <a:solidFill>
                                  <a:srgbClr val="008000"/>
                                </a:solidFill>
                                <a:latin typeface="Cambria Math"/>
                              </a:rPr>
                            </m:ctrlPr>
                          </m:sSupPr>
                          <m:e>
                            <m:r>
                              <a:rPr lang="en-US" b="1" i="1" smtClean="0">
                                <a:solidFill>
                                  <a:srgbClr val="008000"/>
                                </a:solidFill>
                                <a:latin typeface="Cambria Math"/>
                              </a:rPr>
                              <m:t>𝑵</m:t>
                            </m:r>
                          </m:e>
                          <m:sup>
                            <m:r>
                              <a:rPr lang="en-US" b="1" i="1" smtClean="0">
                                <a:solidFill>
                                  <a:srgbClr val="008000"/>
                                </a:solidFill>
                                <a:latin typeface="Cambria Math"/>
                              </a:rPr>
                              <m:t>𝟐</m:t>
                            </m:r>
                          </m:sup>
                        </m:sSup>
                      </m:e>
                    </m:d>
                  </m:oMath>
                </a14:m>
                <a:r>
                  <a:rPr lang="en-US" b="1" dirty="0" smtClean="0">
                    <a:solidFill>
                      <a:srgbClr val="008000"/>
                    </a:solidFill>
                  </a:rPr>
                  <a:t> </a:t>
                </a:r>
                <a:r>
                  <a:rPr lang="en-US" b="1" dirty="0">
                    <a:solidFill>
                      <a:srgbClr val="008000"/>
                    </a:solidFill>
                    <a:sym typeface="Wingdings" pitchFamily="2" charset="2"/>
                  </a:rPr>
                  <a:t></a:t>
                </a:r>
                <a:endParaRPr lang="en-US" b="1" dirty="0" smtClean="0">
                  <a:solidFill>
                    <a:srgbClr val="008000"/>
                  </a:solidFill>
                </a:endParaRPr>
              </a:p>
              <a:p>
                <a:pPr marL="457200" lvl="1" indent="0">
                  <a:buNone/>
                </a:pPr>
                <a:r>
                  <a:rPr lang="en-US" dirty="0" smtClean="0">
                    <a:solidFill>
                      <a:schemeClr val="tx1"/>
                    </a:solidFill>
                  </a:rPr>
                  <a:t>where </a:t>
                </a:r>
                <a14:m>
                  <m:oMath xmlns:m="http://schemas.openxmlformats.org/officeDocument/2006/math">
                    <m:r>
                      <a:rPr lang="en-US" b="1" i="1">
                        <a:solidFill>
                          <a:schemeClr val="tx1"/>
                        </a:solidFill>
                        <a:latin typeface="Cambria Math"/>
                      </a:rPr>
                      <m:t>𝑵</m:t>
                    </m:r>
                  </m:oMath>
                </a14:m>
                <a:r>
                  <a:rPr lang="en-US" dirty="0" smtClean="0">
                    <a:solidFill>
                      <a:schemeClr val="tx1"/>
                    </a:solidFill>
                  </a:rPr>
                  <a:t> is the number of data points</a:t>
                </a:r>
                <a:endParaRPr lang="en-US" dirty="0" smtClean="0">
                  <a:solidFill>
                    <a:schemeClr val="tx1"/>
                  </a:solidFill>
                  <a:sym typeface="Wingdings" pitchFamily="2" charset="2"/>
                </a:endParaRPr>
              </a:p>
              <a:p>
                <a:r>
                  <a:rPr lang="en-US" sz="3500" b="1" dirty="0" smtClean="0">
                    <a:solidFill>
                      <a:srgbClr val="0000FF"/>
                    </a:solidFill>
                    <a:sym typeface="Wingdings" pitchFamily="2" charset="2"/>
                  </a:rPr>
                  <a:t>MAGIC: </a:t>
                </a:r>
                <a:r>
                  <a:rPr lang="en-US" sz="3500" b="1" dirty="0" smtClean="0">
                    <a:solidFill>
                      <a:srgbClr val="FF0066"/>
                    </a:solidFill>
                    <a:sym typeface="Wingdings" pitchFamily="2" charset="2"/>
                  </a:rPr>
                  <a:t>This can be done in </a:t>
                </a:r>
                <a14:m>
                  <m:oMath xmlns:m="http://schemas.openxmlformats.org/officeDocument/2006/math">
                    <m:r>
                      <a:rPr lang="en-US" sz="3500" b="1" i="1">
                        <a:solidFill>
                          <a:srgbClr val="FF0066"/>
                        </a:solidFill>
                        <a:latin typeface="Cambria Math"/>
                      </a:rPr>
                      <m:t>𝑶</m:t>
                    </m:r>
                    <m:d>
                      <m:dPr>
                        <m:ctrlPr>
                          <a:rPr lang="en-US" sz="3500" b="1" i="1">
                            <a:solidFill>
                              <a:srgbClr val="FF0066"/>
                            </a:solidFill>
                            <a:latin typeface="Cambria Math"/>
                          </a:rPr>
                        </m:ctrlPr>
                      </m:dPr>
                      <m:e>
                        <m:r>
                          <a:rPr lang="en-US" sz="3500" b="1" i="1" smtClean="0">
                            <a:solidFill>
                              <a:srgbClr val="FF0066"/>
                            </a:solidFill>
                            <a:latin typeface="Cambria Math"/>
                          </a:rPr>
                          <m:t>𝑵</m:t>
                        </m:r>
                      </m:e>
                    </m:d>
                  </m:oMath>
                </a14:m>
                <a:r>
                  <a:rPr lang="en-US" sz="3500" b="1" dirty="0" smtClean="0">
                    <a:solidFill>
                      <a:srgbClr val="FF0066"/>
                    </a:solidFill>
                  </a:rPr>
                  <a:t>!! How?</a:t>
                </a:r>
                <a:endParaRPr lang="en-US" sz="3500" b="1" dirty="0">
                  <a:solidFill>
                    <a:srgbClr val="FF006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158563"/>
              </a:xfrm>
              <a:blipFill rotWithShape="1">
                <a:blip r:embed="rId2"/>
                <a:stretch>
                  <a:fillRect l="-1486" t="-591" b="-2482"/>
                </a:stretch>
              </a:blipFill>
            </p:spPr>
            <p:txBody>
              <a:bodyPr/>
              <a:lstStyle/>
              <a:p>
                <a:r>
                  <a:rPr lang="en-AU">
                    <a:noFill/>
                  </a:rPr>
                  <a:t> </a:t>
                </a:r>
              </a:p>
            </p:txBody>
          </p:sp>
        </mc:Fallback>
      </mc:AlternateContent>
    </p:spTree>
    <p:extLst>
      <p:ext uri="{BB962C8B-B14F-4D97-AF65-F5344CB8AC3E}">
        <p14:creationId xmlns:p14="http://schemas.microsoft.com/office/powerpoint/2010/main" val="22581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Example of Bands</a:t>
            </a:r>
            <a:endParaRPr lang="en-US" dirty="0" smtClean="0"/>
          </a:p>
        </p:txBody>
      </p:sp>
      <p:sp>
        <p:nvSpPr>
          <p:cNvPr id="14339" name="Rectangle 3"/>
          <p:cNvSpPr>
            <a:spLocks noGrp="1" noChangeArrowheads="1"/>
          </p:cNvSpPr>
          <p:nvPr>
            <p:ph idx="1"/>
          </p:nvPr>
        </p:nvSpPr>
        <p:spPr/>
        <p:txBody>
          <a:bodyPr/>
          <a:lstStyle/>
          <a:p>
            <a:pPr marL="118872" indent="0">
              <a:buNone/>
            </a:pPr>
            <a:r>
              <a:rPr lang="en-US" b="1" dirty="0" smtClean="0">
                <a:solidFill>
                  <a:srgbClr val="0000FF"/>
                </a:solidFill>
              </a:rPr>
              <a:t>Assume the following case:</a:t>
            </a:r>
          </a:p>
          <a:p>
            <a:r>
              <a:rPr lang="en-US" dirty="0" smtClean="0"/>
              <a:t>Suppose 100,000 columns of </a:t>
            </a:r>
            <a:r>
              <a:rPr lang="en-US" b="1" i="1" dirty="0" smtClean="0"/>
              <a:t>M</a:t>
            </a:r>
            <a:r>
              <a:rPr lang="en-US" i="1" dirty="0" smtClean="0"/>
              <a:t> </a:t>
            </a:r>
            <a:r>
              <a:rPr lang="en-US" dirty="0" smtClean="0"/>
              <a:t>(100k docs)</a:t>
            </a:r>
          </a:p>
          <a:p>
            <a:r>
              <a:rPr lang="en-US" dirty="0" smtClean="0"/>
              <a:t>Signatures of 100 integers (rows)</a:t>
            </a:r>
          </a:p>
          <a:p>
            <a:r>
              <a:rPr lang="en-US" dirty="0" smtClean="0"/>
              <a:t>Therefore, signatures take 40Mb</a:t>
            </a:r>
          </a:p>
          <a:p>
            <a:r>
              <a:rPr lang="en-US" dirty="0" smtClean="0"/>
              <a:t>Choose </a:t>
            </a:r>
            <a:r>
              <a:rPr lang="sl-SI" b="1" i="1" dirty="0" smtClean="0"/>
              <a:t>b</a:t>
            </a:r>
            <a:r>
              <a:rPr lang="en-US" b="1" dirty="0" smtClean="0"/>
              <a:t> </a:t>
            </a:r>
            <a:r>
              <a:rPr lang="en-US" dirty="0" smtClean="0"/>
              <a:t>= 20 bands of </a:t>
            </a:r>
            <a:r>
              <a:rPr lang="en-US" b="1" i="1" dirty="0" smtClean="0"/>
              <a:t>r</a:t>
            </a:r>
            <a:r>
              <a:rPr lang="en-US" b="1" dirty="0" smtClean="0"/>
              <a:t> </a:t>
            </a:r>
            <a:r>
              <a:rPr lang="en-US" dirty="0" smtClean="0"/>
              <a:t>= 5 integers/band</a:t>
            </a:r>
          </a:p>
          <a:p>
            <a:pPr lvl="8"/>
            <a:endParaRPr lang="en-US" dirty="0" smtClean="0"/>
          </a:p>
          <a:p>
            <a:r>
              <a:rPr lang="en-US" b="1" dirty="0"/>
              <a:t>Goal:</a:t>
            </a:r>
            <a:r>
              <a:rPr lang="en-US" dirty="0" smtClean="0">
                <a:solidFill>
                  <a:srgbClr val="008000"/>
                </a:solidFill>
              </a:rPr>
              <a:t> Find pairs of documents that  are at least </a:t>
            </a:r>
            <a:r>
              <a:rPr lang="en-US" b="1" i="1" dirty="0" smtClean="0">
                <a:solidFill>
                  <a:srgbClr val="008000"/>
                </a:solidFill>
              </a:rPr>
              <a:t>s</a:t>
            </a:r>
            <a:r>
              <a:rPr lang="en-US" i="1" dirty="0" smtClean="0">
                <a:solidFill>
                  <a:srgbClr val="008000"/>
                </a:solidFill>
              </a:rPr>
              <a:t> = 0.8</a:t>
            </a:r>
            <a:r>
              <a:rPr lang="en-US" dirty="0" smtClean="0">
                <a:solidFill>
                  <a:srgbClr val="008000"/>
                </a:solidFill>
              </a:rPr>
              <a:t> similar</a:t>
            </a:r>
          </a:p>
        </p:txBody>
      </p:sp>
    </p:spTree>
    <p:extLst>
      <p:ext uri="{BB962C8B-B14F-4D97-AF65-F5344CB8AC3E}">
        <p14:creationId xmlns:p14="http://schemas.microsoft.com/office/powerpoint/2010/main" val="29405713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C</a:t>
            </a:r>
            <a:r>
              <a:rPr lang="en-US" baseline="-25000" dirty="0" smtClean="0"/>
              <a:t>1</a:t>
            </a:r>
            <a:r>
              <a:rPr lang="en-US" dirty="0" smtClean="0"/>
              <a:t>, C</a:t>
            </a:r>
            <a:r>
              <a:rPr lang="en-US" baseline="-25000" dirty="0" smtClean="0"/>
              <a:t>2</a:t>
            </a:r>
            <a:r>
              <a:rPr lang="en-US" dirty="0" smtClean="0"/>
              <a:t> are 80% Similar</a:t>
            </a:r>
          </a:p>
        </p:txBody>
      </p:sp>
      <p:sp>
        <p:nvSpPr>
          <p:cNvPr id="70659" name="Rectangle 3"/>
          <p:cNvSpPr>
            <a:spLocks noGrp="1" noChangeArrowheads="1"/>
          </p:cNvSpPr>
          <p:nvPr>
            <p:ph idx="1"/>
          </p:nvPr>
        </p:nvSpPr>
        <p:spPr>
          <a:xfrm>
            <a:off x="457200" y="1295400"/>
            <a:ext cx="8124826" cy="5257801"/>
          </a:xfrm>
        </p:spPr>
        <p:txBody>
          <a:bodyPr>
            <a:normAutofit/>
          </a:bodyPr>
          <a:lstStyle/>
          <a:p>
            <a:r>
              <a:rPr lang="en-US" b="1" dirty="0" smtClean="0">
                <a:solidFill>
                  <a:srgbClr val="0000FF"/>
                </a:solidFill>
              </a:rPr>
              <a:t>Find pairs of </a:t>
            </a:r>
            <a:r>
              <a:rPr lang="en-US" b="1" dirty="0" smtClean="0">
                <a:solidFill>
                  <a:srgbClr val="0000FF"/>
                </a:solidFill>
                <a:sym typeface="Symbol"/>
              </a:rPr>
              <a:t> </a:t>
            </a:r>
            <a:r>
              <a:rPr lang="en-US" b="1" i="1" dirty="0" smtClean="0">
                <a:solidFill>
                  <a:srgbClr val="0000FF"/>
                </a:solidFill>
              </a:rPr>
              <a:t>s</a:t>
            </a:r>
            <a:r>
              <a:rPr lang="en-US" i="1" dirty="0" smtClean="0">
                <a:solidFill>
                  <a:srgbClr val="0000FF"/>
                </a:solidFill>
              </a:rPr>
              <a:t>=</a:t>
            </a:r>
            <a:r>
              <a:rPr lang="en-US" dirty="0" smtClean="0">
                <a:solidFill>
                  <a:srgbClr val="0000FF"/>
                </a:solidFill>
              </a:rPr>
              <a:t>0.8 similarity, set </a:t>
            </a:r>
            <a:r>
              <a:rPr lang="en-US" b="1" dirty="0" smtClean="0">
                <a:solidFill>
                  <a:srgbClr val="0000FF"/>
                </a:solidFill>
              </a:rPr>
              <a:t>b</a:t>
            </a:r>
            <a:r>
              <a:rPr lang="en-US" dirty="0" smtClean="0">
                <a:solidFill>
                  <a:srgbClr val="0000FF"/>
                </a:solidFill>
              </a:rPr>
              <a:t>=20</a:t>
            </a:r>
            <a:r>
              <a:rPr lang="en-US" dirty="0">
                <a:solidFill>
                  <a:srgbClr val="0000FF"/>
                </a:solidFill>
              </a:rPr>
              <a:t>, </a:t>
            </a:r>
            <a:r>
              <a:rPr lang="en-US" b="1" dirty="0">
                <a:solidFill>
                  <a:srgbClr val="0000FF"/>
                </a:solidFill>
              </a:rPr>
              <a:t>r</a:t>
            </a:r>
            <a:r>
              <a:rPr lang="en-US" dirty="0">
                <a:solidFill>
                  <a:srgbClr val="0000FF"/>
                </a:solidFill>
              </a:rPr>
              <a:t>=5</a:t>
            </a:r>
            <a:endParaRPr lang="en-US" b="1" dirty="0" smtClean="0">
              <a:solidFill>
                <a:srgbClr val="0000FF"/>
              </a:solidFill>
            </a:endParaRPr>
          </a:p>
          <a:p>
            <a:endParaRPr lang="en-US" b="1" dirty="0" smtClean="0">
              <a:solidFill>
                <a:srgbClr val="D60093"/>
              </a:solidFill>
            </a:endParaRPr>
          </a:p>
          <a:p>
            <a:r>
              <a:rPr lang="en-US" b="1" dirty="0" smtClean="0">
                <a:solidFill>
                  <a:srgbClr val="D60093"/>
                </a:solidFill>
              </a:rPr>
              <a:t>Assume:</a:t>
            </a:r>
            <a:r>
              <a:rPr lang="en-US" dirty="0" smtClean="0"/>
              <a:t> sim(C</a:t>
            </a:r>
            <a:r>
              <a:rPr lang="en-US" baseline="-25000" dirty="0" smtClean="0"/>
              <a:t>1</a:t>
            </a:r>
            <a:r>
              <a:rPr lang="en-US" dirty="0"/>
              <a:t>, </a:t>
            </a:r>
            <a:r>
              <a:rPr lang="en-US" dirty="0" smtClean="0"/>
              <a:t>C</a:t>
            </a:r>
            <a:r>
              <a:rPr lang="en-US" baseline="-25000" dirty="0" smtClean="0"/>
              <a:t>2</a:t>
            </a:r>
            <a:r>
              <a:rPr lang="en-US" dirty="0" smtClean="0"/>
              <a:t>) = 0.8</a:t>
            </a:r>
            <a:endParaRPr lang="en-US" dirty="0"/>
          </a:p>
          <a:p>
            <a:pPr lvl="1"/>
            <a:r>
              <a:rPr lang="en-US" dirty="0"/>
              <a:t>Since </a:t>
            </a:r>
            <a:r>
              <a:rPr lang="en-US" dirty="0" err="1"/>
              <a:t>sim</a:t>
            </a:r>
            <a:r>
              <a:rPr lang="en-US" dirty="0"/>
              <a:t>(C</a:t>
            </a:r>
            <a:r>
              <a:rPr lang="en-US" baseline="-25000" dirty="0"/>
              <a:t>1</a:t>
            </a:r>
            <a:r>
              <a:rPr lang="en-US" dirty="0"/>
              <a:t>, C</a:t>
            </a:r>
            <a:r>
              <a:rPr lang="en-US" baseline="-25000" dirty="0"/>
              <a:t>2</a:t>
            </a:r>
            <a:r>
              <a:rPr lang="en-US" dirty="0"/>
              <a:t>) </a:t>
            </a:r>
            <a:r>
              <a:rPr lang="en-US" dirty="0" smtClean="0">
                <a:sym typeface="Symbol"/>
              </a:rPr>
              <a:t> </a:t>
            </a:r>
            <a:r>
              <a:rPr lang="en-US" b="1" dirty="0" smtClean="0">
                <a:sym typeface="Symbol"/>
              </a:rPr>
              <a:t>s</a:t>
            </a:r>
            <a:r>
              <a:rPr lang="en-US" dirty="0" smtClean="0">
                <a:sym typeface="Symbol"/>
              </a:rPr>
              <a:t>, we </a:t>
            </a:r>
            <a:r>
              <a:rPr lang="en-US" dirty="0" smtClean="0"/>
              <a:t>want C</a:t>
            </a:r>
            <a:r>
              <a:rPr lang="en-US" baseline="-25000" dirty="0" smtClean="0"/>
              <a:t>1</a:t>
            </a:r>
            <a:r>
              <a:rPr lang="en-US" dirty="0"/>
              <a:t>, C</a:t>
            </a:r>
            <a:r>
              <a:rPr lang="en-US" baseline="-25000" dirty="0"/>
              <a:t>2</a:t>
            </a:r>
            <a:r>
              <a:rPr lang="en-US" dirty="0" smtClean="0"/>
              <a:t> to be a </a:t>
            </a:r>
            <a:r>
              <a:rPr lang="en-US" b="1" dirty="0" smtClean="0">
                <a:solidFill>
                  <a:srgbClr val="D60093"/>
                </a:solidFill>
              </a:rPr>
              <a:t>candidate pair</a:t>
            </a:r>
            <a:r>
              <a:rPr lang="en-US" dirty="0" smtClean="0"/>
              <a:t>: We want them to hash to </a:t>
            </a:r>
            <a:r>
              <a:rPr lang="en-US" dirty="0"/>
              <a:t>at</a:t>
            </a:r>
            <a:r>
              <a:rPr lang="en-US" dirty="0" smtClean="0">
                <a:solidFill>
                  <a:srgbClr val="D60093"/>
                </a:solidFill>
              </a:rPr>
              <a:t> </a:t>
            </a:r>
            <a:r>
              <a:rPr lang="en-US" b="1" dirty="0" smtClean="0">
                <a:solidFill>
                  <a:srgbClr val="D60093"/>
                </a:solidFill>
              </a:rPr>
              <a:t>least 1 common bucket</a:t>
            </a:r>
            <a:r>
              <a:rPr lang="en-US" dirty="0" smtClean="0">
                <a:solidFill>
                  <a:srgbClr val="D60093"/>
                </a:solidFill>
              </a:rPr>
              <a:t> </a:t>
            </a:r>
            <a:r>
              <a:rPr lang="en-US" dirty="0" smtClean="0"/>
              <a:t>(at least one band is identical)</a:t>
            </a:r>
            <a:endParaRPr lang="en-US" dirty="0"/>
          </a:p>
          <a:p>
            <a:endParaRPr lang="en-US" b="1" dirty="0" smtClean="0">
              <a:solidFill>
                <a:srgbClr val="008000"/>
              </a:solidFill>
            </a:endParaRPr>
          </a:p>
          <a:p>
            <a:r>
              <a:rPr lang="en-US" b="1" dirty="0" smtClean="0">
                <a:solidFill>
                  <a:srgbClr val="008000"/>
                </a:solidFill>
              </a:rPr>
              <a:t>Probability C</a:t>
            </a:r>
            <a:r>
              <a:rPr lang="en-US" b="1" baseline="-25000" dirty="0" smtClean="0">
                <a:solidFill>
                  <a:srgbClr val="008000"/>
                </a:solidFill>
              </a:rPr>
              <a:t>1</a:t>
            </a:r>
            <a:r>
              <a:rPr lang="en-US" b="1" dirty="0" smtClean="0">
                <a:solidFill>
                  <a:srgbClr val="008000"/>
                </a:solidFill>
              </a:rPr>
              <a:t>, C</a:t>
            </a:r>
            <a:r>
              <a:rPr lang="en-US" b="1" baseline="-25000" dirty="0" smtClean="0">
                <a:solidFill>
                  <a:srgbClr val="008000"/>
                </a:solidFill>
              </a:rPr>
              <a:t>2</a:t>
            </a:r>
            <a:r>
              <a:rPr lang="en-US" b="1" dirty="0" smtClean="0">
                <a:solidFill>
                  <a:srgbClr val="008000"/>
                </a:solidFill>
              </a:rPr>
              <a:t> identical in </a:t>
            </a:r>
            <a:r>
              <a:rPr lang="en-US" b="1" dirty="0">
                <a:solidFill>
                  <a:srgbClr val="008000"/>
                </a:solidFill>
              </a:rPr>
              <a:t>one particular </a:t>
            </a:r>
            <a:r>
              <a:rPr lang="en-US" b="1" dirty="0" smtClean="0">
                <a:solidFill>
                  <a:srgbClr val="008000"/>
                </a:solidFill>
              </a:rPr>
              <a:t>band: </a:t>
            </a:r>
            <a:r>
              <a:rPr lang="en-US" dirty="0" smtClean="0"/>
              <a:t>(0.8)</a:t>
            </a:r>
            <a:r>
              <a:rPr lang="en-US" baseline="30000" dirty="0" smtClean="0"/>
              <a:t>5</a:t>
            </a:r>
            <a:r>
              <a:rPr lang="en-US" dirty="0" smtClean="0"/>
              <a:t> = 0.328</a:t>
            </a:r>
          </a:p>
          <a:p>
            <a:endParaRPr lang="en-US" dirty="0" smtClean="0"/>
          </a:p>
          <a:p>
            <a:r>
              <a:rPr lang="en-US" dirty="0" smtClean="0"/>
              <a:t>Probability C</a:t>
            </a:r>
            <a:r>
              <a:rPr lang="en-US" baseline="-25000" dirty="0" smtClean="0"/>
              <a:t>1</a:t>
            </a:r>
            <a:r>
              <a:rPr lang="en-US" dirty="0" smtClean="0"/>
              <a:t>, C</a:t>
            </a:r>
            <a:r>
              <a:rPr lang="en-US" baseline="-25000" dirty="0" smtClean="0"/>
              <a:t>2</a:t>
            </a:r>
            <a:r>
              <a:rPr lang="en-US" dirty="0" smtClean="0"/>
              <a:t> are </a:t>
            </a:r>
            <a:r>
              <a:rPr lang="en-US" b="1" i="1" dirty="0" smtClean="0">
                <a:solidFill>
                  <a:srgbClr val="FF0066"/>
                </a:solidFill>
              </a:rPr>
              <a:t>not</a:t>
            </a:r>
            <a:r>
              <a:rPr lang="en-US" dirty="0" smtClean="0">
                <a:solidFill>
                  <a:srgbClr val="FF0066"/>
                </a:solidFill>
              </a:rPr>
              <a:t> </a:t>
            </a:r>
            <a:r>
              <a:rPr lang="en-US" dirty="0" smtClean="0"/>
              <a:t>similar in all of the 20 bands: (1-0.328)</a:t>
            </a:r>
            <a:r>
              <a:rPr lang="en-US" baseline="30000" dirty="0" smtClean="0"/>
              <a:t>20</a:t>
            </a:r>
            <a:r>
              <a:rPr lang="en-US" dirty="0" smtClean="0"/>
              <a:t> = 0.00035 </a:t>
            </a:r>
          </a:p>
          <a:p>
            <a:pPr lvl="1"/>
            <a:r>
              <a:rPr lang="en-US" dirty="0" smtClean="0"/>
              <a:t>i.e., about 1/3000th of the 80%-similar column pairs are </a:t>
            </a:r>
            <a:r>
              <a:rPr lang="en-US" b="1" dirty="0" smtClean="0">
                <a:solidFill>
                  <a:srgbClr val="FF0066"/>
                </a:solidFill>
              </a:rPr>
              <a:t>false negatives</a:t>
            </a:r>
            <a:r>
              <a:rPr lang="en-US" dirty="0" smtClean="0"/>
              <a:t> (we miss them)</a:t>
            </a:r>
          </a:p>
          <a:p>
            <a:pPr lvl="1"/>
            <a:r>
              <a:rPr lang="en-US" b="1" dirty="0" smtClean="0"/>
              <a:t>We would find 99.965% pairs of truly similar documents</a:t>
            </a:r>
          </a:p>
        </p:txBody>
      </p:sp>
    </p:spTree>
    <p:extLst>
      <p:ext uri="{BB962C8B-B14F-4D97-AF65-F5344CB8AC3E}">
        <p14:creationId xmlns:p14="http://schemas.microsoft.com/office/powerpoint/2010/main" val="236025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C</a:t>
            </a:r>
            <a:r>
              <a:rPr lang="en-US" baseline="-25000" dirty="0" smtClean="0"/>
              <a:t>1</a:t>
            </a:r>
            <a:r>
              <a:rPr lang="en-US" dirty="0" smtClean="0"/>
              <a:t>, C</a:t>
            </a:r>
            <a:r>
              <a:rPr lang="en-US" baseline="-25000" dirty="0" smtClean="0"/>
              <a:t>2</a:t>
            </a:r>
            <a:r>
              <a:rPr lang="en-US" dirty="0" smtClean="0"/>
              <a:t> are 30% Similar</a:t>
            </a:r>
          </a:p>
        </p:txBody>
      </p:sp>
      <p:sp>
        <p:nvSpPr>
          <p:cNvPr id="63491" name="Rectangle 3"/>
          <p:cNvSpPr>
            <a:spLocks noGrp="1" noChangeArrowheads="1"/>
          </p:cNvSpPr>
          <p:nvPr>
            <p:ph idx="1"/>
          </p:nvPr>
        </p:nvSpPr>
        <p:spPr>
          <a:xfrm>
            <a:off x="457200" y="1295400"/>
            <a:ext cx="8229600" cy="5410200"/>
          </a:xfrm>
        </p:spPr>
        <p:txBody>
          <a:bodyPr>
            <a:normAutofit/>
          </a:bodyPr>
          <a:lstStyle/>
          <a:p>
            <a:r>
              <a:rPr lang="en-US" b="1" dirty="0">
                <a:solidFill>
                  <a:srgbClr val="0000FF"/>
                </a:solidFill>
              </a:rPr>
              <a:t>Find pairs of </a:t>
            </a:r>
            <a:r>
              <a:rPr lang="en-US" b="1" dirty="0">
                <a:solidFill>
                  <a:srgbClr val="0000FF"/>
                </a:solidFill>
                <a:sym typeface="Symbol"/>
              </a:rPr>
              <a:t> </a:t>
            </a:r>
            <a:r>
              <a:rPr lang="en-US" b="1" i="1" dirty="0">
                <a:solidFill>
                  <a:srgbClr val="0000FF"/>
                </a:solidFill>
              </a:rPr>
              <a:t>s</a:t>
            </a:r>
            <a:r>
              <a:rPr lang="en-US" i="1" dirty="0">
                <a:solidFill>
                  <a:srgbClr val="0000FF"/>
                </a:solidFill>
              </a:rPr>
              <a:t>=</a:t>
            </a:r>
            <a:r>
              <a:rPr lang="en-US" dirty="0">
                <a:solidFill>
                  <a:srgbClr val="0000FF"/>
                </a:solidFill>
              </a:rPr>
              <a:t>0.8 similarity, set </a:t>
            </a:r>
            <a:r>
              <a:rPr lang="en-US" b="1" dirty="0">
                <a:solidFill>
                  <a:srgbClr val="0000FF"/>
                </a:solidFill>
              </a:rPr>
              <a:t>b</a:t>
            </a:r>
            <a:r>
              <a:rPr lang="en-US" dirty="0">
                <a:solidFill>
                  <a:srgbClr val="0000FF"/>
                </a:solidFill>
              </a:rPr>
              <a:t>=20, </a:t>
            </a:r>
            <a:r>
              <a:rPr lang="en-US" b="1" dirty="0" smtClean="0">
                <a:solidFill>
                  <a:srgbClr val="0000FF"/>
                </a:solidFill>
              </a:rPr>
              <a:t>r</a:t>
            </a:r>
            <a:r>
              <a:rPr lang="en-US" dirty="0" smtClean="0">
                <a:solidFill>
                  <a:srgbClr val="0000FF"/>
                </a:solidFill>
              </a:rPr>
              <a:t>=5</a:t>
            </a:r>
          </a:p>
          <a:p>
            <a:endParaRPr lang="en-US" b="1" dirty="0">
              <a:solidFill>
                <a:srgbClr val="0000FF"/>
              </a:solidFill>
            </a:endParaRPr>
          </a:p>
          <a:p>
            <a:r>
              <a:rPr lang="en-US" b="1" dirty="0">
                <a:solidFill>
                  <a:srgbClr val="D60093"/>
                </a:solidFill>
              </a:rPr>
              <a:t>Assume:</a:t>
            </a:r>
            <a:r>
              <a:rPr lang="en-US" dirty="0"/>
              <a:t> </a:t>
            </a:r>
            <a:r>
              <a:rPr lang="en-US" dirty="0" err="1"/>
              <a:t>sim</a:t>
            </a:r>
            <a:r>
              <a:rPr lang="en-US" dirty="0"/>
              <a:t>(C</a:t>
            </a:r>
            <a:r>
              <a:rPr lang="en-US" baseline="-25000" dirty="0"/>
              <a:t>1</a:t>
            </a:r>
            <a:r>
              <a:rPr lang="en-US" dirty="0"/>
              <a:t>, C</a:t>
            </a:r>
            <a:r>
              <a:rPr lang="en-US" baseline="-25000" dirty="0"/>
              <a:t>2</a:t>
            </a:r>
            <a:r>
              <a:rPr lang="en-US" dirty="0"/>
              <a:t>) = </a:t>
            </a:r>
            <a:r>
              <a:rPr lang="en-US" dirty="0" smtClean="0"/>
              <a:t>0.3</a:t>
            </a:r>
            <a:endParaRPr lang="en-US" dirty="0"/>
          </a:p>
          <a:p>
            <a:pPr lvl="1"/>
            <a:r>
              <a:rPr lang="en-US" dirty="0"/>
              <a:t>Since sim(C</a:t>
            </a:r>
            <a:r>
              <a:rPr lang="en-US" baseline="-25000" dirty="0"/>
              <a:t>1</a:t>
            </a:r>
            <a:r>
              <a:rPr lang="en-US" dirty="0"/>
              <a:t>, C</a:t>
            </a:r>
            <a:r>
              <a:rPr lang="en-US" baseline="-25000" dirty="0"/>
              <a:t>2</a:t>
            </a:r>
            <a:r>
              <a:rPr lang="en-US" dirty="0"/>
              <a:t>) </a:t>
            </a:r>
            <a:r>
              <a:rPr lang="en-US" dirty="0" smtClean="0">
                <a:sym typeface="Symbol"/>
              </a:rPr>
              <a:t>&lt; </a:t>
            </a:r>
            <a:r>
              <a:rPr lang="en-US" b="1" dirty="0" smtClean="0">
                <a:sym typeface="Symbol"/>
              </a:rPr>
              <a:t>s</a:t>
            </a:r>
            <a:r>
              <a:rPr lang="en-US" dirty="0" smtClean="0"/>
              <a:t> </a:t>
            </a:r>
            <a:r>
              <a:rPr lang="en-US" dirty="0"/>
              <a:t>we want C</a:t>
            </a:r>
            <a:r>
              <a:rPr lang="en-US" baseline="-25000" dirty="0"/>
              <a:t>1</a:t>
            </a:r>
            <a:r>
              <a:rPr lang="en-US" dirty="0"/>
              <a:t>, C</a:t>
            </a:r>
            <a:r>
              <a:rPr lang="en-US" baseline="-25000" dirty="0"/>
              <a:t>2</a:t>
            </a:r>
            <a:r>
              <a:rPr lang="en-US" dirty="0"/>
              <a:t> to hash to </a:t>
            </a:r>
            <a:r>
              <a:rPr lang="en-US" b="1" dirty="0" smtClean="0">
                <a:solidFill>
                  <a:srgbClr val="D60093"/>
                </a:solidFill>
              </a:rPr>
              <a:t>NO common buckets</a:t>
            </a:r>
            <a:r>
              <a:rPr lang="en-US" dirty="0" smtClean="0">
                <a:solidFill>
                  <a:srgbClr val="D60093"/>
                </a:solidFill>
              </a:rPr>
              <a:t> </a:t>
            </a:r>
            <a:r>
              <a:rPr lang="en-US" dirty="0" smtClean="0"/>
              <a:t>(all bands should be different)</a:t>
            </a:r>
            <a:endParaRPr lang="en-US" dirty="0"/>
          </a:p>
          <a:p>
            <a:endParaRPr lang="en-US" b="1" dirty="0" smtClean="0">
              <a:solidFill>
                <a:srgbClr val="008000"/>
              </a:solidFill>
            </a:endParaRPr>
          </a:p>
          <a:p>
            <a:r>
              <a:rPr lang="en-US" b="1" dirty="0" smtClean="0">
                <a:solidFill>
                  <a:srgbClr val="008000"/>
                </a:solidFill>
              </a:rPr>
              <a:t>Probability C</a:t>
            </a:r>
            <a:r>
              <a:rPr lang="en-US" b="1" baseline="-25000" dirty="0" smtClean="0">
                <a:solidFill>
                  <a:srgbClr val="008000"/>
                </a:solidFill>
              </a:rPr>
              <a:t>1</a:t>
            </a:r>
            <a:r>
              <a:rPr lang="en-US" b="1" dirty="0" smtClean="0">
                <a:solidFill>
                  <a:srgbClr val="008000"/>
                </a:solidFill>
              </a:rPr>
              <a:t>, C</a:t>
            </a:r>
            <a:r>
              <a:rPr lang="en-US" b="1" baseline="-25000" dirty="0" smtClean="0">
                <a:solidFill>
                  <a:srgbClr val="008000"/>
                </a:solidFill>
              </a:rPr>
              <a:t>2</a:t>
            </a:r>
            <a:r>
              <a:rPr lang="en-US" b="1" dirty="0" smtClean="0">
                <a:solidFill>
                  <a:srgbClr val="008000"/>
                </a:solidFill>
              </a:rPr>
              <a:t> identical in one particular band: </a:t>
            </a:r>
            <a:r>
              <a:rPr lang="en-US" dirty="0" smtClean="0"/>
              <a:t>(0.3)</a:t>
            </a:r>
            <a:r>
              <a:rPr lang="en-US" baseline="30000" dirty="0" smtClean="0"/>
              <a:t>5</a:t>
            </a:r>
            <a:r>
              <a:rPr lang="en-US" dirty="0" smtClean="0"/>
              <a:t>  = 0.00243</a:t>
            </a:r>
          </a:p>
          <a:p>
            <a:endParaRPr lang="en-US" dirty="0" smtClean="0"/>
          </a:p>
          <a:p>
            <a:r>
              <a:rPr lang="en-US" dirty="0" smtClean="0"/>
              <a:t>Probability C</a:t>
            </a:r>
            <a:r>
              <a:rPr lang="en-US" baseline="-25000" dirty="0" smtClean="0"/>
              <a:t>1</a:t>
            </a:r>
            <a:r>
              <a:rPr lang="en-US" dirty="0" smtClean="0"/>
              <a:t>, C</a:t>
            </a:r>
            <a:r>
              <a:rPr lang="en-US" baseline="-25000" dirty="0" smtClean="0"/>
              <a:t>2</a:t>
            </a:r>
            <a:r>
              <a:rPr lang="en-US" dirty="0" smtClean="0"/>
              <a:t> identical in at least 1 of 20 bands: 1 - (1 - </a:t>
            </a:r>
            <a:r>
              <a:rPr lang="en-US" dirty="0"/>
              <a:t>0.00243</a:t>
            </a:r>
            <a:r>
              <a:rPr lang="en-US" dirty="0" smtClean="0"/>
              <a:t>)</a:t>
            </a:r>
            <a:r>
              <a:rPr lang="en-US" baseline="30000" dirty="0" smtClean="0"/>
              <a:t>20</a:t>
            </a:r>
            <a:r>
              <a:rPr lang="en-US" dirty="0" smtClean="0"/>
              <a:t> = 0.0474</a:t>
            </a:r>
          </a:p>
          <a:p>
            <a:pPr lvl="1"/>
            <a:r>
              <a:rPr lang="en-US" dirty="0" smtClean="0"/>
              <a:t>In other words, approximately 4.74% pairs of docs with similarity 0.3% end up becoming </a:t>
            </a:r>
            <a:r>
              <a:rPr lang="en-US" b="1" dirty="0" smtClean="0">
                <a:solidFill>
                  <a:srgbClr val="D60093"/>
                </a:solidFill>
              </a:rPr>
              <a:t>candidate pairs</a:t>
            </a:r>
            <a:endParaRPr lang="en-US" dirty="0" smtClean="0"/>
          </a:p>
          <a:p>
            <a:pPr lvl="2"/>
            <a:r>
              <a:rPr lang="en-US" dirty="0" smtClean="0"/>
              <a:t>They are </a:t>
            </a:r>
            <a:r>
              <a:rPr lang="en-US" b="1" dirty="0" smtClean="0">
                <a:solidFill>
                  <a:srgbClr val="FF0066"/>
                </a:solidFill>
              </a:rPr>
              <a:t>false positives </a:t>
            </a:r>
            <a:r>
              <a:rPr lang="en-US" dirty="0"/>
              <a:t>since </a:t>
            </a:r>
            <a:r>
              <a:rPr lang="en-US" dirty="0" smtClean="0"/>
              <a:t>we will have to examine them (they are candidate pairs) but then it will turn out their similarity is below threshold </a:t>
            </a:r>
            <a:r>
              <a:rPr lang="en-US" b="1" dirty="0" smtClean="0"/>
              <a:t>s</a:t>
            </a:r>
            <a:endParaRPr lang="en-US" b="1" dirty="0" smtClean="0">
              <a:solidFill>
                <a:schemeClr val="accent2"/>
              </a:solidFill>
            </a:endParaRPr>
          </a:p>
        </p:txBody>
      </p:sp>
    </p:spTree>
    <p:extLst>
      <p:ext uri="{BB962C8B-B14F-4D97-AF65-F5344CB8AC3E}">
        <p14:creationId xmlns:p14="http://schemas.microsoft.com/office/powerpoint/2010/main" val="1680409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LSH Involves a Tradeoff</a:t>
            </a:r>
          </a:p>
        </p:txBody>
      </p:sp>
      <p:sp>
        <p:nvSpPr>
          <p:cNvPr id="17411" name="Rectangle 3"/>
          <p:cNvSpPr>
            <a:spLocks noGrp="1" noChangeArrowheads="1"/>
          </p:cNvSpPr>
          <p:nvPr>
            <p:ph idx="1"/>
          </p:nvPr>
        </p:nvSpPr>
        <p:spPr>
          <a:xfrm>
            <a:off x="457200" y="1371600"/>
            <a:ext cx="7772400" cy="5181601"/>
          </a:xfrm>
        </p:spPr>
        <p:txBody>
          <a:bodyPr/>
          <a:lstStyle/>
          <a:p>
            <a:r>
              <a:rPr lang="en-US" b="1" dirty="0" smtClean="0">
                <a:solidFill>
                  <a:srgbClr val="D60093"/>
                </a:solidFill>
              </a:rPr>
              <a:t>Pick:</a:t>
            </a:r>
          </a:p>
          <a:p>
            <a:pPr lvl="1"/>
            <a:r>
              <a:rPr lang="en-US" dirty="0"/>
              <a:t>T</a:t>
            </a:r>
            <a:r>
              <a:rPr lang="en-US" dirty="0" smtClean="0"/>
              <a:t>he number of Min-Hashes (rows of </a:t>
            </a:r>
            <a:r>
              <a:rPr lang="en-US" b="1" i="1" dirty="0" smtClean="0"/>
              <a:t>M</a:t>
            </a:r>
            <a:r>
              <a:rPr lang="en-US" dirty="0" smtClean="0"/>
              <a:t>) </a:t>
            </a:r>
          </a:p>
          <a:p>
            <a:pPr lvl="1"/>
            <a:r>
              <a:rPr lang="en-US" dirty="0"/>
              <a:t>T</a:t>
            </a:r>
            <a:r>
              <a:rPr lang="en-US" dirty="0" smtClean="0"/>
              <a:t>he number of bands </a:t>
            </a:r>
            <a:r>
              <a:rPr lang="en-US" b="1" i="1" dirty="0" smtClean="0"/>
              <a:t>b</a:t>
            </a:r>
            <a:r>
              <a:rPr lang="en-US" dirty="0" smtClean="0"/>
              <a:t>, and </a:t>
            </a:r>
          </a:p>
          <a:p>
            <a:pPr lvl="1"/>
            <a:r>
              <a:rPr lang="en-US" dirty="0"/>
              <a:t>T</a:t>
            </a:r>
            <a:r>
              <a:rPr lang="en-US" dirty="0" smtClean="0"/>
              <a:t>he number of rows </a:t>
            </a:r>
            <a:r>
              <a:rPr lang="en-US" b="1" i="1" dirty="0" smtClean="0"/>
              <a:t>r</a:t>
            </a:r>
            <a:r>
              <a:rPr lang="en-US" dirty="0" smtClean="0"/>
              <a:t> per band to balance false positives/negatives</a:t>
            </a:r>
          </a:p>
          <a:p>
            <a:pPr lvl="8"/>
            <a:endParaRPr lang="en-US" dirty="0" smtClean="0"/>
          </a:p>
          <a:p>
            <a:r>
              <a:rPr lang="en-US" b="1" dirty="0" smtClean="0">
                <a:solidFill>
                  <a:srgbClr val="0000FF"/>
                </a:solidFill>
              </a:rPr>
              <a:t>Example:</a:t>
            </a:r>
            <a:r>
              <a:rPr lang="en-US" dirty="0" smtClean="0"/>
              <a:t> If we had only 15 bands of 5 rows, the number of false positives would go down, but the number of false negatives would go up</a:t>
            </a:r>
          </a:p>
        </p:txBody>
      </p:sp>
    </p:spTree>
    <p:extLst>
      <p:ext uri="{BB962C8B-B14F-4D97-AF65-F5344CB8AC3E}">
        <p14:creationId xmlns:p14="http://schemas.microsoft.com/office/powerpoint/2010/main" val="392400371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534400" cy="987552"/>
          </a:xfrm>
        </p:spPr>
        <p:txBody>
          <a:bodyPr/>
          <a:lstStyle/>
          <a:p>
            <a:r>
              <a:rPr lang="en-US" dirty="0" smtClean="0"/>
              <a:t>Analysis of LSH – What We Want</a:t>
            </a:r>
          </a:p>
        </p:txBody>
      </p:sp>
      <p:sp>
        <p:nvSpPr>
          <p:cNvPr id="18435"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18436"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a:latin typeface="Tahoma" pitchFamily="34" charset="0"/>
              </a:rPr>
              <a:t>t =</a:t>
            </a:r>
            <a:r>
              <a:rPr lang="en-US" i="1" dirty="0" err="1">
                <a:latin typeface="Tahoma" pitchFamily="34" charset="0"/>
              </a:rPr>
              <a:t>sim</a:t>
            </a:r>
            <a:r>
              <a:rPr lang="en-US" i="1" dirty="0">
                <a:latin typeface="Tahoma" pitchFamily="34" charset="0"/>
              </a:rPr>
              <a:t>(C</a:t>
            </a:r>
            <a:r>
              <a:rPr lang="en-US" i="1" baseline="-25000" dirty="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18437"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18438" name="Line 6"/>
          <p:cNvSpPr>
            <a:spLocks noChangeShapeType="1"/>
          </p:cNvSpPr>
          <p:nvPr/>
        </p:nvSpPr>
        <p:spPr bwMode="auto">
          <a:xfrm>
            <a:off x="5943600" y="5779532"/>
            <a:ext cx="838200" cy="0"/>
          </a:xfrm>
          <a:prstGeom prst="line">
            <a:avLst/>
          </a:prstGeom>
          <a:noFill/>
          <a:ln w="9525">
            <a:solidFill>
              <a:schemeClr val="tx1"/>
            </a:solidFill>
            <a:round/>
            <a:headEnd/>
            <a:tailEnd type="triangle" w="med" len="med"/>
          </a:ln>
        </p:spPr>
        <p:txBody>
          <a:bodyPr/>
          <a:lstStyle/>
          <a:p>
            <a:endParaRPr lang="en-US"/>
          </a:p>
        </p:txBody>
      </p:sp>
      <p:sp>
        <p:nvSpPr>
          <p:cNvPr id="18439"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
        <p:nvSpPr>
          <p:cNvPr id="18440" name="Line 8"/>
          <p:cNvSpPr>
            <a:spLocks noChangeShapeType="1"/>
          </p:cNvSpPr>
          <p:nvPr/>
        </p:nvSpPr>
        <p:spPr bwMode="auto">
          <a:xfrm>
            <a:off x="2362200" y="5410200"/>
            <a:ext cx="2133600" cy="0"/>
          </a:xfrm>
          <a:prstGeom prst="line">
            <a:avLst/>
          </a:prstGeom>
          <a:noFill/>
          <a:ln w="25400">
            <a:solidFill>
              <a:srgbClr val="FF0000"/>
            </a:solidFill>
            <a:round/>
            <a:headEnd/>
            <a:tailEnd/>
          </a:ln>
        </p:spPr>
        <p:txBody>
          <a:bodyPr/>
          <a:lstStyle/>
          <a:p>
            <a:endParaRPr lang="en-US"/>
          </a:p>
        </p:txBody>
      </p:sp>
      <p:sp>
        <p:nvSpPr>
          <p:cNvPr id="18441" name="Text Box 9"/>
          <p:cNvSpPr txBox="1">
            <a:spLocks noChangeArrowheads="1"/>
          </p:cNvSpPr>
          <p:nvPr/>
        </p:nvSpPr>
        <p:spPr bwMode="auto">
          <a:xfrm rot="16200000">
            <a:off x="3147235" y="3712312"/>
            <a:ext cx="2307556" cy="369332"/>
          </a:xfrm>
          <a:prstGeom prst="rect">
            <a:avLst/>
          </a:prstGeom>
          <a:noFill/>
          <a:ln w="9525">
            <a:noFill/>
            <a:miter lim="800000"/>
            <a:headEnd/>
            <a:tailEnd/>
          </a:ln>
        </p:spPr>
        <p:txBody>
          <a:bodyPr wrap="none">
            <a:spAutoFit/>
          </a:bodyPr>
          <a:lstStyle/>
          <a:p>
            <a:pPr algn="ctr" eaLnBrk="0" hangingPunct="0"/>
            <a:r>
              <a:rPr lang="en-US" dirty="0" smtClean="0">
                <a:solidFill>
                  <a:srgbClr val="008000"/>
                </a:solidFill>
                <a:latin typeface="Tahoma" pitchFamily="34" charset="0"/>
              </a:rPr>
              <a:t>Similarity threshold </a:t>
            </a:r>
            <a:r>
              <a:rPr lang="en-US" b="1" i="1" dirty="0" smtClean="0">
                <a:solidFill>
                  <a:srgbClr val="008000"/>
                </a:solidFill>
                <a:latin typeface="Tahoma" pitchFamily="34" charset="0"/>
              </a:rPr>
              <a:t>s</a:t>
            </a:r>
            <a:endParaRPr lang="en-US" b="1" i="1" dirty="0">
              <a:solidFill>
                <a:srgbClr val="008000"/>
              </a:solidFill>
              <a:latin typeface="Tahoma" pitchFamily="34" charset="0"/>
            </a:endParaRPr>
          </a:p>
        </p:txBody>
      </p:sp>
      <p:sp>
        <p:nvSpPr>
          <p:cNvPr id="18442" name="Line 10"/>
          <p:cNvSpPr>
            <a:spLocks noChangeShapeType="1"/>
          </p:cNvSpPr>
          <p:nvPr/>
        </p:nvSpPr>
        <p:spPr bwMode="auto">
          <a:xfrm flipV="1">
            <a:off x="4495800" y="1828800"/>
            <a:ext cx="0" cy="3581400"/>
          </a:xfrm>
          <a:prstGeom prst="line">
            <a:avLst/>
          </a:prstGeom>
          <a:noFill/>
          <a:ln w="25400">
            <a:solidFill>
              <a:srgbClr val="FF0000"/>
            </a:solidFill>
            <a:round/>
            <a:headEnd/>
            <a:tailEnd/>
          </a:ln>
        </p:spPr>
        <p:txBody>
          <a:bodyPr/>
          <a:lstStyle/>
          <a:p>
            <a:endParaRPr lang="en-US"/>
          </a:p>
        </p:txBody>
      </p:sp>
      <p:sp>
        <p:nvSpPr>
          <p:cNvPr id="18443" name="Line 11"/>
          <p:cNvSpPr>
            <a:spLocks noChangeShapeType="1"/>
          </p:cNvSpPr>
          <p:nvPr/>
        </p:nvSpPr>
        <p:spPr bwMode="auto">
          <a:xfrm>
            <a:off x="4495800" y="1828800"/>
            <a:ext cx="2133600" cy="0"/>
          </a:xfrm>
          <a:prstGeom prst="line">
            <a:avLst/>
          </a:prstGeom>
          <a:noFill/>
          <a:ln w="25400">
            <a:solidFill>
              <a:srgbClr val="FF0000"/>
            </a:solidFill>
            <a:round/>
            <a:headEnd/>
            <a:tailEnd/>
          </a:ln>
        </p:spPr>
        <p:txBody>
          <a:bodyPr/>
          <a:lstStyle/>
          <a:p>
            <a:endParaRPr lang="en-US"/>
          </a:p>
        </p:txBody>
      </p:sp>
      <p:grpSp>
        <p:nvGrpSpPr>
          <p:cNvPr id="2" name="Group 12"/>
          <p:cNvGrpSpPr>
            <a:grpSpLocks/>
          </p:cNvGrpSpPr>
          <p:nvPr/>
        </p:nvGrpSpPr>
        <p:grpSpPr bwMode="auto">
          <a:xfrm>
            <a:off x="2667000" y="3581400"/>
            <a:ext cx="1236663" cy="1828800"/>
            <a:chOff x="1680" y="2256"/>
            <a:chExt cx="779" cy="1152"/>
          </a:xfrm>
        </p:grpSpPr>
        <p:sp>
          <p:nvSpPr>
            <p:cNvPr id="18448" name="Text Box 13"/>
            <p:cNvSpPr txBox="1">
              <a:spLocks noChangeArrowheads="1"/>
            </p:cNvSpPr>
            <p:nvPr/>
          </p:nvSpPr>
          <p:spPr bwMode="auto">
            <a:xfrm>
              <a:off x="1680" y="2256"/>
              <a:ext cx="779" cy="404"/>
            </a:xfrm>
            <a:prstGeom prst="rect">
              <a:avLst/>
            </a:prstGeom>
            <a:noFill/>
            <a:ln w="9525">
              <a:noFill/>
              <a:miter lim="800000"/>
              <a:headEnd/>
              <a:tailEnd/>
            </a:ln>
          </p:spPr>
          <p:txBody>
            <a:bodyPr wrap="none">
              <a:spAutoFit/>
            </a:bodyPr>
            <a:lstStyle/>
            <a:p>
              <a:pPr algn="ctr" eaLnBrk="0" hangingPunct="0"/>
              <a:r>
                <a:rPr lang="en-US" dirty="0">
                  <a:latin typeface="Tahoma" pitchFamily="34" charset="0"/>
                </a:rPr>
                <a:t>No chance</a:t>
              </a:r>
            </a:p>
            <a:p>
              <a:pPr algn="ctr" eaLnBrk="0" hangingPunct="0"/>
              <a:r>
                <a:rPr lang="en-US" dirty="0">
                  <a:latin typeface="Tahoma" pitchFamily="34" charset="0"/>
                </a:rPr>
                <a:t>if </a:t>
              </a:r>
              <a:r>
                <a:rPr lang="en-US" i="1" dirty="0" smtClean="0">
                  <a:latin typeface="Tahoma" pitchFamily="34" charset="0"/>
                </a:rPr>
                <a:t>t</a:t>
              </a:r>
              <a:r>
                <a:rPr lang="en-US" dirty="0" smtClean="0">
                  <a:latin typeface="Tahoma" pitchFamily="34" charset="0"/>
                </a:rPr>
                <a:t> </a:t>
              </a:r>
              <a:r>
                <a:rPr lang="en-US" dirty="0">
                  <a:latin typeface="Tahoma" pitchFamily="34" charset="0"/>
                </a:rPr>
                <a:t>&lt; </a:t>
              </a:r>
              <a:r>
                <a:rPr lang="en-US" i="1" dirty="0" smtClean="0">
                  <a:latin typeface="Tahoma" pitchFamily="34" charset="0"/>
                </a:rPr>
                <a:t>s</a:t>
              </a:r>
              <a:endParaRPr lang="en-US" i="1" dirty="0">
                <a:latin typeface="Tahoma" pitchFamily="34" charset="0"/>
              </a:endParaRPr>
            </a:p>
          </p:txBody>
        </p:sp>
        <p:sp>
          <p:nvSpPr>
            <p:cNvPr id="18449" name="Line 14"/>
            <p:cNvSpPr>
              <a:spLocks noChangeShapeType="1"/>
            </p:cNvSpPr>
            <p:nvPr/>
          </p:nvSpPr>
          <p:spPr bwMode="auto">
            <a:xfrm>
              <a:off x="2112" y="2736"/>
              <a:ext cx="288" cy="672"/>
            </a:xfrm>
            <a:prstGeom prst="line">
              <a:avLst/>
            </a:prstGeom>
            <a:noFill/>
            <a:ln w="9525">
              <a:solidFill>
                <a:schemeClr val="tx1"/>
              </a:solidFill>
              <a:round/>
              <a:headEnd/>
              <a:tailEnd type="triangle" w="med" len="med"/>
            </a:ln>
          </p:spPr>
          <p:txBody>
            <a:bodyPr/>
            <a:lstStyle/>
            <a:p>
              <a:endParaRPr lang="en-US"/>
            </a:p>
          </p:txBody>
        </p:sp>
      </p:grpSp>
      <p:grpSp>
        <p:nvGrpSpPr>
          <p:cNvPr id="3" name="Group 15"/>
          <p:cNvGrpSpPr>
            <a:grpSpLocks/>
          </p:cNvGrpSpPr>
          <p:nvPr/>
        </p:nvGrpSpPr>
        <p:grpSpPr bwMode="auto">
          <a:xfrm>
            <a:off x="4648201" y="1828800"/>
            <a:ext cx="1752601" cy="1327150"/>
            <a:chOff x="2928" y="1152"/>
            <a:chExt cx="1104" cy="836"/>
          </a:xfrm>
        </p:grpSpPr>
        <p:sp>
          <p:nvSpPr>
            <p:cNvPr id="18446" name="Text Box 16"/>
            <p:cNvSpPr txBox="1">
              <a:spLocks noChangeArrowheads="1"/>
            </p:cNvSpPr>
            <p:nvPr/>
          </p:nvSpPr>
          <p:spPr bwMode="auto">
            <a:xfrm>
              <a:off x="2928" y="1584"/>
              <a:ext cx="1104" cy="404"/>
            </a:xfrm>
            <a:prstGeom prst="rect">
              <a:avLst/>
            </a:prstGeom>
            <a:noFill/>
            <a:ln w="9525">
              <a:noFill/>
              <a:miter lim="800000"/>
              <a:headEnd/>
              <a:tailEnd/>
            </a:ln>
          </p:spPr>
          <p:txBody>
            <a:bodyPr wrap="square">
              <a:spAutoFit/>
            </a:bodyPr>
            <a:lstStyle/>
            <a:p>
              <a:pPr algn="ctr" eaLnBrk="0" hangingPunct="0"/>
              <a:r>
                <a:rPr lang="en-US" dirty="0" smtClean="0">
                  <a:latin typeface="Tahoma" pitchFamily="34" charset="0"/>
                </a:rPr>
                <a:t>Probability = </a:t>
              </a:r>
              <a:r>
                <a:rPr lang="en-US" dirty="0">
                  <a:latin typeface="Tahoma" pitchFamily="34" charset="0"/>
                </a:rPr>
                <a:t>1 if </a:t>
              </a:r>
              <a:r>
                <a:rPr lang="en-US" i="1" dirty="0" smtClean="0">
                  <a:latin typeface="Tahoma" pitchFamily="34" charset="0"/>
                </a:rPr>
                <a:t>t</a:t>
              </a:r>
              <a:r>
                <a:rPr lang="en-US" dirty="0" smtClean="0">
                  <a:latin typeface="Tahoma" pitchFamily="34" charset="0"/>
                </a:rPr>
                <a:t> </a:t>
              </a:r>
              <a:r>
                <a:rPr lang="en-US" dirty="0">
                  <a:latin typeface="Tahoma" pitchFamily="34" charset="0"/>
                </a:rPr>
                <a:t>&gt; </a:t>
              </a:r>
              <a:r>
                <a:rPr lang="en-US" i="1" dirty="0" smtClean="0">
                  <a:latin typeface="Tahoma" pitchFamily="34" charset="0"/>
                </a:rPr>
                <a:t>s</a:t>
              </a:r>
              <a:endParaRPr lang="en-US" i="1" dirty="0">
                <a:latin typeface="Tahoma" pitchFamily="34" charset="0"/>
              </a:endParaRPr>
            </a:p>
          </p:txBody>
        </p:sp>
        <p:sp>
          <p:nvSpPr>
            <p:cNvPr id="18447" name="Line 17"/>
            <p:cNvSpPr>
              <a:spLocks noChangeShapeType="1"/>
            </p:cNvSpPr>
            <p:nvPr/>
          </p:nvSpPr>
          <p:spPr bwMode="auto">
            <a:xfrm flipV="1">
              <a:off x="3408" y="1152"/>
              <a:ext cx="96" cy="432"/>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36628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8763000" cy="838200"/>
          </a:xfrm>
        </p:spPr>
        <p:txBody>
          <a:bodyPr>
            <a:normAutofit/>
          </a:bodyPr>
          <a:lstStyle/>
          <a:p>
            <a:r>
              <a:rPr lang="en-US" dirty="0" smtClean="0"/>
              <a:t>What 1 Band of 1 Row Gives You</a:t>
            </a:r>
          </a:p>
        </p:txBody>
      </p:sp>
      <p:sp>
        <p:nvSpPr>
          <p:cNvPr id="19459"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66568" name="Line 8"/>
          <p:cNvSpPr>
            <a:spLocks noChangeShapeType="1"/>
          </p:cNvSpPr>
          <p:nvPr/>
        </p:nvSpPr>
        <p:spPr bwMode="auto">
          <a:xfrm flipV="1">
            <a:off x="2362200" y="1828800"/>
            <a:ext cx="4267200" cy="3581400"/>
          </a:xfrm>
          <a:prstGeom prst="line">
            <a:avLst/>
          </a:prstGeom>
          <a:noFill/>
          <a:ln w="25400">
            <a:solidFill>
              <a:srgbClr val="FF0000"/>
            </a:solidFill>
            <a:round/>
            <a:headEnd/>
            <a:tailEnd/>
          </a:ln>
        </p:spPr>
        <p:txBody>
          <a:bodyPr/>
          <a:lstStyle/>
          <a:p>
            <a:endParaRPr lang="en-US"/>
          </a:p>
        </p:txBody>
      </p:sp>
      <p:sp>
        <p:nvSpPr>
          <p:cNvPr id="66570" name="Text Box 10"/>
          <p:cNvSpPr txBox="1">
            <a:spLocks noChangeArrowheads="1"/>
          </p:cNvSpPr>
          <p:nvPr/>
        </p:nvSpPr>
        <p:spPr bwMode="auto">
          <a:xfrm>
            <a:off x="4572000" y="3505200"/>
            <a:ext cx="1998663" cy="1190625"/>
          </a:xfrm>
          <a:prstGeom prst="rect">
            <a:avLst/>
          </a:prstGeom>
          <a:noFill/>
          <a:ln w="9525">
            <a:noFill/>
            <a:miter lim="800000"/>
            <a:headEnd/>
            <a:tailEnd/>
          </a:ln>
        </p:spPr>
        <p:txBody>
          <a:bodyPr wrap="none">
            <a:spAutoFit/>
          </a:bodyPr>
          <a:lstStyle/>
          <a:p>
            <a:pPr eaLnBrk="0" hangingPunct="0"/>
            <a:r>
              <a:rPr lang="en-US" b="1" dirty="0">
                <a:solidFill>
                  <a:srgbClr val="008000"/>
                </a:solidFill>
                <a:latin typeface="Tahoma" pitchFamily="34" charset="0"/>
              </a:rPr>
              <a:t>Remember:</a:t>
            </a:r>
          </a:p>
          <a:p>
            <a:pPr eaLnBrk="0" hangingPunct="0"/>
            <a:r>
              <a:rPr lang="en-US" dirty="0" smtClean="0">
                <a:latin typeface="Tahoma" pitchFamily="34" charset="0"/>
              </a:rPr>
              <a:t>Probability </a:t>
            </a:r>
            <a:r>
              <a:rPr lang="en-US" dirty="0">
                <a:latin typeface="Tahoma" pitchFamily="34" charset="0"/>
              </a:rPr>
              <a:t>of</a:t>
            </a:r>
          </a:p>
          <a:p>
            <a:pPr eaLnBrk="0" hangingPunct="0"/>
            <a:r>
              <a:rPr lang="en-US" dirty="0">
                <a:latin typeface="Tahoma" pitchFamily="34" charset="0"/>
              </a:rPr>
              <a:t>equal hash-values</a:t>
            </a:r>
          </a:p>
          <a:p>
            <a:pPr eaLnBrk="0" hangingPunct="0"/>
            <a:r>
              <a:rPr lang="en-US" dirty="0">
                <a:latin typeface="Tahoma" pitchFamily="34" charset="0"/>
              </a:rPr>
              <a:t>= similarity</a:t>
            </a:r>
          </a:p>
        </p:txBody>
      </p:sp>
      <p:sp>
        <p:nvSpPr>
          <p:cNvPr id="15"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a:latin typeface="Tahoma" pitchFamily="34" charset="0"/>
              </a:rPr>
              <a:t>t =</a:t>
            </a:r>
            <a:r>
              <a:rPr lang="en-US" i="1" dirty="0" err="1">
                <a:latin typeface="Tahoma" pitchFamily="34" charset="0"/>
              </a:rPr>
              <a:t>sim</a:t>
            </a:r>
            <a:r>
              <a:rPr lang="en-US" i="1" dirty="0">
                <a:latin typeface="Tahoma" pitchFamily="34" charset="0"/>
              </a:rPr>
              <a:t>(C</a:t>
            </a:r>
            <a:r>
              <a:rPr lang="en-US" i="1" baseline="-25000" dirty="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16"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17" name="Line 6"/>
          <p:cNvSpPr>
            <a:spLocks noChangeShapeType="1"/>
          </p:cNvSpPr>
          <p:nvPr/>
        </p:nvSpPr>
        <p:spPr bwMode="auto">
          <a:xfrm>
            <a:off x="5943600" y="5779532"/>
            <a:ext cx="838200" cy="0"/>
          </a:xfrm>
          <a:prstGeom prst="line">
            <a:avLst/>
          </a:prstGeom>
          <a:noFill/>
          <a:ln w="9525">
            <a:solidFill>
              <a:schemeClr val="tx1"/>
            </a:solidFill>
            <a:round/>
            <a:headEnd/>
            <a:tailEnd type="triangle" w="med" len="med"/>
          </a:ln>
        </p:spPr>
        <p:txBody>
          <a:bodyPr/>
          <a:lstStyle/>
          <a:p>
            <a:endParaRPr lang="en-US"/>
          </a:p>
        </p:txBody>
      </p:sp>
      <p:sp>
        <p:nvSpPr>
          <p:cNvPr id="18"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29062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7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i="1" dirty="0" smtClean="0"/>
              <a:t>b</a:t>
            </a:r>
            <a:r>
              <a:rPr lang="en-US" dirty="0" smtClean="0"/>
              <a:t> bands, </a:t>
            </a:r>
            <a:r>
              <a:rPr lang="en-US" i="1" dirty="0" smtClean="0"/>
              <a:t>r</a:t>
            </a:r>
            <a:r>
              <a:rPr lang="en-US" dirty="0" smtClean="0"/>
              <a:t> rows/band</a:t>
            </a:r>
            <a:endParaRPr lang="en-US" i="1" dirty="0" smtClean="0"/>
          </a:p>
        </p:txBody>
      </p:sp>
      <p:sp>
        <p:nvSpPr>
          <p:cNvPr id="20483" name="Rectangle 3"/>
          <p:cNvSpPr>
            <a:spLocks noGrp="1" noChangeArrowheads="1"/>
          </p:cNvSpPr>
          <p:nvPr>
            <p:ph idx="1"/>
          </p:nvPr>
        </p:nvSpPr>
        <p:spPr/>
        <p:txBody>
          <a:bodyPr/>
          <a:lstStyle/>
          <a:p>
            <a:r>
              <a:rPr lang="en-AU" dirty="0" smtClean="0"/>
              <a:t>The probability that </a:t>
            </a:r>
            <a:r>
              <a:rPr lang="en-AU" dirty="0"/>
              <a:t>the </a:t>
            </a:r>
            <a:r>
              <a:rPr lang="en-AU" dirty="0" err="1"/>
              <a:t>minhash</a:t>
            </a:r>
            <a:r>
              <a:rPr lang="en-AU" dirty="0"/>
              <a:t> signatures for </a:t>
            </a:r>
            <a:r>
              <a:rPr lang="en-AU" dirty="0" smtClean="0"/>
              <a:t>the </a:t>
            </a:r>
            <a:r>
              <a:rPr lang="en-AU" dirty="0"/>
              <a:t>documents agree in any one </a:t>
            </a:r>
            <a:r>
              <a:rPr lang="en-AU" dirty="0" smtClean="0"/>
              <a:t>particular row </a:t>
            </a:r>
            <a:r>
              <a:rPr lang="en-AU" dirty="0"/>
              <a:t>of the signature matrix is </a:t>
            </a:r>
            <a:r>
              <a:rPr lang="en-US" b="1" i="1" dirty="0" smtClean="0">
                <a:solidFill>
                  <a:srgbClr val="FF0066"/>
                </a:solidFill>
              </a:rPr>
              <a:t>t </a:t>
            </a:r>
            <a:r>
              <a:rPr lang="en-US" dirty="0" smtClean="0"/>
              <a:t>(</a:t>
            </a:r>
            <a:r>
              <a:rPr lang="en-US" i="1" dirty="0" smtClean="0">
                <a:latin typeface="Tahoma" pitchFamily="34" charset="0"/>
              </a:rPr>
              <a:t>sim(C</a:t>
            </a:r>
            <a:r>
              <a:rPr lang="en-US" i="1" baseline="-25000" dirty="0" smtClean="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latin typeface="Tahoma" pitchFamily="34" charset="0"/>
              </a:rPr>
              <a:t> </a:t>
            </a:r>
            <a:r>
              <a:rPr lang="en-US" dirty="0"/>
              <a:t>)</a:t>
            </a:r>
            <a:endParaRPr lang="en-US" b="1" i="1" dirty="0" smtClean="0"/>
          </a:p>
          <a:p>
            <a:endParaRPr lang="en-US" b="1" i="1" dirty="0" smtClean="0">
              <a:solidFill>
                <a:srgbClr val="FF0066"/>
              </a:solidFill>
            </a:endParaRPr>
          </a:p>
          <a:p>
            <a:r>
              <a:rPr lang="en-US" dirty="0" smtClean="0"/>
              <a:t>Pick any band (</a:t>
            </a:r>
            <a:r>
              <a:rPr lang="en-US" b="1" i="1" dirty="0" smtClean="0">
                <a:solidFill>
                  <a:srgbClr val="FF0066"/>
                </a:solidFill>
              </a:rPr>
              <a:t>r</a:t>
            </a:r>
            <a:r>
              <a:rPr lang="en-US" dirty="0" smtClean="0"/>
              <a:t> rows)</a:t>
            </a:r>
          </a:p>
          <a:p>
            <a:pPr lvl="1"/>
            <a:r>
              <a:rPr lang="en-US" dirty="0" smtClean="0"/>
              <a:t>Prob. that all rows in band equal =</a:t>
            </a:r>
            <a:r>
              <a:rPr lang="en-US" b="1" dirty="0" smtClean="0"/>
              <a:t> </a:t>
            </a:r>
            <a:r>
              <a:rPr lang="en-US" b="1" i="1" dirty="0" err="1" smtClean="0">
                <a:solidFill>
                  <a:srgbClr val="FF0066"/>
                </a:solidFill>
              </a:rPr>
              <a:t>t</a:t>
            </a:r>
            <a:r>
              <a:rPr lang="en-US" b="1" i="1" baseline="30000" dirty="0" err="1" smtClean="0">
                <a:solidFill>
                  <a:srgbClr val="FF0066"/>
                </a:solidFill>
              </a:rPr>
              <a:t>r</a:t>
            </a:r>
            <a:r>
              <a:rPr lang="en-US" b="1" dirty="0" smtClean="0"/>
              <a:t> </a:t>
            </a:r>
          </a:p>
          <a:p>
            <a:pPr lvl="1"/>
            <a:r>
              <a:rPr lang="en-US" dirty="0" smtClean="0"/>
              <a:t>Prob. that some row in band unequal = </a:t>
            </a:r>
            <a:r>
              <a:rPr lang="en-US" b="1" dirty="0" smtClean="0">
                <a:solidFill>
                  <a:srgbClr val="FF0066"/>
                </a:solidFill>
              </a:rPr>
              <a:t>1 - </a:t>
            </a:r>
            <a:r>
              <a:rPr lang="en-US" b="1" i="1" dirty="0" err="1" smtClean="0">
                <a:solidFill>
                  <a:srgbClr val="FF0066"/>
                </a:solidFill>
              </a:rPr>
              <a:t>t</a:t>
            </a:r>
            <a:r>
              <a:rPr lang="en-US" b="1" i="1" baseline="30000" dirty="0" err="1" smtClean="0">
                <a:solidFill>
                  <a:srgbClr val="FF0066"/>
                </a:solidFill>
              </a:rPr>
              <a:t>r</a:t>
            </a:r>
            <a:r>
              <a:rPr lang="en-US" b="1" dirty="0" smtClean="0"/>
              <a:t> </a:t>
            </a:r>
          </a:p>
          <a:p>
            <a:pPr lvl="8"/>
            <a:endParaRPr lang="en-US" dirty="0" smtClean="0"/>
          </a:p>
          <a:p>
            <a:r>
              <a:rPr lang="en-US" dirty="0" smtClean="0"/>
              <a:t>Prob. that no band identical  = </a:t>
            </a:r>
            <a:r>
              <a:rPr lang="en-US" b="1" dirty="0" smtClean="0">
                <a:solidFill>
                  <a:srgbClr val="FF0066"/>
                </a:solidFill>
              </a:rPr>
              <a:t>(1 - </a:t>
            </a:r>
            <a:r>
              <a:rPr lang="en-US" b="1" i="1" dirty="0" err="1" smtClean="0">
                <a:solidFill>
                  <a:srgbClr val="FF0066"/>
                </a:solidFill>
              </a:rPr>
              <a:t>t</a:t>
            </a:r>
            <a:r>
              <a:rPr lang="en-US" b="1" i="1" baseline="30000" dirty="0" err="1" smtClean="0">
                <a:solidFill>
                  <a:srgbClr val="FF0066"/>
                </a:solidFill>
              </a:rPr>
              <a:t>r</a:t>
            </a:r>
            <a:r>
              <a:rPr lang="en-US" b="1" dirty="0" smtClean="0">
                <a:solidFill>
                  <a:srgbClr val="FF0066"/>
                </a:solidFill>
              </a:rPr>
              <a:t>)</a:t>
            </a:r>
            <a:r>
              <a:rPr lang="en-US" b="1" i="1" baseline="30000" dirty="0" smtClean="0">
                <a:solidFill>
                  <a:srgbClr val="FF0066"/>
                </a:solidFill>
              </a:rPr>
              <a:t>b</a:t>
            </a:r>
          </a:p>
          <a:p>
            <a:pPr lvl="8"/>
            <a:endParaRPr lang="en-US" i="1" baseline="30000" dirty="0" smtClean="0">
              <a:solidFill>
                <a:srgbClr val="FF0066"/>
              </a:solidFill>
            </a:endParaRPr>
          </a:p>
          <a:p>
            <a:r>
              <a:rPr lang="en-US" dirty="0" smtClean="0"/>
              <a:t>Prob. that at least 1 band identical = </a:t>
            </a:r>
            <a:r>
              <a:rPr lang="en-US" b="1" dirty="0" smtClean="0">
                <a:solidFill>
                  <a:srgbClr val="FF0066"/>
                </a:solidFill>
              </a:rPr>
              <a:t>1 - (1 - </a:t>
            </a:r>
            <a:r>
              <a:rPr lang="en-US" b="1" i="1" dirty="0" err="1" smtClean="0">
                <a:solidFill>
                  <a:srgbClr val="FF0066"/>
                </a:solidFill>
              </a:rPr>
              <a:t>t</a:t>
            </a:r>
            <a:r>
              <a:rPr lang="en-US" b="1" i="1" baseline="30000" dirty="0" err="1" smtClean="0">
                <a:solidFill>
                  <a:srgbClr val="FF0066"/>
                </a:solidFill>
              </a:rPr>
              <a:t>r</a:t>
            </a:r>
            <a:r>
              <a:rPr lang="en-US" b="1" dirty="0" smtClean="0">
                <a:solidFill>
                  <a:srgbClr val="FF0066"/>
                </a:solidFill>
              </a:rPr>
              <a:t>)</a:t>
            </a:r>
            <a:r>
              <a:rPr lang="en-US" b="1" i="1" baseline="30000" dirty="0" smtClean="0">
                <a:solidFill>
                  <a:srgbClr val="FF0066"/>
                </a:solidFill>
              </a:rPr>
              <a:t>b</a:t>
            </a:r>
            <a:endParaRPr lang="en-US" b="1" dirty="0" smtClean="0">
              <a:solidFill>
                <a:srgbClr val="FF0066"/>
              </a:solidFill>
            </a:endParaRPr>
          </a:p>
          <a:p>
            <a:pPr lvl="1"/>
            <a:endParaRPr lang="en-US" i="1" baseline="30000" dirty="0" smtClean="0">
              <a:solidFill>
                <a:srgbClr val="FF0066"/>
              </a:solidFill>
            </a:endParaRPr>
          </a:p>
        </p:txBody>
      </p:sp>
    </p:spTree>
    <p:extLst>
      <p:ext uri="{BB962C8B-B14F-4D97-AF65-F5344CB8AC3E}">
        <p14:creationId xmlns:p14="http://schemas.microsoft.com/office/powerpoint/2010/main" val="64783035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686800" cy="987552"/>
          </a:xfrm>
        </p:spPr>
        <p:txBody>
          <a:bodyPr>
            <a:normAutofit/>
          </a:bodyPr>
          <a:lstStyle/>
          <a:p>
            <a:r>
              <a:rPr lang="en-US" dirty="0" smtClean="0"/>
              <a:t>What </a:t>
            </a:r>
            <a:r>
              <a:rPr lang="en-US" i="1" dirty="0" smtClean="0"/>
              <a:t>b</a:t>
            </a:r>
            <a:r>
              <a:rPr lang="en-US" dirty="0" smtClean="0"/>
              <a:t>  Bands of </a:t>
            </a:r>
            <a:r>
              <a:rPr lang="en-US" i="1" dirty="0" smtClean="0"/>
              <a:t>r</a:t>
            </a:r>
            <a:r>
              <a:rPr lang="en-US" dirty="0" smtClean="0"/>
              <a:t>  Rows Gives You</a:t>
            </a:r>
          </a:p>
        </p:txBody>
      </p:sp>
      <p:sp>
        <p:nvSpPr>
          <p:cNvPr id="21507"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21513" name="Line 9"/>
          <p:cNvSpPr>
            <a:spLocks noChangeShapeType="1"/>
          </p:cNvSpPr>
          <p:nvPr/>
        </p:nvSpPr>
        <p:spPr bwMode="auto">
          <a:xfrm flipV="1">
            <a:off x="2362200" y="5334000"/>
            <a:ext cx="2057400" cy="76200"/>
          </a:xfrm>
          <a:prstGeom prst="line">
            <a:avLst/>
          </a:prstGeom>
          <a:noFill/>
          <a:ln w="25400">
            <a:solidFill>
              <a:srgbClr val="FF0000"/>
            </a:solidFill>
            <a:round/>
            <a:headEnd/>
            <a:tailEnd/>
          </a:ln>
        </p:spPr>
        <p:txBody>
          <a:bodyPr/>
          <a:lstStyle/>
          <a:p>
            <a:endParaRPr lang="en-US"/>
          </a:p>
        </p:txBody>
      </p:sp>
      <p:sp>
        <p:nvSpPr>
          <p:cNvPr id="21514" name="Freeform 10"/>
          <p:cNvSpPr>
            <a:spLocks/>
          </p:cNvSpPr>
          <p:nvPr/>
        </p:nvSpPr>
        <p:spPr bwMode="auto">
          <a:xfrm>
            <a:off x="4419600" y="5105400"/>
            <a:ext cx="88900" cy="228600"/>
          </a:xfrm>
          <a:custGeom>
            <a:avLst/>
            <a:gdLst>
              <a:gd name="T0" fmla="*/ 0 w 56"/>
              <a:gd name="T1" fmla="*/ 144 h 144"/>
              <a:gd name="T2" fmla="*/ 48 w 56"/>
              <a:gd name="T3" fmla="*/ 96 h 144"/>
              <a:gd name="T4" fmla="*/ 48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0" y="144"/>
                </a:moveTo>
                <a:cubicBezTo>
                  <a:pt x="20" y="132"/>
                  <a:pt x="40" y="120"/>
                  <a:pt x="48" y="96"/>
                </a:cubicBezTo>
                <a:cubicBezTo>
                  <a:pt x="56" y="72"/>
                  <a:pt x="52" y="36"/>
                  <a:pt x="48" y="0"/>
                </a:cubicBezTo>
              </a:path>
            </a:pathLst>
          </a:custGeom>
          <a:noFill/>
          <a:ln w="25400">
            <a:solidFill>
              <a:srgbClr val="FF0000"/>
            </a:solidFill>
            <a:round/>
            <a:headEnd/>
            <a:tailEnd/>
          </a:ln>
        </p:spPr>
        <p:txBody>
          <a:bodyPr/>
          <a:lstStyle/>
          <a:p>
            <a:endParaRPr lang="en-US"/>
          </a:p>
        </p:txBody>
      </p:sp>
      <p:sp>
        <p:nvSpPr>
          <p:cNvPr id="21515" name="Line 11"/>
          <p:cNvSpPr>
            <a:spLocks noChangeShapeType="1"/>
          </p:cNvSpPr>
          <p:nvPr/>
        </p:nvSpPr>
        <p:spPr bwMode="auto">
          <a:xfrm flipV="1">
            <a:off x="4495800" y="2057400"/>
            <a:ext cx="76200" cy="3048000"/>
          </a:xfrm>
          <a:prstGeom prst="line">
            <a:avLst/>
          </a:prstGeom>
          <a:noFill/>
          <a:ln w="25400">
            <a:solidFill>
              <a:srgbClr val="FF0000"/>
            </a:solidFill>
            <a:round/>
            <a:headEnd/>
            <a:tailEnd/>
          </a:ln>
        </p:spPr>
        <p:txBody>
          <a:bodyPr/>
          <a:lstStyle/>
          <a:p>
            <a:endParaRPr lang="en-US"/>
          </a:p>
        </p:txBody>
      </p:sp>
      <p:sp>
        <p:nvSpPr>
          <p:cNvPr id="21516" name="Freeform 12"/>
          <p:cNvSpPr>
            <a:spLocks/>
          </p:cNvSpPr>
          <p:nvPr/>
        </p:nvSpPr>
        <p:spPr bwMode="auto">
          <a:xfrm>
            <a:off x="4572000" y="1879600"/>
            <a:ext cx="152400" cy="177800"/>
          </a:xfrm>
          <a:custGeom>
            <a:avLst/>
            <a:gdLst>
              <a:gd name="T0" fmla="*/ 0 w 96"/>
              <a:gd name="T1" fmla="*/ 112 h 112"/>
              <a:gd name="T2" fmla="*/ 48 w 96"/>
              <a:gd name="T3" fmla="*/ 16 h 112"/>
              <a:gd name="T4" fmla="*/ 96 w 96"/>
              <a:gd name="T5" fmla="*/ 16 h 112"/>
              <a:gd name="T6" fmla="*/ 0 60000 65536"/>
              <a:gd name="T7" fmla="*/ 0 60000 65536"/>
              <a:gd name="T8" fmla="*/ 0 60000 65536"/>
              <a:gd name="T9" fmla="*/ 0 w 96"/>
              <a:gd name="T10" fmla="*/ 0 h 112"/>
              <a:gd name="T11" fmla="*/ 96 w 96"/>
              <a:gd name="T12" fmla="*/ 112 h 112"/>
            </a:gdLst>
            <a:ahLst/>
            <a:cxnLst>
              <a:cxn ang="T6">
                <a:pos x="T0" y="T1"/>
              </a:cxn>
              <a:cxn ang="T7">
                <a:pos x="T2" y="T3"/>
              </a:cxn>
              <a:cxn ang="T8">
                <a:pos x="T4" y="T5"/>
              </a:cxn>
            </a:cxnLst>
            <a:rect l="T9" t="T10" r="T11" b="T12"/>
            <a:pathLst>
              <a:path w="96" h="112">
                <a:moveTo>
                  <a:pt x="0" y="112"/>
                </a:moveTo>
                <a:cubicBezTo>
                  <a:pt x="16" y="72"/>
                  <a:pt x="32" y="32"/>
                  <a:pt x="48" y="16"/>
                </a:cubicBezTo>
                <a:cubicBezTo>
                  <a:pt x="64" y="0"/>
                  <a:pt x="80" y="8"/>
                  <a:pt x="96" y="16"/>
                </a:cubicBezTo>
              </a:path>
            </a:pathLst>
          </a:custGeom>
          <a:noFill/>
          <a:ln w="25400">
            <a:solidFill>
              <a:srgbClr val="FF0000"/>
            </a:solidFill>
            <a:round/>
            <a:headEnd/>
            <a:tailEnd/>
          </a:ln>
        </p:spPr>
        <p:txBody>
          <a:bodyPr/>
          <a:lstStyle/>
          <a:p>
            <a:endParaRPr lang="en-US"/>
          </a:p>
        </p:txBody>
      </p:sp>
      <p:sp>
        <p:nvSpPr>
          <p:cNvPr id="21517" name="Line 13"/>
          <p:cNvSpPr>
            <a:spLocks noChangeShapeType="1"/>
          </p:cNvSpPr>
          <p:nvPr/>
        </p:nvSpPr>
        <p:spPr bwMode="auto">
          <a:xfrm flipV="1">
            <a:off x="4724400" y="1828800"/>
            <a:ext cx="1905000" cy="76200"/>
          </a:xfrm>
          <a:prstGeom prst="line">
            <a:avLst/>
          </a:prstGeom>
          <a:noFill/>
          <a:ln w="25400">
            <a:solidFill>
              <a:srgbClr val="FF0000"/>
            </a:solidFill>
            <a:round/>
            <a:headEnd/>
            <a:tailEnd/>
          </a:ln>
        </p:spPr>
        <p:txBody>
          <a:bodyPr/>
          <a:lstStyle/>
          <a:p>
            <a:endParaRPr lang="en-US"/>
          </a:p>
        </p:txBody>
      </p:sp>
      <p:grpSp>
        <p:nvGrpSpPr>
          <p:cNvPr id="2" name="Group 14"/>
          <p:cNvGrpSpPr>
            <a:grpSpLocks/>
          </p:cNvGrpSpPr>
          <p:nvPr/>
        </p:nvGrpSpPr>
        <p:grpSpPr bwMode="auto">
          <a:xfrm>
            <a:off x="7740650" y="3409952"/>
            <a:ext cx="1327150" cy="2228851"/>
            <a:chOff x="4866" y="2169"/>
            <a:chExt cx="836" cy="1404"/>
          </a:xfrm>
        </p:grpSpPr>
        <p:sp>
          <p:nvSpPr>
            <p:cNvPr id="21535" name="Text Box 15"/>
            <p:cNvSpPr txBox="1">
              <a:spLocks noChangeArrowheads="1"/>
            </p:cNvSpPr>
            <p:nvPr/>
          </p:nvSpPr>
          <p:spPr bwMode="auto">
            <a:xfrm>
              <a:off x="4866" y="2169"/>
              <a:ext cx="292" cy="291"/>
            </a:xfrm>
            <a:prstGeom prst="rect">
              <a:avLst/>
            </a:prstGeom>
            <a:noFill/>
            <a:ln w="9525">
              <a:noFill/>
              <a:miter lim="800000"/>
              <a:headEnd/>
              <a:tailEnd/>
            </a:ln>
          </p:spPr>
          <p:txBody>
            <a:bodyPr wrap="none">
              <a:spAutoFit/>
            </a:bodyPr>
            <a:lstStyle/>
            <a:p>
              <a:pPr eaLnBrk="0" hangingPunct="0"/>
              <a:r>
                <a:rPr lang="en-US" sz="2400" b="1" i="1" dirty="0" err="1" smtClean="0">
                  <a:latin typeface="Tahoma" pitchFamily="34" charset="0"/>
                </a:rPr>
                <a:t>t</a:t>
              </a:r>
              <a:r>
                <a:rPr lang="en-US" sz="2400" b="1" i="1" baseline="30000" dirty="0" err="1" smtClean="0">
                  <a:latin typeface="Tahoma" pitchFamily="34" charset="0"/>
                </a:rPr>
                <a:t>r</a:t>
              </a:r>
              <a:r>
                <a:rPr lang="en-US" sz="2400" b="1" i="1" baseline="30000" dirty="0" smtClean="0">
                  <a:latin typeface="Tahoma" pitchFamily="34" charset="0"/>
                </a:rPr>
                <a:t> </a:t>
              </a:r>
              <a:endParaRPr lang="en-US" sz="2400" b="1" i="1" baseline="30000" dirty="0">
                <a:latin typeface="Tahoma" pitchFamily="34" charset="0"/>
              </a:endParaRPr>
            </a:p>
          </p:txBody>
        </p:sp>
        <p:sp>
          <p:nvSpPr>
            <p:cNvPr id="21536" name="Text Box 16"/>
            <p:cNvSpPr txBox="1">
              <a:spLocks noChangeArrowheads="1"/>
            </p:cNvSpPr>
            <p:nvPr/>
          </p:nvSpPr>
          <p:spPr bwMode="auto">
            <a:xfrm>
              <a:off x="4980" y="2996"/>
              <a:ext cx="722"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All rows</a:t>
              </a:r>
            </a:p>
            <a:p>
              <a:pPr eaLnBrk="0" hangingPunct="0"/>
              <a:r>
                <a:rPr lang="en-US" dirty="0">
                  <a:solidFill>
                    <a:srgbClr val="008000"/>
                  </a:solidFill>
                  <a:latin typeface="Tahoma" pitchFamily="34" charset="0"/>
                </a:rPr>
                <a:t>of a band</a:t>
              </a:r>
            </a:p>
            <a:p>
              <a:pPr eaLnBrk="0" hangingPunct="0"/>
              <a:r>
                <a:rPr lang="en-US" dirty="0">
                  <a:solidFill>
                    <a:srgbClr val="008000"/>
                  </a:solidFill>
                  <a:latin typeface="Tahoma" pitchFamily="34" charset="0"/>
                </a:rPr>
                <a:t>are equal</a:t>
              </a:r>
            </a:p>
          </p:txBody>
        </p:sp>
        <p:sp>
          <p:nvSpPr>
            <p:cNvPr id="21537" name="Line 17"/>
            <p:cNvSpPr>
              <a:spLocks noChangeShapeType="1"/>
            </p:cNvSpPr>
            <p:nvPr/>
          </p:nvSpPr>
          <p:spPr bwMode="auto">
            <a:xfrm flipH="1" flipV="1">
              <a:off x="4992" y="2425"/>
              <a:ext cx="192" cy="624"/>
            </a:xfrm>
            <a:prstGeom prst="line">
              <a:avLst/>
            </a:prstGeom>
            <a:noFill/>
            <a:ln w="9525">
              <a:solidFill>
                <a:schemeClr val="tx1"/>
              </a:solidFill>
              <a:round/>
              <a:headEnd/>
              <a:tailEnd type="triangle" w="med" len="med"/>
            </a:ln>
          </p:spPr>
          <p:txBody>
            <a:bodyPr/>
            <a:lstStyle/>
            <a:p>
              <a:endParaRPr lang="en-US"/>
            </a:p>
          </p:txBody>
        </p:sp>
      </p:grpSp>
      <p:grpSp>
        <p:nvGrpSpPr>
          <p:cNvPr id="3" name="Group 18"/>
          <p:cNvGrpSpPr>
            <a:grpSpLocks/>
          </p:cNvGrpSpPr>
          <p:nvPr/>
        </p:nvGrpSpPr>
        <p:grpSpPr bwMode="auto">
          <a:xfrm>
            <a:off x="6613527" y="3398838"/>
            <a:ext cx="1308101" cy="2425700"/>
            <a:chOff x="4166" y="2141"/>
            <a:chExt cx="824" cy="1528"/>
          </a:xfrm>
        </p:grpSpPr>
        <p:sp>
          <p:nvSpPr>
            <p:cNvPr id="21532" name="Text Box 19"/>
            <p:cNvSpPr txBox="1">
              <a:spLocks noChangeArrowheads="1"/>
            </p:cNvSpPr>
            <p:nvPr/>
          </p:nvSpPr>
          <p:spPr bwMode="auto">
            <a:xfrm>
              <a:off x="4610" y="2141"/>
              <a:ext cx="380"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1 -</a:t>
              </a:r>
            </a:p>
          </p:txBody>
        </p:sp>
        <p:sp>
          <p:nvSpPr>
            <p:cNvPr id="21533" name="Text Box 20"/>
            <p:cNvSpPr txBox="1">
              <a:spLocks noChangeArrowheads="1"/>
            </p:cNvSpPr>
            <p:nvPr/>
          </p:nvSpPr>
          <p:spPr bwMode="auto">
            <a:xfrm>
              <a:off x="4166" y="3092"/>
              <a:ext cx="753"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Some row</a:t>
              </a:r>
            </a:p>
            <a:p>
              <a:pPr eaLnBrk="0" hangingPunct="0"/>
              <a:r>
                <a:rPr lang="en-US" dirty="0">
                  <a:solidFill>
                    <a:srgbClr val="008000"/>
                  </a:solidFill>
                  <a:latin typeface="Tahoma" pitchFamily="34" charset="0"/>
                </a:rPr>
                <a:t>of a band</a:t>
              </a:r>
            </a:p>
            <a:p>
              <a:pPr eaLnBrk="0" hangingPunct="0"/>
              <a:r>
                <a:rPr lang="en-US" dirty="0">
                  <a:solidFill>
                    <a:srgbClr val="008000"/>
                  </a:solidFill>
                  <a:latin typeface="Tahoma" pitchFamily="34" charset="0"/>
                </a:rPr>
                <a:t>unequal</a:t>
              </a:r>
            </a:p>
          </p:txBody>
        </p:sp>
        <p:sp>
          <p:nvSpPr>
            <p:cNvPr id="21534" name="Line 21"/>
            <p:cNvSpPr>
              <a:spLocks noChangeShapeType="1"/>
            </p:cNvSpPr>
            <p:nvPr/>
          </p:nvSpPr>
          <p:spPr bwMode="auto">
            <a:xfrm flipV="1">
              <a:off x="4512" y="2421"/>
              <a:ext cx="336" cy="651"/>
            </a:xfrm>
            <a:prstGeom prst="line">
              <a:avLst/>
            </a:prstGeom>
            <a:noFill/>
            <a:ln w="9525">
              <a:solidFill>
                <a:schemeClr val="tx1"/>
              </a:solidFill>
              <a:round/>
              <a:headEnd/>
              <a:tailEnd type="triangle" w="med" len="med"/>
            </a:ln>
          </p:spPr>
          <p:txBody>
            <a:bodyPr/>
            <a:lstStyle/>
            <a:p>
              <a:endParaRPr lang="en-US"/>
            </a:p>
          </p:txBody>
        </p:sp>
      </p:grpSp>
      <p:grpSp>
        <p:nvGrpSpPr>
          <p:cNvPr id="4" name="Group 22"/>
          <p:cNvGrpSpPr>
            <a:grpSpLocks/>
          </p:cNvGrpSpPr>
          <p:nvPr/>
        </p:nvGrpSpPr>
        <p:grpSpPr bwMode="auto">
          <a:xfrm>
            <a:off x="7223125" y="1752600"/>
            <a:ext cx="1812925" cy="2095501"/>
            <a:chOff x="4550" y="1104"/>
            <a:chExt cx="1142" cy="1320"/>
          </a:xfrm>
        </p:grpSpPr>
        <p:sp>
          <p:nvSpPr>
            <p:cNvPr id="21528" name="Text Box 23"/>
            <p:cNvSpPr txBox="1">
              <a:spLocks noChangeArrowheads="1"/>
            </p:cNvSpPr>
            <p:nvPr/>
          </p:nvSpPr>
          <p:spPr bwMode="auto">
            <a:xfrm>
              <a:off x="4550" y="2133"/>
              <a:ext cx="204"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a:t>
              </a:r>
            </a:p>
          </p:txBody>
        </p:sp>
        <p:sp>
          <p:nvSpPr>
            <p:cNvPr id="21529" name="Text Box 24"/>
            <p:cNvSpPr txBox="1">
              <a:spLocks noChangeArrowheads="1"/>
            </p:cNvSpPr>
            <p:nvPr/>
          </p:nvSpPr>
          <p:spPr bwMode="auto">
            <a:xfrm>
              <a:off x="5078" y="2133"/>
              <a:ext cx="324"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a:t>
              </a:r>
              <a:r>
                <a:rPr lang="en-US" sz="2400" b="1" i="1" baseline="30000" dirty="0">
                  <a:latin typeface="Tahoma" pitchFamily="34" charset="0"/>
                </a:rPr>
                <a:t>b </a:t>
              </a:r>
            </a:p>
          </p:txBody>
        </p:sp>
        <p:sp>
          <p:nvSpPr>
            <p:cNvPr id="21530" name="Text Box 25"/>
            <p:cNvSpPr txBox="1">
              <a:spLocks noChangeArrowheads="1"/>
            </p:cNvSpPr>
            <p:nvPr/>
          </p:nvSpPr>
          <p:spPr bwMode="auto">
            <a:xfrm>
              <a:off x="4977" y="1104"/>
              <a:ext cx="715" cy="577"/>
            </a:xfrm>
            <a:prstGeom prst="rect">
              <a:avLst/>
            </a:prstGeom>
            <a:noFill/>
            <a:ln w="9525">
              <a:noFill/>
              <a:miter lim="800000"/>
              <a:headEnd/>
              <a:tailEnd/>
            </a:ln>
          </p:spPr>
          <p:txBody>
            <a:bodyPr wrap="none">
              <a:spAutoFit/>
            </a:bodyPr>
            <a:lstStyle/>
            <a:p>
              <a:pPr eaLnBrk="0" hangingPunct="0"/>
              <a:endParaRPr lang="en-US" dirty="0">
                <a:solidFill>
                  <a:srgbClr val="008000"/>
                </a:solidFill>
                <a:latin typeface="Tahoma" pitchFamily="34" charset="0"/>
              </a:endParaRPr>
            </a:p>
            <a:p>
              <a:pPr eaLnBrk="0" hangingPunct="0"/>
              <a:r>
                <a:rPr lang="en-US" dirty="0">
                  <a:solidFill>
                    <a:srgbClr val="008000"/>
                  </a:solidFill>
                  <a:latin typeface="Tahoma" pitchFamily="34" charset="0"/>
                </a:rPr>
                <a:t>No bands</a:t>
              </a:r>
            </a:p>
            <a:p>
              <a:pPr eaLnBrk="0" hangingPunct="0"/>
              <a:r>
                <a:rPr lang="en-US" dirty="0">
                  <a:solidFill>
                    <a:srgbClr val="008000"/>
                  </a:solidFill>
                  <a:latin typeface="Tahoma" pitchFamily="34" charset="0"/>
                </a:rPr>
                <a:t>identical</a:t>
              </a:r>
            </a:p>
          </p:txBody>
        </p:sp>
        <p:sp>
          <p:nvSpPr>
            <p:cNvPr id="21531" name="Line 26"/>
            <p:cNvSpPr>
              <a:spLocks noChangeShapeType="1"/>
            </p:cNvSpPr>
            <p:nvPr/>
          </p:nvSpPr>
          <p:spPr bwMode="auto">
            <a:xfrm flipH="1">
              <a:off x="5228" y="1680"/>
              <a:ext cx="52" cy="460"/>
            </a:xfrm>
            <a:prstGeom prst="line">
              <a:avLst/>
            </a:prstGeom>
            <a:noFill/>
            <a:ln w="9525">
              <a:solidFill>
                <a:schemeClr val="tx1"/>
              </a:solidFill>
              <a:round/>
              <a:headEnd/>
              <a:tailEnd type="triangle" w="med" len="med"/>
            </a:ln>
          </p:spPr>
          <p:txBody>
            <a:bodyPr/>
            <a:lstStyle/>
            <a:p>
              <a:endParaRPr lang="en-US"/>
            </a:p>
          </p:txBody>
        </p:sp>
      </p:grpSp>
      <p:grpSp>
        <p:nvGrpSpPr>
          <p:cNvPr id="5" name="Group 27"/>
          <p:cNvGrpSpPr>
            <a:grpSpLocks/>
          </p:cNvGrpSpPr>
          <p:nvPr/>
        </p:nvGrpSpPr>
        <p:grpSpPr bwMode="auto">
          <a:xfrm>
            <a:off x="6705600" y="1903413"/>
            <a:ext cx="1128713" cy="1955801"/>
            <a:chOff x="4214" y="1171"/>
            <a:chExt cx="711" cy="1232"/>
          </a:xfrm>
        </p:grpSpPr>
        <p:sp>
          <p:nvSpPr>
            <p:cNvPr id="21525" name="Text Box 28"/>
            <p:cNvSpPr txBox="1">
              <a:spLocks noChangeArrowheads="1"/>
            </p:cNvSpPr>
            <p:nvPr/>
          </p:nvSpPr>
          <p:spPr bwMode="auto">
            <a:xfrm>
              <a:off x="4272" y="2112"/>
              <a:ext cx="380"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1 -</a:t>
              </a:r>
            </a:p>
          </p:txBody>
        </p:sp>
        <p:sp>
          <p:nvSpPr>
            <p:cNvPr id="21526" name="Text Box 29"/>
            <p:cNvSpPr txBox="1">
              <a:spLocks noChangeArrowheads="1"/>
            </p:cNvSpPr>
            <p:nvPr/>
          </p:nvSpPr>
          <p:spPr bwMode="auto">
            <a:xfrm>
              <a:off x="4214" y="1171"/>
              <a:ext cx="711"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At least</a:t>
              </a:r>
            </a:p>
            <a:p>
              <a:pPr eaLnBrk="0" hangingPunct="0"/>
              <a:r>
                <a:rPr lang="en-US" dirty="0">
                  <a:solidFill>
                    <a:srgbClr val="008000"/>
                  </a:solidFill>
                  <a:latin typeface="Tahoma" pitchFamily="34" charset="0"/>
                </a:rPr>
                <a:t>one band</a:t>
              </a:r>
            </a:p>
            <a:p>
              <a:pPr eaLnBrk="0" hangingPunct="0"/>
              <a:r>
                <a:rPr lang="en-US" dirty="0">
                  <a:solidFill>
                    <a:srgbClr val="008000"/>
                  </a:solidFill>
                  <a:latin typeface="Tahoma" pitchFamily="34" charset="0"/>
                </a:rPr>
                <a:t>identical</a:t>
              </a:r>
            </a:p>
          </p:txBody>
        </p:sp>
        <p:sp>
          <p:nvSpPr>
            <p:cNvPr id="21527" name="Line 30"/>
            <p:cNvSpPr>
              <a:spLocks noChangeShapeType="1"/>
            </p:cNvSpPr>
            <p:nvPr/>
          </p:nvSpPr>
          <p:spPr bwMode="auto">
            <a:xfrm>
              <a:off x="4483" y="1728"/>
              <a:ext cx="105" cy="308"/>
            </a:xfrm>
            <a:prstGeom prst="line">
              <a:avLst/>
            </a:prstGeom>
            <a:noFill/>
            <a:ln w="9525">
              <a:solidFill>
                <a:schemeClr val="tx1"/>
              </a:solidFill>
              <a:round/>
              <a:headEnd/>
              <a:tailEnd type="triangle" w="med" len="med"/>
            </a:ln>
          </p:spPr>
          <p:txBody>
            <a:bodyPr/>
            <a:lstStyle/>
            <a:p>
              <a:endParaRPr lang="en-US"/>
            </a:p>
          </p:txBody>
        </p:sp>
      </p:grpSp>
      <p:grpSp>
        <p:nvGrpSpPr>
          <p:cNvPr id="6" name="Group 31"/>
          <p:cNvGrpSpPr>
            <a:grpSpLocks/>
          </p:cNvGrpSpPr>
          <p:nvPr/>
        </p:nvGrpSpPr>
        <p:grpSpPr bwMode="auto">
          <a:xfrm>
            <a:off x="4495800" y="3429000"/>
            <a:ext cx="2065338" cy="762000"/>
            <a:chOff x="2832" y="2160"/>
            <a:chExt cx="1301" cy="480"/>
          </a:xfrm>
        </p:grpSpPr>
        <p:sp>
          <p:nvSpPr>
            <p:cNvPr id="21523" name="Text Box 32"/>
            <p:cNvSpPr txBox="1">
              <a:spLocks noChangeArrowheads="1"/>
            </p:cNvSpPr>
            <p:nvPr/>
          </p:nvSpPr>
          <p:spPr bwMode="auto">
            <a:xfrm>
              <a:off x="3024" y="2160"/>
              <a:ext cx="1109" cy="291"/>
            </a:xfrm>
            <a:prstGeom prst="rect">
              <a:avLst/>
            </a:prstGeom>
            <a:noFill/>
            <a:ln w="9525">
              <a:noFill/>
              <a:miter lim="800000"/>
              <a:headEnd/>
              <a:tailEnd/>
            </a:ln>
          </p:spPr>
          <p:txBody>
            <a:bodyPr wrap="none">
              <a:spAutoFit/>
            </a:bodyPr>
            <a:lstStyle/>
            <a:p>
              <a:pPr eaLnBrk="0" hangingPunct="0"/>
              <a:r>
                <a:rPr lang="en-US" sz="2400" dirty="0" smtClean="0">
                  <a:latin typeface="Tahoma" pitchFamily="34" charset="0"/>
                </a:rPr>
                <a:t>s </a:t>
              </a:r>
              <a:r>
                <a:rPr lang="en-US" sz="2400" dirty="0">
                  <a:latin typeface="Tahoma" pitchFamily="34" charset="0"/>
                </a:rPr>
                <a:t>~ (1/b)</a:t>
              </a:r>
              <a:r>
                <a:rPr lang="en-US" sz="2400" baseline="30000" dirty="0">
                  <a:latin typeface="Tahoma" pitchFamily="34" charset="0"/>
                </a:rPr>
                <a:t>1/r </a:t>
              </a:r>
            </a:p>
          </p:txBody>
        </p:sp>
        <p:sp>
          <p:nvSpPr>
            <p:cNvPr id="21524" name="Line 33"/>
            <p:cNvSpPr>
              <a:spLocks noChangeShapeType="1"/>
            </p:cNvSpPr>
            <p:nvPr/>
          </p:nvSpPr>
          <p:spPr bwMode="auto">
            <a:xfrm flipH="1">
              <a:off x="2832" y="2496"/>
              <a:ext cx="432" cy="144"/>
            </a:xfrm>
            <a:prstGeom prst="line">
              <a:avLst/>
            </a:prstGeom>
            <a:noFill/>
            <a:ln w="9525">
              <a:solidFill>
                <a:schemeClr val="tx1"/>
              </a:solidFill>
              <a:round/>
              <a:headEnd/>
              <a:tailEnd type="triangle" w="med" len="med"/>
            </a:ln>
          </p:spPr>
          <p:txBody>
            <a:bodyPr/>
            <a:lstStyle/>
            <a:p>
              <a:endParaRPr lang="en-US"/>
            </a:p>
          </p:txBody>
        </p:sp>
      </p:grpSp>
      <p:sp>
        <p:nvSpPr>
          <p:cNvPr id="38"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smtClean="0">
                <a:latin typeface="Tahoma" pitchFamily="34" charset="0"/>
              </a:rPr>
              <a:t>t=</a:t>
            </a:r>
            <a:r>
              <a:rPr lang="en-US" i="1" dirty="0" err="1" smtClean="0">
                <a:latin typeface="Tahoma" pitchFamily="34" charset="0"/>
              </a:rPr>
              <a:t>sim</a:t>
            </a:r>
            <a:r>
              <a:rPr lang="en-US" i="1" dirty="0" smtClean="0">
                <a:latin typeface="Tahoma" pitchFamily="34" charset="0"/>
              </a:rPr>
              <a:t>(C</a:t>
            </a:r>
            <a:r>
              <a:rPr lang="en-US" i="1" baseline="-25000" dirty="0" smtClean="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39"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40" name="Line 6"/>
          <p:cNvSpPr>
            <a:spLocks noChangeShapeType="1"/>
          </p:cNvSpPr>
          <p:nvPr/>
        </p:nvSpPr>
        <p:spPr bwMode="auto">
          <a:xfrm>
            <a:off x="5943600" y="5779532"/>
            <a:ext cx="566738" cy="0"/>
          </a:xfrm>
          <a:prstGeom prst="line">
            <a:avLst/>
          </a:prstGeom>
          <a:noFill/>
          <a:ln w="9525">
            <a:solidFill>
              <a:schemeClr val="tx1"/>
            </a:solidFill>
            <a:round/>
            <a:headEnd/>
            <a:tailEnd type="triangle" w="med" len="med"/>
          </a:ln>
        </p:spPr>
        <p:txBody>
          <a:bodyPr/>
          <a:lstStyle/>
          <a:p>
            <a:endParaRPr lang="en-US"/>
          </a:p>
        </p:txBody>
      </p:sp>
      <p:sp>
        <p:nvSpPr>
          <p:cNvPr id="41"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91354551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Example: </a:t>
            </a:r>
            <a:r>
              <a:rPr lang="en-US" i="1" dirty="0" smtClean="0"/>
              <a:t>b</a:t>
            </a:r>
            <a:r>
              <a:rPr lang="en-US" dirty="0" smtClean="0"/>
              <a:t>  = 20, </a:t>
            </a:r>
            <a:r>
              <a:rPr lang="en-US" i="1" dirty="0" smtClean="0"/>
              <a:t>r</a:t>
            </a:r>
            <a:r>
              <a:rPr lang="en-US" dirty="0" smtClean="0"/>
              <a:t>  = 5</a:t>
            </a:r>
          </a:p>
        </p:txBody>
      </p:sp>
      <p:sp>
        <p:nvSpPr>
          <p:cNvPr id="9" name="Content Placeholder 8"/>
          <p:cNvSpPr>
            <a:spLocks noGrp="1"/>
          </p:cNvSpPr>
          <p:nvPr>
            <p:ph idx="1"/>
          </p:nvPr>
        </p:nvSpPr>
        <p:spPr/>
        <p:txBody>
          <a:bodyPr/>
          <a:lstStyle/>
          <a:p>
            <a:r>
              <a:rPr lang="en-US" b="1" dirty="0" smtClean="0">
                <a:solidFill>
                  <a:srgbClr val="0000FF"/>
                </a:solidFill>
              </a:rPr>
              <a:t>Similarity threshold s</a:t>
            </a:r>
          </a:p>
          <a:p>
            <a:r>
              <a:rPr lang="en-US" b="1" dirty="0" smtClean="0">
                <a:solidFill>
                  <a:srgbClr val="D60093"/>
                </a:solidFill>
              </a:rPr>
              <a:t>Prob. that at least 1 band is identical:</a:t>
            </a:r>
            <a:endParaRPr lang="en-US" b="1" dirty="0">
              <a:solidFill>
                <a:srgbClr val="D60093"/>
              </a:solidFill>
            </a:endParaRPr>
          </a:p>
        </p:txBody>
      </p:sp>
      <p:graphicFrame>
        <p:nvGraphicFramePr>
          <p:cNvPr id="68611" name="Group 3"/>
          <p:cNvGraphicFramePr>
            <a:graphicFrameLocks noGrp="1"/>
          </p:cNvGraphicFramePr>
          <p:nvPr>
            <p:extLst>
              <p:ext uri="{D42A27DB-BD31-4B8C-83A1-F6EECF244321}">
                <p14:modId xmlns:p14="http://schemas.microsoft.com/office/powerpoint/2010/main" val="2604947923"/>
              </p:ext>
            </p:extLst>
          </p:nvPr>
        </p:nvGraphicFramePr>
        <p:xfrm>
          <a:off x="3114675" y="2131695"/>
          <a:ext cx="3124200" cy="4145280"/>
        </p:xfrm>
        <a:graphic>
          <a:graphicData uri="http://schemas.openxmlformats.org/drawingml/2006/table">
            <a:tbl>
              <a:tblPr/>
              <a:tblGrid>
                <a:gridCol w="762000"/>
                <a:gridCol w="2362200"/>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1" u="none" strike="noStrike" cap="none" normalizeH="0" baseline="0" dirty="0">
                          <a:ln>
                            <a:noFill/>
                          </a:ln>
                          <a:solidFill>
                            <a:schemeClr val="tx1"/>
                          </a:solidFill>
                          <a:effectLst/>
                          <a:latin typeface="Arial" charset="0"/>
                          <a:ea typeface="ＭＳ Ｐゴシック" charset="-128"/>
                          <a:cs typeface="ＭＳ Ｐゴシック" charset="-128"/>
                        </a:rPr>
                        <a: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ea typeface="ＭＳ Ｐゴシック" charset="-128"/>
                          <a:cs typeface="ＭＳ Ｐゴシック" charset="-128"/>
                        </a:rPr>
                        <a:t> 1-(1-s</a:t>
                      </a:r>
                      <a:r>
                        <a:rPr kumimoji="0" lang="en-US" sz="2800" b="1" i="0" u="none" strike="noStrike" cap="none" normalizeH="0" baseline="30000" dirty="0">
                          <a:ln>
                            <a:noFill/>
                          </a:ln>
                          <a:solidFill>
                            <a:schemeClr val="tx1"/>
                          </a:solidFill>
                          <a:effectLst/>
                          <a:latin typeface="Arial" charset="0"/>
                          <a:ea typeface="ＭＳ Ｐゴシック" charset="-128"/>
                          <a:cs typeface="ＭＳ Ｐゴシック" charset="-128"/>
                        </a:rPr>
                        <a:t>r</a:t>
                      </a:r>
                      <a:r>
                        <a:rPr kumimoji="0" lang="en-US" sz="2800" b="1" i="0" u="none" strike="noStrike" cap="none" normalizeH="0" baseline="0" dirty="0">
                          <a:ln>
                            <a:noFill/>
                          </a:ln>
                          <a:solidFill>
                            <a:schemeClr val="tx1"/>
                          </a:solidFill>
                          <a:effectLst/>
                          <a:latin typeface="Arial" charset="0"/>
                          <a:ea typeface="ＭＳ Ｐゴシック" charset="-128"/>
                          <a:cs typeface="ＭＳ Ｐゴシック" charset="-128"/>
                        </a:rPr>
                        <a:t>)</a:t>
                      </a:r>
                      <a:r>
                        <a:rPr kumimoji="0" lang="en-US" sz="2800" b="1" i="0" u="none" strike="noStrike" cap="none" normalizeH="0" baseline="30000" dirty="0">
                          <a:ln>
                            <a:noFill/>
                          </a:ln>
                          <a:solidFill>
                            <a:schemeClr val="tx1"/>
                          </a:solidFill>
                          <a:effectLst/>
                          <a:latin typeface="Arial" charset="0"/>
                          <a:ea typeface="ＭＳ Ｐゴシック" charset="-128"/>
                          <a:cs typeface="ＭＳ Ｐゴシック" charset="-128"/>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.047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.186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.470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.802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.975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.9996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497837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a:t>
            </a:r>
            <a:r>
              <a:rPr lang="en-US" i="1" dirty="0" smtClean="0"/>
              <a:t>r</a:t>
            </a:r>
            <a:r>
              <a:rPr lang="en-US" dirty="0" smtClean="0"/>
              <a:t> and </a:t>
            </a:r>
            <a:r>
              <a:rPr lang="en-US" i="1" dirty="0" smtClean="0"/>
              <a:t>b</a:t>
            </a:r>
            <a:r>
              <a:rPr lang="en-US" dirty="0" smtClean="0"/>
              <a:t>: The S-curve</a:t>
            </a:r>
            <a:endParaRPr lang="en-US" dirty="0"/>
          </a:p>
        </p:txBody>
      </p:sp>
      <p:sp>
        <p:nvSpPr>
          <p:cNvPr id="3" name="Content Placeholder 2"/>
          <p:cNvSpPr>
            <a:spLocks noGrp="1"/>
          </p:cNvSpPr>
          <p:nvPr>
            <p:ph idx="1"/>
          </p:nvPr>
        </p:nvSpPr>
        <p:spPr>
          <a:xfrm>
            <a:off x="457200" y="1371601"/>
            <a:ext cx="8229600" cy="1371600"/>
          </a:xfrm>
        </p:spPr>
        <p:txBody>
          <a:bodyPr/>
          <a:lstStyle/>
          <a:p>
            <a:r>
              <a:rPr lang="en-US" b="1" dirty="0" smtClean="0">
                <a:solidFill>
                  <a:srgbClr val="D60093"/>
                </a:solidFill>
              </a:rPr>
              <a:t>Picking </a:t>
            </a:r>
            <a:r>
              <a:rPr lang="en-US" b="1" i="1" dirty="0" smtClean="0">
                <a:solidFill>
                  <a:srgbClr val="D60093"/>
                </a:solidFill>
              </a:rPr>
              <a:t>r</a:t>
            </a:r>
            <a:r>
              <a:rPr lang="en-US" b="1" dirty="0" smtClean="0">
                <a:solidFill>
                  <a:srgbClr val="D60093"/>
                </a:solidFill>
              </a:rPr>
              <a:t> and </a:t>
            </a:r>
            <a:r>
              <a:rPr lang="en-US" b="1" i="1" dirty="0" smtClean="0">
                <a:solidFill>
                  <a:srgbClr val="D60093"/>
                </a:solidFill>
              </a:rPr>
              <a:t>b</a:t>
            </a:r>
            <a:r>
              <a:rPr lang="en-US" b="1" dirty="0" smtClean="0">
                <a:solidFill>
                  <a:srgbClr val="D60093"/>
                </a:solidFill>
              </a:rPr>
              <a:t> to get the best S-curve</a:t>
            </a:r>
          </a:p>
          <a:p>
            <a:pPr lvl="1"/>
            <a:r>
              <a:rPr lang="en-US" dirty="0" smtClean="0"/>
              <a:t>50 hash-functions (r=5, b=10)</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828800" y="2427288"/>
            <a:ext cx="3906650" cy="3516312"/>
          </a:xfrm>
          <a:prstGeom prst="rect">
            <a:avLst/>
          </a:prstGeom>
          <a:noFill/>
          <a:ln w="9525">
            <a:noFill/>
            <a:miter lim="800000"/>
            <a:headEnd/>
            <a:tailEnd/>
          </a:ln>
          <a:effectLst/>
        </p:spPr>
      </p:pic>
      <p:cxnSp>
        <p:nvCxnSpPr>
          <p:cNvPr id="15" name="Straight Connector 14"/>
          <p:cNvCxnSpPr/>
          <p:nvPr/>
        </p:nvCxnSpPr>
        <p:spPr>
          <a:xfrm rot="5400000" flipH="1" flipV="1">
            <a:off x="2763252" y="4107700"/>
            <a:ext cx="2803360" cy="5213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9" name="Freeform 18"/>
          <p:cNvSpPr/>
          <p:nvPr/>
        </p:nvSpPr>
        <p:spPr>
          <a:xfrm>
            <a:off x="4193674" y="2718720"/>
            <a:ext cx="566821" cy="1053431"/>
          </a:xfrm>
          <a:custGeom>
            <a:avLst/>
            <a:gdLst>
              <a:gd name="connsiteX0" fmla="*/ 0 w 566821"/>
              <a:gd name="connsiteY0" fmla="*/ 1053431 h 1053431"/>
              <a:gd name="connsiteX1" fmla="*/ 32084 w 566821"/>
              <a:gd name="connsiteY1" fmla="*/ 0 h 1053431"/>
              <a:gd name="connsiteX2" fmla="*/ 566821 w 566821"/>
              <a:gd name="connsiteY2" fmla="*/ 0 h 1053431"/>
              <a:gd name="connsiteX3" fmla="*/ 422442 w 566821"/>
              <a:gd name="connsiteY3" fmla="*/ 96252 h 1053431"/>
              <a:gd name="connsiteX4" fmla="*/ 288758 w 566821"/>
              <a:gd name="connsiteY4" fmla="*/ 288757 h 1053431"/>
              <a:gd name="connsiteX5" fmla="*/ 165768 w 566821"/>
              <a:gd name="connsiteY5" fmla="*/ 572168 h 1053431"/>
              <a:gd name="connsiteX6" fmla="*/ 0 w 566821"/>
              <a:gd name="connsiteY6" fmla="*/ 1053431 h 105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21" h="1053431">
                <a:moveTo>
                  <a:pt x="0" y="1053431"/>
                </a:moveTo>
                <a:lnTo>
                  <a:pt x="32084" y="0"/>
                </a:lnTo>
                <a:lnTo>
                  <a:pt x="566821" y="0"/>
                </a:lnTo>
                <a:lnTo>
                  <a:pt x="422442" y="96252"/>
                </a:lnTo>
                <a:lnTo>
                  <a:pt x="288758" y="288757"/>
                </a:lnTo>
                <a:lnTo>
                  <a:pt x="165768" y="572168"/>
                </a:lnTo>
                <a:lnTo>
                  <a:pt x="0" y="1053431"/>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reeform 19"/>
          <p:cNvSpPr/>
          <p:nvPr/>
        </p:nvSpPr>
        <p:spPr>
          <a:xfrm>
            <a:off x="3183021" y="3996741"/>
            <a:ext cx="973221" cy="1550736"/>
          </a:xfrm>
          <a:custGeom>
            <a:avLst/>
            <a:gdLst>
              <a:gd name="connsiteX0" fmla="*/ 973221 w 973221"/>
              <a:gd name="connsiteY0" fmla="*/ 0 h 1550736"/>
              <a:gd name="connsiteX1" fmla="*/ 941137 w 973221"/>
              <a:gd name="connsiteY1" fmla="*/ 1545389 h 1550736"/>
              <a:gd name="connsiteX2" fmla="*/ 0 w 973221"/>
              <a:gd name="connsiteY2" fmla="*/ 1550736 h 1550736"/>
              <a:gd name="connsiteX3" fmla="*/ 315495 w 973221"/>
              <a:gd name="connsiteY3" fmla="*/ 1374273 h 1550736"/>
              <a:gd name="connsiteX4" fmla="*/ 577516 w 973221"/>
              <a:gd name="connsiteY4" fmla="*/ 1016000 h 1550736"/>
              <a:gd name="connsiteX5" fmla="*/ 802105 w 973221"/>
              <a:gd name="connsiteY5" fmla="*/ 534736 h 1550736"/>
              <a:gd name="connsiteX6" fmla="*/ 973221 w 973221"/>
              <a:gd name="connsiteY6" fmla="*/ 0 h 155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221" h="1550736">
                <a:moveTo>
                  <a:pt x="973221" y="0"/>
                </a:moveTo>
                <a:lnTo>
                  <a:pt x="941137" y="1545389"/>
                </a:lnTo>
                <a:lnTo>
                  <a:pt x="0" y="1550736"/>
                </a:lnTo>
                <a:lnTo>
                  <a:pt x="315495" y="1374273"/>
                </a:lnTo>
                <a:lnTo>
                  <a:pt x="577516" y="1016000"/>
                </a:lnTo>
                <a:lnTo>
                  <a:pt x="802105" y="534736"/>
                </a:lnTo>
                <a:lnTo>
                  <a:pt x="97322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4876800"/>
            <a:ext cx="3101618" cy="646331"/>
          </a:xfrm>
          <a:prstGeom prst="rect">
            <a:avLst/>
          </a:prstGeom>
          <a:noFill/>
        </p:spPr>
        <p:txBody>
          <a:bodyPr wrap="none" rtlCol="0">
            <a:spAutoFit/>
          </a:bodyPr>
          <a:lstStyle/>
          <a:p>
            <a:r>
              <a:rPr lang="en-US" b="1" dirty="0" smtClean="0">
                <a:solidFill>
                  <a:schemeClr val="accent2"/>
                </a:solidFill>
              </a:rPr>
              <a:t>Blue area</a:t>
            </a:r>
            <a:r>
              <a:rPr lang="en-US" b="1" dirty="0" smtClean="0"/>
              <a:t>:</a:t>
            </a:r>
            <a:r>
              <a:rPr lang="en-US" dirty="0" smtClean="0"/>
              <a:t> False Negative rate</a:t>
            </a:r>
          </a:p>
          <a:p>
            <a:r>
              <a:rPr lang="en-US" b="1" dirty="0" smtClean="0">
                <a:solidFill>
                  <a:schemeClr val="accent4"/>
                </a:solidFill>
              </a:rPr>
              <a:t>Green area</a:t>
            </a:r>
            <a:r>
              <a:rPr lang="en-US" b="1" dirty="0" smtClean="0"/>
              <a:t>:</a:t>
            </a:r>
            <a:r>
              <a:rPr lang="en-US" dirty="0" smtClean="0"/>
              <a:t> False Positive rate</a:t>
            </a:r>
            <a:endParaRPr lang="en-US" dirty="0"/>
          </a:p>
        </p:txBody>
      </p:sp>
      <p:sp>
        <p:nvSpPr>
          <p:cNvPr id="22" name="TextBox 21"/>
          <p:cNvSpPr txBox="1"/>
          <p:nvPr/>
        </p:nvSpPr>
        <p:spPr>
          <a:xfrm>
            <a:off x="3505200" y="5791200"/>
            <a:ext cx="1095172" cy="369332"/>
          </a:xfrm>
          <a:prstGeom prst="rect">
            <a:avLst/>
          </a:prstGeom>
          <a:noFill/>
        </p:spPr>
        <p:txBody>
          <a:bodyPr wrap="none" rtlCol="0">
            <a:spAutoFit/>
          </a:bodyPr>
          <a:lstStyle/>
          <a:p>
            <a:r>
              <a:rPr lang="en-US" dirty="0" smtClean="0"/>
              <a:t>Similarity</a:t>
            </a:r>
            <a:endParaRPr lang="en-US" dirty="0"/>
          </a:p>
        </p:txBody>
      </p:sp>
      <p:sp>
        <p:nvSpPr>
          <p:cNvPr id="23" name="TextBox 22"/>
          <p:cNvSpPr txBox="1"/>
          <p:nvPr/>
        </p:nvSpPr>
        <p:spPr>
          <a:xfrm rot="16200000">
            <a:off x="784387" y="3940013"/>
            <a:ext cx="2305759" cy="369332"/>
          </a:xfrm>
          <a:prstGeom prst="rect">
            <a:avLst/>
          </a:prstGeom>
          <a:noFill/>
        </p:spPr>
        <p:txBody>
          <a:bodyPr wrap="none" rtlCol="0">
            <a:spAutoFit/>
          </a:bodyPr>
          <a:lstStyle/>
          <a:p>
            <a:r>
              <a:rPr lang="en-US" dirty="0" smtClean="0"/>
              <a:t>Prob. sharing a bucket</a:t>
            </a:r>
            <a:endParaRPr lang="en-US" dirty="0"/>
          </a:p>
        </p:txBody>
      </p:sp>
    </p:spTree>
    <p:extLst>
      <p:ext uri="{BB962C8B-B14F-4D97-AF65-F5344CB8AC3E}">
        <p14:creationId xmlns:p14="http://schemas.microsoft.com/office/powerpoint/2010/main" val="124850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endParaRPr lang="en-AU" dirty="0"/>
          </a:p>
        </p:txBody>
      </p:sp>
      <p:sp>
        <p:nvSpPr>
          <p:cNvPr id="3" name="Content Placeholder 2"/>
          <p:cNvSpPr>
            <a:spLocks noGrp="1"/>
          </p:cNvSpPr>
          <p:nvPr>
            <p:ph idx="1"/>
          </p:nvPr>
        </p:nvSpPr>
        <p:spPr>
          <a:xfrm>
            <a:off x="708058" y="1157586"/>
            <a:ext cx="7661275" cy="4903787"/>
          </a:xfrm>
        </p:spPr>
        <p:txBody>
          <a:bodyPr/>
          <a:lstStyle/>
          <a:p>
            <a:r>
              <a:rPr lang="en-AU" b="1" dirty="0">
                <a:solidFill>
                  <a:srgbClr val="FF0066"/>
                </a:solidFill>
              </a:rPr>
              <a:t>Goal</a:t>
            </a:r>
            <a:r>
              <a:rPr lang="en-AU" dirty="0"/>
              <a:t>: Find near-</a:t>
            </a:r>
            <a:r>
              <a:rPr lang="en-AU" dirty="0" err="1"/>
              <a:t>neighbors</a:t>
            </a:r>
            <a:r>
              <a:rPr lang="en-AU" dirty="0"/>
              <a:t> in high-dim. space</a:t>
            </a:r>
          </a:p>
          <a:p>
            <a:pPr lvl="1"/>
            <a:r>
              <a:rPr lang="en-AU" dirty="0"/>
              <a:t>We formally define “near </a:t>
            </a:r>
            <a:r>
              <a:rPr lang="en-AU" dirty="0" err="1"/>
              <a:t>neighbors</a:t>
            </a:r>
            <a:r>
              <a:rPr lang="en-AU" dirty="0"/>
              <a:t>” as </a:t>
            </a:r>
            <a:r>
              <a:rPr lang="en-AU" dirty="0" smtClean="0"/>
              <a:t>points </a:t>
            </a:r>
            <a:r>
              <a:rPr lang="en-AU" dirty="0"/>
              <a:t>that are a “small distance” apart</a:t>
            </a:r>
          </a:p>
          <a:p>
            <a:r>
              <a:rPr lang="en-US" dirty="0"/>
              <a:t>For each application, we first need to define what “</a:t>
            </a:r>
            <a:r>
              <a:rPr lang="en-US" b="1" dirty="0"/>
              <a:t>distance</a:t>
            </a:r>
            <a:r>
              <a:rPr lang="en-US" dirty="0"/>
              <a:t>” means</a:t>
            </a:r>
          </a:p>
          <a:p>
            <a:r>
              <a:rPr lang="en-US" b="1" dirty="0">
                <a:solidFill>
                  <a:srgbClr val="D60093"/>
                </a:solidFill>
              </a:rPr>
              <a:t>Today: </a:t>
            </a:r>
            <a:r>
              <a:rPr lang="en-US" b="1" dirty="0" err="1">
                <a:solidFill>
                  <a:srgbClr val="0000FF"/>
                </a:solidFill>
              </a:rPr>
              <a:t>Jaccard</a:t>
            </a:r>
            <a:r>
              <a:rPr lang="en-US" b="1" dirty="0">
                <a:solidFill>
                  <a:srgbClr val="0000FF"/>
                </a:solidFill>
              </a:rPr>
              <a:t> distance/similarity</a:t>
            </a:r>
          </a:p>
          <a:p>
            <a:pPr lvl="1"/>
            <a:r>
              <a:rPr lang="en-US" dirty="0"/>
              <a:t>The </a:t>
            </a:r>
            <a:r>
              <a:rPr lang="en-US" b="1" dirty="0" err="1">
                <a:solidFill>
                  <a:srgbClr val="FF0066"/>
                </a:solidFill>
              </a:rPr>
              <a:t>Jaccard</a:t>
            </a:r>
            <a:r>
              <a:rPr lang="en-US" b="1" dirty="0">
                <a:solidFill>
                  <a:srgbClr val="FF0066"/>
                </a:solidFill>
              </a:rPr>
              <a:t> similarity</a:t>
            </a:r>
            <a:r>
              <a:rPr lang="en-US" i="1" dirty="0">
                <a:solidFill>
                  <a:srgbClr val="FF0066"/>
                </a:solidFill>
              </a:rPr>
              <a:t> </a:t>
            </a:r>
            <a:r>
              <a:rPr lang="en-US" dirty="0"/>
              <a:t>of two </a:t>
            </a:r>
            <a:r>
              <a:rPr lang="en-US" b="1" dirty="0">
                <a:solidFill>
                  <a:srgbClr val="FF0066"/>
                </a:solidFill>
              </a:rPr>
              <a:t>sets</a:t>
            </a:r>
            <a:r>
              <a:rPr lang="en-US" dirty="0">
                <a:solidFill>
                  <a:srgbClr val="FF0066"/>
                </a:solidFill>
              </a:rPr>
              <a:t> </a:t>
            </a:r>
            <a:r>
              <a:rPr lang="en-US" dirty="0"/>
              <a:t>is the size of their intersection divided by the size of their union:</a:t>
            </a:r>
            <a:br>
              <a:rPr lang="en-US" dirty="0"/>
            </a:br>
            <a:r>
              <a:rPr lang="en-US" b="1" i="1" dirty="0"/>
              <a:t>sim</a:t>
            </a:r>
            <a:r>
              <a:rPr lang="en-US" b="1" dirty="0"/>
              <a:t>(C</a:t>
            </a:r>
            <a:r>
              <a:rPr lang="en-US" b="1" baseline="-25000" dirty="0"/>
              <a:t>1</a:t>
            </a:r>
            <a:r>
              <a:rPr lang="en-US" b="1" dirty="0"/>
              <a:t>, C</a:t>
            </a:r>
            <a:r>
              <a:rPr lang="en-US" b="1" baseline="-25000" dirty="0"/>
              <a:t>2</a:t>
            </a:r>
            <a:r>
              <a:rPr lang="en-US" b="1" dirty="0"/>
              <a:t>) = |C</a:t>
            </a:r>
            <a:r>
              <a:rPr lang="en-US" b="1" baseline="-25000" dirty="0"/>
              <a:t>1</a:t>
            </a:r>
            <a:r>
              <a:rPr lang="en-US" b="1" dirty="0">
                <a:sym typeface="Symbol" pitchFamily="18" charset="2"/>
              </a:rPr>
              <a:t>C</a:t>
            </a:r>
            <a:r>
              <a:rPr lang="en-US" b="1" baseline="-25000" dirty="0">
                <a:sym typeface="Symbol" pitchFamily="18" charset="2"/>
              </a:rPr>
              <a:t>2</a:t>
            </a:r>
            <a:r>
              <a:rPr lang="en-US" b="1" dirty="0">
                <a:sym typeface="Symbol" pitchFamily="18" charset="2"/>
              </a:rPr>
              <a:t>|/|C</a:t>
            </a:r>
            <a:r>
              <a:rPr lang="en-US" b="1" baseline="-25000" dirty="0">
                <a:sym typeface="Symbol" pitchFamily="18" charset="2"/>
              </a:rPr>
              <a:t>1</a:t>
            </a:r>
            <a:r>
              <a:rPr lang="en-US" b="1" dirty="0">
                <a:sym typeface="Symbol" pitchFamily="18" charset="2"/>
              </a:rPr>
              <a:t>C</a:t>
            </a:r>
            <a:r>
              <a:rPr lang="en-US" b="1" baseline="-25000" dirty="0">
                <a:sym typeface="Symbol" pitchFamily="18" charset="2"/>
              </a:rPr>
              <a:t>2</a:t>
            </a:r>
            <a:r>
              <a:rPr lang="en-US" b="1" dirty="0">
                <a:sym typeface="Symbol" pitchFamily="18" charset="2"/>
              </a:rPr>
              <a:t>|</a:t>
            </a:r>
          </a:p>
          <a:p>
            <a:pPr lvl="1"/>
            <a:r>
              <a:rPr lang="en-US" b="1" dirty="0" err="1">
                <a:solidFill>
                  <a:srgbClr val="FF0066"/>
                </a:solidFill>
              </a:rPr>
              <a:t>Jaccard</a:t>
            </a:r>
            <a:r>
              <a:rPr lang="en-US" b="1" dirty="0">
                <a:solidFill>
                  <a:srgbClr val="FF0066"/>
                </a:solidFill>
              </a:rPr>
              <a:t> distance:</a:t>
            </a:r>
            <a:r>
              <a:rPr lang="en-US" b="1" i="1" dirty="0"/>
              <a:t> d</a:t>
            </a:r>
            <a:r>
              <a:rPr lang="en-US" b="1" dirty="0"/>
              <a:t>(C</a:t>
            </a:r>
            <a:r>
              <a:rPr lang="en-US" b="1" baseline="-25000" dirty="0"/>
              <a:t>1</a:t>
            </a:r>
            <a:r>
              <a:rPr lang="en-US" b="1" dirty="0"/>
              <a:t>, C</a:t>
            </a:r>
            <a:r>
              <a:rPr lang="en-US" b="1" baseline="-25000" dirty="0"/>
              <a:t>2</a:t>
            </a:r>
            <a:r>
              <a:rPr lang="en-US" b="1" dirty="0"/>
              <a:t>) = 1 - |C</a:t>
            </a:r>
            <a:r>
              <a:rPr lang="en-US" b="1" baseline="-25000" dirty="0"/>
              <a:t>1</a:t>
            </a:r>
            <a:r>
              <a:rPr lang="en-US" b="1" dirty="0">
                <a:sym typeface="Symbol" pitchFamily="18" charset="2"/>
              </a:rPr>
              <a:t>C</a:t>
            </a:r>
            <a:r>
              <a:rPr lang="en-US" b="1" baseline="-25000" dirty="0">
                <a:sym typeface="Symbol" pitchFamily="18" charset="2"/>
              </a:rPr>
              <a:t>2</a:t>
            </a:r>
            <a:r>
              <a:rPr lang="en-US" b="1" dirty="0">
                <a:sym typeface="Symbol" pitchFamily="18" charset="2"/>
              </a:rPr>
              <a:t>|/|C</a:t>
            </a:r>
            <a:r>
              <a:rPr lang="en-US" b="1" baseline="-25000" dirty="0">
                <a:sym typeface="Symbol" pitchFamily="18" charset="2"/>
              </a:rPr>
              <a:t>1</a:t>
            </a:r>
            <a:r>
              <a:rPr lang="en-US" b="1" dirty="0">
                <a:sym typeface="Symbol" pitchFamily="18" charset="2"/>
              </a:rPr>
              <a:t>C</a:t>
            </a:r>
            <a:r>
              <a:rPr lang="en-US" b="1" baseline="-25000" dirty="0">
                <a:sym typeface="Symbol" pitchFamily="18" charset="2"/>
              </a:rPr>
              <a:t>2</a:t>
            </a:r>
            <a:r>
              <a:rPr lang="en-US" b="1" dirty="0">
                <a:sym typeface="Symbol" pitchFamily="18" charset="2"/>
              </a:rPr>
              <a:t>|</a:t>
            </a:r>
            <a:endParaRPr lang="en-US" b="1" dirty="0"/>
          </a:p>
          <a:p>
            <a:endParaRPr lang="en-AU" dirty="0"/>
          </a:p>
        </p:txBody>
      </p:sp>
      <p:sp>
        <p:nvSpPr>
          <p:cNvPr id="4" name="Text Box 13"/>
          <p:cNvSpPr txBox="1">
            <a:spLocks noChangeArrowheads="1"/>
          </p:cNvSpPr>
          <p:nvPr/>
        </p:nvSpPr>
        <p:spPr bwMode="auto">
          <a:xfrm>
            <a:off x="4968198" y="4557203"/>
            <a:ext cx="2499402" cy="1200329"/>
          </a:xfrm>
          <a:prstGeom prst="rect">
            <a:avLst/>
          </a:prstGeom>
          <a:noFill/>
          <a:ln w="9525">
            <a:noFill/>
            <a:miter lim="800000"/>
            <a:headEnd/>
            <a:tailEnd/>
          </a:ln>
          <a:effectLst/>
        </p:spPr>
        <p:txBody>
          <a:bodyPr wrap="none">
            <a:spAutoFit/>
          </a:bodyPr>
          <a:lstStyle/>
          <a:p>
            <a:pPr eaLnBrk="0" hangingPunct="0"/>
            <a:r>
              <a:rPr lang="en-US" dirty="0">
                <a:solidFill>
                  <a:srgbClr val="008000"/>
                </a:solidFill>
                <a:latin typeface="Arial" pitchFamily="34" charset="0"/>
                <a:cs typeface="Arial" pitchFamily="34" charset="0"/>
              </a:rPr>
              <a:t>3 in </a:t>
            </a:r>
            <a:r>
              <a:rPr lang="en-US" dirty="0" smtClean="0">
                <a:solidFill>
                  <a:srgbClr val="008000"/>
                </a:solidFill>
                <a:latin typeface="Arial" pitchFamily="34" charset="0"/>
                <a:cs typeface="Arial" pitchFamily="34" charset="0"/>
              </a:rPr>
              <a:t>intersection</a:t>
            </a:r>
            <a:endParaRPr lang="en-US" dirty="0">
              <a:solidFill>
                <a:srgbClr val="008000"/>
              </a:solidFill>
              <a:latin typeface="Arial" pitchFamily="34" charset="0"/>
              <a:cs typeface="Arial" pitchFamily="34" charset="0"/>
            </a:endParaRPr>
          </a:p>
          <a:p>
            <a:pPr eaLnBrk="0" hangingPunct="0"/>
            <a:r>
              <a:rPr lang="en-US" dirty="0">
                <a:solidFill>
                  <a:srgbClr val="008000"/>
                </a:solidFill>
                <a:latin typeface="Arial" pitchFamily="34" charset="0"/>
                <a:cs typeface="Arial" pitchFamily="34" charset="0"/>
              </a:rPr>
              <a:t>8 in </a:t>
            </a:r>
            <a:r>
              <a:rPr lang="en-US" dirty="0" smtClean="0">
                <a:solidFill>
                  <a:srgbClr val="008000"/>
                </a:solidFill>
                <a:latin typeface="Arial" pitchFamily="34" charset="0"/>
                <a:cs typeface="Arial" pitchFamily="34" charset="0"/>
              </a:rPr>
              <a:t>union</a:t>
            </a:r>
            <a:endParaRPr lang="en-US" dirty="0">
              <a:solidFill>
                <a:srgbClr val="008000"/>
              </a:solidFill>
              <a:latin typeface="Arial" pitchFamily="34" charset="0"/>
              <a:cs typeface="Arial" pitchFamily="34" charset="0"/>
            </a:endParaRPr>
          </a:p>
          <a:p>
            <a:pPr eaLnBrk="0" hangingPunct="0"/>
            <a:r>
              <a:rPr lang="en-US" dirty="0" err="1">
                <a:solidFill>
                  <a:srgbClr val="008000"/>
                </a:solidFill>
                <a:latin typeface="Arial" pitchFamily="34" charset="0"/>
                <a:cs typeface="Arial" pitchFamily="34" charset="0"/>
              </a:rPr>
              <a:t>Jaccard</a:t>
            </a:r>
            <a:r>
              <a:rPr lang="en-US" dirty="0">
                <a:solidFill>
                  <a:srgbClr val="008000"/>
                </a:solidFill>
                <a:latin typeface="Arial" pitchFamily="34" charset="0"/>
                <a:cs typeface="Arial" pitchFamily="34" charset="0"/>
              </a:rPr>
              <a:t> similarity= 3/8</a:t>
            </a:r>
          </a:p>
          <a:p>
            <a:pPr eaLnBrk="0" hangingPunct="0"/>
            <a:r>
              <a:rPr lang="en-US" dirty="0" err="1">
                <a:solidFill>
                  <a:srgbClr val="008000"/>
                </a:solidFill>
                <a:latin typeface="Arial" pitchFamily="34" charset="0"/>
                <a:cs typeface="Arial" pitchFamily="34" charset="0"/>
              </a:rPr>
              <a:t>Jaccard</a:t>
            </a:r>
            <a:r>
              <a:rPr lang="en-US" dirty="0">
                <a:solidFill>
                  <a:srgbClr val="008000"/>
                </a:solidFill>
                <a:latin typeface="Arial" pitchFamily="34" charset="0"/>
                <a:cs typeface="Arial" pitchFamily="34" charset="0"/>
              </a:rPr>
              <a:t> distance = 5/8</a:t>
            </a:r>
          </a:p>
        </p:txBody>
      </p:sp>
      <p:grpSp>
        <p:nvGrpSpPr>
          <p:cNvPr id="5" name="Group 4"/>
          <p:cNvGrpSpPr/>
          <p:nvPr/>
        </p:nvGrpSpPr>
        <p:grpSpPr>
          <a:xfrm>
            <a:off x="2514600" y="4690732"/>
            <a:ext cx="2286000" cy="990600"/>
            <a:chOff x="3124200" y="1371600"/>
            <a:chExt cx="2667000" cy="1600200"/>
          </a:xfrm>
        </p:grpSpPr>
        <p:sp>
          <p:nvSpPr>
            <p:cNvPr id="6" name="Oval 3"/>
            <p:cNvSpPr>
              <a:spLocks noChangeArrowheads="1"/>
            </p:cNvSpPr>
            <p:nvPr/>
          </p:nvSpPr>
          <p:spPr bwMode="auto">
            <a:xfrm>
              <a:off x="38100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7" name="Oval 4"/>
            <p:cNvSpPr>
              <a:spLocks noChangeArrowheads="1"/>
            </p:cNvSpPr>
            <p:nvPr/>
          </p:nvSpPr>
          <p:spPr bwMode="auto">
            <a:xfrm>
              <a:off x="31242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8" name="Oval 5"/>
            <p:cNvSpPr>
              <a:spLocks noChangeArrowheads="1"/>
            </p:cNvSpPr>
            <p:nvPr/>
          </p:nvSpPr>
          <p:spPr bwMode="auto">
            <a:xfrm>
              <a:off x="3505200" y="183935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3479800" y="23563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4173220" y="1987062"/>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4635500" y="22801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4546600" y="1670537"/>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11"/>
            <p:cNvSpPr>
              <a:spLocks noChangeArrowheads="1"/>
            </p:cNvSpPr>
            <p:nvPr/>
          </p:nvSpPr>
          <p:spPr bwMode="auto">
            <a:xfrm>
              <a:off x="5257800" y="247943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2"/>
            <p:cNvSpPr>
              <a:spLocks noChangeArrowheads="1"/>
            </p:cNvSpPr>
            <p:nvPr/>
          </p:nvSpPr>
          <p:spPr bwMode="auto">
            <a:xfrm>
              <a:off x="5257800" y="1676399"/>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grpSp>
      <p:sp>
        <p:nvSpPr>
          <p:cNvPr id="15" name="Oval 6"/>
          <p:cNvSpPr>
            <a:spLocks noChangeArrowheads="1"/>
          </p:cNvSpPr>
          <p:nvPr/>
        </p:nvSpPr>
        <p:spPr bwMode="auto">
          <a:xfrm>
            <a:off x="3004851" y="5463779"/>
            <a:ext cx="91440" cy="91440"/>
          </a:xfrm>
          <a:prstGeom prst="ellipse">
            <a:avLst/>
          </a:prstGeom>
          <a:solidFill>
            <a:srgbClr val="80008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2649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LSH Summary</a:t>
            </a:r>
          </a:p>
        </p:txBody>
      </p:sp>
      <p:sp>
        <p:nvSpPr>
          <p:cNvPr id="23555" name="Rectangle 3"/>
          <p:cNvSpPr>
            <a:spLocks noGrp="1" noChangeArrowheads="1"/>
          </p:cNvSpPr>
          <p:nvPr>
            <p:ph idx="1"/>
          </p:nvPr>
        </p:nvSpPr>
        <p:spPr>
          <a:xfrm>
            <a:off x="457200" y="1295400"/>
            <a:ext cx="7924800" cy="5257801"/>
          </a:xfrm>
        </p:spPr>
        <p:txBody>
          <a:bodyPr/>
          <a:lstStyle/>
          <a:p>
            <a:pPr>
              <a:lnSpc>
                <a:spcPct val="90000"/>
              </a:lnSpc>
            </a:pPr>
            <a:r>
              <a:rPr lang="en-US" dirty="0" smtClean="0">
                <a:solidFill>
                  <a:srgbClr val="0000FF"/>
                </a:solidFill>
              </a:rPr>
              <a:t>Tune </a:t>
            </a:r>
            <a:r>
              <a:rPr lang="en-US" b="1" i="1" dirty="0" smtClean="0">
                <a:solidFill>
                  <a:srgbClr val="0000FF"/>
                </a:solidFill>
              </a:rPr>
              <a:t>M, b, r</a:t>
            </a:r>
            <a:r>
              <a:rPr lang="en-US" dirty="0" smtClean="0">
                <a:solidFill>
                  <a:srgbClr val="0000FF"/>
                </a:solidFill>
              </a:rPr>
              <a:t> to get almost all pairs with similar signatures, but eliminate most pairs that do not have similar signatures</a:t>
            </a:r>
          </a:p>
          <a:p>
            <a:pPr lvl="8">
              <a:lnSpc>
                <a:spcPct val="90000"/>
              </a:lnSpc>
            </a:pPr>
            <a:endParaRPr lang="en-US" dirty="0" smtClean="0"/>
          </a:p>
          <a:p>
            <a:pPr>
              <a:lnSpc>
                <a:spcPct val="90000"/>
              </a:lnSpc>
            </a:pPr>
            <a:r>
              <a:rPr lang="en-US" dirty="0" smtClean="0"/>
              <a:t>Check in main memory that </a:t>
            </a:r>
            <a:r>
              <a:rPr lang="en-US" b="1" dirty="0" smtClean="0"/>
              <a:t>candidate pairs</a:t>
            </a:r>
            <a:r>
              <a:rPr lang="en-US" dirty="0" smtClean="0"/>
              <a:t> really do have </a:t>
            </a:r>
            <a:r>
              <a:rPr lang="en-US" b="1" dirty="0" smtClean="0"/>
              <a:t>similar signatures</a:t>
            </a:r>
          </a:p>
          <a:p>
            <a:pPr lvl="8">
              <a:lnSpc>
                <a:spcPct val="90000"/>
              </a:lnSpc>
            </a:pPr>
            <a:endParaRPr lang="en-US" dirty="0" smtClean="0"/>
          </a:p>
          <a:p>
            <a:pPr>
              <a:lnSpc>
                <a:spcPct val="90000"/>
              </a:lnSpc>
            </a:pPr>
            <a:r>
              <a:rPr lang="en-US" b="1" dirty="0" smtClean="0">
                <a:solidFill>
                  <a:srgbClr val="D60093"/>
                </a:solidFill>
              </a:rPr>
              <a:t>Optional:</a:t>
            </a:r>
            <a:r>
              <a:rPr lang="en-US" dirty="0" smtClean="0">
                <a:solidFill>
                  <a:srgbClr val="D60093"/>
                </a:solidFill>
              </a:rPr>
              <a:t> </a:t>
            </a:r>
            <a:r>
              <a:rPr lang="en-US" dirty="0" smtClean="0"/>
              <a:t>In another pass through data, check that the remaining candidate pairs really represent similar documents</a:t>
            </a:r>
          </a:p>
        </p:txBody>
      </p:sp>
    </p:spTree>
    <p:extLst>
      <p:ext uri="{BB962C8B-B14F-4D97-AF65-F5344CB8AC3E}">
        <p14:creationId xmlns:p14="http://schemas.microsoft.com/office/powerpoint/2010/main" val="14273528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Summary: 3 Steps</a:t>
            </a:r>
            <a:endParaRPr lang="en-US" dirty="0"/>
          </a:p>
        </p:txBody>
      </p:sp>
      <p:sp>
        <p:nvSpPr>
          <p:cNvPr id="62467" name="Rectangle 3"/>
          <p:cNvSpPr>
            <a:spLocks noGrp="1" noChangeArrowheads="1"/>
          </p:cNvSpPr>
          <p:nvPr>
            <p:ph idx="1"/>
          </p:nvPr>
        </p:nvSpPr>
        <p:spPr>
          <a:xfrm>
            <a:off x="457200" y="1295400"/>
            <a:ext cx="8534400" cy="5257801"/>
          </a:xfrm>
        </p:spPr>
        <p:txBody>
          <a:bodyPr>
            <a:normAutofit/>
          </a:bodyPr>
          <a:lstStyle/>
          <a:p>
            <a:r>
              <a:rPr lang="en-US" b="1" dirty="0" smtClean="0">
                <a:solidFill>
                  <a:srgbClr val="D60093"/>
                </a:solidFill>
              </a:rPr>
              <a:t>Shingling:</a:t>
            </a:r>
            <a:r>
              <a:rPr lang="en-US" dirty="0" smtClean="0"/>
              <a:t> Convert documents to sets</a:t>
            </a:r>
          </a:p>
          <a:p>
            <a:pPr lvl="1"/>
            <a:r>
              <a:rPr lang="en-US" dirty="0" smtClean="0">
                <a:solidFill>
                  <a:srgbClr val="0000FF"/>
                </a:solidFill>
              </a:rPr>
              <a:t>We used hashing to assign each shingle an ID</a:t>
            </a:r>
          </a:p>
          <a:p>
            <a:r>
              <a:rPr lang="en-US" b="1" dirty="0" smtClean="0">
                <a:solidFill>
                  <a:srgbClr val="D60093"/>
                </a:solidFill>
              </a:rPr>
              <a:t>Min-Hashing: </a:t>
            </a:r>
            <a:r>
              <a:rPr lang="en-US" dirty="0" smtClean="0"/>
              <a:t>Convert large sets to short signatures, while preserving similarity</a:t>
            </a:r>
          </a:p>
          <a:p>
            <a:pPr lvl="1"/>
            <a:r>
              <a:rPr lang="en-US" dirty="0" smtClean="0">
                <a:solidFill>
                  <a:srgbClr val="0000FF"/>
                </a:solidFill>
              </a:rPr>
              <a:t>We used </a:t>
            </a:r>
            <a:r>
              <a:rPr lang="en-US" b="1" dirty="0" smtClean="0">
                <a:solidFill>
                  <a:srgbClr val="0000FF"/>
                </a:solidFill>
              </a:rPr>
              <a:t>similarity preserving hashing</a:t>
            </a:r>
            <a:r>
              <a:rPr lang="en-US" dirty="0" smtClean="0">
                <a:solidFill>
                  <a:srgbClr val="0000FF"/>
                </a:solidFill>
              </a:rPr>
              <a:t> to generate signatures with property </a:t>
            </a:r>
            <a:r>
              <a:rPr lang="en-US" b="1" dirty="0" err="1">
                <a:solidFill>
                  <a:srgbClr val="0000FF"/>
                </a:solidFill>
              </a:rPr>
              <a:t>Pr</a:t>
            </a:r>
            <a:r>
              <a:rPr lang="en-US" b="1" dirty="0">
                <a:solidFill>
                  <a:srgbClr val="0000FF"/>
                </a:solidFill>
              </a:rPr>
              <a:t>[</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1</a:t>
            </a:r>
            <a:r>
              <a:rPr lang="en-US" b="1" dirty="0">
                <a:solidFill>
                  <a:srgbClr val="0000FF"/>
                </a:solidFill>
              </a:rPr>
              <a:t>) = </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2</a:t>
            </a:r>
            <a:r>
              <a:rPr lang="en-US" b="1" dirty="0">
                <a:solidFill>
                  <a:srgbClr val="0000FF"/>
                </a:solidFill>
              </a:rPr>
              <a:t>)] = </a:t>
            </a:r>
            <a:r>
              <a:rPr lang="en-US" b="1" i="1" dirty="0" err="1">
                <a:solidFill>
                  <a:srgbClr val="0000FF"/>
                </a:solidFill>
              </a:rPr>
              <a:t>sim</a:t>
            </a:r>
            <a:r>
              <a:rPr lang="en-US" b="1" dirty="0">
                <a:solidFill>
                  <a:srgbClr val="0000FF"/>
                </a:solidFill>
              </a:rPr>
              <a:t>(C</a:t>
            </a:r>
            <a:r>
              <a:rPr lang="en-US" b="1" baseline="-25000" dirty="0">
                <a:solidFill>
                  <a:srgbClr val="0000FF"/>
                </a:solidFill>
              </a:rPr>
              <a:t>1</a:t>
            </a:r>
            <a:r>
              <a:rPr lang="en-US" b="1" dirty="0">
                <a:solidFill>
                  <a:srgbClr val="0000FF"/>
                </a:solidFill>
              </a:rPr>
              <a:t>, C</a:t>
            </a:r>
            <a:r>
              <a:rPr lang="en-US" b="1" baseline="-25000" dirty="0">
                <a:solidFill>
                  <a:srgbClr val="0000FF"/>
                </a:solidFill>
              </a:rPr>
              <a:t>2</a:t>
            </a:r>
            <a:r>
              <a:rPr lang="en-US" b="1" dirty="0" smtClean="0">
                <a:solidFill>
                  <a:srgbClr val="0000FF"/>
                </a:solidFill>
              </a:rPr>
              <a:t>)</a:t>
            </a:r>
            <a:endParaRPr lang="en-US" dirty="0" smtClean="0">
              <a:solidFill>
                <a:srgbClr val="0000FF"/>
              </a:solidFill>
            </a:endParaRPr>
          </a:p>
          <a:p>
            <a:pPr lvl="1"/>
            <a:r>
              <a:rPr lang="en-US" dirty="0">
                <a:solidFill>
                  <a:srgbClr val="0000FF"/>
                </a:solidFill>
              </a:rPr>
              <a:t>We used hashing to </a:t>
            </a:r>
            <a:r>
              <a:rPr lang="en-US" dirty="0" smtClean="0">
                <a:solidFill>
                  <a:srgbClr val="0000FF"/>
                </a:solidFill>
              </a:rPr>
              <a:t>get around generating </a:t>
            </a:r>
            <a:r>
              <a:rPr lang="en-US" dirty="0">
                <a:solidFill>
                  <a:srgbClr val="0000FF"/>
                </a:solidFill>
              </a:rPr>
              <a:t>random permutations</a:t>
            </a:r>
          </a:p>
          <a:p>
            <a:r>
              <a:rPr lang="en-US" b="1" smtClean="0">
                <a:solidFill>
                  <a:srgbClr val="D60093"/>
                </a:solidFill>
              </a:rPr>
              <a:t>Locality-Sensitive Hashing</a:t>
            </a:r>
            <a:r>
              <a:rPr lang="en-US" b="1" dirty="0" smtClean="0">
                <a:solidFill>
                  <a:srgbClr val="D60093"/>
                </a:solidFill>
              </a:rPr>
              <a:t>: </a:t>
            </a:r>
            <a:r>
              <a:rPr lang="en-US" dirty="0" smtClean="0"/>
              <a:t>Focus on pairs of signatures likely to be from similar documents</a:t>
            </a:r>
          </a:p>
          <a:p>
            <a:pPr lvl="1"/>
            <a:r>
              <a:rPr lang="en-US" dirty="0">
                <a:solidFill>
                  <a:srgbClr val="0000FF"/>
                </a:solidFill>
              </a:rPr>
              <a:t>We used hashing to </a:t>
            </a:r>
            <a:r>
              <a:rPr lang="en-US" dirty="0" smtClean="0">
                <a:solidFill>
                  <a:srgbClr val="0000FF"/>
                </a:solidFill>
              </a:rPr>
              <a:t>find </a:t>
            </a:r>
            <a:r>
              <a:rPr lang="en-US" b="1" dirty="0" smtClean="0">
                <a:solidFill>
                  <a:srgbClr val="0000FF"/>
                </a:solidFill>
              </a:rPr>
              <a:t>candidate pairs</a:t>
            </a:r>
            <a:r>
              <a:rPr lang="en-US" dirty="0" smtClean="0">
                <a:solidFill>
                  <a:srgbClr val="0000FF"/>
                </a:solidFill>
              </a:rPr>
              <a:t> of similarity </a:t>
            </a:r>
            <a:r>
              <a:rPr lang="en-US" dirty="0" smtClean="0">
                <a:solidFill>
                  <a:srgbClr val="0000FF"/>
                </a:solidFill>
                <a:sym typeface="Symbol"/>
              </a:rPr>
              <a:t> </a:t>
            </a:r>
            <a:r>
              <a:rPr lang="en-US" b="1" dirty="0" smtClean="0">
                <a:solidFill>
                  <a:srgbClr val="0000FF"/>
                </a:solidFill>
              </a:rPr>
              <a:t>s</a:t>
            </a:r>
            <a:endParaRPr lang="en-US" b="1" dirty="0" smtClean="0"/>
          </a:p>
          <a:p>
            <a:pPr lvl="1"/>
            <a:endParaRPr lang="en-US" dirty="0"/>
          </a:p>
        </p:txBody>
      </p:sp>
    </p:spTree>
    <p:extLst>
      <p:ext uri="{BB962C8B-B14F-4D97-AF65-F5344CB8AC3E}">
        <p14:creationId xmlns:p14="http://schemas.microsoft.com/office/powerpoint/2010/main" val="41349191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endParaRPr lang="en-AU" dirty="0"/>
          </a:p>
        </p:txBody>
      </p:sp>
      <p:sp>
        <p:nvSpPr>
          <p:cNvPr id="3" name="Content Placeholder 2"/>
          <p:cNvSpPr>
            <a:spLocks noGrp="1"/>
          </p:cNvSpPr>
          <p:nvPr>
            <p:ph idx="1"/>
          </p:nvPr>
        </p:nvSpPr>
        <p:spPr/>
        <p:txBody>
          <a:bodyPr/>
          <a:lstStyle/>
          <a:p>
            <a:r>
              <a:rPr lang="en-AU" dirty="0"/>
              <a:t>Generalized LSH is based on some kind of “distance” between points.</a:t>
            </a:r>
          </a:p>
          <a:p>
            <a:pPr lvl="1"/>
            <a:r>
              <a:rPr lang="en-AU" dirty="0"/>
              <a:t>Similar points are “close.”</a:t>
            </a:r>
          </a:p>
          <a:p>
            <a:r>
              <a:rPr lang="en-AU" dirty="0"/>
              <a:t>Example: </a:t>
            </a:r>
            <a:r>
              <a:rPr lang="en-AU" dirty="0" err="1"/>
              <a:t>Jaccard</a:t>
            </a:r>
            <a:r>
              <a:rPr lang="en-AU" dirty="0"/>
              <a:t> similarity is not a distance; 1 minus </a:t>
            </a:r>
            <a:r>
              <a:rPr lang="en-AU" dirty="0" err="1"/>
              <a:t>Jaccard</a:t>
            </a:r>
            <a:r>
              <a:rPr lang="en-AU" dirty="0"/>
              <a:t> similarity is</a:t>
            </a:r>
            <a:r>
              <a:rPr lang="en-AU" dirty="0" smtClean="0"/>
              <a:t>.</a:t>
            </a:r>
          </a:p>
          <a:p>
            <a:endParaRPr lang="en-US" dirty="0"/>
          </a:p>
          <a:p>
            <a:pPr marL="609600" indent="-609600"/>
            <a:r>
              <a:rPr lang="en-US" i="1" dirty="0"/>
              <a:t>d</a:t>
            </a:r>
            <a:r>
              <a:rPr lang="en-US" dirty="0"/>
              <a:t>  is a </a:t>
            </a:r>
            <a:r>
              <a:rPr lang="en-US" i="1" dirty="0">
                <a:solidFill>
                  <a:srgbClr val="FF0066"/>
                </a:solidFill>
              </a:rPr>
              <a:t>distance measure</a:t>
            </a:r>
            <a:r>
              <a:rPr lang="en-US" dirty="0"/>
              <a:t> if it is a function from pairs of points to real numbers such that:</a:t>
            </a:r>
          </a:p>
          <a:p>
            <a:pPr marL="990600" lvl="1" indent="-533400">
              <a:buFont typeface="Monotype Sorts" pitchFamily="2" charset="2"/>
              <a:buAutoNum type="arabicPeriod"/>
            </a:pPr>
            <a:r>
              <a:rPr lang="en-US" dirty="0"/>
              <a:t>d(</a:t>
            </a:r>
            <a:r>
              <a:rPr lang="en-US" dirty="0" err="1"/>
              <a:t>x,y</a:t>
            </a:r>
            <a:r>
              <a:rPr lang="en-US" dirty="0"/>
              <a:t>) </a:t>
            </a:r>
            <a:r>
              <a:rPr lang="en-US" u="sng" dirty="0"/>
              <a:t>&gt;</a:t>
            </a:r>
            <a:r>
              <a:rPr lang="en-US" dirty="0"/>
              <a:t> 0. </a:t>
            </a:r>
          </a:p>
          <a:p>
            <a:pPr marL="990600" lvl="1" indent="-533400">
              <a:buFont typeface="Monotype Sorts" pitchFamily="2" charset="2"/>
              <a:buAutoNum type="arabicPeriod"/>
            </a:pPr>
            <a:r>
              <a:rPr lang="en-US" dirty="0"/>
              <a:t>d(</a:t>
            </a:r>
            <a:r>
              <a:rPr lang="en-US" dirty="0" err="1"/>
              <a:t>x,y</a:t>
            </a:r>
            <a:r>
              <a:rPr lang="en-US" dirty="0"/>
              <a:t>) = 0 </a:t>
            </a:r>
            <a:r>
              <a:rPr lang="en-US" dirty="0" err="1"/>
              <a:t>iff</a:t>
            </a:r>
            <a:r>
              <a:rPr lang="en-US" dirty="0"/>
              <a:t> x = y.</a:t>
            </a:r>
          </a:p>
          <a:p>
            <a:pPr marL="990600" lvl="1" indent="-533400">
              <a:buFont typeface="Monotype Sorts" pitchFamily="2" charset="2"/>
              <a:buAutoNum type="arabicPeriod"/>
            </a:pPr>
            <a:r>
              <a:rPr lang="en-US" dirty="0"/>
              <a:t>d(</a:t>
            </a:r>
            <a:r>
              <a:rPr lang="en-US" dirty="0" err="1"/>
              <a:t>x,y</a:t>
            </a:r>
            <a:r>
              <a:rPr lang="en-US" dirty="0"/>
              <a:t>) = d(</a:t>
            </a:r>
            <a:r>
              <a:rPr lang="en-US" dirty="0" err="1"/>
              <a:t>y,x</a:t>
            </a:r>
            <a:r>
              <a:rPr lang="en-US" dirty="0"/>
              <a:t>).</a:t>
            </a:r>
          </a:p>
          <a:p>
            <a:pPr marL="990600" lvl="1" indent="-533400">
              <a:buFont typeface="Monotype Sorts" pitchFamily="2" charset="2"/>
              <a:buAutoNum type="arabicPeriod"/>
            </a:pPr>
            <a:r>
              <a:rPr lang="en-US" dirty="0"/>
              <a:t>d(</a:t>
            </a:r>
            <a:r>
              <a:rPr lang="en-US" dirty="0" err="1"/>
              <a:t>x,y</a:t>
            </a:r>
            <a:r>
              <a:rPr lang="en-US" dirty="0"/>
              <a:t>) </a:t>
            </a:r>
            <a:r>
              <a:rPr lang="en-US" u="sng" dirty="0"/>
              <a:t>&lt;</a:t>
            </a:r>
            <a:r>
              <a:rPr lang="en-US" dirty="0"/>
              <a:t> d(</a:t>
            </a:r>
            <a:r>
              <a:rPr lang="en-US" dirty="0" err="1"/>
              <a:t>x,z</a:t>
            </a:r>
            <a:r>
              <a:rPr lang="en-US" dirty="0"/>
              <a:t>) + d(</a:t>
            </a:r>
            <a:r>
              <a:rPr lang="en-US" dirty="0" err="1"/>
              <a:t>z,y</a:t>
            </a:r>
            <a:r>
              <a:rPr lang="en-US" dirty="0"/>
              <a:t>) (</a:t>
            </a:r>
            <a:r>
              <a:rPr lang="en-US" i="1" dirty="0">
                <a:solidFill>
                  <a:srgbClr val="FF0066"/>
                </a:solidFill>
              </a:rPr>
              <a:t>triangle inequality</a:t>
            </a:r>
            <a:r>
              <a:rPr lang="en-US" dirty="0"/>
              <a:t>).</a:t>
            </a:r>
          </a:p>
          <a:p>
            <a:endParaRPr lang="en-AU" dirty="0"/>
          </a:p>
        </p:txBody>
      </p:sp>
    </p:spTree>
    <p:extLst>
      <p:ext uri="{BB962C8B-B14F-4D97-AF65-F5344CB8AC3E}">
        <p14:creationId xmlns:p14="http://schemas.microsoft.com/office/powerpoint/2010/main" val="3675603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204396" y="6583680"/>
            <a:ext cx="733864" cy="274320"/>
          </a:xfrm>
          <a:prstGeom prst="rect">
            <a:avLst/>
          </a:prstGeom>
        </p:spPr>
        <p:txBody>
          <a:bodyPr/>
          <a:lstStyle/>
          <a:p>
            <a:fld id="{E0F57536-161B-471B-98BA-59A6FF354978}" type="slidenum">
              <a:rPr lang="en-US"/>
              <a:pPr/>
              <a:t>63</a:t>
            </a:fld>
            <a:endParaRPr lang="en-US"/>
          </a:p>
        </p:txBody>
      </p:sp>
      <p:sp>
        <p:nvSpPr>
          <p:cNvPr id="12290" name="Rectangle 2"/>
          <p:cNvSpPr>
            <a:spLocks noGrp="1" noChangeArrowheads="1"/>
          </p:cNvSpPr>
          <p:nvPr>
            <p:ph type="title"/>
          </p:nvPr>
        </p:nvSpPr>
        <p:spPr/>
        <p:txBody>
          <a:bodyPr/>
          <a:lstStyle/>
          <a:p>
            <a:r>
              <a:rPr lang="en-US"/>
              <a:t>Some Euclidean Distances</a:t>
            </a:r>
          </a:p>
        </p:txBody>
      </p:sp>
      <p:sp>
        <p:nvSpPr>
          <p:cNvPr id="12291" name="Rectangle 3"/>
          <p:cNvSpPr>
            <a:spLocks noGrp="1" noChangeArrowheads="1"/>
          </p:cNvSpPr>
          <p:nvPr>
            <p:ph type="body" idx="1"/>
          </p:nvPr>
        </p:nvSpPr>
        <p:spPr/>
        <p:txBody>
          <a:bodyPr/>
          <a:lstStyle/>
          <a:p>
            <a:r>
              <a:rPr lang="en-US" i="1" dirty="0">
                <a:solidFill>
                  <a:srgbClr val="33CC33"/>
                </a:solidFill>
              </a:rPr>
              <a:t>L</a:t>
            </a:r>
            <a:r>
              <a:rPr lang="en-US" baseline="-25000" dirty="0">
                <a:solidFill>
                  <a:srgbClr val="33CC33"/>
                </a:solidFill>
              </a:rPr>
              <a:t>2</a:t>
            </a:r>
            <a:r>
              <a:rPr lang="en-US" i="1" dirty="0">
                <a:solidFill>
                  <a:srgbClr val="33CC33"/>
                </a:solidFill>
              </a:rPr>
              <a:t> </a:t>
            </a:r>
            <a:r>
              <a:rPr lang="en-US" i="1" dirty="0" smtClean="0">
                <a:solidFill>
                  <a:srgbClr val="33CC33"/>
                </a:solidFill>
              </a:rPr>
              <a:t>norm</a:t>
            </a:r>
            <a:r>
              <a:rPr lang="en-US" dirty="0" smtClean="0"/>
              <a:t>: </a:t>
            </a:r>
            <a:r>
              <a:rPr lang="en-US" dirty="0"/>
              <a:t>d(</a:t>
            </a:r>
            <a:r>
              <a:rPr lang="en-US" dirty="0" err="1"/>
              <a:t>x,y</a:t>
            </a:r>
            <a:r>
              <a:rPr lang="en-US" dirty="0"/>
              <a:t>) = </a:t>
            </a:r>
            <a:r>
              <a:rPr lang="en-US" dirty="0">
                <a:sym typeface="Symbol" pitchFamily="18" charset="2"/>
              </a:rPr>
              <a:t>square root of the sum of the squares of the differences between </a:t>
            </a:r>
            <a:r>
              <a:rPr lang="en-US" i="1" dirty="0">
                <a:sym typeface="Symbol" pitchFamily="18" charset="2"/>
              </a:rPr>
              <a:t>x</a:t>
            </a:r>
            <a:r>
              <a:rPr lang="en-US" dirty="0">
                <a:sym typeface="Symbol" pitchFamily="18" charset="2"/>
              </a:rPr>
              <a:t>  and </a:t>
            </a:r>
            <a:r>
              <a:rPr lang="en-US" i="1" dirty="0">
                <a:sym typeface="Symbol" pitchFamily="18" charset="2"/>
              </a:rPr>
              <a:t>y</a:t>
            </a:r>
            <a:r>
              <a:rPr lang="en-US" dirty="0">
                <a:sym typeface="Symbol" pitchFamily="18" charset="2"/>
              </a:rPr>
              <a:t>  in each dimension.</a:t>
            </a:r>
          </a:p>
          <a:p>
            <a:pPr lvl="1"/>
            <a:r>
              <a:rPr lang="en-US" dirty="0"/>
              <a:t>The most common notion of “distance.”</a:t>
            </a:r>
          </a:p>
          <a:p>
            <a:r>
              <a:rPr lang="en-US" i="1" dirty="0">
                <a:solidFill>
                  <a:srgbClr val="33CC33"/>
                </a:solidFill>
              </a:rPr>
              <a:t>L</a:t>
            </a:r>
            <a:r>
              <a:rPr lang="en-US" baseline="-25000" dirty="0">
                <a:solidFill>
                  <a:srgbClr val="33CC33"/>
                </a:solidFill>
              </a:rPr>
              <a:t>1</a:t>
            </a:r>
            <a:r>
              <a:rPr lang="en-US" i="1" dirty="0">
                <a:solidFill>
                  <a:srgbClr val="33CC33"/>
                </a:solidFill>
              </a:rPr>
              <a:t> </a:t>
            </a:r>
            <a:r>
              <a:rPr lang="en-US" i="1" dirty="0" smtClean="0">
                <a:solidFill>
                  <a:srgbClr val="33CC33"/>
                </a:solidFill>
              </a:rPr>
              <a:t>norm</a:t>
            </a:r>
            <a:r>
              <a:rPr lang="en-US" dirty="0" smtClean="0"/>
              <a:t>: </a:t>
            </a:r>
            <a:r>
              <a:rPr lang="en-US" dirty="0"/>
              <a:t>sum of the differences in each dimension.</a:t>
            </a:r>
          </a:p>
          <a:p>
            <a:pPr lvl="1"/>
            <a:r>
              <a:rPr lang="en-US" i="1" dirty="0">
                <a:solidFill>
                  <a:srgbClr val="FF0066"/>
                </a:solidFill>
              </a:rPr>
              <a:t>Manhattan </a:t>
            </a:r>
            <a:r>
              <a:rPr lang="en-US" i="1" dirty="0" smtClean="0">
                <a:solidFill>
                  <a:srgbClr val="FF0066"/>
                </a:solidFill>
              </a:rPr>
              <a:t>distance</a:t>
            </a:r>
            <a:r>
              <a:rPr lang="en-US" dirty="0" smtClean="0"/>
              <a:t> </a:t>
            </a:r>
            <a:r>
              <a:rPr lang="en-US" dirty="0"/>
              <a:t>= distance if you had to travel along </a:t>
            </a:r>
            <a:r>
              <a:rPr lang="en-US" dirty="0" smtClean="0"/>
              <a:t>coordinates </a:t>
            </a:r>
            <a:r>
              <a:rPr lang="en-US" dirty="0"/>
              <a:t>only.</a:t>
            </a:r>
          </a:p>
        </p:txBody>
      </p:sp>
      <p:sp>
        <p:nvSpPr>
          <p:cNvPr id="5" name="AutoShape 3"/>
          <p:cNvSpPr>
            <a:spLocks noChangeArrowheads="1"/>
          </p:cNvSpPr>
          <p:nvPr/>
        </p:nvSpPr>
        <p:spPr bwMode="auto">
          <a:xfrm flipH="1">
            <a:off x="2895600" y="3609181"/>
            <a:ext cx="2746375" cy="2284413"/>
          </a:xfrm>
          <a:prstGeom prst="rtTriangl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041525" y="5928519"/>
            <a:ext cx="141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a = (5,5)</a:t>
            </a:r>
          </a:p>
        </p:txBody>
      </p:sp>
      <p:sp>
        <p:nvSpPr>
          <p:cNvPr id="7" name="Text Box 5"/>
          <p:cNvSpPr txBox="1">
            <a:spLocks noChangeArrowheads="1"/>
          </p:cNvSpPr>
          <p:nvPr/>
        </p:nvSpPr>
        <p:spPr bwMode="auto">
          <a:xfrm>
            <a:off x="5470525" y="3032919"/>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 = (9,8)</a:t>
            </a:r>
          </a:p>
        </p:txBody>
      </p:sp>
      <p:sp>
        <p:nvSpPr>
          <p:cNvPr id="8" name="Text Box 6"/>
          <p:cNvSpPr txBox="1">
            <a:spLocks noChangeArrowheads="1"/>
          </p:cNvSpPr>
          <p:nvPr/>
        </p:nvSpPr>
        <p:spPr bwMode="auto">
          <a:xfrm>
            <a:off x="1790700" y="3275806"/>
            <a:ext cx="25598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CC3300"/>
                </a:solidFill>
              </a:rPr>
              <a:t>L</a:t>
            </a:r>
            <a:r>
              <a:rPr lang="en-US" sz="2400" baseline="-25000" dirty="0">
                <a:solidFill>
                  <a:srgbClr val="CC3300"/>
                </a:solidFill>
              </a:rPr>
              <a:t>2</a:t>
            </a:r>
            <a:r>
              <a:rPr lang="en-US" sz="2400" dirty="0">
                <a:solidFill>
                  <a:srgbClr val="CC3300"/>
                </a:solidFill>
              </a:rPr>
              <a:t>-norm</a:t>
            </a:r>
            <a:r>
              <a:rPr lang="en-US" sz="2400" dirty="0"/>
              <a:t>:</a:t>
            </a:r>
          </a:p>
          <a:p>
            <a:r>
              <a:rPr lang="en-US" sz="2400" dirty="0" err="1" smtClean="0"/>
              <a:t>dist</a:t>
            </a:r>
            <a:r>
              <a:rPr lang="en-US" sz="2400" dirty="0" smtClean="0"/>
              <a:t>(</a:t>
            </a:r>
            <a:r>
              <a:rPr lang="en-US" sz="2400" dirty="0" err="1" smtClean="0"/>
              <a:t>a,b</a:t>
            </a:r>
            <a:r>
              <a:rPr lang="en-US" sz="2400" dirty="0" smtClean="0"/>
              <a:t>) </a:t>
            </a:r>
            <a:r>
              <a:rPr lang="en-US" sz="2400" dirty="0"/>
              <a:t>=</a:t>
            </a:r>
          </a:p>
          <a:p>
            <a:r>
              <a:rPr lang="en-US" sz="2400" dirty="0">
                <a:sym typeface="Symbol" pitchFamily="18" charset="2"/>
              </a:rPr>
              <a:t></a:t>
            </a:r>
            <a:r>
              <a:rPr lang="en-US" sz="2400" dirty="0"/>
              <a:t>(4</a:t>
            </a:r>
            <a:r>
              <a:rPr lang="en-US" sz="2400" baseline="30000" dirty="0"/>
              <a:t>2</a:t>
            </a:r>
            <a:r>
              <a:rPr lang="en-US" sz="2400" dirty="0"/>
              <a:t>+3</a:t>
            </a:r>
            <a:r>
              <a:rPr lang="en-US" sz="2400" baseline="30000" dirty="0"/>
              <a:t>2</a:t>
            </a:r>
            <a:r>
              <a:rPr lang="en-US" sz="2400" dirty="0" smtClean="0"/>
              <a:t>)= </a:t>
            </a:r>
            <a:r>
              <a:rPr lang="en-US" sz="2400" dirty="0"/>
              <a:t>5</a:t>
            </a:r>
          </a:p>
        </p:txBody>
      </p:sp>
      <p:sp>
        <p:nvSpPr>
          <p:cNvPr id="9" name="Line 7"/>
          <p:cNvSpPr>
            <a:spLocks noChangeShapeType="1"/>
          </p:cNvSpPr>
          <p:nvPr/>
        </p:nvSpPr>
        <p:spPr bwMode="auto">
          <a:xfrm flipV="1">
            <a:off x="2819400" y="3532981"/>
            <a:ext cx="2667000" cy="2209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8"/>
          <p:cNvCxnSpPr>
            <a:cxnSpLocks noChangeShapeType="1"/>
          </p:cNvCxnSpPr>
          <p:nvPr/>
        </p:nvCxnSpPr>
        <p:spPr bwMode="auto">
          <a:xfrm flipV="1">
            <a:off x="3124200" y="3685381"/>
            <a:ext cx="2590800" cy="2286000"/>
          </a:xfrm>
          <a:prstGeom prst="bentConnector3">
            <a:avLst>
              <a:gd name="adj1" fmla="val 10030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
          <p:cNvSpPr txBox="1">
            <a:spLocks noChangeArrowheads="1"/>
          </p:cNvSpPr>
          <p:nvPr/>
        </p:nvSpPr>
        <p:spPr bwMode="auto">
          <a:xfrm>
            <a:off x="6003924" y="5563394"/>
            <a:ext cx="26447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CC3300"/>
                </a:solidFill>
              </a:rPr>
              <a:t>L</a:t>
            </a:r>
            <a:r>
              <a:rPr lang="en-US" sz="2400" baseline="-25000" dirty="0">
                <a:solidFill>
                  <a:srgbClr val="CC3300"/>
                </a:solidFill>
              </a:rPr>
              <a:t>1</a:t>
            </a:r>
            <a:r>
              <a:rPr lang="en-US" sz="2400" dirty="0">
                <a:solidFill>
                  <a:srgbClr val="CC3300"/>
                </a:solidFill>
              </a:rPr>
              <a:t>-norm</a:t>
            </a:r>
            <a:r>
              <a:rPr lang="en-US" sz="2400" dirty="0"/>
              <a:t>:</a:t>
            </a:r>
          </a:p>
          <a:p>
            <a:r>
              <a:rPr lang="en-US" sz="2400" dirty="0" err="1" smtClean="0"/>
              <a:t>dist</a:t>
            </a:r>
            <a:r>
              <a:rPr lang="en-US" sz="2400" dirty="0" smtClean="0"/>
              <a:t>(</a:t>
            </a:r>
            <a:r>
              <a:rPr lang="en-US" sz="2400" dirty="0" err="1" smtClean="0"/>
              <a:t>a,b</a:t>
            </a:r>
            <a:r>
              <a:rPr lang="en-US" sz="2400" dirty="0" smtClean="0"/>
              <a:t>) =4+3 </a:t>
            </a:r>
            <a:r>
              <a:rPr lang="en-US" sz="2400" dirty="0"/>
              <a:t>= 7</a:t>
            </a:r>
          </a:p>
        </p:txBody>
      </p:sp>
      <p:sp>
        <p:nvSpPr>
          <p:cNvPr id="12" name="Text Box 10"/>
          <p:cNvSpPr txBox="1">
            <a:spLocks noChangeArrowheads="1"/>
          </p:cNvSpPr>
          <p:nvPr/>
        </p:nvSpPr>
        <p:spPr bwMode="auto">
          <a:xfrm>
            <a:off x="4251325" y="5471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4</a:t>
            </a:r>
          </a:p>
        </p:txBody>
      </p:sp>
      <p:sp>
        <p:nvSpPr>
          <p:cNvPr id="13" name="Text Box 11"/>
          <p:cNvSpPr txBox="1">
            <a:spLocks noChangeArrowheads="1"/>
          </p:cNvSpPr>
          <p:nvPr/>
        </p:nvSpPr>
        <p:spPr bwMode="auto">
          <a:xfrm>
            <a:off x="5318125" y="4709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3</a:t>
            </a:r>
          </a:p>
        </p:txBody>
      </p:sp>
      <p:sp>
        <p:nvSpPr>
          <p:cNvPr id="14" name="Text Box 12"/>
          <p:cNvSpPr txBox="1">
            <a:spLocks noChangeArrowheads="1"/>
          </p:cNvSpPr>
          <p:nvPr/>
        </p:nvSpPr>
        <p:spPr bwMode="auto">
          <a:xfrm>
            <a:off x="4175125" y="4709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5</a:t>
            </a:r>
          </a:p>
        </p:txBody>
      </p:sp>
      <p:sp>
        <p:nvSpPr>
          <p:cNvPr id="15" name="Line 13"/>
          <p:cNvSpPr>
            <a:spLocks noChangeShapeType="1"/>
          </p:cNvSpPr>
          <p:nvPr/>
        </p:nvSpPr>
        <p:spPr bwMode="auto">
          <a:xfrm>
            <a:off x="2057400" y="406063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626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8" grpId="0"/>
      <p:bldP spid="11" grpId="0"/>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204396" y="6583680"/>
            <a:ext cx="733864" cy="274320"/>
          </a:xfrm>
          <a:prstGeom prst="rect">
            <a:avLst/>
          </a:prstGeom>
        </p:spPr>
        <p:txBody>
          <a:bodyPr/>
          <a:lstStyle/>
          <a:p>
            <a:fld id="{063FC81C-6BCB-42B2-AE66-79E15994AB33}" type="slidenum">
              <a:rPr lang="en-US"/>
              <a:pPr/>
              <a:t>64</a:t>
            </a:fld>
            <a:endParaRPr lang="en-US"/>
          </a:p>
        </p:txBody>
      </p:sp>
      <p:sp>
        <p:nvSpPr>
          <p:cNvPr id="15362" name="Rectangle 2"/>
          <p:cNvSpPr>
            <a:spLocks noGrp="1" noChangeArrowheads="1"/>
          </p:cNvSpPr>
          <p:nvPr>
            <p:ph type="title"/>
          </p:nvPr>
        </p:nvSpPr>
        <p:spPr/>
        <p:txBody>
          <a:bodyPr/>
          <a:lstStyle/>
          <a:p>
            <a:r>
              <a:rPr lang="en-US" dirty="0" smtClean="0"/>
              <a:t>Some Non-Euclidean </a:t>
            </a:r>
            <a:r>
              <a:rPr lang="en-US" dirty="0"/>
              <a:t>Distances</a:t>
            </a:r>
          </a:p>
        </p:txBody>
      </p:sp>
      <p:sp>
        <p:nvSpPr>
          <p:cNvPr id="15363" name="Rectangle 3"/>
          <p:cNvSpPr>
            <a:spLocks noGrp="1" noChangeArrowheads="1"/>
          </p:cNvSpPr>
          <p:nvPr>
            <p:ph type="body" idx="1"/>
          </p:nvPr>
        </p:nvSpPr>
        <p:spPr>
          <a:xfrm>
            <a:off x="457200" y="1371600"/>
            <a:ext cx="8458200" cy="4419600"/>
          </a:xfrm>
        </p:spPr>
        <p:txBody>
          <a:bodyPr>
            <a:normAutofit/>
          </a:bodyPr>
          <a:lstStyle/>
          <a:p>
            <a:r>
              <a:rPr lang="en-US" i="1" dirty="0" err="1">
                <a:solidFill>
                  <a:srgbClr val="FF0066"/>
                </a:solidFill>
              </a:rPr>
              <a:t>Jaccard</a:t>
            </a:r>
            <a:r>
              <a:rPr lang="en-US" i="1" dirty="0">
                <a:solidFill>
                  <a:srgbClr val="FF0066"/>
                </a:solidFill>
              </a:rPr>
              <a:t> distance</a:t>
            </a:r>
            <a:r>
              <a:rPr lang="en-US" dirty="0"/>
              <a:t> </a:t>
            </a:r>
            <a:r>
              <a:rPr lang="en-US" dirty="0" smtClean="0"/>
              <a:t>for </a:t>
            </a:r>
            <a:r>
              <a:rPr lang="en-US" dirty="0"/>
              <a:t>sets = 1 minus </a:t>
            </a:r>
            <a:r>
              <a:rPr lang="en-US" dirty="0" err="1"/>
              <a:t>Jaccard</a:t>
            </a:r>
            <a:r>
              <a:rPr lang="en-US" dirty="0"/>
              <a:t> similarity.</a:t>
            </a:r>
          </a:p>
          <a:p>
            <a:r>
              <a:rPr lang="en-US" i="1" dirty="0">
                <a:solidFill>
                  <a:srgbClr val="FF0066"/>
                </a:solidFill>
              </a:rPr>
              <a:t>Cosine distance</a:t>
            </a:r>
            <a:r>
              <a:rPr lang="en-US" dirty="0"/>
              <a:t> </a:t>
            </a:r>
            <a:r>
              <a:rPr lang="en-US" dirty="0" smtClean="0"/>
              <a:t>for vectors = angle between the vectors.</a:t>
            </a:r>
            <a:endParaRPr lang="en-US" dirty="0"/>
          </a:p>
          <a:p>
            <a:r>
              <a:rPr lang="en-US" i="1" dirty="0">
                <a:solidFill>
                  <a:srgbClr val="FF0066"/>
                </a:solidFill>
              </a:rPr>
              <a:t>Edit distance</a:t>
            </a:r>
            <a:r>
              <a:rPr lang="en-US" dirty="0"/>
              <a:t> </a:t>
            </a:r>
            <a:r>
              <a:rPr lang="en-US" dirty="0" smtClean="0"/>
              <a:t>for strings = </a:t>
            </a:r>
            <a:r>
              <a:rPr lang="en-US" dirty="0"/>
              <a:t>number of inserts and deletes to change one string into another</a:t>
            </a:r>
            <a:r>
              <a:rPr lang="en-US" dirty="0" smtClean="0"/>
              <a:t>.</a:t>
            </a:r>
            <a:endParaRPr lang="en-US" dirty="0"/>
          </a:p>
        </p:txBody>
      </p:sp>
    </p:spTree>
    <p:extLst>
      <p:ext uri="{BB962C8B-B14F-4D97-AF65-F5344CB8AC3E}">
        <p14:creationId xmlns:p14="http://schemas.microsoft.com/office/powerpoint/2010/main" val="222911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204396" y="6583680"/>
            <a:ext cx="733864" cy="274320"/>
          </a:xfrm>
          <a:prstGeom prst="rect">
            <a:avLst/>
          </a:prstGeom>
        </p:spPr>
        <p:txBody>
          <a:bodyPr/>
          <a:lstStyle/>
          <a:p>
            <a:fld id="{399DA35D-E3C2-44A2-88D3-381D0FCD81EE}" type="slidenum">
              <a:rPr lang="en-US"/>
              <a:pPr/>
              <a:t>65</a:t>
            </a:fld>
            <a:endParaRPr lang="en-US"/>
          </a:p>
        </p:txBody>
      </p:sp>
      <p:sp>
        <p:nvSpPr>
          <p:cNvPr id="20482" name="Rectangle 2"/>
          <p:cNvSpPr>
            <a:spLocks noGrp="1" noChangeArrowheads="1"/>
          </p:cNvSpPr>
          <p:nvPr>
            <p:ph type="title"/>
          </p:nvPr>
        </p:nvSpPr>
        <p:spPr/>
        <p:txBody>
          <a:bodyPr/>
          <a:lstStyle/>
          <a:p>
            <a:r>
              <a:rPr lang="en-US" dirty="0"/>
              <a:t>Cosine Distance</a:t>
            </a:r>
          </a:p>
        </p:txBody>
      </p:sp>
      <p:sp>
        <p:nvSpPr>
          <p:cNvPr id="20483" name="Rectangle 3"/>
          <p:cNvSpPr>
            <a:spLocks noGrp="1" noChangeArrowheads="1"/>
          </p:cNvSpPr>
          <p:nvPr>
            <p:ph type="body" idx="1"/>
          </p:nvPr>
        </p:nvSpPr>
        <p:spPr>
          <a:xfrm>
            <a:off x="381000" y="1371600"/>
            <a:ext cx="7772400" cy="4343400"/>
          </a:xfrm>
        </p:spPr>
        <p:txBody>
          <a:bodyPr/>
          <a:lstStyle/>
          <a:p>
            <a:r>
              <a:rPr lang="en-US" dirty="0"/>
              <a:t>Think of a point as a vector from the origin </a:t>
            </a:r>
            <a:r>
              <a:rPr lang="en-US" dirty="0" smtClean="0"/>
              <a:t>[0,0</a:t>
            </a:r>
            <a:r>
              <a:rPr lang="en-US" dirty="0"/>
              <a:t>,…,</a:t>
            </a:r>
            <a:r>
              <a:rPr lang="en-US" dirty="0" smtClean="0"/>
              <a:t>0] </a:t>
            </a:r>
            <a:r>
              <a:rPr lang="en-US" dirty="0"/>
              <a:t>to its location.</a:t>
            </a:r>
          </a:p>
          <a:p>
            <a:r>
              <a:rPr lang="en-US" dirty="0"/>
              <a:t>Two points’ vectors make an angle, whose cosine is the normalized dot-product of the vectors: p</a:t>
            </a:r>
            <a:r>
              <a:rPr lang="en-US" baseline="-25000" dirty="0"/>
              <a:t>1</a:t>
            </a:r>
            <a:r>
              <a:rPr lang="en-US" dirty="0"/>
              <a:t>.p</a:t>
            </a:r>
            <a:r>
              <a:rPr lang="en-US" baseline="-25000" dirty="0"/>
              <a:t>2</a:t>
            </a:r>
            <a:r>
              <a:rPr lang="en-US" dirty="0"/>
              <a:t>/|p</a:t>
            </a:r>
            <a:r>
              <a:rPr lang="en-US" baseline="-25000" dirty="0"/>
              <a:t>2</a:t>
            </a:r>
            <a:r>
              <a:rPr lang="en-US" dirty="0"/>
              <a:t>||p</a:t>
            </a:r>
            <a:r>
              <a:rPr lang="en-US" baseline="-25000" dirty="0"/>
              <a:t>1</a:t>
            </a:r>
            <a:r>
              <a:rPr lang="en-US" dirty="0"/>
              <a:t>|.</a:t>
            </a:r>
          </a:p>
          <a:p>
            <a:pPr lvl="1"/>
            <a:r>
              <a:rPr lang="en-US" dirty="0">
                <a:solidFill>
                  <a:srgbClr val="33CC33"/>
                </a:solidFill>
              </a:rPr>
              <a:t>Example</a:t>
            </a:r>
            <a:r>
              <a:rPr lang="en-US" dirty="0"/>
              <a:t>: p</a:t>
            </a:r>
            <a:r>
              <a:rPr lang="en-US" baseline="-25000" dirty="0"/>
              <a:t>1</a:t>
            </a:r>
            <a:r>
              <a:rPr lang="en-US" dirty="0"/>
              <a:t> = </a:t>
            </a:r>
            <a:r>
              <a:rPr lang="en-US" dirty="0" smtClean="0"/>
              <a:t>[1,0,2,-2,0]; </a:t>
            </a:r>
            <a:r>
              <a:rPr lang="en-US" dirty="0"/>
              <a:t>p</a:t>
            </a:r>
            <a:r>
              <a:rPr lang="en-US" baseline="-25000" dirty="0"/>
              <a:t>2</a:t>
            </a:r>
            <a:r>
              <a:rPr lang="en-US" dirty="0"/>
              <a:t> = </a:t>
            </a:r>
            <a:r>
              <a:rPr lang="en-US" dirty="0" smtClean="0"/>
              <a:t>[0,0,3,0,0].</a:t>
            </a:r>
            <a:endParaRPr lang="en-US" dirty="0"/>
          </a:p>
          <a:p>
            <a:pPr lvl="1"/>
            <a:r>
              <a:rPr lang="en-US" dirty="0"/>
              <a:t>p</a:t>
            </a:r>
            <a:r>
              <a:rPr lang="en-US" baseline="-25000" dirty="0"/>
              <a:t>1</a:t>
            </a:r>
            <a:r>
              <a:rPr lang="en-US" dirty="0"/>
              <a:t>.p</a:t>
            </a:r>
            <a:r>
              <a:rPr lang="en-US" baseline="-25000" dirty="0"/>
              <a:t>2</a:t>
            </a:r>
            <a:r>
              <a:rPr lang="en-US" dirty="0"/>
              <a:t> = </a:t>
            </a:r>
            <a:r>
              <a:rPr lang="en-US" dirty="0" smtClean="0"/>
              <a:t>6; </a:t>
            </a:r>
            <a:r>
              <a:rPr lang="en-US" dirty="0"/>
              <a:t>|p</a:t>
            </a:r>
            <a:r>
              <a:rPr lang="en-US" baseline="-25000" dirty="0"/>
              <a:t>1</a:t>
            </a:r>
            <a:r>
              <a:rPr lang="en-US" dirty="0"/>
              <a:t>| = |p</a:t>
            </a:r>
            <a:r>
              <a:rPr lang="en-US" baseline="-25000" dirty="0"/>
              <a:t>2</a:t>
            </a:r>
            <a:r>
              <a:rPr lang="en-US" dirty="0"/>
              <a:t>| = </a:t>
            </a:r>
            <a:r>
              <a:rPr lang="en-US" dirty="0" smtClean="0">
                <a:sym typeface="Symbol" pitchFamily="18" charset="2"/>
              </a:rPr>
              <a:t></a:t>
            </a:r>
            <a:r>
              <a:rPr lang="en-US" dirty="0" smtClean="0"/>
              <a:t>9 = 3.</a:t>
            </a:r>
            <a:endParaRPr lang="en-US" dirty="0"/>
          </a:p>
          <a:p>
            <a:pPr lvl="1"/>
            <a:r>
              <a:rPr lang="en-US" dirty="0"/>
              <a:t>cos(</a:t>
            </a:r>
            <a:r>
              <a:rPr lang="en-US" dirty="0">
                <a:latin typeface="WP Greek Century" pitchFamily="2" charset="2"/>
                <a:sym typeface="Symbol" pitchFamily="18" charset="2"/>
              </a:rPr>
              <a:t></a:t>
            </a:r>
            <a:r>
              <a:rPr lang="en-US" dirty="0"/>
              <a:t>) = </a:t>
            </a:r>
            <a:r>
              <a:rPr lang="en-US" dirty="0" smtClean="0"/>
              <a:t>6/9; </a:t>
            </a:r>
            <a:r>
              <a:rPr lang="en-US" dirty="0">
                <a:latin typeface="WP Greek Century" pitchFamily="2" charset="2"/>
                <a:sym typeface="Symbol" pitchFamily="18" charset="2"/>
              </a:rPr>
              <a:t></a:t>
            </a:r>
            <a:r>
              <a:rPr lang="en-US" dirty="0"/>
              <a:t> is about 48 degrees.</a:t>
            </a:r>
          </a:p>
        </p:txBody>
      </p:sp>
      <p:sp>
        <p:nvSpPr>
          <p:cNvPr id="20484" name="Line 4"/>
          <p:cNvSpPr>
            <a:spLocks noChangeShapeType="1"/>
          </p:cNvSpPr>
          <p:nvPr/>
        </p:nvSpPr>
        <p:spPr bwMode="auto">
          <a:xfrm>
            <a:off x="4686300" y="4495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951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AU" dirty="0"/>
          </a:p>
        </p:txBody>
      </p:sp>
      <p:sp>
        <p:nvSpPr>
          <p:cNvPr id="3" name="Content Placeholder 2"/>
          <p:cNvSpPr>
            <a:spLocks noGrp="1"/>
          </p:cNvSpPr>
          <p:nvPr>
            <p:ph idx="1"/>
          </p:nvPr>
        </p:nvSpPr>
        <p:spPr/>
        <p:txBody>
          <a:bodyPr/>
          <a:lstStyle/>
          <a:p>
            <a:r>
              <a:rPr lang="en-US" dirty="0"/>
              <a:t>The </a:t>
            </a:r>
            <a:r>
              <a:rPr lang="en-US" i="1" dirty="0">
                <a:solidFill>
                  <a:srgbClr val="FF0066"/>
                </a:solidFill>
              </a:rPr>
              <a:t>edit distance</a:t>
            </a:r>
            <a:r>
              <a:rPr lang="en-US" dirty="0"/>
              <a:t> of two strings is the number of inserts and deletes of characters needed to turn one into the other.</a:t>
            </a:r>
          </a:p>
          <a:p>
            <a:r>
              <a:rPr lang="en-US" dirty="0"/>
              <a:t>An equivalent definition: d(</a:t>
            </a:r>
            <a:r>
              <a:rPr lang="en-US" dirty="0" err="1"/>
              <a:t>x,y</a:t>
            </a:r>
            <a:r>
              <a:rPr lang="en-US" dirty="0"/>
              <a:t>) = |x| + |y| - 2|LCS(</a:t>
            </a:r>
            <a:r>
              <a:rPr lang="en-US" dirty="0" err="1"/>
              <a:t>x,y</a:t>
            </a:r>
            <a:r>
              <a:rPr lang="en-US" dirty="0"/>
              <a:t>)|.</a:t>
            </a:r>
          </a:p>
          <a:p>
            <a:pPr lvl="1"/>
            <a:r>
              <a:rPr lang="en-US" dirty="0"/>
              <a:t>LCS = </a:t>
            </a:r>
            <a:r>
              <a:rPr lang="en-US" i="1" dirty="0">
                <a:solidFill>
                  <a:srgbClr val="FF0066"/>
                </a:solidFill>
              </a:rPr>
              <a:t>longest common subsequence</a:t>
            </a:r>
            <a:r>
              <a:rPr lang="en-US" dirty="0"/>
              <a:t> = any longest string obtained both by deleting from </a:t>
            </a:r>
            <a:r>
              <a:rPr lang="en-US" i="1" dirty="0"/>
              <a:t>x</a:t>
            </a:r>
            <a:r>
              <a:rPr lang="en-US" dirty="0"/>
              <a:t> and deleting from </a:t>
            </a:r>
            <a:r>
              <a:rPr lang="en-US" i="1" dirty="0"/>
              <a:t>y</a:t>
            </a:r>
            <a:r>
              <a:rPr lang="en-US" dirty="0"/>
              <a:t>.</a:t>
            </a:r>
          </a:p>
          <a:p>
            <a:r>
              <a:rPr lang="en-US" dirty="0" smtClean="0"/>
              <a:t>Example:</a:t>
            </a:r>
          </a:p>
          <a:p>
            <a:pPr lvl="1"/>
            <a:r>
              <a:rPr lang="en-US" i="1" dirty="0"/>
              <a:t>x</a:t>
            </a:r>
            <a:r>
              <a:rPr lang="en-US" dirty="0"/>
              <a:t> = </a:t>
            </a:r>
            <a:r>
              <a:rPr lang="en-US" i="1" dirty="0" err="1">
                <a:solidFill>
                  <a:srgbClr val="FF0066"/>
                </a:solidFill>
              </a:rPr>
              <a:t>abcde</a:t>
            </a:r>
            <a:r>
              <a:rPr lang="en-US" i="1" dirty="0"/>
              <a:t> </a:t>
            </a:r>
            <a:r>
              <a:rPr lang="en-US" dirty="0"/>
              <a:t>; </a:t>
            </a:r>
            <a:r>
              <a:rPr lang="en-US" i="1" dirty="0"/>
              <a:t>y</a:t>
            </a:r>
            <a:r>
              <a:rPr lang="en-US" dirty="0"/>
              <a:t> = </a:t>
            </a:r>
            <a:r>
              <a:rPr lang="en-US" i="1" dirty="0" err="1">
                <a:solidFill>
                  <a:srgbClr val="FF0066"/>
                </a:solidFill>
              </a:rPr>
              <a:t>bcduve</a:t>
            </a:r>
            <a:r>
              <a:rPr lang="en-US" dirty="0"/>
              <a:t>.</a:t>
            </a:r>
          </a:p>
          <a:p>
            <a:pPr lvl="1"/>
            <a:r>
              <a:rPr lang="en-US" dirty="0"/>
              <a:t>Turn </a:t>
            </a:r>
            <a:r>
              <a:rPr lang="en-US" i="1" dirty="0"/>
              <a:t>x</a:t>
            </a:r>
            <a:r>
              <a:rPr lang="en-US" dirty="0"/>
              <a:t> into </a:t>
            </a:r>
            <a:r>
              <a:rPr lang="en-US" i="1" dirty="0"/>
              <a:t>y</a:t>
            </a:r>
            <a:r>
              <a:rPr lang="en-US" dirty="0"/>
              <a:t> by deleting </a:t>
            </a:r>
            <a:r>
              <a:rPr lang="en-US" i="1" dirty="0">
                <a:solidFill>
                  <a:srgbClr val="FF0066"/>
                </a:solidFill>
              </a:rPr>
              <a:t>a</a:t>
            </a:r>
            <a:r>
              <a:rPr lang="en-US" dirty="0"/>
              <a:t>, then inserting </a:t>
            </a:r>
            <a:r>
              <a:rPr lang="en-US" i="1" dirty="0">
                <a:solidFill>
                  <a:srgbClr val="FF0066"/>
                </a:solidFill>
              </a:rPr>
              <a:t>u</a:t>
            </a:r>
            <a:r>
              <a:rPr lang="en-US" dirty="0"/>
              <a:t> and </a:t>
            </a:r>
            <a:r>
              <a:rPr lang="en-US" i="1" dirty="0">
                <a:solidFill>
                  <a:srgbClr val="FF0066"/>
                </a:solidFill>
              </a:rPr>
              <a:t>v</a:t>
            </a:r>
            <a:r>
              <a:rPr lang="en-US" dirty="0"/>
              <a:t> after </a:t>
            </a:r>
            <a:r>
              <a:rPr lang="en-US" i="1" dirty="0">
                <a:solidFill>
                  <a:srgbClr val="FF0066"/>
                </a:solidFill>
              </a:rPr>
              <a:t>d</a:t>
            </a:r>
            <a:r>
              <a:rPr lang="en-US" dirty="0"/>
              <a:t>.</a:t>
            </a:r>
          </a:p>
          <a:p>
            <a:pPr lvl="2"/>
            <a:r>
              <a:rPr lang="en-US" dirty="0"/>
              <a:t>Edit distance = 3.</a:t>
            </a:r>
          </a:p>
          <a:p>
            <a:pPr lvl="1"/>
            <a:r>
              <a:rPr lang="en-US" dirty="0"/>
              <a:t>Or, computing edit distance through the LCS, note that LCS(</a:t>
            </a:r>
            <a:r>
              <a:rPr lang="en-US" dirty="0" err="1"/>
              <a:t>x,y</a:t>
            </a:r>
            <a:r>
              <a:rPr lang="en-US" dirty="0"/>
              <a:t>) = </a:t>
            </a:r>
            <a:r>
              <a:rPr lang="en-US" i="1" dirty="0" err="1">
                <a:solidFill>
                  <a:srgbClr val="FF0066"/>
                </a:solidFill>
              </a:rPr>
              <a:t>bcde</a:t>
            </a:r>
            <a:r>
              <a:rPr lang="en-US" dirty="0"/>
              <a:t>.</a:t>
            </a:r>
          </a:p>
          <a:p>
            <a:pPr lvl="1"/>
            <a:r>
              <a:rPr lang="en-US" dirty="0">
                <a:solidFill>
                  <a:srgbClr val="00B050"/>
                </a:solidFill>
              </a:rPr>
              <a:t>Then</a:t>
            </a:r>
            <a:r>
              <a:rPr lang="en-US" dirty="0">
                <a:solidFill>
                  <a:schemeClr val="accent2"/>
                </a:solidFill>
              </a:rPr>
              <a:t>:</a:t>
            </a:r>
            <a:r>
              <a:rPr lang="en-US" dirty="0"/>
              <a:t>|x| + |y| - 2|LCS(</a:t>
            </a:r>
            <a:r>
              <a:rPr lang="en-US" dirty="0" err="1"/>
              <a:t>x,y</a:t>
            </a:r>
            <a:r>
              <a:rPr lang="en-US" dirty="0"/>
              <a:t>)| = 5 + 6 –2*4 = 3 = edit distance.</a:t>
            </a:r>
          </a:p>
          <a:p>
            <a:endParaRPr lang="en-AU" dirty="0"/>
          </a:p>
        </p:txBody>
      </p:sp>
    </p:spTree>
    <p:extLst>
      <p:ext uri="{BB962C8B-B14F-4D97-AF65-F5344CB8AC3E}">
        <p14:creationId xmlns:p14="http://schemas.microsoft.com/office/powerpoint/2010/main" val="40877561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 Decide Equality</a:t>
            </a:r>
            <a:endParaRPr lang="en-US" dirty="0"/>
          </a:p>
        </p:txBody>
      </p:sp>
      <p:sp>
        <p:nvSpPr>
          <p:cNvPr id="3" name="Content Placeholder 2"/>
          <p:cNvSpPr>
            <a:spLocks noGrp="1"/>
          </p:cNvSpPr>
          <p:nvPr>
            <p:ph idx="1"/>
          </p:nvPr>
        </p:nvSpPr>
        <p:spPr/>
        <p:txBody>
          <a:bodyPr/>
          <a:lstStyle/>
          <a:p>
            <a:r>
              <a:rPr lang="en-US" dirty="0" smtClean="0"/>
              <a:t>There is a subtlety about what a “hash function” is, in the context of LSH families.</a:t>
            </a:r>
          </a:p>
          <a:p>
            <a:r>
              <a:rPr lang="en-US" dirty="0" smtClean="0"/>
              <a:t>A hash function h really takes two elements x and y, and returns a decision whether x and y are candidates for comparison.</a:t>
            </a:r>
          </a:p>
          <a:p>
            <a:r>
              <a:rPr lang="en-US" dirty="0" smtClean="0">
                <a:solidFill>
                  <a:srgbClr val="00B050"/>
                </a:solidFill>
              </a:rPr>
              <a:t>Example</a:t>
            </a:r>
            <a:r>
              <a:rPr lang="en-US" dirty="0" smtClean="0"/>
              <a:t>: the family of </a:t>
            </a:r>
            <a:r>
              <a:rPr lang="en-US" dirty="0" err="1" smtClean="0"/>
              <a:t>minhash</a:t>
            </a:r>
            <a:r>
              <a:rPr lang="en-US" dirty="0" smtClean="0"/>
              <a:t> functions computes </a:t>
            </a:r>
            <a:r>
              <a:rPr lang="en-US" dirty="0" err="1" smtClean="0"/>
              <a:t>minhash</a:t>
            </a:r>
            <a:r>
              <a:rPr lang="en-US" dirty="0" smtClean="0"/>
              <a:t> values and says “yes” </a:t>
            </a:r>
            <a:r>
              <a:rPr lang="en-US" dirty="0" err="1" smtClean="0"/>
              <a:t>iff</a:t>
            </a:r>
            <a:r>
              <a:rPr lang="en-US" dirty="0" smtClean="0"/>
              <a:t> they are the same.</a:t>
            </a:r>
          </a:p>
          <a:p>
            <a:r>
              <a:rPr lang="en-US" dirty="0" smtClean="0">
                <a:solidFill>
                  <a:srgbClr val="0000FF"/>
                </a:solidFill>
              </a:rPr>
              <a:t>Shorthand</a:t>
            </a:r>
            <a:r>
              <a:rPr lang="en-US" dirty="0" smtClean="0"/>
              <a:t>: “h(x) = h(y)” means h says “yes” for pair of elements x and y.</a:t>
            </a:r>
            <a:endParaRPr lang="en-US" dirty="0"/>
          </a:p>
        </p:txBody>
      </p:sp>
      <p:sp>
        <p:nvSpPr>
          <p:cNvPr id="6" name="Slide Number Placeholder 5"/>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solidFill>
                  <a:prstClr val="black">
                    <a:tint val="95000"/>
                  </a:prstClr>
                </a:solidFill>
              </a:rPr>
              <a:pPr/>
              <a:t>67</a:t>
            </a:fld>
            <a:endParaRPr lang="en-US">
              <a:solidFill>
                <a:prstClr val="black">
                  <a:tint val="95000"/>
                </a:prstClr>
              </a:solidFill>
            </a:endParaRPr>
          </a:p>
        </p:txBody>
      </p:sp>
    </p:spTree>
    <p:extLst>
      <p:ext uri="{BB962C8B-B14F-4D97-AF65-F5344CB8AC3E}">
        <p14:creationId xmlns:p14="http://schemas.microsoft.com/office/powerpoint/2010/main" val="331344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LSH Families Defined</a:t>
            </a:r>
            <a:endParaRPr lang="en-AU" dirty="0"/>
          </a:p>
        </p:txBody>
      </p:sp>
      <p:sp>
        <p:nvSpPr>
          <p:cNvPr id="3" name="Content Placeholder 2"/>
          <p:cNvSpPr>
            <a:spLocks noGrp="1"/>
          </p:cNvSpPr>
          <p:nvPr>
            <p:ph idx="1"/>
          </p:nvPr>
        </p:nvSpPr>
        <p:spPr/>
        <p:txBody>
          <a:bodyPr/>
          <a:lstStyle/>
          <a:p>
            <a:pPr marL="609600" indent="-609600"/>
            <a:r>
              <a:rPr lang="en-US" dirty="0"/>
              <a:t>Suppose we have a space </a:t>
            </a:r>
            <a:r>
              <a:rPr lang="en-US" i="1" dirty="0"/>
              <a:t>S</a:t>
            </a:r>
            <a:r>
              <a:rPr lang="en-US" dirty="0"/>
              <a:t> of points with a distance measure </a:t>
            </a:r>
            <a:r>
              <a:rPr lang="en-US" i="1" dirty="0"/>
              <a:t>d</a:t>
            </a:r>
            <a:r>
              <a:rPr lang="en-US" dirty="0"/>
              <a:t>.</a:t>
            </a:r>
          </a:p>
          <a:p>
            <a:pPr marL="609600" indent="-609600"/>
            <a:r>
              <a:rPr lang="en-US" dirty="0"/>
              <a:t>A family </a:t>
            </a:r>
            <a:r>
              <a:rPr lang="en-US" b="1" dirty="0"/>
              <a:t>H</a:t>
            </a:r>
            <a:r>
              <a:rPr lang="en-US" dirty="0"/>
              <a:t> of hash functions is said to be </a:t>
            </a:r>
            <a:r>
              <a:rPr lang="en-US" dirty="0">
                <a:solidFill>
                  <a:srgbClr val="FF0066"/>
                </a:solidFill>
              </a:rPr>
              <a:t>(</a:t>
            </a:r>
            <a:r>
              <a:rPr lang="en-US" i="1" dirty="0">
                <a:solidFill>
                  <a:srgbClr val="FF0066"/>
                </a:solidFill>
              </a:rPr>
              <a:t>d</a:t>
            </a:r>
            <a:r>
              <a:rPr lang="en-US" baseline="-25000" dirty="0">
                <a:solidFill>
                  <a:srgbClr val="FF0066"/>
                </a:solidFill>
              </a:rPr>
              <a:t>1</a:t>
            </a:r>
            <a:r>
              <a:rPr lang="en-US" dirty="0">
                <a:solidFill>
                  <a:srgbClr val="FF0066"/>
                </a:solidFill>
              </a:rPr>
              <a:t>,</a:t>
            </a:r>
            <a:r>
              <a:rPr lang="en-US" i="1" dirty="0">
                <a:solidFill>
                  <a:srgbClr val="FF0066"/>
                </a:solidFill>
              </a:rPr>
              <a:t>d</a:t>
            </a:r>
            <a:r>
              <a:rPr lang="en-US" baseline="-25000" dirty="0">
                <a:solidFill>
                  <a:srgbClr val="FF0066"/>
                </a:solidFill>
              </a:rPr>
              <a:t>2</a:t>
            </a:r>
            <a:r>
              <a:rPr lang="en-US" dirty="0">
                <a:solidFill>
                  <a:srgbClr val="FF0066"/>
                </a:solidFill>
              </a:rPr>
              <a:t>,</a:t>
            </a:r>
            <a:r>
              <a:rPr lang="en-US" i="1" dirty="0">
                <a:solidFill>
                  <a:srgbClr val="FF0066"/>
                </a:solidFill>
              </a:rPr>
              <a:t>p</a:t>
            </a:r>
            <a:r>
              <a:rPr lang="en-US" baseline="-25000" dirty="0">
                <a:solidFill>
                  <a:srgbClr val="FF0066"/>
                </a:solidFill>
              </a:rPr>
              <a:t>1</a:t>
            </a:r>
            <a:r>
              <a:rPr lang="en-US" dirty="0">
                <a:solidFill>
                  <a:srgbClr val="FF0066"/>
                </a:solidFill>
              </a:rPr>
              <a:t>,</a:t>
            </a:r>
            <a:r>
              <a:rPr lang="en-US" i="1" dirty="0">
                <a:solidFill>
                  <a:srgbClr val="FF0066"/>
                </a:solidFill>
              </a:rPr>
              <a:t>p</a:t>
            </a:r>
            <a:r>
              <a:rPr lang="en-US" baseline="-25000" dirty="0">
                <a:solidFill>
                  <a:srgbClr val="FF0066"/>
                </a:solidFill>
              </a:rPr>
              <a:t>2</a:t>
            </a:r>
            <a:r>
              <a:rPr lang="en-US" dirty="0">
                <a:solidFill>
                  <a:srgbClr val="FF0066"/>
                </a:solidFill>
              </a:rPr>
              <a:t>)-</a:t>
            </a:r>
            <a:r>
              <a:rPr lang="en-US" i="1" dirty="0">
                <a:solidFill>
                  <a:srgbClr val="FF0066"/>
                </a:solidFill>
              </a:rPr>
              <a:t>sensitive</a:t>
            </a:r>
            <a:r>
              <a:rPr lang="en-US" dirty="0"/>
              <a:t> if for any </a:t>
            </a:r>
            <a:r>
              <a:rPr lang="en-US" i="1" dirty="0"/>
              <a:t>x</a:t>
            </a:r>
            <a:r>
              <a:rPr lang="en-US" dirty="0"/>
              <a:t> and </a:t>
            </a:r>
            <a:r>
              <a:rPr lang="en-US" i="1" dirty="0"/>
              <a:t>y</a:t>
            </a:r>
            <a:r>
              <a:rPr lang="en-US" dirty="0"/>
              <a:t> in </a:t>
            </a:r>
            <a:r>
              <a:rPr lang="en-US" i="1" dirty="0"/>
              <a:t>S</a:t>
            </a:r>
            <a:r>
              <a:rPr lang="en-US" dirty="0"/>
              <a:t>:</a:t>
            </a:r>
          </a:p>
          <a:p>
            <a:pPr marL="990600" lvl="1" indent="-533400">
              <a:buFont typeface="Monotype Sorts" pitchFamily="2" charset="2"/>
              <a:buAutoNum type="arabicPeriod"/>
            </a:pPr>
            <a:r>
              <a:rPr lang="en-US" dirty="0"/>
              <a:t>If d(</a:t>
            </a:r>
            <a:r>
              <a:rPr lang="en-US" dirty="0" err="1"/>
              <a:t>x,y</a:t>
            </a:r>
            <a:r>
              <a:rPr lang="en-US" dirty="0"/>
              <a:t>) </a:t>
            </a:r>
            <a:r>
              <a:rPr lang="en-US" u="sng" dirty="0"/>
              <a:t>&lt;</a:t>
            </a:r>
            <a:r>
              <a:rPr lang="en-US" dirty="0"/>
              <a:t> d</a:t>
            </a:r>
            <a:r>
              <a:rPr lang="en-US" baseline="-25000" dirty="0"/>
              <a:t>1</a:t>
            </a:r>
            <a:r>
              <a:rPr lang="en-US" dirty="0"/>
              <a:t>, then the probability over all </a:t>
            </a:r>
            <a:r>
              <a:rPr lang="en-US" i="1" dirty="0"/>
              <a:t>h</a:t>
            </a:r>
            <a:r>
              <a:rPr lang="en-US" dirty="0"/>
              <a:t> in </a:t>
            </a:r>
            <a:r>
              <a:rPr lang="en-US" b="1" dirty="0"/>
              <a:t>H</a:t>
            </a:r>
            <a:r>
              <a:rPr lang="en-US" dirty="0"/>
              <a:t>, that h(x) = h(y) is at least p</a:t>
            </a:r>
            <a:r>
              <a:rPr lang="en-US" baseline="-25000" dirty="0"/>
              <a:t>1</a:t>
            </a:r>
            <a:r>
              <a:rPr lang="en-US" dirty="0"/>
              <a:t>.</a:t>
            </a:r>
          </a:p>
          <a:p>
            <a:pPr marL="990600" lvl="1" indent="-533400">
              <a:buFont typeface="Monotype Sorts" pitchFamily="2" charset="2"/>
              <a:buAutoNum type="arabicPeriod"/>
            </a:pPr>
            <a:r>
              <a:rPr lang="en-US" dirty="0"/>
              <a:t>If d(</a:t>
            </a:r>
            <a:r>
              <a:rPr lang="en-US" dirty="0" err="1"/>
              <a:t>x,y</a:t>
            </a:r>
            <a:r>
              <a:rPr lang="en-US" dirty="0"/>
              <a:t>) </a:t>
            </a:r>
            <a:r>
              <a:rPr lang="en-US" u="sng" dirty="0"/>
              <a:t>&gt;</a:t>
            </a:r>
            <a:r>
              <a:rPr lang="en-US" dirty="0"/>
              <a:t> d</a:t>
            </a:r>
            <a:r>
              <a:rPr lang="en-US" baseline="-25000" dirty="0"/>
              <a:t>2</a:t>
            </a:r>
            <a:r>
              <a:rPr lang="en-US" dirty="0"/>
              <a:t>, then the probability over all </a:t>
            </a:r>
            <a:r>
              <a:rPr lang="en-US" i="1" dirty="0"/>
              <a:t>h</a:t>
            </a:r>
            <a:r>
              <a:rPr lang="en-US" dirty="0"/>
              <a:t> in </a:t>
            </a:r>
            <a:r>
              <a:rPr lang="en-US" b="1" dirty="0"/>
              <a:t>H</a:t>
            </a:r>
            <a:r>
              <a:rPr lang="en-US" dirty="0"/>
              <a:t>, that h(x) = h(y) is at most p</a:t>
            </a:r>
            <a:r>
              <a:rPr lang="en-US" baseline="-25000" dirty="0"/>
              <a:t>2</a:t>
            </a:r>
            <a:r>
              <a:rPr lang="en-US" dirty="0"/>
              <a:t>.</a:t>
            </a:r>
          </a:p>
          <a:p>
            <a:endParaRPr lang="en-AU" dirty="0"/>
          </a:p>
        </p:txBody>
      </p:sp>
    </p:spTree>
    <p:extLst>
      <p:ext uri="{BB962C8B-B14F-4D97-AF65-F5344CB8AC3E}">
        <p14:creationId xmlns:p14="http://schemas.microsoft.com/office/powerpoint/2010/main" val="1185922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a:xfrm>
            <a:off x="8204396" y="6583680"/>
            <a:ext cx="733864" cy="274320"/>
          </a:xfrm>
          <a:prstGeom prst="rect">
            <a:avLst/>
          </a:prstGeom>
        </p:spPr>
        <p:txBody>
          <a:bodyPr/>
          <a:lstStyle/>
          <a:p>
            <a:fld id="{4CEB17BA-0189-4A90-A218-52186A2275DA}" type="slidenum">
              <a:rPr lang="en-US"/>
              <a:pPr/>
              <a:t>69</a:t>
            </a:fld>
            <a:endParaRPr lang="en-US"/>
          </a:p>
        </p:txBody>
      </p:sp>
      <p:sp>
        <p:nvSpPr>
          <p:cNvPr id="56322" name="Rectangle 2"/>
          <p:cNvSpPr>
            <a:spLocks noGrp="1" noChangeArrowheads="1"/>
          </p:cNvSpPr>
          <p:nvPr>
            <p:ph type="title"/>
          </p:nvPr>
        </p:nvSpPr>
        <p:spPr/>
        <p:txBody>
          <a:bodyPr/>
          <a:lstStyle/>
          <a:p>
            <a:r>
              <a:rPr lang="en-US" dirty="0"/>
              <a:t>LS Families: </a:t>
            </a:r>
            <a:r>
              <a:rPr lang="en-US" dirty="0">
                <a:solidFill>
                  <a:srgbClr val="00B0F0"/>
                </a:solidFill>
              </a:rPr>
              <a:t>Illustration</a:t>
            </a:r>
            <a:r>
              <a:rPr lang="en-US" dirty="0"/>
              <a:t> </a:t>
            </a:r>
          </a:p>
        </p:txBody>
      </p:sp>
      <p:sp>
        <p:nvSpPr>
          <p:cNvPr id="56323" name="Line 3"/>
          <p:cNvSpPr>
            <a:spLocks noChangeShapeType="1"/>
          </p:cNvSpPr>
          <p:nvPr/>
        </p:nvSpPr>
        <p:spPr bwMode="auto">
          <a:xfrm>
            <a:off x="1371600" y="4800600"/>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Line 4"/>
          <p:cNvSpPr>
            <a:spLocks noChangeShapeType="1"/>
          </p:cNvSpPr>
          <p:nvPr/>
        </p:nvSpPr>
        <p:spPr bwMode="auto">
          <a:xfrm flipH="1">
            <a:off x="3200400" y="1295400"/>
            <a:ext cx="37358" cy="3733800"/>
          </a:xfrm>
          <a:prstGeom prst="line">
            <a:avLst/>
          </a:prstGeom>
          <a:noFill/>
          <a:ln w="9525">
            <a:solidFill>
              <a:schemeClr val="tx1"/>
            </a:solidFill>
            <a:prstDash val="sys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5" name="Line 5"/>
          <p:cNvSpPr>
            <a:spLocks noChangeShapeType="1"/>
          </p:cNvSpPr>
          <p:nvPr/>
        </p:nvSpPr>
        <p:spPr bwMode="auto">
          <a:xfrm flipH="1">
            <a:off x="4724400" y="1295400"/>
            <a:ext cx="10438" cy="37338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Text Box 6"/>
          <p:cNvSpPr txBox="1">
            <a:spLocks noChangeArrowheads="1"/>
          </p:cNvSpPr>
          <p:nvPr/>
        </p:nvSpPr>
        <p:spPr bwMode="auto">
          <a:xfrm>
            <a:off x="2955925" y="5035550"/>
            <a:ext cx="414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
            </a:r>
            <a:r>
              <a:rPr lang="en-US" baseline="-25000"/>
              <a:t>1</a:t>
            </a:r>
          </a:p>
        </p:txBody>
      </p:sp>
      <p:sp>
        <p:nvSpPr>
          <p:cNvPr id="56327" name="Text Box 7"/>
          <p:cNvSpPr txBox="1">
            <a:spLocks noChangeArrowheads="1"/>
          </p:cNvSpPr>
          <p:nvPr/>
        </p:nvSpPr>
        <p:spPr bwMode="auto">
          <a:xfrm>
            <a:off x="4495800" y="5029200"/>
            <a:ext cx="414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
            </a:r>
            <a:r>
              <a:rPr lang="en-US" baseline="-25000"/>
              <a:t>2</a:t>
            </a:r>
          </a:p>
        </p:txBody>
      </p:sp>
      <p:sp>
        <p:nvSpPr>
          <p:cNvPr id="56328" name="Text Box 8"/>
          <p:cNvSpPr txBox="1">
            <a:spLocks noChangeArrowheads="1"/>
          </p:cNvSpPr>
          <p:nvPr/>
        </p:nvSpPr>
        <p:spPr bwMode="auto">
          <a:xfrm>
            <a:off x="1584325" y="2901950"/>
            <a:ext cx="14462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High</a:t>
            </a:r>
          </a:p>
          <a:p>
            <a:r>
              <a:rPr lang="en-US"/>
              <a:t>probability;</a:t>
            </a:r>
          </a:p>
          <a:p>
            <a:r>
              <a:rPr lang="en-US"/>
              <a:t>at least </a:t>
            </a:r>
            <a:r>
              <a:rPr lang="en-US" i="1"/>
              <a:t>p</a:t>
            </a:r>
            <a:r>
              <a:rPr lang="en-US" baseline="-25000"/>
              <a:t>1</a:t>
            </a:r>
          </a:p>
        </p:txBody>
      </p:sp>
      <p:sp>
        <p:nvSpPr>
          <p:cNvPr id="56329" name="Text Box 9"/>
          <p:cNvSpPr txBox="1">
            <a:spLocks noChangeArrowheads="1"/>
          </p:cNvSpPr>
          <p:nvPr/>
        </p:nvSpPr>
        <p:spPr bwMode="auto">
          <a:xfrm>
            <a:off x="5029200" y="2971800"/>
            <a:ext cx="14462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Low</a:t>
            </a:r>
          </a:p>
          <a:p>
            <a:r>
              <a:rPr lang="en-US" dirty="0"/>
              <a:t>probability;</a:t>
            </a:r>
          </a:p>
          <a:p>
            <a:r>
              <a:rPr lang="en-US" dirty="0"/>
              <a:t>at most </a:t>
            </a:r>
            <a:r>
              <a:rPr lang="en-US" i="1" dirty="0"/>
              <a:t>p</a:t>
            </a:r>
            <a:r>
              <a:rPr lang="en-US" baseline="-25000" dirty="0"/>
              <a:t>2</a:t>
            </a:r>
          </a:p>
        </p:txBody>
      </p:sp>
      <p:sp>
        <p:nvSpPr>
          <p:cNvPr id="56330" name="Text Box 10"/>
          <p:cNvSpPr txBox="1">
            <a:spLocks noChangeArrowheads="1"/>
          </p:cNvSpPr>
          <p:nvPr/>
        </p:nvSpPr>
        <p:spPr bwMode="auto">
          <a:xfrm>
            <a:off x="3565525" y="3130550"/>
            <a:ext cx="546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2" name="Freeform 1"/>
          <p:cNvSpPr/>
          <p:nvPr/>
        </p:nvSpPr>
        <p:spPr>
          <a:xfrm rot="302850">
            <a:off x="1427967" y="1220826"/>
            <a:ext cx="1791222" cy="501041"/>
          </a:xfrm>
          <a:custGeom>
            <a:avLst/>
            <a:gdLst>
              <a:gd name="connsiteX0" fmla="*/ 0 w 1791222"/>
              <a:gd name="connsiteY0" fmla="*/ 0 h 501041"/>
              <a:gd name="connsiteX1" fmla="*/ 576197 w 1791222"/>
              <a:gd name="connsiteY1" fmla="*/ 250521 h 501041"/>
              <a:gd name="connsiteX2" fmla="*/ 576197 w 1791222"/>
              <a:gd name="connsiteY2" fmla="*/ 250521 h 501041"/>
              <a:gd name="connsiteX3" fmla="*/ 1265129 w 1791222"/>
              <a:gd name="connsiteY3" fmla="*/ 313151 h 501041"/>
              <a:gd name="connsiteX4" fmla="*/ 1791222 w 1791222"/>
              <a:gd name="connsiteY4" fmla="*/ 501041 h 50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222" h="501041">
                <a:moveTo>
                  <a:pt x="0" y="0"/>
                </a:moveTo>
                <a:lnTo>
                  <a:pt x="576197" y="250521"/>
                </a:lnTo>
                <a:lnTo>
                  <a:pt x="576197" y="250521"/>
                </a:lnTo>
                <a:cubicBezTo>
                  <a:pt x="691019" y="260959"/>
                  <a:pt x="1062625" y="271398"/>
                  <a:pt x="1265129" y="313151"/>
                </a:cubicBezTo>
                <a:cubicBezTo>
                  <a:pt x="1467633" y="354904"/>
                  <a:pt x="1629427" y="427972"/>
                  <a:pt x="1791222" y="501041"/>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Freeform 2"/>
          <p:cNvSpPr/>
          <p:nvPr/>
        </p:nvSpPr>
        <p:spPr>
          <a:xfrm>
            <a:off x="4734838" y="4008329"/>
            <a:ext cx="2580362" cy="801666"/>
          </a:xfrm>
          <a:custGeom>
            <a:avLst/>
            <a:gdLst>
              <a:gd name="connsiteX0" fmla="*/ 0 w 2580362"/>
              <a:gd name="connsiteY0" fmla="*/ 0 h 801666"/>
              <a:gd name="connsiteX1" fmla="*/ 814192 w 2580362"/>
              <a:gd name="connsiteY1" fmla="*/ 263046 h 801666"/>
              <a:gd name="connsiteX2" fmla="*/ 814192 w 2580362"/>
              <a:gd name="connsiteY2" fmla="*/ 263046 h 801666"/>
              <a:gd name="connsiteX3" fmla="*/ 1365337 w 2580362"/>
              <a:gd name="connsiteY3" fmla="*/ 288098 h 801666"/>
              <a:gd name="connsiteX4" fmla="*/ 2229633 w 2580362"/>
              <a:gd name="connsiteY4" fmla="*/ 363255 h 801666"/>
              <a:gd name="connsiteX5" fmla="*/ 2580362 w 2580362"/>
              <a:gd name="connsiteY5" fmla="*/ 801666 h 80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0362" h="801666">
                <a:moveTo>
                  <a:pt x="0" y="0"/>
                </a:moveTo>
                <a:lnTo>
                  <a:pt x="814192" y="263046"/>
                </a:lnTo>
                <a:lnTo>
                  <a:pt x="814192" y="263046"/>
                </a:lnTo>
                <a:cubicBezTo>
                  <a:pt x="906050" y="267221"/>
                  <a:pt x="1129430" y="271397"/>
                  <a:pt x="1365337" y="288098"/>
                </a:cubicBezTo>
                <a:cubicBezTo>
                  <a:pt x="1601244" y="304799"/>
                  <a:pt x="2027129" y="277660"/>
                  <a:pt x="2229633" y="363255"/>
                </a:cubicBezTo>
                <a:cubicBezTo>
                  <a:pt x="2432137" y="448850"/>
                  <a:pt x="2506249" y="625258"/>
                  <a:pt x="2580362" y="801666"/>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5" name="Straight Connector 4"/>
          <p:cNvCxnSpPr>
            <a:stCxn id="2" idx="4"/>
          </p:cNvCxnSpPr>
          <p:nvPr/>
        </p:nvCxnSpPr>
        <p:spPr>
          <a:xfrm flipH="1">
            <a:off x="1371599" y="1799693"/>
            <a:ext cx="1822076" cy="0"/>
          </a:xfrm>
          <a:prstGeom prst="line">
            <a:avLst/>
          </a:prstGeom>
          <a:ln w="28575" cmpd="sng">
            <a:prstDash val="sysDot"/>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62030" y="1613004"/>
            <a:ext cx="375424"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cxnSp>
        <p:nvCxnSpPr>
          <p:cNvPr id="9" name="Straight Connector 8"/>
          <p:cNvCxnSpPr>
            <a:stCxn id="3" idx="0"/>
          </p:cNvCxnSpPr>
          <p:nvPr/>
        </p:nvCxnSpPr>
        <p:spPr>
          <a:xfrm flipH="1">
            <a:off x="1409398" y="4008329"/>
            <a:ext cx="3325440" cy="0"/>
          </a:xfrm>
          <a:prstGeom prst="line">
            <a:avLst/>
          </a:prstGeom>
          <a:ln w="28575" cmpd="sng">
            <a:prstDash val="sysDot"/>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862030" y="3730979"/>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Tree>
    <p:extLst>
      <p:ext uri="{BB962C8B-B14F-4D97-AF65-F5344CB8AC3E}">
        <p14:creationId xmlns:p14="http://schemas.microsoft.com/office/powerpoint/2010/main" val="29540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p:txBody>
          <a:bodyPr/>
          <a:lstStyle/>
          <a:p>
            <a:r>
              <a:rPr lang="en-US" dirty="0" smtClean="0"/>
              <a:t>Task: Finding </a:t>
            </a:r>
            <a:r>
              <a:rPr lang="en-US" dirty="0"/>
              <a:t>Similar Documents</a:t>
            </a:r>
            <a:endParaRPr lang="en-US" dirty="0" smtClean="0"/>
          </a:p>
        </p:txBody>
      </p:sp>
      <mc:AlternateContent xmlns:mc="http://schemas.openxmlformats.org/markup-compatibility/2006" xmlns:a14="http://schemas.microsoft.com/office/drawing/2010/main">
        <mc:Choice Requires="a14">
          <p:sp>
            <p:nvSpPr>
              <p:cNvPr id="265219" name="Content Placeholder 2"/>
              <p:cNvSpPr>
                <a:spLocks noGrp="1"/>
              </p:cNvSpPr>
              <p:nvPr>
                <p:ph idx="1"/>
              </p:nvPr>
            </p:nvSpPr>
            <p:spPr>
              <a:xfrm>
                <a:off x="457200" y="1295400"/>
                <a:ext cx="8534400" cy="4935279"/>
              </a:xfrm>
            </p:spPr>
            <p:txBody>
              <a:bodyPr>
                <a:normAutofit/>
              </a:bodyPr>
              <a:lstStyle/>
              <a:p>
                <a:r>
                  <a:rPr lang="en-US" b="1" dirty="0" smtClean="0">
                    <a:solidFill>
                      <a:srgbClr val="FF0066"/>
                    </a:solidFill>
                  </a:rPr>
                  <a:t>Goal:</a:t>
                </a:r>
                <a:r>
                  <a:rPr lang="en-US" b="1" dirty="0" smtClean="0">
                    <a:solidFill>
                      <a:srgbClr val="CC0000"/>
                    </a:solidFill>
                  </a:rPr>
                  <a:t> </a:t>
                </a:r>
                <a:r>
                  <a:rPr lang="en-US" b="1" dirty="0" smtClean="0"/>
                  <a:t>Given a large number (</a:t>
                </a:r>
                <a14:m>
                  <m:oMath xmlns:m="http://schemas.openxmlformats.org/officeDocument/2006/math">
                    <m:r>
                      <a:rPr lang="en-US" b="1" i="1" dirty="0" smtClean="0">
                        <a:latin typeface="Cambria Math"/>
                      </a:rPr>
                      <m:t>𝑵</m:t>
                    </m:r>
                  </m:oMath>
                </a14:m>
                <a:r>
                  <a:rPr lang="en-US" b="1" dirty="0" smtClean="0"/>
                  <a:t> in the millions or billions) of documents, find “near duplicate” pairs</a:t>
                </a:r>
              </a:p>
              <a:p>
                <a:r>
                  <a:rPr lang="en-US" b="1" dirty="0" smtClean="0">
                    <a:solidFill>
                      <a:srgbClr val="FF0066"/>
                    </a:solidFill>
                  </a:rPr>
                  <a:t>Applications:</a:t>
                </a:r>
              </a:p>
              <a:p>
                <a:pPr lvl="1"/>
                <a:r>
                  <a:rPr lang="en-US" dirty="0" smtClean="0"/>
                  <a:t>Mirror websites, or approximate mirrors</a:t>
                </a:r>
              </a:p>
              <a:p>
                <a:pPr lvl="2"/>
                <a:r>
                  <a:rPr lang="en-US" dirty="0" smtClean="0"/>
                  <a:t>Don’t want to show both in search results</a:t>
                </a:r>
              </a:p>
              <a:p>
                <a:pPr lvl="1"/>
                <a:r>
                  <a:rPr lang="en-US" dirty="0" smtClean="0"/>
                  <a:t>Similar news articles at many news sites</a:t>
                </a:r>
              </a:p>
              <a:p>
                <a:pPr lvl="2"/>
                <a:r>
                  <a:rPr lang="en-US" dirty="0" smtClean="0"/>
                  <a:t>Cluster articles by “same story”</a:t>
                </a:r>
              </a:p>
              <a:p>
                <a:r>
                  <a:rPr lang="en-US" b="1" dirty="0">
                    <a:solidFill>
                      <a:srgbClr val="FF0066"/>
                    </a:solidFill>
                  </a:rPr>
                  <a:t>Problems:</a:t>
                </a:r>
              </a:p>
              <a:p>
                <a:pPr lvl="1"/>
                <a:r>
                  <a:rPr lang="en-US" dirty="0"/>
                  <a:t>Many small pieces of one </a:t>
                </a:r>
                <a:r>
                  <a:rPr lang="en-US" dirty="0" smtClean="0"/>
                  <a:t>document </a:t>
                </a:r>
                <a:r>
                  <a:rPr lang="en-US" dirty="0"/>
                  <a:t>can appear </a:t>
                </a:r>
                <a:r>
                  <a:rPr lang="en-US" dirty="0" smtClean="0"/>
                  <a:t>out </a:t>
                </a:r>
                <a:r>
                  <a:rPr lang="en-US" dirty="0"/>
                  <a:t>of order in another</a:t>
                </a:r>
              </a:p>
              <a:p>
                <a:pPr lvl="1"/>
                <a:r>
                  <a:rPr lang="en-US" dirty="0"/>
                  <a:t>Too many </a:t>
                </a:r>
                <a:r>
                  <a:rPr lang="en-US" dirty="0" smtClean="0"/>
                  <a:t>documents </a:t>
                </a:r>
                <a:r>
                  <a:rPr lang="en-US" dirty="0"/>
                  <a:t>to compare all pairs</a:t>
                </a:r>
              </a:p>
              <a:p>
                <a:pPr lvl="1"/>
                <a:r>
                  <a:rPr lang="en-US" dirty="0" smtClean="0"/>
                  <a:t>Documents </a:t>
                </a:r>
                <a:r>
                  <a:rPr lang="en-US" dirty="0"/>
                  <a:t>are so large or so many that they cannot </a:t>
                </a:r>
                <a:r>
                  <a:rPr lang="en-US" dirty="0" smtClean="0"/>
                  <a:t>fit </a:t>
                </a:r>
                <a:r>
                  <a:rPr lang="en-US" dirty="0"/>
                  <a:t>in main </a:t>
                </a:r>
                <a:r>
                  <a:rPr lang="en-US" dirty="0" smtClean="0"/>
                  <a:t>memory</a:t>
                </a:r>
              </a:p>
            </p:txBody>
          </p:sp>
        </mc:Choice>
        <mc:Fallback xmlns="">
          <p:sp>
            <p:nvSpPr>
              <p:cNvPr id="265219" name="Content Placeholder 2"/>
              <p:cNvSpPr>
                <a:spLocks noGrp="1" noRot="1" noChangeAspect="1" noMove="1" noResize="1" noEditPoints="1" noAdjustHandles="1" noChangeArrowheads="1" noChangeShapeType="1" noTextEdit="1"/>
              </p:cNvSpPr>
              <p:nvPr>
                <p:ph idx="1"/>
              </p:nvPr>
            </p:nvSpPr>
            <p:spPr>
              <a:xfrm>
                <a:off x="457200" y="1295400"/>
                <a:ext cx="8534400" cy="4935279"/>
              </a:xfrm>
              <a:blipFill rotWithShape="1">
                <a:blip r:embed="rId2"/>
                <a:stretch>
                  <a:fillRect l="-286" t="-618"/>
                </a:stretch>
              </a:blipFill>
            </p:spPr>
            <p:txBody>
              <a:bodyPr/>
              <a:lstStyle/>
              <a:p>
                <a:r>
                  <a:rPr lang="en-AU">
                    <a:noFill/>
                  </a:rPr>
                  <a:t> </a:t>
                </a:r>
              </a:p>
            </p:txBody>
          </p:sp>
        </mc:Fallback>
      </mc:AlternateContent>
    </p:spTree>
    <p:extLst>
      <p:ext uri="{BB962C8B-B14F-4D97-AF65-F5344CB8AC3E}">
        <p14:creationId xmlns:p14="http://schemas.microsoft.com/office/powerpoint/2010/main" val="4221706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5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5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5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2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521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521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5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206724"/>
            <a:ext cx="8077200" cy="609600"/>
          </a:xfrm>
        </p:spPr>
        <p:txBody>
          <a:bodyPr/>
          <a:lstStyle/>
          <a:p>
            <a:r>
              <a:rPr lang="en-AU" dirty="0"/>
              <a:t>Example: LS </a:t>
            </a:r>
            <a:r>
              <a:rPr lang="en-AU" b="0" dirty="0"/>
              <a:t>Family</a:t>
            </a:r>
            <a:r>
              <a:rPr lang="en-AU" dirty="0"/>
              <a:t> – (2)</a:t>
            </a:r>
          </a:p>
        </p:txBody>
      </p:sp>
      <p:sp>
        <p:nvSpPr>
          <p:cNvPr id="3" name="Content Placeholder 2"/>
          <p:cNvSpPr>
            <a:spLocks noGrp="1"/>
          </p:cNvSpPr>
          <p:nvPr>
            <p:ph idx="1"/>
          </p:nvPr>
        </p:nvSpPr>
        <p:spPr>
          <a:xfrm>
            <a:off x="750889" y="1090612"/>
            <a:ext cx="7661275" cy="587723"/>
          </a:xfrm>
        </p:spPr>
        <p:txBody>
          <a:bodyPr/>
          <a:lstStyle/>
          <a:p>
            <a:r>
              <a:rPr lang="en-US" b="1" dirty="0">
                <a:solidFill>
                  <a:srgbClr val="FF3399"/>
                </a:solidFill>
              </a:rPr>
              <a:t>Claim</a:t>
            </a:r>
            <a:r>
              <a:rPr lang="en-US" dirty="0"/>
              <a:t>: </a:t>
            </a:r>
            <a:r>
              <a:rPr lang="en-US" b="1" dirty="0"/>
              <a:t>H</a:t>
            </a:r>
            <a:r>
              <a:rPr lang="en-US" dirty="0"/>
              <a:t> is a (1/3, 3/4, 2/3, 1/4)-sensitive family for </a:t>
            </a:r>
            <a:r>
              <a:rPr lang="en-US" i="1" dirty="0"/>
              <a:t>S</a:t>
            </a:r>
            <a:r>
              <a:rPr lang="en-US" dirty="0"/>
              <a:t> and </a:t>
            </a:r>
            <a:r>
              <a:rPr lang="en-US" i="1" dirty="0"/>
              <a:t>d</a:t>
            </a:r>
            <a:r>
              <a:rPr lang="en-US" dirty="0"/>
              <a:t>.</a:t>
            </a:r>
          </a:p>
          <a:p>
            <a:endParaRPr lang="en-AU" dirty="0"/>
          </a:p>
        </p:txBody>
      </p:sp>
      <p:grpSp>
        <p:nvGrpSpPr>
          <p:cNvPr id="5" name="Group 10"/>
          <p:cNvGrpSpPr>
            <a:grpSpLocks/>
          </p:cNvGrpSpPr>
          <p:nvPr/>
        </p:nvGrpSpPr>
        <p:grpSpPr bwMode="auto">
          <a:xfrm>
            <a:off x="571500" y="1068388"/>
            <a:ext cx="2873375" cy="3192463"/>
            <a:chOff x="672" y="907"/>
            <a:chExt cx="1810" cy="2011"/>
          </a:xfrm>
        </p:grpSpPr>
        <p:sp>
          <p:nvSpPr>
            <p:cNvPr id="6" name="Text Box 4"/>
            <p:cNvSpPr txBox="1">
              <a:spLocks noChangeArrowheads="1"/>
            </p:cNvSpPr>
            <p:nvPr/>
          </p:nvSpPr>
          <p:spPr bwMode="auto">
            <a:xfrm>
              <a:off x="672" y="2400"/>
              <a:ext cx="1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If distance </a:t>
              </a:r>
              <a:r>
                <a:rPr lang="en-US" sz="2400" u="sng"/>
                <a:t>&lt;</a:t>
              </a:r>
              <a:r>
                <a:rPr lang="en-US" sz="2400"/>
                <a:t> 1/3</a:t>
              </a:r>
            </a:p>
            <a:p>
              <a:r>
                <a:rPr lang="en-US" sz="2400"/>
                <a:t>(so similarity </a:t>
              </a:r>
              <a:r>
                <a:rPr lang="en-US" sz="2400" u="sng"/>
                <a:t>&gt;</a:t>
              </a:r>
              <a:r>
                <a:rPr lang="en-US" sz="2400"/>
                <a:t> 2/3)</a:t>
              </a:r>
            </a:p>
          </p:txBody>
        </p:sp>
        <p:sp>
          <p:nvSpPr>
            <p:cNvPr id="7" name="Rectangle 5"/>
            <p:cNvSpPr>
              <a:spLocks noChangeArrowheads="1"/>
            </p:cNvSpPr>
            <p:nvPr/>
          </p:nvSpPr>
          <p:spPr bwMode="auto">
            <a:xfrm>
              <a:off x="2002" y="907"/>
              <a:ext cx="192"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flipV="1">
              <a:off x="1632" y="1146"/>
              <a:ext cx="466" cy="12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 name="Group 11"/>
          <p:cNvGrpSpPr>
            <a:grpSpLocks/>
          </p:cNvGrpSpPr>
          <p:nvPr/>
        </p:nvGrpSpPr>
        <p:grpSpPr bwMode="auto">
          <a:xfrm>
            <a:off x="3508375" y="1068388"/>
            <a:ext cx="4511675" cy="3362326"/>
            <a:chOff x="2522" y="907"/>
            <a:chExt cx="2842" cy="2118"/>
          </a:xfrm>
        </p:grpSpPr>
        <p:sp>
          <p:nvSpPr>
            <p:cNvPr id="10" name="Rectangle 6"/>
            <p:cNvSpPr>
              <a:spLocks noChangeArrowheads="1"/>
            </p:cNvSpPr>
            <p:nvPr/>
          </p:nvSpPr>
          <p:spPr bwMode="auto">
            <a:xfrm>
              <a:off x="2522" y="907"/>
              <a:ext cx="216"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3544" y="2277"/>
              <a:ext cx="18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Then probability</a:t>
              </a:r>
            </a:p>
            <a:p>
              <a:r>
                <a:rPr lang="en-US" sz="2400" dirty="0"/>
                <a:t>that </a:t>
              </a:r>
              <a:r>
                <a:rPr lang="en-US" sz="2400" dirty="0" err="1"/>
                <a:t>minhash</a:t>
              </a:r>
              <a:r>
                <a:rPr lang="en-US" sz="2400" dirty="0"/>
                <a:t> values</a:t>
              </a:r>
            </a:p>
            <a:p>
              <a:r>
                <a:rPr lang="en-US" sz="2400" dirty="0"/>
                <a:t>agree is </a:t>
              </a:r>
              <a:r>
                <a:rPr lang="en-US" sz="2400" u="sng" dirty="0"/>
                <a:t>&gt;</a:t>
              </a:r>
              <a:r>
                <a:rPr lang="en-US" sz="2400" dirty="0"/>
                <a:t> 2/3</a:t>
              </a:r>
            </a:p>
          </p:txBody>
        </p:sp>
        <p:sp>
          <p:nvSpPr>
            <p:cNvPr id="12" name="Line 9"/>
            <p:cNvSpPr>
              <a:spLocks noChangeShapeType="1"/>
            </p:cNvSpPr>
            <p:nvPr/>
          </p:nvSpPr>
          <p:spPr bwMode="auto">
            <a:xfrm flipH="1" flipV="1">
              <a:off x="2683" y="1146"/>
              <a:ext cx="1643" cy="1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Box 12"/>
          <p:cNvSpPr txBox="1"/>
          <p:nvPr/>
        </p:nvSpPr>
        <p:spPr>
          <a:xfrm>
            <a:off x="1450976" y="4818476"/>
            <a:ext cx="6383863" cy="1107996"/>
          </a:xfrm>
          <a:prstGeom prst="rect">
            <a:avLst/>
          </a:prstGeom>
          <a:noFill/>
        </p:spPr>
        <p:txBody>
          <a:bodyPr wrap="none" rtlCol="0">
            <a:spAutoFit/>
          </a:bodyPr>
          <a:lstStyle/>
          <a:p>
            <a:r>
              <a:rPr lang="en-US" sz="2400" dirty="0"/>
              <a:t>For </a:t>
            </a:r>
            <a:r>
              <a:rPr lang="en-US" sz="2400" dirty="0" err="1"/>
              <a:t>Jaccard</a:t>
            </a:r>
            <a:r>
              <a:rPr lang="en-US" sz="2400" dirty="0"/>
              <a:t> similarity, </a:t>
            </a:r>
            <a:r>
              <a:rPr lang="en-US" sz="2400" dirty="0" err="1"/>
              <a:t>minhashing</a:t>
            </a:r>
            <a:r>
              <a:rPr lang="en-US" sz="2400" dirty="0"/>
              <a:t> gives us a </a:t>
            </a:r>
            <a:endParaRPr lang="en-US" sz="2400" dirty="0" smtClean="0"/>
          </a:p>
          <a:p>
            <a:r>
              <a:rPr lang="en-US" sz="2400" dirty="0" smtClean="0"/>
              <a:t>(</a:t>
            </a:r>
            <a:r>
              <a:rPr lang="en-US" sz="2400" dirty="0"/>
              <a:t>d</a:t>
            </a:r>
            <a:r>
              <a:rPr lang="en-US" sz="2400" baseline="-25000" dirty="0"/>
              <a:t>1</a:t>
            </a:r>
            <a:r>
              <a:rPr lang="en-US" sz="2400" dirty="0"/>
              <a:t>,d</a:t>
            </a:r>
            <a:r>
              <a:rPr lang="en-US" sz="2400" baseline="-25000" dirty="0"/>
              <a:t>2</a:t>
            </a:r>
            <a:r>
              <a:rPr lang="en-US" sz="2400" dirty="0"/>
              <a:t>,(1-d</a:t>
            </a:r>
            <a:r>
              <a:rPr lang="en-US" sz="2400" baseline="-25000" dirty="0"/>
              <a:t>1</a:t>
            </a:r>
            <a:r>
              <a:rPr lang="en-US" sz="2400" dirty="0"/>
              <a:t>),(1-d</a:t>
            </a:r>
            <a:r>
              <a:rPr lang="en-US" sz="2400" baseline="-25000" dirty="0"/>
              <a:t>2</a:t>
            </a:r>
            <a:r>
              <a:rPr lang="en-US" sz="2400" dirty="0"/>
              <a:t>))-sensitive family </a:t>
            </a:r>
            <a:r>
              <a:rPr lang="en-US" sz="2400" dirty="0" smtClean="0"/>
              <a:t>for any </a:t>
            </a:r>
            <a:r>
              <a:rPr lang="en-US" sz="2400" i="1" dirty="0"/>
              <a:t>d</a:t>
            </a:r>
            <a:r>
              <a:rPr lang="en-US" sz="2400" baseline="-25000" dirty="0"/>
              <a:t>1 </a:t>
            </a:r>
            <a:r>
              <a:rPr lang="en-US" sz="2400" dirty="0"/>
              <a:t>&lt; </a:t>
            </a:r>
            <a:r>
              <a:rPr lang="en-US" sz="2400" i="1" dirty="0"/>
              <a:t>d</a:t>
            </a:r>
            <a:r>
              <a:rPr lang="en-US" sz="2400" baseline="-25000" dirty="0"/>
              <a:t>2</a:t>
            </a:r>
            <a:r>
              <a:rPr lang="en-US" sz="2400" dirty="0"/>
              <a:t>.</a:t>
            </a:r>
          </a:p>
          <a:p>
            <a:endParaRPr lang="en-US" dirty="0"/>
          </a:p>
        </p:txBody>
      </p:sp>
      <p:grpSp>
        <p:nvGrpSpPr>
          <p:cNvPr id="14" name="Group 10"/>
          <p:cNvGrpSpPr>
            <a:grpSpLocks/>
          </p:cNvGrpSpPr>
          <p:nvPr/>
        </p:nvGrpSpPr>
        <p:grpSpPr bwMode="auto">
          <a:xfrm>
            <a:off x="2573337" y="1076325"/>
            <a:ext cx="2557463" cy="1973263"/>
            <a:chOff x="1508" y="912"/>
            <a:chExt cx="1611" cy="1243"/>
          </a:xfrm>
        </p:grpSpPr>
        <p:sp>
          <p:nvSpPr>
            <p:cNvPr id="15" name="Text Box 4"/>
            <p:cNvSpPr txBox="1">
              <a:spLocks noChangeArrowheads="1"/>
            </p:cNvSpPr>
            <p:nvPr/>
          </p:nvSpPr>
          <p:spPr bwMode="auto">
            <a:xfrm>
              <a:off x="1508" y="1632"/>
              <a:ext cx="161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If distance </a:t>
              </a:r>
              <a:r>
                <a:rPr lang="en-US" sz="2400" u="sng" dirty="0" smtClean="0"/>
                <a:t>&gt;</a:t>
              </a:r>
              <a:r>
                <a:rPr lang="en-US" sz="2400" dirty="0" smtClean="0"/>
                <a:t> 3/4</a:t>
              </a:r>
              <a:endParaRPr lang="en-US" sz="2400" dirty="0"/>
            </a:p>
            <a:p>
              <a:r>
                <a:rPr lang="en-US" sz="2400" dirty="0"/>
                <a:t>(so similarity </a:t>
              </a:r>
              <a:r>
                <a:rPr lang="en-US" sz="2400" u="sng" dirty="0" smtClean="0"/>
                <a:t>&lt;</a:t>
              </a:r>
              <a:r>
                <a:rPr lang="en-US" sz="2400" dirty="0" smtClean="0"/>
                <a:t> 1/4)</a:t>
              </a:r>
              <a:endParaRPr lang="en-US" sz="2400" dirty="0"/>
            </a:p>
          </p:txBody>
        </p:sp>
        <p:sp>
          <p:nvSpPr>
            <p:cNvPr id="16" name="Rectangle 5"/>
            <p:cNvSpPr>
              <a:spLocks noChangeArrowheads="1"/>
            </p:cNvSpPr>
            <p:nvPr/>
          </p:nvSpPr>
          <p:spPr bwMode="auto">
            <a:xfrm>
              <a:off x="1842" y="912"/>
              <a:ext cx="192"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8"/>
            <p:cNvSpPr>
              <a:spLocks noChangeShapeType="1"/>
            </p:cNvSpPr>
            <p:nvPr/>
          </p:nvSpPr>
          <p:spPr bwMode="auto">
            <a:xfrm flipH="1" flipV="1">
              <a:off x="1938" y="1146"/>
              <a:ext cx="320"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 name="Group 11"/>
          <p:cNvGrpSpPr>
            <a:grpSpLocks/>
          </p:cNvGrpSpPr>
          <p:nvPr/>
        </p:nvGrpSpPr>
        <p:grpSpPr bwMode="auto">
          <a:xfrm>
            <a:off x="3956051" y="1068736"/>
            <a:ext cx="4548188" cy="1751013"/>
            <a:chOff x="2352" y="1066"/>
            <a:chExt cx="2865" cy="1103"/>
          </a:xfrm>
        </p:grpSpPr>
        <p:sp>
          <p:nvSpPr>
            <p:cNvPr id="19" name="Rectangle 6"/>
            <p:cNvSpPr>
              <a:spLocks noChangeArrowheads="1"/>
            </p:cNvSpPr>
            <p:nvPr/>
          </p:nvSpPr>
          <p:spPr bwMode="auto">
            <a:xfrm>
              <a:off x="2352" y="1066"/>
              <a:ext cx="216"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7"/>
            <p:cNvSpPr txBox="1">
              <a:spLocks noChangeArrowheads="1"/>
            </p:cNvSpPr>
            <p:nvPr/>
          </p:nvSpPr>
          <p:spPr bwMode="auto">
            <a:xfrm>
              <a:off x="3497" y="1413"/>
              <a:ext cx="172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Then probability</a:t>
              </a:r>
            </a:p>
            <a:p>
              <a:r>
                <a:rPr lang="en-US" sz="2400" dirty="0"/>
                <a:t>that </a:t>
              </a:r>
              <a:r>
                <a:rPr lang="en-US" sz="2400" dirty="0" err="1"/>
                <a:t>minhash</a:t>
              </a:r>
              <a:r>
                <a:rPr lang="en-US" sz="2400" dirty="0"/>
                <a:t> values</a:t>
              </a:r>
            </a:p>
            <a:p>
              <a:r>
                <a:rPr lang="en-US" sz="2400" dirty="0"/>
                <a:t>agree is </a:t>
              </a:r>
              <a:r>
                <a:rPr lang="en-US" sz="2400" u="sng" dirty="0" smtClean="0"/>
                <a:t>&lt;</a:t>
              </a:r>
              <a:r>
                <a:rPr lang="en-US" sz="2400" dirty="0" smtClean="0"/>
                <a:t> 1/4</a:t>
              </a:r>
              <a:endParaRPr lang="en-US" sz="2400" dirty="0"/>
            </a:p>
          </p:txBody>
        </p:sp>
        <p:sp>
          <p:nvSpPr>
            <p:cNvPr id="21" name="Line 9"/>
            <p:cNvSpPr>
              <a:spLocks noChangeShapeType="1"/>
            </p:cNvSpPr>
            <p:nvPr/>
          </p:nvSpPr>
          <p:spPr bwMode="auto">
            <a:xfrm flipH="1" flipV="1">
              <a:off x="2460" y="1305"/>
              <a:ext cx="1037"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5724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References</a:t>
            </a:r>
            <a:endParaRPr lang="en-AU" dirty="0"/>
          </a:p>
        </p:txBody>
      </p:sp>
      <p:sp>
        <p:nvSpPr>
          <p:cNvPr id="70659" name="Content Placeholder 2"/>
          <p:cNvSpPr>
            <a:spLocks noGrp="1"/>
          </p:cNvSpPr>
          <p:nvPr>
            <p:ph idx="1"/>
          </p:nvPr>
        </p:nvSpPr>
        <p:spPr/>
        <p:txBody>
          <a:bodyPr/>
          <a:lstStyle/>
          <a:p>
            <a:r>
              <a:rPr lang="en-AU" altLang="en-US" dirty="0" smtClean="0"/>
              <a:t>Chapter 3 of Mining of Massive Datasets.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a:defRPr/>
            </a:pPr>
            <a:r>
              <a:rPr lang="en-US" altLang="en-US" dirty="0" smtClean="0"/>
              <a:t>End of Chapter </a:t>
            </a:r>
            <a:r>
              <a:rPr lang="en-US" altLang="zh-CN" dirty="0" smtClean="0"/>
              <a:t>9</a:t>
            </a: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Essential Steps for Similar Docs</a:t>
            </a:r>
            <a:endParaRPr lang="en-AU" dirty="0"/>
          </a:p>
        </p:txBody>
      </p:sp>
      <p:sp>
        <p:nvSpPr>
          <p:cNvPr id="3" name="Content Placeholder 2"/>
          <p:cNvSpPr>
            <a:spLocks noGrp="1"/>
          </p:cNvSpPr>
          <p:nvPr>
            <p:ph idx="1"/>
          </p:nvPr>
        </p:nvSpPr>
        <p:spPr/>
        <p:txBody>
          <a:bodyPr/>
          <a:lstStyle/>
          <a:p>
            <a:pPr marL="514350" indent="-514350">
              <a:buClr>
                <a:srgbClr val="0000FF"/>
              </a:buClr>
              <a:buFont typeface="+mj-lt"/>
              <a:buAutoNum type="arabicPeriod"/>
            </a:pPr>
            <a:r>
              <a:rPr lang="en-US" b="1" i="1" dirty="0">
                <a:solidFill>
                  <a:srgbClr val="FF0066"/>
                </a:solidFill>
              </a:rPr>
              <a:t>Shingling:</a:t>
            </a:r>
            <a:r>
              <a:rPr lang="en-US" dirty="0"/>
              <a:t> Convert documents to sets</a:t>
            </a:r>
          </a:p>
          <a:p>
            <a:pPr marL="2401824" lvl="8" indent="-609600">
              <a:buClr>
                <a:srgbClr val="0000FF"/>
              </a:buClr>
              <a:buFont typeface="+mj-lt"/>
              <a:buAutoNum type="arabicPeriod"/>
            </a:pPr>
            <a:endParaRPr lang="en-US" dirty="0"/>
          </a:p>
          <a:p>
            <a:pPr marL="514350" indent="-514350">
              <a:buClr>
                <a:srgbClr val="0000FF"/>
              </a:buClr>
              <a:buFont typeface="+mj-lt"/>
              <a:buAutoNum type="arabicPeriod"/>
            </a:pPr>
            <a:r>
              <a:rPr lang="en-US" b="1" i="1" dirty="0">
                <a:solidFill>
                  <a:srgbClr val="FF0066"/>
                </a:solidFill>
              </a:rPr>
              <a:t>Min-Hashing:</a:t>
            </a:r>
            <a:r>
              <a:rPr lang="en-US" dirty="0"/>
              <a:t> Convert large sets to short signatures, while </a:t>
            </a:r>
            <a:r>
              <a:rPr lang="en-US" dirty="0" smtClean="0"/>
              <a:t>preserving </a:t>
            </a:r>
            <a:r>
              <a:rPr lang="en-US" dirty="0"/>
              <a:t>similarity</a:t>
            </a:r>
          </a:p>
          <a:p>
            <a:pPr marL="2401824" lvl="8" indent="-609600">
              <a:buClr>
                <a:srgbClr val="0000FF"/>
              </a:buClr>
              <a:buFont typeface="+mj-lt"/>
              <a:buAutoNum type="arabicPeriod"/>
            </a:pPr>
            <a:endParaRPr lang="en-US" dirty="0"/>
          </a:p>
          <a:p>
            <a:pPr marL="609600" indent="-609600">
              <a:buClr>
                <a:srgbClr val="0000FF"/>
              </a:buClr>
              <a:buFont typeface="+mj-lt"/>
              <a:buAutoNum type="arabicPeriod"/>
            </a:pPr>
            <a:r>
              <a:rPr lang="en-US" b="1" i="1" dirty="0">
                <a:solidFill>
                  <a:srgbClr val="FF0066"/>
                </a:solidFill>
              </a:rPr>
              <a:t>Locality-Sensitive Hashing:</a:t>
            </a:r>
            <a:r>
              <a:rPr lang="en-US" dirty="0"/>
              <a:t> Focus on </a:t>
            </a:r>
            <a:r>
              <a:rPr lang="en-US" dirty="0" smtClean="0"/>
              <a:t>pairs </a:t>
            </a:r>
            <a:r>
              <a:rPr lang="en-US" dirty="0"/>
              <a:t>of signatures likely to be from </a:t>
            </a:r>
            <a:r>
              <a:rPr lang="en-US" dirty="0" smtClean="0"/>
              <a:t>similar </a:t>
            </a:r>
            <a:r>
              <a:rPr lang="en-US" dirty="0"/>
              <a:t>documents</a:t>
            </a:r>
          </a:p>
          <a:p>
            <a:pPr marL="902208" lvl="1" indent="-609600">
              <a:buClr>
                <a:srgbClr val="0000FF"/>
              </a:buClr>
            </a:pPr>
            <a:r>
              <a:rPr lang="en-US" b="1" dirty="0">
                <a:solidFill>
                  <a:srgbClr val="0000FF"/>
                </a:solidFill>
              </a:rPr>
              <a:t>Candidate pairs!</a:t>
            </a:r>
          </a:p>
          <a:p>
            <a:endParaRPr lang="en-AU" dirty="0"/>
          </a:p>
        </p:txBody>
      </p:sp>
    </p:spTree>
    <p:extLst>
      <p:ext uri="{BB962C8B-B14F-4D97-AF65-F5344CB8AC3E}">
        <p14:creationId xmlns:p14="http://schemas.microsoft.com/office/powerpoint/2010/main" val="2390329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The Big Picture</a:t>
            </a:r>
          </a:p>
        </p:txBody>
      </p:sp>
      <p:sp>
        <p:nvSpPr>
          <p:cNvPr id="64515" name="AutoShape 3"/>
          <p:cNvSpPr>
            <a:spLocks noChangeArrowheads="1"/>
          </p:cNvSpPr>
          <p:nvPr/>
        </p:nvSpPr>
        <p:spPr bwMode="auto">
          <a:xfrm rot="-5394873">
            <a:off x="1257300" y="2552700"/>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Shingling</a:t>
            </a:r>
          </a:p>
        </p:txBody>
      </p:sp>
      <p:sp>
        <p:nvSpPr>
          <p:cNvPr id="64518" name="Text Box 6"/>
          <p:cNvSpPr txBox="1">
            <a:spLocks noChangeArrowheads="1"/>
          </p:cNvSpPr>
          <p:nvPr/>
        </p:nvSpPr>
        <p:spPr bwMode="auto">
          <a:xfrm>
            <a:off x="152400" y="2743200"/>
            <a:ext cx="800219" cy="646331"/>
          </a:xfrm>
          <a:prstGeom prst="rect">
            <a:avLst/>
          </a:prstGeom>
          <a:noFill/>
          <a:ln w="9525">
            <a:noFill/>
            <a:miter lim="800000"/>
            <a:headEnd/>
            <a:tailEnd/>
          </a:ln>
          <a:effectLst/>
        </p:spPr>
        <p:txBody>
          <a:bodyPr wrap="none">
            <a:spAutoFit/>
          </a:bodyPr>
          <a:lstStyle/>
          <a:p>
            <a:r>
              <a:rPr lang="en-US" sz="1800" dirty="0" err="1">
                <a:latin typeface="Arial" pitchFamily="34" charset="0"/>
                <a:cs typeface="Arial" pitchFamily="34" charset="0"/>
              </a:rPr>
              <a:t>Docu</a:t>
            </a:r>
            <a:r>
              <a:rPr lang="en-US" sz="1800" dirty="0">
                <a:latin typeface="Arial" pitchFamily="34" charset="0"/>
                <a:cs typeface="Arial" pitchFamily="34" charset="0"/>
              </a:rPr>
              <a:t>-</a:t>
            </a:r>
          </a:p>
          <a:p>
            <a:r>
              <a:rPr lang="en-US" sz="1800" dirty="0" err="1">
                <a:latin typeface="Arial" pitchFamily="34" charset="0"/>
                <a:cs typeface="Arial" pitchFamily="34" charset="0"/>
              </a:rPr>
              <a:t>ment</a:t>
            </a:r>
            <a:endParaRPr lang="en-US" sz="1800" dirty="0">
              <a:latin typeface="Arial" pitchFamily="34" charset="0"/>
              <a:cs typeface="Arial" pitchFamily="34" charset="0"/>
            </a:endParaRPr>
          </a:p>
        </p:txBody>
      </p:sp>
      <p:sp>
        <p:nvSpPr>
          <p:cNvPr id="64519" name="Line 7"/>
          <p:cNvSpPr>
            <a:spLocks noChangeShapeType="1"/>
          </p:cNvSpPr>
          <p:nvPr/>
        </p:nvSpPr>
        <p:spPr bwMode="auto">
          <a:xfrm>
            <a:off x="990600" y="3048000"/>
            <a:ext cx="4572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2" name="Group 19"/>
          <p:cNvGrpSpPr>
            <a:grpSpLocks/>
          </p:cNvGrpSpPr>
          <p:nvPr/>
        </p:nvGrpSpPr>
        <p:grpSpPr bwMode="auto">
          <a:xfrm>
            <a:off x="2362200" y="3048000"/>
            <a:ext cx="1354138" cy="2578100"/>
            <a:chOff x="1488" y="1920"/>
            <a:chExt cx="853" cy="1624"/>
          </a:xfrm>
        </p:grpSpPr>
        <p:sp>
          <p:nvSpPr>
            <p:cNvPr id="64520"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21" name="Text Box 9"/>
            <p:cNvSpPr txBox="1">
              <a:spLocks noChangeArrowheads="1"/>
            </p:cNvSpPr>
            <p:nvPr/>
          </p:nvSpPr>
          <p:spPr bwMode="auto">
            <a:xfrm>
              <a:off x="1488" y="2448"/>
              <a:ext cx="853" cy="1096"/>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The set</a:t>
              </a:r>
            </a:p>
            <a:p>
              <a:r>
                <a:rPr lang="en-US" sz="1800" dirty="0">
                  <a:latin typeface="Arial" pitchFamily="34" charset="0"/>
                  <a:cs typeface="Arial" pitchFamily="34" charset="0"/>
                </a:rPr>
                <a:t>of strings</a:t>
              </a:r>
            </a:p>
            <a:p>
              <a:r>
                <a:rPr lang="en-US" sz="1800" dirty="0">
                  <a:latin typeface="Arial" pitchFamily="34" charset="0"/>
                  <a:cs typeface="Arial" pitchFamily="34" charset="0"/>
                </a:rPr>
                <a:t>of length </a:t>
              </a:r>
              <a:r>
                <a:rPr lang="en-US" sz="1800" b="1" i="1" dirty="0">
                  <a:latin typeface="Arial" pitchFamily="34" charset="0"/>
                  <a:cs typeface="Arial" pitchFamily="34" charset="0"/>
                </a:rPr>
                <a:t>k</a:t>
              </a:r>
            </a:p>
            <a:p>
              <a:r>
                <a:rPr lang="en-US" sz="1800" dirty="0">
                  <a:latin typeface="Arial" pitchFamily="34" charset="0"/>
                  <a:cs typeface="Arial" pitchFamily="34" charset="0"/>
                </a:rPr>
                <a:t>that appear</a:t>
              </a:r>
            </a:p>
            <a:p>
              <a:r>
                <a:rPr lang="en-US" sz="1800" dirty="0">
                  <a:latin typeface="Arial" pitchFamily="34" charset="0"/>
                  <a:cs typeface="Arial" pitchFamily="34" charset="0"/>
                </a:rPr>
                <a:t>in the doc-</a:t>
              </a:r>
            </a:p>
            <a:p>
              <a:r>
                <a:rPr lang="en-US" sz="1800" dirty="0" err="1">
                  <a:latin typeface="Arial" pitchFamily="34" charset="0"/>
                  <a:cs typeface="Arial" pitchFamily="34" charset="0"/>
                </a:rPr>
                <a:t>ument</a:t>
              </a:r>
              <a:endParaRPr lang="en-US" sz="1800" dirty="0">
                <a:latin typeface="Arial" pitchFamily="34" charset="0"/>
                <a:cs typeface="Arial" pitchFamily="34" charset="0"/>
              </a:endParaRPr>
            </a:p>
          </p:txBody>
        </p:sp>
        <p:sp>
          <p:nvSpPr>
            <p:cNvPr id="64522"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3" name="Group 20"/>
          <p:cNvGrpSpPr>
            <a:grpSpLocks/>
          </p:cNvGrpSpPr>
          <p:nvPr/>
        </p:nvGrpSpPr>
        <p:grpSpPr bwMode="auto">
          <a:xfrm>
            <a:off x="3581400" y="2362200"/>
            <a:ext cx="2376488" cy="3538538"/>
            <a:chOff x="2256" y="1488"/>
            <a:chExt cx="1497" cy="2229"/>
          </a:xfrm>
        </p:grpSpPr>
        <p:sp>
          <p:nvSpPr>
            <p:cNvPr id="64516"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latin typeface="Arial" pitchFamily="34" charset="0"/>
                  <a:cs typeface="Arial" pitchFamily="34" charset="0"/>
                </a:rPr>
                <a:t>Min </a:t>
              </a:r>
              <a:br>
                <a:rPr lang="en-US" sz="1800" dirty="0" smtClean="0">
                  <a:latin typeface="Arial" pitchFamily="34" charset="0"/>
                  <a:cs typeface="Arial" pitchFamily="34" charset="0"/>
                </a:rPr>
              </a:br>
              <a:r>
                <a:rPr lang="en-US" sz="1800" dirty="0" smtClean="0">
                  <a:latin typeface="Arial" pitchFamily="34" charset="0"/>
                  <a:cs typeface="Arial" pitchFamily="34" charset="0"/>
                </a:rPr>
                <a:t>Hashing</a:t>
              </a:r>
              <a:endParaRPr lang="en-US" sz="1800" dirty="0">
                <a:latin typeface="Arial" pitchFamily="34" charset="0"/>
                <a:cs typeface="Arial" pitchFamily="34" charset="0"/>
              </a:endParaRPr>
            </a:p>
          </p:txBody>
        </p:sp>
        <p:sp>
          <p:nvSpPr>
            <p:cNvPr id="6452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26" name="Text Box 14"/>
            <p:cNvSpPr txBox="1">
              <a:spLocks noChangeArrowheads="1"/>
            </p:cNvSpPr>
            <p:nvPr/>
          </p:nvSpPr>
          <p:spPr bwMode="auto">
            <a:xfrm>
              <a:off x="2784" y="2448"/>
              <a:ext cx="969" cy="1269"/>
            </a:xfrm>
            <a:prstGeom prst="rect">
              <a:avLst/>
            </a:prstGeom>
            <a:noFill/>
            <a:ln w="9525">
              <a:noFill/>
              <a:miter lim="800000"/>
              <a:headEnd/>
              <a:tailEnd/>
            </a:ln>
            <a:effectLst/>
          </p:spPr>
          <p:txBody>
            <a:bodyPr wrap="none">
              <a:spAutoFit/>
            </a:bodyPr>
            <a:lstStyle/>
            <a:p>
              <a:r>
                <a:rPr lang="en-US" sz="1800" b="1" i="1" dirty="0" smtClean="0">
                  <a:solidFill>
                    <a:srgbClr val="FF0066"/>
                  </a:solidFill>
                  <a:latin typeface="Arial" pitchFamily="34" charset="0"/>
                  <a:cs typeface="Arial" pitchFamily="34" charset="0"/>
                </a:rPr>
                <a:t>Signatures</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r>
                <a:rPr lang="en-US" sz="1800" dirty="0">
                  <a:latin typeface="Arial" pitchFamily="34" charset="0"/>
                  <a:cs typeface="Arial" pitchFamily="34" charset="0"/>
                </a:rPr>
                <a:t>short integer</a:t>
              </a:r>
            </a:p>
            <a:p>
              <a:r>
                <a:rPr lang="en-US" sz="1800" dirty="0">
                  <a:latin typeface="Arial" pitchFamily="34" charset="0"/>
                  <a:cs typeface="Arial" pitchFamily="34" charset="0"/>
                </a:rPr>
                <a:t>vectors that</a:t>
              </a:r>
            </a:p>
            <a:p>
              <a:r>
                <a:rPr lang="en-US" sz="1800" dirty="0">
                  <a:latin typeface="Arial" pitchFamily="34" charset="0"/>
                  <a:cs typeface="Arial" pitchFamily="34" charset="0"/>
                </a:rPr>
                <a:t>represent the</a:t>
              </a:r>
            </a:p>
            <a:p>
              <a:r>
                <a:rPr lang="en-US" sz="1800" dirty="0">
                  <a:latin typeface="Arial" pitchFamily="34" charset="0"/>
                  <a:cs typeface="Arial" pitchFamily="34" charset="0"/>
                </a:rPr>
                <a:t>sets, and</a:t>
              </a:r>
            </a:p>
            <a:p>
              <a:r>
                <a:rPr lang="en-US" sz="1800" dirty="0">
                  <a:latin typeface="Arial" pitchFamily="34" charset="0"/>
                  <a:cs typeface="Arial" pitchFamily="34" charset="0"/>
                </a:rPr>
                <a:t>reflect their</a:t>
              </a:r>
            </a:p>
            <a:p>
              <a:r>
                <a:rPr lang="en-US" sz="1800" dirty="0">
                  <a:latin typeface="Arial" pitchFamily="34" charset="0"/>
                  <a:cs typeface="Arial" pitchFamily="34" charset="0"/>
                </a:rPr>
                <a:t>similarity</a:t>
              </a:r>
            </a:p>
          </p:txBody>
        </p:sp>
        <p:sp>
          <p:nvSpPr>
            <p:cNvPr id="64528"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4" name="Group 21"/>
          <p:cNvGrpSpPr>
            <a:grpSpLocks/>
          </p:cNvGrpSpPr>
          <p:nvPr/>
        </p:nvGrpSpPr>
        <p:grpSpPr bwMode="auto">
          <a:xfrm>
            <a:off x="5715000" y="2165350"/>
            <a:ext cx="3402013" cy="2014538"/>
            <a:chOff x="3600" y="1364"/>
            <a:chExt cx="2143" cy="1269"/>
          </a:xfrm>
        </p:grpSpPr>
        <p:sp>
          <p:nvSpPr>
            <p:cNvPr id="64523" name="Rectangle 11"/>
            <p:cNvSpPr>
              <a:spLocks noChangeArrowheads="1"/>
            </p:cNvSpPr>
            <p:nvPr/>
          </p:nvSpPr>
          <p:spPr bwMode="auto">
            <a:xfrm>
              <a:off x="3600" y="1536"/>
              <a:ext cx="816" cy="768"/>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800" dirty="0">
                  <a:latin typeface="Arial" pitchFamily="34" charset="0"/>
                  <a:cs typeface="Arial" pitchFamily="34" charset="0"/>
                </a:rPr>
                <a:t>Locality-</a:t>
              </a:r>
            </a:p>
            <a:p>
              <a:pPr algn="ctr"/>
              <a:r>
                <a:rPr lang="en-US" sz="1800" dirty="0" smtClean="0">
                  <a:latin typeface="Arial" pitchFamily="34" charset="0"/>
                  <a:cs typeface="Arial" pitchFamily="34" charset="0"/>
                </a:rPr>
                <a:t>Sensitive</a:t>
              </a:r>
              <a:endParaRPr lang="en-US" sz="1800" dirty="0">
                <a:latin typeface="Arial" pitchFamily="34" charset="0"/>
                <a:cs typeface="Arial" pitchFamily="34" charset="0"/>
              </a:endParaRPr>
            </a:p>
            <a:p>
              <a:pPr algn="ctr"/>
              <a:r>
                <a:rPr lang="en-US" sz="1800" dirty="0">
                  <a:latin typeface="Arial" pitchFamily="34" charset="0"/>
                  <a:cs typeface="Arial" pitchFamily="34" charset="0"/>
                </a:rPr>
                <a:t>Hashing</a:t>
              </a:r>
            </a:p>
          </p:txBody>
        </p:sp>
        <p:sp>
          <p:nvSpPr>
            <p:cNvPr id="64529" name="Line 17"/>
            <p:cNvSpPr>
              <a:spLocks noChangeShapeType="1"/>
            </p:cNvSpPr>
            <p:nvPr/>
          </p:nvSpPr>
          <p:spPr bwMode="auto">
            <a:xfrm>
              <a:off x="4416" y="1920"/>
              <a:ext cx="288"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30" name="Text Box 18"/>
            <p:cNvSpPr txBox="1">
              <a:spLocks noChangeArrowheads="1"/>
            </p:cNvSpPr>
            <p:nvPr/>
          </p:nvSpPr>
          <p:spPr bwMode="auto">
            <a:xfrm>
              <a:off x="4790" y="1364"/>
              <a:ext cx="953" cy="1269"/>
            </a:xfrm>
            <a:prstGeom prst="rect">
              <a:avLst/>
            </a:prstGeom>
            <a:noFill/>
            <a:ln w="9525">
              <a:noFill/>
              <a:miter lim="800000"/>
              <a:headEnd/>
              <a:tailEnd/>
            </a:ln>
            <a:effectLst/>
          </p:spPr>
          <p:txBody>
            <a:bodyPr wrap="none">
              <a:spAutoFit/>
            </a:bodyPr>
            <a:lstStyle/>
            <a:p>
              <a:r>
                <a:rPr lang="en-US" sz="1800" b="1" i="1" dirty="0">
                  <a:solidFill>
                    <a:srgbClr val="FF0066"/>
                  </a:solidFill>
                  <a:latin typeface="Arial" pitchFamily="34" charset="0"/>
                  <a:cs typeface="Arial" pitchFamily="34" charset="0"/>
                </a:rPr>
                <a:t>Candidate</a:t>
              </a:r>
            </a:p>
            <a:p>
              <a:r>
                <a:rPr lang="en-US" sz="1800" b="1" i="1" dirty="0" smtClean="0">
                  <a:solidFill>
                    <a:srgbClr val="FF0066"/>
                  </a:solidFill>
                  <a:latin typeface="Arial" pitchFamily="34" charset="0"/>
                  <a:cs typeface="Arial" pitchFamily="34" charset="0"/>
                </a:rPr>
                <a:t>pairs</a:t>
              </a: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a:p>
              <a:r>
                <a:rPr lang="en-US" sz="1800" dirty="0">
                  <a:latin typeface="Arial" pitchFamily="34" charset="0"/>
                  <a:cs typeface="Arial" pitchFamily="34" charset="0"/>
                </a:rPr>
                <a:t>those pairs</a:t>
              </a:r>
            </a:p>
            <a:p>
              <a:r>
                <a:rPr lang="en-US" sz="1800" dirty="0">
                  <a:latin typeface="Arial" pitchFamily="34" charset="0"/>
                  <a:cs typeface="Arial" pitchFamily="34" charset="0"/>
                </a:rPr>
                <a:t>of signatures</a:t>
              </a:r>
            </a:p>
            <a:p>
              <a:r>
                <a:rPr lang="en-US" sz="1800" dirty="0">
                  <a:latin typeface="Arial" pitchFamily="34" charset="0"/>
                  <a:cs typeface="Arial" pitchFamily="34" charset="0"/>
                </a:rPr>
                <a:t>that we need</a:t>
              </a:r>
            </a:p>
            <a:p>
              <a:r>
                <a:rPr lang="en-US" sz="1800" dirty="0">
                  <a:latin typeface="Arial" pitchFamily="34" charset="0"/>
                  <a:cs typeface="Arial" pitchFamily="34" charset="0"/>
                </a:rPr>
                <a:t>to test for</a:t>
              </a:r>
            </a:p>
            <a:p>
              <a:r>
                <a:rPr lang="en-US" sz="1800" dirty="0" smtClean="0">
                  <a:latin typeface="Arial" pitchFamily="34" charset="0"/>
                  <a:cs typeface="Arial" pitchFamily="34" charset="0"/>
                </a:rPr>
                <a:t>similarity</a:t>
              </a:r>
              <a:endParaRPr lang="en-US" sz="1800" dirty="0">
                <a:latin typeface="Arial" pitchFamily="34" charset="0"/>
                <a:cs typeface="Arial" pitchFamily="34" charset="0"/>
              </a:endParaRPr>
            </a:p>
          </p:txBody>
        </p:sp>
      </p:grpSp>
    </p:spTree>
    <p:extLst>
      <p:ext uri="{BB962C8B-B14F-4D97-AF65-F5344CB8AC3E}">
        <p14:creationId xmlns:p14="http://schemas.microsoft.com/office/powerpoint/2010/main" val="277544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3E6508D-766E-4DC9-94A6-85F0647ECD7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44157</TotalTime>
  <Words>6292</Words>
  <Application>Microsoft Office PowerPoint</Application>
  <PresentationFormat>On-screen Show (4:3)</PresentationFormat>
  <Paragraphs>1111</Paragraphs>
  <Slides>72</Slides>
  <Notes>11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db-5-grey</vt:lpstr>
      <vt:lpstr>COMP9313: Big Data Management         Lecturer: Xin Cao Course web site: http://www.cse.unsw.edu.au/~cs9313/ </vt:lpstr>
      <vt:lpstr>PowerPoint Presentation</vt:lpstr>
      <vt:lpstr>A Common Metaphor</vt:lpstr>
      <vt:lpstr>Images with Similar Features</vt:lpstr>
      <vt:lpstr>Problem for Today’s Lecture</vt:lpstr>
      <vt:lpstr>Distance Measures</vt:lpstr>
      <vt:lpstr>Task: Finding Similar Documents</vt:lpstr>
      <vt:lpstr>3 Essential Steps for Similar Docs</vt:lpstr>
      <vt:lpstr>The Big Picture</vt:lpstr>
      <vt:lpstr>PowerPoint Presentation</vt:lpstr>
      <vt:lpstr>Documents as High-Dim Data</vt:lpstr>
      <vt:lpstr>Define: Shingles</vt:lpstr>
      <vt:lpstr>Shingles and Similarity</vt:lpstr>
      <vt:lpstr>Compressing Shingles</vt:lpstr>
      <vt:lpstr>Similarity Metric for Shingles</vt:lpstr>
      <vt:lpstr>Working Assumption</vt:lpstr>
      <vt:lpstr>Motivation for Minhash/LSH</vt:lpstr>
      <vt:lpstr>PowerPoint Presentation</vt:lpstr>
      <vt:lpstr>Encoding Sets as Bit Vectors</vt:lpstr>
      <vt:lpstr>From Sets to Boolean Matrices</vt:lpstr>
      <vt:lpstr>From Sets to Boolean Matrices</vt:lpstr>
      <vt:lpstr>Outline: Finding Similar Columns</vt:lpstr>
      <vt:lpstr>Outline: Finding Similar Columns</vt:lpstr>
      <vt:lpstr>Hashing Columns (Signatures)</vt:lpstr>
      <vt:lpstr>Min-Hashing</vt:lpstr>
      <vt:lpstr>Min-Hashing</vt:lpstr>
      <vt:lpstr>Min-Hashing Example</vt:lpstr>
      <vt:lpstr>Min-Hashing Example</vt:lpstr>
      <vt:lpstr>Min-Hashing Example</vt:lpstr>
      <vt:lpstr>Min-Hashing Example</vt:lpstr>
      <vt:lpstr>The Min-Hash Property</vt:lpstr>
      <vt:lpstr>Four Types of Rows</vt:lpstr>
      <vt:lpstr>Similarity for Signatures</vt:lpstr>
      <vt:lpstr>Similarity for Signatures</vt:lpstr>
      <vt:lpstr>Min-Hash Signatures</vt:lpstr>
      <vt:lpstr>Implementation Trick</vt:lpstr>
      <vt:lpstr>Implementation Example</vt:lpstr>
      <vt:lpstr>Implementation Example</vt:lpstr>
      <vt:lpstr>Implementation Example</vt:lpstr>
      <vt:lpstr>Implementation Practice</vt:lpstr>
      <vt:lpstr>PowerPoint Presentation</vt:lpstr>
      <vt:lpstr>LSH: First Cut</vt:lpstr>
      <vt:lpstr>Candidates from Min-Hash</vt:lpstr>
      <vt:lpstr>LSH for Min-Hash</vt:lpstr>
      <vt:lpstr>Partition M into b Bands</vt:lpstr>
      <vt:lpstr>Partition M into Bands</vt:lpstr>
      <vt:lpstr>Hashing Bands</vt:lpstr>
      <vt:lpstr>Hashing Bands</vt:lpstr>
      <vt:lpstr>Simplifying Assumption</vt:lpstr>
      <vt:lpstr>Example of Bands</vt:lpstr>
      <vt:lpstr>C1, C2 are 80% Similar</vt:lpstr>
      <vt:lpstr>C1, C2 are 30% Similar</vt:lpstr>
      <vt:lpstr>LSH Involves a Tradeoff</vt:lpstr>
      <vt:lpstr>Analysis of LSH – What We Want</vt:lpstr>
      <vt:lpstr>What 1 Band of 1 Row Gives You</vt:lpstr>
      <vt:lpstr>b bands, r rows/band</vt:lpstr>
      <vt:lpstr>What b  Bands of r  Rows Gives You</vt:lpstr>
      <vt:lpstr>Example: b  = 20, r  = 5</vt:lpstr>
      <vt:lpstr>Picking r and b: The S-curve</vt:lpstr>
      <vt:lpstr>LSH Summary</vt:lpstr>
      <vt:lpstr>Summary: 3 Steps</vt:lpstr>
      <vt:lpstr>Distance Measures</vt:lpstr>
      <vt:lpstr>Some Euclidean Distances</vt:lpstr>
      <vt:lpstr>Some Non-Euclidean Distances</vt:lpstr>
      <vt:lpstr>Cosine Distance</vt:lpstr>
      <vt:lpstr>Edit Distance</vt:lpstr>
      <vt:lpstr>Hash Functions Decide Equality</vt:lpstr>
      <vt:lpstr>LSH Families Defined</vt:lpstr>
      <vt:lpstr>LS Families: Illustration </vt:lpstr>
      <vt:lpstr>Example: LS Family – (2)</vt:lpstr>
      <vt:lpstr>References</vt:lpstr>
      <vt:lpstr>End of Chapter 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xcao</cp:lastModifiedBy>
  <cp:revision>1055</cp:revision>
  <cp:lastPrinted>2005-01-10T21:51:57Z</cp:lastPrinted>
  <dcterms:created xsi:type="dcterms:W3CDTF">1999-11-04T20:50:09Z</dcterms:created>
  <dcterms:modified xsi:type="dcterms:W3CDTF">2017-10-09T01:24:17Z</dcterms:modified>
</cp:coreProperties>
</file>