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62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4C45E"/>
    <a:srgbClr val="6DB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C27F2-F83B-630E-CA51-2D77087215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1F9530-01F2-E517-08E0-F84D17F5BC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080CAD-E3EC-9A3B-8E8C-77A0511D1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6629C-0E4E-4DA5-B448-73AE5E5F5EC6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321898-E89E-67DF-6929-68C15FB8C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765F3C-920F-BD8A-D283-0DA34BEFB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77DB6-B24B-458B-A9C4-CAAEAC466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842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73309-1737-7BD1-3672-3DCEE2D6A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622AE5-2D69-6EA3-F5AC-0BF722657E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C44C3A-E85D-A1DE-96B2-9089CFCA4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6629C-0E4E-4DA5-B448-73AE5E5F5EC6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D6B63C-B3CC-E433-9B18-5B509459F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91E098-7585-25E0-8399-8B05A3D2C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77DB6-B24B-458B-A9C4-CAAEAC466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747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C6A69B-FD91-4EC1-A2FF-4E7CC74092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8129E1-0C0D-2C91-A296-1F9E77366D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490531-9716-0B7F-09FD-7A58A227E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6629C-0E4E-4DA5-B448-73AE5E5F5EC6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672F08-35A7-8394-36E5-306F41554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DE37E3-FFDE-1ACA-8DBA-F1DFE6B45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77DB6-B24B-458B-A9C4-CAAEAC466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78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265FE-A2ED-A40D-47FA-E41FA89BE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2FF04D-232C-53C4-0A05-69B11A3209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197619-5473-3A18-BFCE-D498A7C58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6629C-0E4E-4DA5-B448-73AE5E5F5EC6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876CEA-CF3B-6C6E-B95A-3AB8BE8FB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1599D-DAAC-6E70-5194-FB19868FD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77DB6-B24B-458B-A9C4-CAAEAC466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851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7B2C7-94A2-973E-8D01-980F2C27C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DAA64C-D176-ECEA-6C55-2FCBACDA23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85E1A2-D53B-8265-2D76-91E6FB843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6629C-0E4E-4DA5-B448-73AE5E5F5EC6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DDBB3F-A6B4-49CF-1B7B-69FD73648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81A917-E3AA-E3C4-518E-8D74B3107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77DB6-B24B-458B-A9C4-CAAEAC466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018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5E04A-41AF-71D0-366A-D058008BB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DA32F5-00E3-B0D0-5B00-B18342086E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18EF85-7586-0D36-15FA-3961F7B0D8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CA6610-465F-BE95-536B-EE80AD920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6629C-0E4E-4DA5-B448-73AE5E5F5EC6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5C1F6C-7805-4D58-4431-A59083428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EADA23-8782-7384-C1DA-A3F549111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77DB6-B24B-458B-A9C4-CAAEAC466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836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41BC3-E7F7-E291-C28D-E145D2001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8D4E2F-5C96-DDCC-7DD2-FE7ED18030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BEC720-9BB0-4AAA-6BFC-7C862B4CC4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DADB2C-81E0-6B08-B703-E161748E38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F0F80D-8FE2-7265-F3E8-58FBEC4793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0C0F8A-23FF-5C98-4493-C68662396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6629C-0E4E-4DA5-B448-73AE5E5F5EC6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E5632F-6BA6-DB31-568B-F73F64BB0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A78AEB-839E-3E40-25D2-B3AF232F1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77DB6-B24B-458B-A9C4-CAAEAC466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732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2582D-B300-F1B4-4983-C3CCC7A1B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EA4167-8AAE-D01C-6FFF-53A4A0927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6629C-0E4E-4DA5-B448-73AE5E5F5EC6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ED0536-0DF9-B016-DDA9-3EC60310E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9C39BA-B2A9-41FF-B977-CB4F65794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77DB6-B24B-458B-A9C4-CAAEAC466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500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B36204-0946-43BC-99C7-5351E3B16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6629C-0E4E-4DA5-B448-73AE5E5F5EC6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D9F1F3-7AA8-52A1-7F94-CF2EE542F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4BCF50-D729-760D-916D-DCA68CD8E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77DB6-B24B-458B-A9C4-CAAEAC466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236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96205-902B-E462-C7D8-5060EB907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A6B12-1370-B2DE-EA31-96627A0FFD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D2235B-5393-ECD5-B5AA-9CE4A7F55E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A57F79-2F37-07AB-5DA3-18646F8A6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6629C-0E4E-4DA5-B448-73AE5E5F5EC6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4AEF5D-B1C0-78AC-0D02-3C855ECC9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2D4313-3EA2-E5A0-9F95-9CB9ADB64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77DB6-B24B-458B-A9C4-CAAEAC466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0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B2D53-F0C9-D975-5092-011B0A861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243151-16BE-3D83-EC29-546C13F540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13CAF4-580C-0A00-9641-204D8A2A73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25F334-85E6-90E9-87BD-A4B7E5CB3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6629C-0E4E-4DA5-B448-73AE5E5F5EC6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CA0D32-9867-6119-075D-8B5F831C2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E44E04-4A24-7A10-803C-17D24DB77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77DB6-B24B-458B-A9C4-CAAEAC466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799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CA6EB2-3C87-2074-1F84-AC912979B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B43A8D-C483-45C5-16CF-21CF603458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0B36D2-845A-64B2-4605-AD65A43954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1D6629C-0E4E-4DA5-B448-73AE5E5F5EC6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7A2C7E-DD9E-1422-CAFF-7CAA2F6DCA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DC06FA-F1EB-5080-7D30-646D4AECC5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A477DB6-B24B-458B-A9C4-CAAEAC466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805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A9E4A-E8D0-80C7-AAE9-DB2EA740BD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5151D8-726D-A283-6DAB-325BB90AA4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 descr="A blue and purple background with yellow text&#10;&#10;Description automatically generated">
            <a:extLst>
              <a:ext uri="{FF2B5EF4-FFF2-40B4-BE49-F238E27FC236}">
                <a16:creationId xmlns:a16="http://schemas.microsoft.com/office/drawing/2014/main" id="{26FDED62-7D53-E305-4D87-0F7DC73467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689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D588BA-3537-963E-86A0-B562C5A37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BC3FA-B4D8-5DFA-B8AE-43B6A95ABD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r>
              <a:rPr lang="en-US" sz="2400"/>
              <a:t>Description: This project saw the development of a comprehensive application allowing managers and supervisors in any organization to manage their employees effectively and with ease.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3564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CE92B4-48A3-07F2-79A2-E7C15B3A4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en-US" sz="4800"/>
              <a:t>Main Requirements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0A5950C-CBDB-1A9B-74B6-BF029620A4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0264524"/>
              </p:ext>
            </p:extLst>
          </p:nvPr>
        </p:nvGraphicFramePr>
        <p:xfrm>
          <a:off x="463692" y="2614284"/>
          <a:ext cx="5573592" cy="237744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2864922">
                  <a:extLst>
                    <a:ext uri="{9D8B030D-6E8A-4147-A177-3AD203B41FA5}">
                      <a16:colId xmlns:a16="http://schemas.microsoft.com/office/drawing/2014/main" val="3580753737"/>
                    </a:ext>
                  </a:extLst>
                </a:gridCol>
                <a:gridCol w="2708670">
                  <a:extLst>
                    <a:ext uri="{9D8B030D-6E8A-4147-A177-3AD203B41FA5}">
                      <a16:colId xmlns:a16="http://schemas.microsoft.com/office/drawing/2014/main" val="541616417"/>
                    </a:ext>
                  </a:extLst>
                </a:gridCol>
              </a:tblGrid>
              <a:tr h="299871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Project Requirements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487249"/>
                  </a:ext>
                </a:extLst>
              </a:tr>
              <a:tr h="299871">
                <a:tc>
                  <a:txBody>
                    <a:bodyPr/>
                    <a:lstStyle/>
                    <a:p>
                      <a:r>
                        <a:rPr lang="en-US" dirty="0"/>
                        <a:t>Business Profile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SWOT Analysis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421992"/>
                  </a:ext>
                </a:extLst>
              </a:tr>
              <a:tr h="299871">
                <a:tc>
                  <a:txBody>
                    <a:bodyPr/>
                    <a:lstStyle/>
                    <a:p>
                      <a:r>
                        <a:rPr lang="en-US" dirty="0"/>
                        <a:t>Requirement gathering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Development timeline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871806"/>
                  </a:ext>
                </a:extLst>
              </a:tr>
              <a:tr h="517585">
                <a:tc>
                  <a:txBody>
                    <a:bodyPr/>
                    <a:lstStyle/>
                    <a:p>
                      <a:r>
                        <a:rPr lang="en-US" dirty="0"/>
                        <a:t>Business Process Flow Diagram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Functional Decomposition Diagram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1223832"/>
                  </a:ext>
                </a:extLst>
              </a:tr>
              <a:tr h="517585">
                <a:tc>
                  <a:txBody>
                    <a:bodyPr/>
                    <a:lstStyle/>
                    <a:p>
                      <a:r>
                        <a:rPr lang="en-US" dirty="0"/>
                        <a:t>Field requirements documentation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Effective UI design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8327791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1130596-DB2E-5ABB-9F97-BA4FC27B14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1952828"/>
              </p:ext>
            </p:extLst>
          </p:nvPr>
        </p:nvGraphicFramePr>
        <p:xfrm>
          <a:off x="6154718" y="2614284"/>
          <a:ext cx="5573592" cy="292608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2864922">
                  <a:extLst>
                    <a:ext uri="{9D8B030D-6E8A-4147-A177-3AD203B41FA5}">
                      <a16:colId xmlns:a16="http://schemas.microsoft.com/office/drawing/2014/main" val="3580753737"/>
                    </a:ext>
                  </a:extLst>
                </a:gridCol>
                <a:gridCol w="2708670">
                  <a:extLst>
                    <a:ext uri="{9D8B030D-6E8A-4147-A177-3AD203B41FA5}">
                      <a16:colId xmlns:a16="http://schemas.microsoft.com/office/drawing/2014/main" val="541616417"/>
                    </a:ext>
                  </a:extLst>
                </a:gridCol>
              </a:tblGrid>
              <a:tr h="299871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Software Requirements &amp; Functions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487249"/>
                  </a:ext>
                </a:extLst>
              </a:tr>
              <a:tr h="299871">
                <a:tc>
                  <a:txBody>
                    <a:bodyPr/>
                    <a:lstStyle/>
                    <a:p>
                      <a:r>
                        <a:rPr lang="en-US" dirty="0"/>
                        <a:t>Easy to use, simple to understand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Main (home) screen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421992"/>
                  </a:ext>
                </a:extLst>
              </a:tr>
              <a:tr h="299871">
                <a:tc>
                  <a:txBody>
                    <a:bodyPr/>
                    <a:lstStyle/>
                    <a:p>
                      <a:r>
                        <a:rPr lang="en-US" dirty="0"/>
                        <a:t>Add employee (onboarding) 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Remove employee (offboarding) function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871806"/>
                  </a:ext>
                </a:extLst>
              </a:tr>
              <a:tr h="517585">
                <a:tc>
                  <a:txBody>
                    <a:bodyPr/>
                    <a:lstStyle/>
                    <a:p>
                      <a:r>
                        <a:rPr lang="en-US" dirty="0"/>
                        <a:t>Employee lookup 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Clearance &amp; certification update function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1223832"/>
                  </a:ext>
                </a:extLst>
              </a:tr>
              <a:tr h="517585">
                <a:tc>
                  <a:txBody>
                    <a:bodyPr/>
                    <a:lstStyle/>
                    <a:p>
                      <a:r>
                        <a:rPr lang="en-US" dirty="0"/>
                        <a:t>Employee promotion 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Overtime &amp; PTO approve/reject  function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83277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7403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0A1ED06-4733-4020-9C60-81D4D8014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0CA3509-3AF9-45FE-93ED-57BB5D5E8E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7388" y="181576"/>
            <a:ext cx="11823637" cy="6501088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763EE2F5-DA30-E760-9878-390063DC271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237" b="-966"/>
          <a:stretch/>
        </p:blipFill>
        <p:spPr>
          <a:xfrm>
            <a:off x="187388" y="73891"/>
            <a:ext cx="11817224" cy="667789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3D21FD0-A7F4-8943-AFE8-8BF5FF5D5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3618" y="277090"/>
            <a:ext cx="5924246" cy="745519"/>
          </a:xfrm>
        </p:spPr>
        <p:txBody>
          <a:bodyPr anchor="b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Work Breakdown Structure</a:t>
            </a:r>
          </a:p>
        </p:txBody>
      </p:sp>
    </p:spTree>
    <p:extLst>
      <p:ext uri="{BB962C8B-B14F-4D97-AF65-F5344CB8AC3E}">
        <p14:creationId xmlns:p14="http://schemas.microsoft.com/office/powerpoint/2010/main" val="3158225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D3A90-43E8-615C-353E-61E5F64E3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Feasibility Analysis (SWOT)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658A446D-6A74-1ECF-F149-E454E232BB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0337932"/>
              </p:ext>
            </p:extLst>
          </p:nvPr>
        </p:nvGraphicFramePr>
        <p:xfrm>
          <a:off x="434109" y="1443638"/>
          <a:ext cx="11323782" cy="5066816"/>
        </p:xfrm>
        <a:graphic>
          <a:graphicData uri="http://schemas.openxmlformats.org/drawingml/2006/table">
            <a:tbl>
              <a:tblPr/>
              <a:tblGrid>
                <a:gridCol w="5661891">
                  <a:extLst>
                    <a:ext uri="{9D8B030D-6E8A-4147-A177-3AD203B41FA5}">
                      <a16:colId xmlns:a16="http://schemas.microsoft.com/office/drawing/2014/main" val="4153441608"/>
                    </a:ext>
                  </a:extLst>
                </a:gridCol>
                <a:gridCol w="5661891">
                  <a:extLst>
                    <a:ext uri="{9D8B030D-6E8A-4147-A177-3AD203B41FA5}">
                      <a16:colId xmlns:a16="http://schemas.microsoft.com/office/drawing/2014/main" val="511945207"/>
                    </a:ext>
                  </a:extLst>
                </a:gridCol>
              </a:tblGrid>
              <a:tr h="202121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 b="1" i="0" dirty="0">
                          <a:effectLst/>
                          <a:latin typeface="Calibri" panose="020F0502020204030204" pitchFamily="34" charset="0"/>
                        </a:rPr>
                        <a:t>Strengths</a:t>
                      </a:r>
                      <a:r>
                        <a:rPr lang="en-US" sz="1600" b="0" i="0" dirty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000" b="0" i="0" dirty="0">
                        <a:effectLst/>
                      </a:endParaRPr>
                    </a:p>
                  </a:txBody>
                  <a:tcPr marL="55124" marR="55124" marT="27562" marB="2756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 b="1" i="0" dirty="0">
                          <a:effectLst/>
                          <a:latin typeface="Calibri" panose="020F0502020204030204" pitchFamily="34" charset="0"/>
                        </a:rPr>
                        <a:t>Weaknesses</a:t>
                      </a:r>
                      <a:r>
                        <a:rPr lang="en-US" sz="1600" b="0" i="0" dirty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000" b="0" i="0" dirty="0">
                        <a:effectLst/>
                      </a:endParaRPr>
                    </a:p>
                  </a:txBody>
                  <a:tcPr marL="55124" marR="55124" marT="27562" marB="2756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3998483"/>
                  </a:ext>
                </a:extLst>
              </a:tr>
              <a:tr h="2379512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100" b="0" i="0" dirty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  <a:p>
                      <a:pPr algn="ctr" rtl="0" fontAlgn="base"/>
                      <a:r>
                        <a:rPr lang="en-US" sz="1100" b="0" i="0" dirty="0">
                          <a:effectLst/>
                          <a:latin typeface="Calibri" panose="020F0502020204030204" pitchFamily="34" charset="0"/>
                        </a:rPr>
                        <a:t>Open source allows for fast development and improvement. Also allows for community support of the product </a:t>
                      </a:r>
                      <a:endParaRPr lang="en-US" sz="2000" b="0" i="0" dirty="0">
                        <a:effectLst/>
                      </a:endParaRPr>
                    </a:p>
                    <a:p>
                      <a:pPr algn="ctr" rtl="0" fontAlgn="base"/>
                      <a:r>
                        <a:rPr lang="en-US" sz="1100" b="0" i="0" dirty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000" b="0" i="0" dirty="0">
                        <a:effectLst/>
                      </a:endParaRPr>
                    </a:p>
                    <a:p>
                      <a:pPr algn="ctr" rtl="0" fontAlgn="base"/>
                      <a:r>
                        <a:rPr lang="en-US" sz="1100" b="0" i="0" dirty="0">
                          <a:effectLst/>
                          <a:latin typeface="Calibri" panose="020F0502020204030204" pitchFamily="34" charset="0"/>
                        </a:rPr>
                        <a:t>Easy to deploy and use for a small business </a:t>
                      </a:r>
                      <a:endParaRPr lang="en-US" sz="2000" b="0" i="0" dirty="0">
                        <a:effectLst/>
                      </a:endParaRPr>
                    </a:p>
                    <a:p>
                      <a:pPr algn="ctr" rtl="0" fontAlgn="base"/>
                      <a:r>
                        <a:rPr lang="en-US" sz="1100" b="0" i="0" dirty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000" b="0" i="0" dirty="0">
                        <a:effectLst/>
                      </a:endParaRPr>
                    </a:p>
                    <a:p>
                      <a:pPr algn="ctr" rtl="0" fontAlgn="base"/>
                      <a:r>
                        <a:rPr lang="en-US" sz="1100" b="0" i="0" dirty="0">
                          <a:effectLst/>
                          <a:latin typeface="Calibri" panose="020F0502020204030204" pitchFamily="34" charset="0"/>
                        </a:rPr>
                        <a:t>Being a minimal application, it’s an easy application to build on top of to add new features </a:t>
                      </a:r>
                      <a:endParaRPr lang="en-US" sz="2000" b="0" i="0" dirty="0">
                        <a:effectLst/>
                      </a:endParaRPr>
                    </a:p>
                    <a:p>
                      <a:pPr algn="ctr" rtl="0" fontAlgn="base"/>
                      <a:r>
                        <a:rPr lang="en-US" sz="1100" b="0" i="0" dirty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000" b="0" i="0" dirty="0">
                        <a:effectLst/>
                      </a:endParaRPr>
                    </a:p>
                    <a:p>
                      <a:pPr algn="ctr" rtl="0" fontAlgn="base"/>
                      <a:r>
                        <a:rPr lang="en-US" sz="1100" b="0" i="0" dirty="0">
                          <a:effectLst/>
                          <a:latin typeface="Calibri" panose="020F0502020204030204" pitchFamily="34" charset="0"/>
                        </a:rPr>
                        <a:t>Would require minimal training for employees to use </a:t>
                      </a:r>
                      <a:endParaRPr lang="en-US" sz="2000" b="0" i="0" dirty="0">
                        <a:effectLst/>
                      </a:endParaRPr>
                    </a:p>
                    <a:p>
                      <a:pPr algn="ctr" rtl="0" fontAlgn="base"/>
                      <a:r>
                        <a:rPr lang="en-US" sz="1100" b="0" i="0" dirty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000" b="0" i="0" dirty="0">
                        <a:effectLst/>
                      </a:endParaRPr>
                    </a:p>
                    <a:p>
                      <a:pPr algn="ctr" rtl="0" fontAlgn="base"/>
                      <a:r>
                        <a:rPr lang="en-US" sz="1100" b="0" i="0" dirty="0">
                          <a:effectLst/>
                          <a:latin typeface="Calibri" panose="020F0502020204030204" pitchFamily="34" charset="0"/>
                        </a:rPr>
                        <a:t>Uses a popular framework (Django) </a:t>
                      </a:r>
                      <a:endParaRPr lang="en-US" sz="2000" b="0" i="0" dirty="0">
                        <a:effectLst/>
                      </a:endParaRPr>
                    </a:p>
                    <a:p>
                      <a:pPr algn="ctr" rtl="0" fontAlgn="base"/>
                      <a:r>
                        <a:rPr lang="en-US" sz="1100" b="0" i="0" dirty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000" b="0" i="0" dirty="0">
                        <a:effectLst/>
                      </a:endParaRPr>
                    </a:p>
                    <a:p>
                      <a:pPr algn="ctr" rtl="0" fontAlgn="base"/>
                      <a:r>
                        <a:rPr lang="en-US" sz="1100" b="0" i="0" dirty="0">
                          <a:effectLst/>
                          <a:latin typeface="Calibri" panose="020F0502020204030204" pitchFamily="34" charset="0"/>
                        </a:rPr>
                        <a:t>Free to use </a:t>
                      </a:r>
                      <a:endParaRPr lang="en-US" sz="2000" b="0" i="0" dirty="0">
                        <a:effectLst/>
                      </a:endParaRPr>
                    </a:p>
                    <a:p>
                      <a:pPr algn="ctr" rtl="0" fontAlgn="base"/>
                      <a:r>
                        <a:rPr lang="en-US" sz="1100" b="0" i="0" dirty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000" b="0" i="0" dirty="0">
                        <a:effectLst/>
                      </a:endParaRPr>
                    </a:p>
                    <a:p>
                      <a:pPr algn="ctr" rtl="0" fontAlgn="base"/>
                      <a:r>
                        <a:rPr lang="en-US" sz="1100" b="0" i="0" dirty="0">
                          <a:effectLst/>
                          <a:latin typeface="Calibri" panose="020F0502020204030204" pitchFamily="34" charset="0"/>
                        </a:rPr>
                        <a:t>Uses Python, a very popular language, so no new languages will need to be learned to use, update, add features to, or understand the program </a:t>
                      </a:r>
                      <a:endParaRPr lang="en-US" sz="2000" b="0" i="0" dirty="0">
                        <a:effectLst/>
                      </a:endParaRPr>
                    </a:p>
                  </a:txBody>
                  <a:tcPr marL="55124" marR="55124" marT="27562" marB="2756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100" b="0" i="0" dirty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  <a:p>
                      <a:pPr algn="ctr" rtl="0" fontAlgn="base"/>
                      <a:r>
                        <a:rPr lang="en-US" sz="1100" b="0" i="0" dirty="0">
                          <a:effectLst/>
                          <a:latin typeface="Calibri" panose="020F0502020204030204" pitchFamily="34" charset="0"/>
                        </a:rPr>
                        <a:t>Being a minimal application, any specific features or functions that we’d need don’t come with it, and we’ll have to build it ourselves </a:t>
                      </a:r>
                      <a:endParaRPr lang="en-US" sz="2000" b="0" i="0" dirty="0">
                        <a:effectLst/>
                      </a:endParaRPr>
                    </a:p>
                    <a:p>
                      <a:pPr algn="ctr" rtl="0" fontAlgn="base"/>
                      <a:r>
                        <a:rPr lang="en-US" sz="1100" b="0" i="0" dirty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000" b="0" i="0" dirty="0">
                        <a:effectLst/>
                      </a:endParaRPr>
                    </a:p>
                    <a:p>
                      <a:pPr algn="ctr" rtl="0" fontAlgn="base"/>
                      <a:r>
                        <a:rPr lang="en-US" sz="1100" b="0" i="0" dirty="0">
                          <a:effectLst/>
                          <a:latin typeface="Calibri" panose="020F0502020204030204" pitchFamily="34" charset="0"/>
                        </a:rPr>
                        <a:t>Scaling would be difficult for this program, should the company grow significantly in size </a:t>
                      </a:r>
                      <a:endParaRPr lang="en-US" sz="2000" b="0" i="0" dirty="0">
                        <a:effectLst/>
                      </a:endParaRPr>
                    </a:p>
                    <a:p>
                      <a:pPr algn="ctr" rtl="0" fontAlgn="base"/>
                      <a:r>
                        <a:rPr lang="en-US" sz="1100" b="0" i="0" dirty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000" b="0" i="0" dirty="0">
                        <a:effectLst/>
                      </a:endParaRPr>
                    </a:p>
                    <a:p>
                      <a:pPr algn="ctr" rtl="0" fontAlgn="base"/>
                      <a:r>
                        <a:rPr lang="en-US" sz="1100" b="0" i="0" dirty="0">
                          <a:effectLst/>
                          <a:latin typeface="Calibri" panose="020F0502020204030204" pitchFamily="34" charset="0"/>
                        </a:rPr>
                        <a:t>No user interface </a:t>
                      </a:r>
                      <a:endParaRPr lang="en-US" sz="2000" b="0" i="0" dirty="0">
                        <a:effectLst/>
                      </a:endParaRPr>
                    </a:p>
                    <a:p>
                      <a:pPr algn="ctr" rtl="0" fontAlgn="base"/>
                      <a:r>
                        <a:rPr lang="en-US" sz="1100" b="0" i="0" dirty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000" b="0" i="0" dirty="0">
                        <a:effectLst/>
                      </a:endParaRPr>
                    </a:p>
                    <a:p>
                      <a:pPr algn="ctr" rtl="0" fontAlgn="base"/>
                      <a:r>
                        <a:rPr lang="en-US" sz="1100" b="0" i="0" dirty="0">
                          <a:effectLst/>
                          <a:latin typeface="Calibri" panose="020F0502020204030204" pitchFamily="34" charset="0"/>
                        </a:rPr>
                        <a:t>Uses Python, a relatively slow language </a:t>
                      </a:r>
                      <a:endParaRPr lang="en-US" sz="2000" b="0" i="0" dirty="0">
                        <a:effectLst/>
                      </a:endParaRPr>
                    </a:p>
                  </a:txBody>
                  <a:tcPr marL="55124" marR="55124" marT="27562" marB="2756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2262515"/>
                  </a:ext>
                </a:extLst>
              </a:tr>
              <a:tr h="202121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 b="1" i="0" dirty="0">
                          <a:effectLst/>
                          <a:latin typeface="Calibri" panose="020F0502020204030204" pitchFamily="34" charset="0"/>
                        </a:rPr>
                        <a:t>Opportunities</a:t>
                      </a:r>
                      <a:r>
                        <a:rPr lang="en-US" sz="1600" b="0" i="0" dirty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000" b="0" i="0" dirty="0">
                        <a:effectLst/>
                      </a:endParaRPr>
                    </a:p>
                  </a:txBody>
                  <a:tcPr marL="55124" marR="55124" marT="27562" marB="2756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 b="1" i="0" dirty="0">
                          <a:effectLst/>
                          <a:latin typeface="Calibri" panose="020F0502020204030204" pitchFamily="34" charset="0"/>
                        </a:rPr>
                        <a:t>Threats</a:t>
                      </a:r>
                      <a:r>
                        <a:rPr lang="en-US" sz="1600" b="0" i="0" dirty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000" b="0" i="0" dirty="0">
                        <a:effectLst/>
                      </a:endParaRPr>
                    </a:p>
                  </a:txBody>
                  <a:tcPr marL="55124" marR="55124" marT="27562" marB="2756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81305"/>
                  </a:ext>
                </a:extLst>
              </a:tr>
              <a:tr h="1567584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100" b="0" i="0" dirty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  <a:p>
                      <a:pPr algn="ctr" rtl="0" fontAlgn="base"/>
                      <a:r>
                        <a:rPr lang="en-US" sz="1100" b="0" i="0" dirty="0">
                          <a:effectLst/>
                          <a:latin typeface="Calibri" panose="020F0502020204030204" pitchFamily="34" charset="0"/>
                        </a:rPr>
                        <a:t>Would be able to integrate other tools or applications with this easily, due to its simplicity </a:t>
                      </a:r>
                      <a:endParaRPr lang="en-US" sz="2000" b="0" i="0" dirty="0">
                        <a:effectLst/>
                      </a:endParaRPr>
                    </a:p>
                    <a:p>
                      <a:pPr algn="ctr" rtl="0" fontAlgn="base"/>
                      <a:r>
                        <a:rPr lang="en-US" sz="1100" b="0" i="0" dirty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000" b="0" i="0" dirty="0">
                        <a:effectLst/>
                      </a:endParaRPr>
                    </a:p>
                    <a:p>
                      <a:pPr algn="ctr" rtl="0" fontAlgn="base"/>
                      <a:r>
                        <a:rPr lang="en-US" sz="1100" b="0" i="0" dirty="0">
                          <a:effectLst/>
                          <a:latin typeface="Calibri" panose="020F0502020204030204" pitchFamily="34" charset="0"/>
                        </a:rPr>
                        <a:t>Can easily add features on top of small-small-</a:t>
                      </a:r>
                      <a:r>
                        <a:rPr lang="en-US" sz="1100" b="0" i="0" dirty="0" err="1">
                          <a:effectLst/>
                          <a:latin typeface="Calibri" panose="020F0502020204030204" pitchFamily="34" charset="0"/>
                        </a:rPr>
                        <a:t>hr</a:t>
                      </a:r>
                      <a:r>
                        <a:rPr lang="en-US" sz="1100" b="0" i="0" dirty="0">
                          <a:effectLst/>
                          <a:latin typeface="Calibri" panose="020F0502020204030204" pitchFamily="34" charset="0"/>
                        </a:rPr>
                        <a:t> instead of building an HR management system from the ground up, or paying for one that has the features we need </a:t>
                      </a:r>
                      <a:endParaRPr lang="en-US" sz="2000" b="0" i="0" dirty="0">
                        <a:effectLst/>
                      </a:endParaRPr>
                    </a:p>
                    <a:p>
                      <a:pPr algn="ctr" rtl="0" fontAlgn="base"/>
                      <a:r>
                        <a:rPr lang="en-US" sz="1100" b="0" i="0" dirty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000" b="0" i="0" dirty="0">
                        <a:effectLst/>
                      </a:endParaRPr>
                    </a:p>
                    <a:p>
                      <a:pPr algn="ctr" rtl="0" fontAlgn="base"/>
                      <a:r>
                        <a:rPr lang="en-US" sz="1100" b="0" i="0" dirty="0">
                          <a:effectLst/>
                          <a:latin typeface="Calibri" panose="020F0502020204030204" pitchFamily="34" charset="0"/>
                        </a:rPr>
                        <a:t>Can customize the program to operate exactly as needed to meet project requirements </a:t>
                      </a:r>
                      <a:endParaRPr lang="en-US" sz="2000" b="0" i="0" dirty="0">
                        <a:effectLst/>
                      </a:endParaRPr>
                    </a:p>
                  </a:txBody>
                  <a:tcPr marL="55124" marR="55124" marT="27562" marB="2756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100" b="0" i="0" dirty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  <a:p>
                      <a:pPr algn="ctr" rtl="0" fontAlgn="base"/>
                      <a:r>
                        <a:rPr lang="en-US" sz="1100" b="0" i="0" dirty="0">
                          <a:effectLst/>
                          <a:latin typeface="Calibri" panose="020F0502020204030204" pitchFamily="34" charset="0"/>
                        </a:rPr>
                        <a:t>Hasn’t been updated in 2 years </a:t>
                      </a:r>
                      <a:endParaRPr lang="en-US" sz="2000" b="0" i="0" dirty="0">
                        <a:effectLst/>
                      </a:endParaRPr>
                    </a:p>
                    <a:p>
                      <a:pPr algn="ctr" rtl="0" fontAlgn="base"/>
                      <a:r>
                        <a:rPr lang="en-US" sz="1100" b="0" i="0" dirty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000" b="0" i="0" dirty="0">
                        <a:effectLst/>
                      </a:endParaRPr>
                    </a:p>
                    <a:p>
                      <a:pPr algn="ctr" rtl="0" fontAlgn="base"/>
                      <a:r>
                        <a:rPr lang="en-US" sz="1100" b="0" i="0" dirty="0">
                          <a:effectLst/>
                          <a:latin typeface="Calibri" panose="020F0502020204030204" pitchFamily="34" charset="0"/>
                        </a:rPr>
                        <a:t>There may be other HR software programs that are already built with features we may need to include down the road </a:t>
                      </a:r>
                      <a:endParaRPr lang="en-US" sz="2000" b="0" i="0" dirty="0">
                        <a:effectLst/>
                      </a:endParaRPr>
                    </a:p>
                    <a:p>
                      <a:pPr algn="ctr" rtl="0" fontAlgn="base"/>
                      <a:r>
                        <a:rPr lang="en-US" sz="1100" b="0" i="0" dirty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000" b="0" i="0" dirty="0">
                        <a:effectLst/>
                      </a:endParaRPr>
                    </a:p>
                    <a:p>
                      <a:pPr algn="ctr" rtl="0" fontAlgn="base"/>
                      <a:r>
                        <a:rPr lang="en-US" sz="1100" b="0" i="0" dirty="0">
                          <a:effectLst/>
                          <a:latin typeface="Calibri" panose="020F0502020204030204" pitchFamily="34" charset="0"/>
                        </a:rPr>
                        <a:t>Adding features to it may hinder the effectiveness of the program, and have to wait longer to benefit from using it </a:t>
                      </a:r>
                      <a:endParaRPr lang="en-US" sz="2000" b="0" i="0" dirty="0">
                        <a:effectLst/>
                      </a:endParaRPr>
                    </a:p>
                    <a:p>
                      <a:pPr algn="ctr" rtl="0" fontAlgn="base"/>
                      <a:r>
                        <a:rPr lang="en-US" sz="1100" b="0" i="0" dirty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000" b="0" i="0" dirty="0">
                        <a:effectLst/>
                      </a:endParaRPr>
                    </a:p>
                    <a:p>
                      <a:pPr algn="ctr" rtl="0" fontAlgn="base"/>
                      <a:r>
                        <a:rPr lang="en-US" sz="1100" b="0" i="0" dirty="0">
                          <a:effectLst/>
                          <a:latin typeface="Calibri" panose="020F0502020204030204" pitchFamily="34" charset="0"/>
                        </a:rPr>
                        <a:t>May not be the most secure </a:t>
                      </a:r>
                      <a:endParaRPr lang="en-US" sz="2000" b="0" i="0" dirty="0">
                        <a:effectLst/>
                      </a:endParaRPr>
                    </a:p>
                  </a:txBody>
                  <a:tcPr marL="55124" marR="55124" marT="27562" marB="2756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768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6208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E8AEA-5A9E-F61D-2682-01A147E63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" y="1141711"/>
            <a:ext cx="3886739" cy="347436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3600" dirty="0"/>
              <a:t>System Design: </a:t>
            </a:r>
            <a:br>
              <a:rPr lang="en-US" sz="3600" dirty="0"/>
            </a:br>
            <a:r>
              <a:rPr lang="en-US" sz="3600" dirty="0"/>
              <a:t>Business Process Flow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3193FD5-6A49-7562-EA76-F15D42E15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24BD041-0006-29BD-B9B4-40F2A86C65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3542" r="349"/>
          <a:stretch/>
        </p:blipFill>
        <p:spPr>
          <a:xfrm>
            <a:off x="6645897" y="10"/>
            <a:ext cx="6523348" cy="68579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186D94E-CEF7-27E2-682D-34CBB896F986}"/>
              </a:ext>
            </a:extLst>
          </p:cNvPr>
          <p:cNvSpPr txBox="1"/>
          <p:nvPr/>
        </p:nvSpPr>
        <p:spPr>
          <a:xfrm>
            <a:off x="4162561" y="1352023"/>
            <a:ext cx="2496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DB1FF"/>
                </a:solidFill>
              </a:rPr>
              <a:t>Employee Documents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D0DA84-A994-FFD0-F44E-5BFFC5809030}"/>
              </a:ext>
            </a:extLst>
          </p:cNvPr>
          <p:cNvSpPr txBox="1"/>
          <p:nvPr/>
        </p:nvSpPr>
        <p:spPr>
          <a:xfrm>
            <a:off x="4340013" y="4541137"/>
            <a:ext cx="2141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54C45E"/>
                </a:solidFill>
              </a:rPr>
              <a:t>Employee Records</a:t>
            </a:r>
          </a:p>
        </p:txBody>
      </p:sp>
    </p:spTree>
    <p:extLst>
      <p:ext uri="{BB962C8B-B14F-4D97-AF65-F5344CB8AC3E}">
        <p14:creationId xmlns:p14="http://schemas.microsoft.com/office/powerpoint/2010/main" val="268191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1FBC6-774A-E285-64E0-7FAEA9A66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System Design: </a:t>
            </a:r>
            <a:br>
              <a:rPr lang="en-US" dirty="0"/>
            </a:br>
            <a:r>
              <a:rPr lang="en-US" dirty="0"/>
              <a:t>Functional Decomposition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2B5FA-8D98-C23F-DE35-8BD630649F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84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Slide Background">
            <a:extLst>
              <a:ext uri="{FF2B5EF4-FFF2-40B4-BE49-F238E27FC236}">
                <a16:creationId xmlns:a16="http://schemas.microsoft.com/office/drawing/2014/main" id="{FE1EC756-41E9-4FD6-AD48-EF46A2813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66F6371-9EA5-9354-29DC-1D07B921F7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290"/>
            <a:ext cx="12192000" cy="1733407"/>
          </a:xfrm>
          <a:prstGeom prst="rect">
            <a:avLst/>
          </a:prstGeom>
          <a:ln>
            <a:noFill/>
          </a:ln>
          <a:effectLst>
            <a:outerShdw blurRad="254000" dist="38100" dir="5460000" sx="94000" sy="94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8CFA04-F656-EDE0-D265-1EFBCB693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5" y="307447"/>
            <a:ext cx="10693884" cy="110993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System Design: Entity Relationship Diagram</a:t>
            </a:r>
          </a:p>
        </p:txBody>
      </p:sp>
      <p:pic>
        <p:nvPicPr>
          <p:cNvPr id="5" name="Content Placeholder 4" descr="A diagram of a computer flowchart&#10;&#10;Description automatically generated">
            <a:extLst>
              <a:ext uri="{FF2B5EF4-FFF2-40B4-BE49-F238E27FC236}">
                <a16:creationId xmlns:a16="http://schemas.microsoft.com/office/drawing/2014/main" id="{B091C783-4507-6ACA-88E0-7D8E666BE24F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7912" y="1884985"/>
            <a:ext cx="8602049" cy="4817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998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9095C1F4-AE7F-44E4-8693-40D3D68311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734DDD3-F723-4DD3-8ABE-EC0B2AC87D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522324" y="-15978"/>
            <a:ext cx="7147352" cy="5876916"/>
            <a:chOff x="329184" y="-99107"/>
            <a:chExt cx="524256" cy="587691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7C8EA93-3210-4C62-99E9-153C275E3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3824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EB7D2A2-F448-44D4-938C-DC84CBCB3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-99107"/>
              <a:ext cx="524256" cy="5631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1055718"/>
            <a:ext cx="10999072" cy="335834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CE1B7E-4E46-6B98-E12D-0B3E87883B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84683"/>
            <a:ext cx="9144000" cy="2551829"/>
          </a:xfrm>
        </p:spPr>
        <p:txBody>
          <a:bodyPr anchor="ctr">
            <a:normAutofit/>
          </a:bodyPr>
          <a:lstStyle/>
          <a:p>
            <a:r>
              <a:rPr lang="en-US" sz="6600"/>
              <a:t>User Interface Demonstration</a:t>
            </a:r>
          </a:p>
        </p:txBody>
      </p:sp>
    </p:spTree>
    <p:extLst>
      <p:ext uri="{BB962C8B-B14F-4D97-AF65-F5344CB8AC3E}">
        <p14:creationId xmlns:p14="http://schemas.microsoft.com/office/powerpoint/2010/main" val="3321501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65</TotalTime>
  <Words>414</Words>
  <Application>Microsoft Office PowerPoint</Application>
  <PresentationFormat>Widescreen</PresentationFormat>
  <Paragraphs>69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Aptos</vt:lpstr>
      <vt:lpstr>Aptos Display</vt:lpstr>
      <vt:lpstr>Arial</vt:lpstr>
      <vt:lpstr>Calibri</vt:lpstr>
      <vt:lpstr>Office Theme</vt:lpstr>
      <vt:lpstr>PowerPoint Presentation</vt:lpstr>
      <vt:lpstr>Project Overview</vt:lpstr>
      <vt:lpstr>Main Requirements</vt:lpstr>
      <vt:lpstr>Work Breakdown Structure</vt:lpstr>
      <vt:lpstr>Feasibility Analysis (SWOT)</vt:lpstr>
      <vt:lpstr>System Design:  Business Process Flow</vt:lpstr>
      <vt:lpstr>System Design:  Functional Decomposition Diagram</vt:lpstr>
      <vt:lpstr>System Design: Entity Relationship Diagram</vt:lpstr>
      <vt:lpstr>User Interface Demonstration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Jeffrey</dc:creator>
  <cp:lastModifiedBy>Jeffrey</cp:lastModifiedBy>
  <cp:revision>6</cp:revision>
  <dcterms:created xsi:type="dcterms:W3CDTF">2024-04-23T18:31:38Z</dcterms:created>
  <dcterms:modified xsi:type="dcterms:W3CDTF">2024-04-23T19:37:37Z</dcterms:modified>
</cp:coreProperties>
</file>