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5" r:id="rId2"/>
    <p:sldId id="290" r:id="rId3"/>
    <p:sldId id="276" r:id="rId4"/>
    <p:sldId id="277" r:id="rId5"/>
    <p:sldId id="304" r:id="rId6"/>
    <p:sldId id="278" r:id="rId7"/>
    <p:sldId id="279" r:id="rId8"/>
    <p:sldId id="285" r:id="rId9"/>
    <p:sldId id="291" r:id="rId10"/>
    <p:sldId id="298" r:id="rId11"/>
    <p:sldId id="301" r:id="rId12"/>
    <p:sldId id="289" r:id="rId13"/>
    <p:sldId id="283" r:id="rId14"/>
    <p:sldId id="286" r:id="rId15"/>
    <p:sldId id="300" r:id="rId16"/>
    <p:sldId id="292" r:id="rId17"/>
    <p:sldId id="294" r:id="rId18"/>
    <p:sldId id="295" r:id="rId19"/>
    <p:sldId id="299" r:id="rId20"/>
    <p:sldId id="284" r:id="rId21"/>
    <p:sldId id="297" r:id="rId22"/>
    <p:sldId id="288" r:id="rId23"/>
    <p:sldId id="302" r:id="rId24"/>
    <p:sldId id="287" r:id="rId25"/>
    <p:sldId id="27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5D2"/>
    <a:srgbClr val="BEE5FC"/>
    <a:srgbClr val="C5C5C5"/>
    <a:srgbClr val="00385E"/>
    <a:srgbClr val="003150"/>
    <a:srgbClr val="00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B46E1-4453-42B2-A8F3-6CE336E81604}" v="1051" dt="2022-10-11T16:24:05.025"/>
    <p1510:client id="{1ED49CB5-BD58-7D47-838C-F8BA077427C2}" v="3845" dt="2022-10-11T22:11:16.895"/>
    <p1510:client id="{35BCED4C-8133-BAF7-29E6-00DA3740835D}" v="2739" dt="2022-10-11T21:34:11.315"/>
    <p1510:client id="{3E66EE73-5335-2BBF-6BDB-7B064B6C5944}" v="6" dt="2022-10-11T15:15:09.925"/>
    <p1510:client id="{84FEFD33-C24D-8F1E-26B7-6AE38D4A78F0}" v="143" dt="2022-10-12T04:34:31.989"/>
    <p1510:client id="{A178E72C-C48B-42CB-8D99-6F42AB3A8A8D}" v="364" dt="2022-10-11T14:54:5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3B57-0DF8-264D-B4A7-E16EDB8EAA3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0124-C470-4342-B15F-421D6F722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page1image825137872">
            <a:extLst>
              <a:ext uri="{FF2B5EF4-FFF2-40B4-BE49-F238E27FC236}">
                <a16:creationId xmlns:a16="http://schemas.microsoft.com/office/drawing/2014/main" id="{3956D685-6D95-0A97-57D3-FBE6D3AB3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8" y="176233"/>
            <a:ext cx="3180403" cy="3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995C0-B954-7000-8C8A-A9CE8E711E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2204" y="1883535"/>
            <a:ext cx="6173494" cy="230646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385E"/>
                </a:solidFill>
              </a:defRPr>
            </a:lvl1pPr>
          </a:lstStyle>
          <a:p>
            <a:r>
              <a:rPr lang="de-DE"/>
              <a:t>Title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EFC6A-6CD0-45E8-F178-DA6BCC3F11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6808" y="4790886"/>
            <a:ext cx="6173493" cy="365125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BEE5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</a:t>
            </a:r>
            <a:endParaRPr lang="en-GB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49529DD5-1105-2D0B-2D37-F50418FBA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13" y="1139903"/>
            <a:ext cx="8747760" cy="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B6F3526-DECD-52C7-81ED-1B4A7C386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4508" y="4189996"/>
            <a:ext cx="6173492" cy="571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0A06-E148-3E14-BA40-D35EF28F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9219-F3F7-E904-C130-C3354F0573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D757-1C89-403A-8E10-39E4E339E4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999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97-982C-884A-1812-DBE98A6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3F1E4-E68C-E194-7D8A-292DA57C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CD22-EE86-4E74-9F88-26EEE3E5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EB81-6CBA-9BB3-9890-A9C5524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DA2C-4AD9-3AFE-ED4A-8453D828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100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CCF02-146A-7BD2-882A-9AA2B9B7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9495E4-5486-A742-E989-DCCB1C05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873-C59D-A4F7-4CB7-62DF1CA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A492-24BD-80DD-0966-12670E3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1DF2-CCE3-A7DF-4D4B-A90DE84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71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5BC1-179E-664D-EBAA-8C47B4B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46" y="365125"/>
            <a:ext cx="9044553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E6555-817B-7DFC-A20A-A0EAD55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4381616"/>
          </a:xfrm>
        </p:spPr>
        <p:txBody>
          <a:bodyPr/>
          <a:lstStyle>
            <a:lvl1pPr>
              <a:buClr>
                <a:srgbClr val="00385E"/>
              </a:buClr>
              <a:buSzPct val="110000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Clr>
                <a:srgbClr val="BEE5FC"/>
              </a:buClr>
              <a:buSzPct val="9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C5C5C5"/>
              </a:buCl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4" descr="page1image825135488">
            <a:extLst>
              <a:ext uri="{FF2B5EF4-FFF2-40B4-BE49-F238E27FC236}">
                <a16:creationId xmlns:a16="http://schemas.microsoft.com/office/drawing/2014/main" id="{4FA89750-6DA8-E80E-16F6-0023F15EE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90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D22A-F799-D921-B71E-3C789C1A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59F-453D-6A32-64AD-3CDEFFD6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7A8C-B885-1696-C211-F698912C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6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9AC4-25A1-7BA5-953B-75F44E6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892763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4F650-9B5A-7A13-8C20-5DA1869B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89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A555-9FDA-925E-A172-EA1D343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1F15-2752-5A8F-16F4-2C11233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2DCFB-E0FA-2688-7F80-FA29AD77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250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8534-306D-00E8-6809-C134132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B083B-8788-4A08-875E-CC1977BC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209"/>
            <a:ext cx="5181600" cy="35267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03140-D725-B5B0-090F-65B9148E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34D48ACF-2E9E-AA80-F963-8820130DA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9039D-65B1-BDCE-F1D1-88A59C2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98EB-BE35-E6F1-970A-A89778B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28F8-B7FB-1136-0538-05324454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593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1476-FBCE-2406-0D2F-8D4DDBD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50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A4CAC-7F58-6191-C3A1-9303E67A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8987"/>
            <a:ext cx="5157787" cy="2860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05D1D-C257-F9F5-E8BD-7ED9AF68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040F1-219A-D0E6-F61A-3A7D0CA5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223DFCB-737B-E052-529F-FF44D73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15" name="Picture 4" descr="page1image825135488">
            <a:extLst>
              <a:ext uri="{FF2B5EF4-FFF2-40B4-BE49-F238E27FC236}">
                <a16:creationId xmlns:a16="http://schemas.microsoft.com/office/drawing/2014/main" id="{0C150A46-1477-81E6-AE7F-E6298D436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2667-B582-3E1C-8F0A-382E087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9FB90-1C59-F196-09F0-C1D26B95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7497-8E2E-5A76-975A-FC45D8B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442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0E612A5-A0D8-F62E-DC97-E2C40A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6B4E03AE-0882-A47C-22D5-BCA9C3E4C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4E2E1-1AC4-E3D8-33D2-C9623AE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C5899-3188-42D1-CC42-193F5185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272B-8BF3-6C01-FFBB-C8CE139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8078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19FF4-1BFD-8F83-B917-4D92D248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680C8-DE04-0C4D-D37C-8528CB72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A45ED-BCB2-7560-BE1B-1A52447A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963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117E-F1F7-7776-2A1B-78D8194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9ADC-CEA9-D3EE-3EF9-1AA8C97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1C604-D2C2-144A-A25F-AEF5FC64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8A34-379C-FD1F-22E8-9C3A1F00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8601-C13B-DF81-5CB2-37DBD1FB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6F2C-F9F7-B91A-C238-B4200ABD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20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B991DF-F93A-E6E0-CC64-F8A227A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E6818D-AFD5-2896-56DA-4F1802E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A80AD4-1BEF-14FA-B8DE-ACEF1C26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46EF-5260-B8C6-3360-F194CEE4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36B0-81FF-C908-8BB5-3C1D93E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223F-99AB-062B-FA6F-DEA20AE4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0428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1image825140816">
            <a:extLst>
              <a:ext uri="{FF2B5EF4-FFF2-40B4-BE49-F238E27FC236}">
                <a16:creationId xmlns:a16="http://schemas.microsoft.com/office/drawing/2014/main" id="{0A13063B-939A-447C-61E6-8A034823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" y="475643"/>
            <a:ext cx="1581517" cy="20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11FDC-B666-2E6A-43CE-41030942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795347"/>
            <a:ext cx="9169401" cy="43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F99EA-5F46-132A-E483-67D16288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475" y="6345354"/>
            <a:ext cx="1346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FE2B4-FDAF-0BA9-6F7C-E4036974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331" y="6345199"/>
            <a:ext cx="8502426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A3A18-A109-F86D-B196-FBF004EF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0278" y="6343098"/>
            <a:ext cx="51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elplatzhalter 6">
            <a:extLst>
              <a:ext uri="{FF2B5EF4-FFF2-40B4-BE49-F238E27FC236}">
                <a16:creationId xmlns:a16="http://schemas.microsoft.com/office/drawing/2014/main" id="{1083EB2B-0114-348B-D32A-E5E4F83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8" y="365125"/>
            <a:ext cx="91694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5E"/>
        </a:buClr>
        <a:buSzPct val="110000"/>
        <a:buFont typeface="Wingdings" pitchFamily="2" charset="2"/>
        <a:buChar char="§"/>
        <a:defRPr sz="2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A95D2"/>
        </a:buClr>
        <a:buFont typeface="Wingdings" pitchFamily="2" charset="2"/>
        <a:buChar char="§"/>
        <a:defRPr sz="24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E5FC"/>
        </a:buClr>
        <a:buSzPct val="90000"/>
        <a:buFont typeface="Wingdings" pitchFamily="2" charset="2"/>
        <a:buChar char="§"/>
        <a:defRPr sz="20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C5C5"/>
        </a:buClr>
        <a:buSzPct val="80000"/>
        <a:buFont typeface="Wingdings" pitchFamily="2" charset="2"/>
        <a:buChar char="§"/>
        <a:defRPr sz="1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rgbClr val="0038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microsoft.com/office/2007/relationships/hdphoto" Target="../media/hdphoto3.wd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max.com/png/middle/277-2772015_iphone-clipart-smartphone-accessory-celular-sin-fondo-png.png" TargetMode="External"/><Relationship Id="rId2" Type="http://schemas.openxmlformats.org/officeDocument/2006/relationships/hyperlink" Target="https://media.istockphoto.com/vectors/desktop-computer-icon-vector-isolated-vector-id942286504?k=20&amp;m=942286504&amp;s=170667a&amp;w=0&amp;h=faK8_FvtXDV0rGQh43k3SfCzFfBs7HgccQwWFw8j9Mg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ahr/accel_mouse" TargetMode="External"/><Relationship Id="rId5" Type="http://schemas.openxmlformats.org/officeDocument/2006/relationships/hyperlink" Target="https://docs-assets.developer.apple.com/published/1c3e1a60a4/10421a93-a1dd-41a8-a9c0-7147d3f47f27.png" TargetMode="External"/><Relationship Id="rId4" Type="http://schemas.openxmlformats.org/officeDocument/2006/relationships/hyperlink" Target="https://www.clipartmax.com/png/middle/4-42693_server-clip-art-server-clipart.p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D63-E918-03E3-6707-8BE9FC876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Accel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7F3D4-BE39-0C14-F303-7AEE258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/>
              <a:t>P. Ahrendt, C. Siman-Chereches, S. Chenyu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24C5-482D-350B-99C3-E62B87E0B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/>
              <a:t>Robotics Project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6E327-3713-0B19-9048-2CE0547026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B095-E304-D533-4794-74301D1E2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5A54-C0E5-1D1C-C746-FB9C70EC98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0D790-367A-EC07-9046-E66CF73C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5CE9-8AEC-7C3C-2CC5-7BA4D440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0C86-6802-92A7-C6F4-29CD7EB9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7A1465DE-A007-4706-1AD5-A75449825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23117" r="20545" b="34995"/>
          <a:stretch/>
        </p:blipFill>
        <p:spPr bwMode="auto">
          <a:xfrm>
            <a:off x="2438399" y="571317"/>
            <a:ext cx="8043333" cy="57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31EDBA1E-9F65-3E4C-5314-86B1CCB1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5753593" y="3042886"/>
            <a:ext cx="1405901" cy="16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014B5C0B-405C-7357-FABA-139831BC7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 rot="1794208">
            <a:off x="6052961" y="3178139"/>
            <a:ext cx="1430104" cy="16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B32ED7-4D71-53CA-B20D-31DCA3006843}"/>
              </a:ext>
            </a:extLst>
          </p:cNvPr>
          <p:cNvCxnSpPr/>
          <p:nvPr/>
        </p:nvCxnSpPr>
        <p:spPr>
          <a:xfrm flipV="1">
            <a:off x="6381899" y="2202024"/>
            <a:ext cx="0" cy="840862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B9E18-F195-29A7-04FC-26AF731589D5}"/>
              </a:ext>
            </a:extLst>
          </p:cNvPr>
          <p:cNvCxnSpPr>
            <a:cxnSpLocks/>
          </p:cNvCxnSpPr>
          <p:nvPr/>
        </p:nvCxnSpPr>
        <p:spPr>
          <a:xfrm flipV="1">
            <a:off x="7060017" y="2278546"/>
            <a:ext cx="607389" cy="96003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EA507-95E1-9F9D-A362-5145E21B2108}"/>
              </a:ext>
            </a:extLst>
          </p:cNvPr>
          <p:cNvCxnSpPr>
            <a:cxnSpLocks/>
          </p:cNvCxnSpPr>
          <p:nvPr/>
        </p:nvCxnSpPr>
        <p:spPr>
          <a:xfrm>
            <a:off x="6381899" y="2220432"/>
            <a:ext cx="1285507" cy="0"/>
          </a:xfrm>
          <a:prstGeom prst="line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6E552C2A-D0D6-9E73-2FE0-E3C4D32F2A62}"/>
              </a:ext>
            </a:extLst>
          </p:cNvPr>
          <p:cNvSpPr/>
          <p:nvPr/>
        </p:nvSpPr>
        <p:spPr>
          <a:xfrm>
            <a:off x="6438122" y="2700102"/>
            <a:ext cx="634482" cy="565612"/>
          </a:xfrm>
          <a:custGeom>
            <a:avLst/>
            <a:gdLst>
              <a:gd name="connsiteX0" fmla="*/ 0 w 634482"/>
              <a:gd name="connsiteY0" fmla="*/ 323016 h 565612"/>
              <a:gd name="connsiteX1" fmla="*/ 391886 w 634482"/>
              <a:gd name="connsiteY1" fmla="*/ 5776 h 565612"/>
              <a:gd name="connsiteX2" fmla="*/ 634482 w 634482"/>
              <a:gd name="connsiteY2" fmla="*/ 565612 h 56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82" h="565612">
                <a:moveTo>
                  <a:pt x="0" y="323016"/>
                </a:moveTo>
                <a:cubicBezTo>
                  <a:pt x="143069" y="144179"/>
                  <a:pt x="286139" y="-34657"/>
                  <a:pt x="391886" y="5776"/>
                </a:cubicBezTo>
                <a:cubicBezTo>
                  <a:pt x="497633" y="46209"/>
                  <a:pt x="566057" y="305910"/>
                  <a:pt x="634482" y="565612"/>
                </a:cubicBezTo>
              </a:path>
            </a:pathLst>
          </a:cu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/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DE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blipFill>
                <a:blip r:embed="rId6"/>
                <a:stretch>
                  <a:fillRect t="-3226" r="-151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/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400" b="0" i="1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blipFill>
                <a:blip r:embed="rId7"/>
                <a:stretch>
                  <a:fillRect t="-35802" r="-3241" b="-8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/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DE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&gt;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e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DE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blipFill>
                <a:blip r:embed="rId8"/>
                <a:stretch>
                  <a:fillRect l="-3656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/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1" grpId="0"/>
      <p:bldP spid="33" grpId="0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488D2-71E6-3BEF-0483-FC294368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1FCB-B120-5973-5F25-2774B5D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89152-B6CD-56A0-5DA7-7F2FC98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82A84-0B70-1480-223C-3232B0729D8F}"/>
              </a:ext>
            </a:extLst>
          </p:cNvPr>
          <p:cNvGrpSpPr/>
          <p:nvPr/>
        </p:nvGrpSpPr>
        <p:grpSpPr>
          <a:xfrm>
            <a:off x="4102500" y="147676"/>
            <a:ext cx="5367931" cy="6226024"/>
            <a:chOff x="3854990" y="0"/>
            <a:chExt cx="5367931" cy="6226024"/>
          </a:xfrm>
        </p:grpSpPr>
        <p:pic>
          <p:nvPicPr>
            <p:cNvPr id="7" name="Picture 4" descr="Iphone Clipart Smartphone Accessory - Celular Sin Fondo Png - Free  Transparent PNG Clipart Images Download">
              <a:extLst>
                <a:ext uri="{FF2B5EF4-FFF2-40B4-BE49-F238E27FC236}">
                  <a16:creationId xmlns:a16="http://schemas.microsoft.com/office/drawing/2014/main" id="{BCAEFCEA-6B44-985C-182F-6B63EB35C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65" b="93565" l="10000" r="90000">
                          <a14:foregroundMark x1="31310" y1="7465" x2="31310" y2="7465"/>
                          <a14:foregroundMark x1="44762" y1="9138" x2="44762" y2="9138"/>
                          <a14:foregroundMark x1="71190" y1="70399" x2="71190" y2="70399"/>
                          <a14:foregroundMark x1="76667" y1="85972" x2="76667" y2="85972"/>
                          <a14:foregroundMark x1="74405" y1="81725" x2="74167" y2="78764"/>
                          <a14:foregroundMark x1="77381" y1="90605" x2="28452" y2="91506"/>
                          <a14:foregroundMark x1="28452" y1="91506" x2="22857" y2="83655"/>
                          <a14:foregroundMark x1="22857" y1="83655" x2="21429" y2="83912"/>
                          <a14:foregroundMark x1="35595" y1="93565" x2="46310" y2="927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2" t="5324" r="14825" b="5324"/>
            <a:stretch/>
          </p:blipFill>
          <p:spPr bwMode="auto">
            <a:xfrm>
              <a:off x="3854990" y="0"/>
              <a:ext cx="5367931" cy="622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E17B41E-8822-25E1-59AF-81E89FA4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7591" y="419495"/>
              <a:ext cx="2459496" cy="533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91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FE7-C92D-260F-C6DA-DA0A7FC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C522-351A-7B73-34EC-9C80CA99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38E9-C8AB-4516-59A3-42667B14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5B34-A4DE-B10C-602D-B6A7039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1CFA-6D89-3FEC-A90C-28BBF9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Objective: We need to filter the output noise of the accelerometer. </a:t>
                </a:r>
              </a:p>
              <a:p>
                <a:r>
                  <a:rPr lang="en-US" sz="2400" dirty="0"/>
                  <a:t>The filter we 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b="0" dirty="0"/>
                  <a:t>The calculation of coefficients using MATLAB</a:t>
                </a:r>
                <a:r>
                  <a:rPr lang="en-US" sz="2400" dirty="0"/>
                  <a:t>:</a:t>
                </a:r>
              </a:p>
              <a:p>
                <a:r>
                  <a:rPr lang="en-US" sz="2800" b="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=−0.922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=0.039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65E214-6CCE-80F1-40AB-284FA71C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35" y="3815941"/>
            <a:ext cx="3781309" cy="261381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ECF9AB73-BCA3-C67D-0B99-C71D9589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46" y="4114868"/>
            <a:ext cx="2932937" cy="2199703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6A097846-B632-4DD0-5E28-23DFE5F82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183" y="4300918"/>
            <a:ext cx="3840774" cy="1827601"/>
          </a:xfrm>
          <a:prstGeom prst="rect">
            <a:avLst/>
          </a:prstGeom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9501F669-D75D-CB94-2455-D91796791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234" y="4217379"/>
            <a:ext cx="2676288" cy="20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FB41-15A6-98A1-8A26-1121410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The code of the filter</a:t>
            </a:r>
            <a:endParaRPr lang="en-US" sz="2800" b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60F867-FE9F-9868-A35B-6CAFFEE7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6" y="2152025"/>
            <a:ext cx="3213888" cy="1804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740841-B14E-B6BC-0BCB-B14ACB48A656}"/>
              </a:ext>
            </a:extLst>
          </p:cNvPr>
          <p:cNvSpPr txBox="1"/>
          <p:nvPr/>
        </p:nvSpPr>
        <p:spPr>
          <a:xfrm>
            <a:off x="2853239" y="4005122"/>
            <a:ext cx="21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data.json</a:t>
            </a:r>
            <a:r>
              <a:rPr lang="en-US" sz="1400" i="1"/>
              <a:t> </a:t>
            </a:r>
            <a:r>
              <a:rPr lang="en-US" sz="1400"/>
              <a:t>The data to send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A1A64B-95AC-E9B4-1991-369FB3A6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08" y="2160471"/>
            <a:ext cx="3602095" cy="18446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6FE9F5-5849-033A-6D78-673D7AC3A631}"/>
              </a:ext>
            </a:extLst>
          </p:cNvPr>
          <p:cNvSpPr txBox="1"/>
          <p:nvPr/>
        </p:nvSpPr>
        <p:spPr>
          <a:xfrm>
            <a:off x="6624497" y="4005121"/>
            <a:ext cx="366209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 i="1"/>
              <a:t>sendtoserver.py </a:t>
            </a:r>
            <a:r>
              <a:rPr lang="en-US" sz="1400"/>
              <a:t>sends data to server every </a:t>
            </a:r>
            <a:r>
              <a:rPr lang="en-US" sz="1400" err="1"/>
              <a:t>ms</a:t>
            </a:r>
            <a:endParaRPr lang="en-US" sz="1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E0D45D-F8D8-2CD6-5806-1BE91CC0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054" y="4275868"/>
            <a:ext cx="2129798" cy="17715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2C0F84-AF03-5AF1-3572-954D5888CD20}"/>
              </a:ext>
            </a:extLst>
          </p:cNvPr>
          <p:cNvSpPr txBox="1"/>
          <p:nvPr/>
        </p:nvSpPr>
        <p:spPr>
          <a:xfrm>
            <a:off x="1147166" y="6035321"/>
            <a:ext cx="335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IIR filter in the server </a:t>
            </a:r>
            <a:r>
              <a:rPr lang="en-US" sz="1400" i="1"/>
              <a:t>serverreception.js</a:t>
            </a:r>
            <a:endParaRPr lang="en-US" sz="14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56D3A8B-6678-44FD-5005-8DBD8FC62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52" y="4288672"/>
            <a:ext cx="2340691" cy="174927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2873237-F8AE-99F7-05FE-451E3F19509B}"/>
              </a:ext>
            </a:extLst>
          </p:cNvPr>
          <p:cNvSpPr txBox="1"/>
          <p:nvPr/>
        </p:nvSpPr>
        <p:spPr>
          <a:xfrm>
            <a:off x="4879172" y="6028812"/>
            <a:ext cx="230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output.json</a:t>
            </a:r>
            <a:r>
              <a:rPr lang="en-US" sz="1400" i="1"/>
              <a:t> </a:t>
            </a:r>
            <a:r>
              <a:rPr lang="en-US" sz="1400"/>
              <a:t>the output result</a:t>
            </a:r>
            <a:endParaRPr lang="en-US" sz="1400" i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4D1EE-DF64-3454-9B27-B8CB5818F68A}"/>
              </a:ext>
            </a:extLst>
          </p:cNvPr>
          <p:cNvSpPr txBox="1"/>
          <p:nvPr/>
        </p:nvSpPr>
        <p:spPr>
          <a:xfrm>
            <a:off x="7956123" y="6034195"/>
            <a:ext cx="318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</a:t>
            </a:r>
            <a:r>
              <a:rPr lang="en-US" sz="1400" i="1" err="1"/>
              <a:t>data</a:t>
            </a:r>
            <a:r>
              <a:rPr lang="en-US" sz="1400" err="1"/>
              <a:t>.</a:t>
            </a:r>
            <a:r>
              <a:rPr lang="en-US" sz="1400" i="1" err="1"/>
              <a:t>json</a:t>
            </a:r>
            <a:r>
              <a:rPr lang="en-US" sz="1400"/>
              <a:t> and </a:t>
            </a:r>
            <a:r>
              <a:rPr lang="en-US" sz="1400" i="1" err="1"/>
              <a:t>output.json</a:t>
            </a:r>
            <a:r>
              <a:rPr lang="en-US" sz="1400"/>
              <a:t> in MATLAB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EB4FA79-99B9-71B6-3E9E-E8A6337B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78200" y="4312376"/>
            <a:ext cx="3791587" cy="1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5CF-B76A-643D-07CC-76160A1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4D1B-FEC3-26BB-0426-B19B513FD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3B5-EEE0-4E00-9108-725D04B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C95B-D4CD-6271-3DA9-51EDCE74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9174-BF74-0998-F153-9B10DA2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8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123-BB2D-B0A6-2053-5915B17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iPhone sensory data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spcBef>
                    <a:spcPts val="2000"/>
                  </a:spcBef>
                </a:pPr>
                <a:r>
                  <a:rPr lang="en-GB">
                    <a:latin typeface="Arial"/>
                    <a:cs typeface="Arial"/>
                  </a:rPr>
                  <a:t>Axes of the IMU vectors are configured differently</a:t>
                </a:r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DE" b="0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  <a:p>
                <a:pPr>
                  <a:spcBef>
                    <a:spcPts val="2000"/>
                  </a:spcBef>
                  <a:spcAft>
                    <a:spcPts val="1000"/>
                  </a:spcAft>
                </a:pPr>
                <a:r>
                  <a:rPr lang="en-GB">
                    <a:latin typeface="Arial"/>
                    <a:cs typeface="Arial"/>
                  </a:rPr>
                  <a:t>There is separate raw data for the calibrated and uncalibrated magnetometer output</a:t>
                </a:r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  <a:blipFill>
                <a:blip r:embed="rId2"/>
                <a:stretch>
                  <a:fillRect l="-2316" t="-2646" r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682-64F3-FE18-49E6-48A0F23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888D-9105-7628-177B-157F56A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DF53-DDC6-0248-5985-B3DCA1D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3C146-F7B5-4B8D-9F2B-0B7953092A47}"/>
              </a:ext>
            </a:extLst>
          </p:cNvPr>
          <p:cNvSpPr txBox="1"/>
          <p:nvPr/>
        </p:nvSpPr>
        <p:spPr>
          <a:xfrm>
            <a:off x="10707757" y="568441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4</a:t>
            </a:r>
            <a:endParaRPr lang="en-DE"/>
          </a:p>
        </p:txBody>
      </p:sp>
      <p:pic>
        <p:nvPicPr>
          <p:cNvPr id="5122" name="Picture 2" descr="Understanding Reference Frames and Device Attitude | Apple Developer  Documentation">
            <a:extLst>
              <a:ext uri="{FF2B5EF4-FFF2-40B4-BE49-F238E27FC236}">
                <a16:creationId xmlns:a16="http://schemas.microsoft.com/office/drawing/2014/main" id="{7A5A6C9C-A1DC-C88B-4A1B-B3BC8E97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2" y="2026675"/>
            <a:ext cx="3169937" cy="35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62BB-CA8B-1562-E5F9-1F5F61E7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Data transmission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0103-2A7A-089C-6CC0-1DF0736C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Asynchronously sending data introduces problems: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Sometimes data is received in the wrong order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Differing packet number sent in a period</a:t>
            </a:r>
          </a:p>
          <a:p>
            <a:pPr lvl="1"/>
            <a:r>
              <a:rPr lang="en-GB">
                <a:latin typeface="Arial"/>
                <a:cs typeface="Arial"/>
              </a:rPr>
              <a:t>Sending data fast enough will throttle the received packets</a:t>
            </a:r>
          </a:p>
          <a:p>
            <a:r>
              <a:rPr lang="en-GB">
                <a:latin typeface="Arial"/>
                <a:cs typeface="Arial"/>
              </a:rPr>
              <a:t>A </a:t>
            </a:r>
            <a:r>
              <a:rPr lang="en-GB" err="1">
                <a:latin typeface="Arial"/>
                <a:cs typeface="Arial"/>
              </a:rPr>
              <a:t>websocket</a:t>
            </a:r>
            <a:r>
              <a:rPr lang="en-GB">
                <a:latin typeface="Arial"/>
                <a:cs typeface="Arial"/>
              </a:rPr>
              <a:t> allows for two-way low-latency communication</a:t>
            </a:r>
          </a:p>
          <a:p>
            <a:r>
              <a:rPr lang="en-GB">
                <a:latin typeface="Arial"/>
                <a:cs typeface="Arial"/>
              </a:rPr>
              <a:t>Other times, you just forget a hard-coded 3 second delay in your package sending script. Oops!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6685-AB69-6099-57A9-132148B6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2E33-CD83-9BA1-05F4-6513550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8688-93A7-A960-FB9A-C0A86F9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9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D408-7A0F-9694-F31A-4FCC982D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Magnetic North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2F34-223B-0007-7BBF-414D6608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The yaw angle is in the range [-π,π] but when you go above π, the angle resets to -π</a:t>
            </a:r>
          </a:p>
          <a:p>
            <a:pPr lvl="1"/>
            <a:r>
              <a:rPr lang="en-GB" dirty="0">
                <a:latin typeface="Arial"/>
                <a:cs typeface="Arial"/>
              </a:rPr>
              <a:t>This happens due to the position of the magnetic north and has to be accounted for in the yaw calculation</a:t>
            </a:r>
          </a:p>
          <a:p>
            <a:r>
              <a:rPr lang="en-GB" dirty="0">
                <a:latin typeface="Arial"/>
                <a:cs typeface="Arial"/>
              </a:rPr>
              <a:t>While testing the app, the environment was mostly not facing magnetic north, so the error case was difficult to notice</a:t>
            </a:r>
          </a:p>
          <a:p>
            <a:r>
              <a:rPr lang="en-GB" dirty="0">
                <a:latin typeface="Arial"/>
                <a:cs typeface="Arial"/>
              </a:rPr>
              <a:t>The solution was to add/subtract 2π each time the angle was switching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E802-6D89-4717-11BA-BA8F7D1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ABF-0105-8678-EF48-9AE1BD1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E37D-3797-2EBD-AC96-12CD39E5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7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BC92-61DA-F35D-7476-F3917D7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Noisy or unreliable projection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latin typeface="Arial"/>
                    <a:cs typeface="Arial"/>
                  </a:rPr>
                  <a:t>Phone orientation vector is projected onto the screen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A complementary filter and a 1D </a:t>
                </a:r>
                <a:r>
                  <a:rPr lang="en-GB" dirty="0" err="1">
                    <a:latin typeface="Arial"/>
                    <a:cs typeface="Arial"/>
                  </a:rPr>
                  <a:t>Kalmann</a:t>
                </a:r>
                <a:r>
                  <a:rPr lang="en-GB" dirty="0">
                    <a:latin typeface="Arial"/>
                    <a:cs typeface="Arial"/>
                  </a:rPr>
                  <a:t> filter is required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Mapping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18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0°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0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𝑎𝑛𝑑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180°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1920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𝑝𝑥</m:t>
                    </m:r>
                  </m:oMath>
                </a14:m>
                <a:r>
                  <a:rPr lang="en-GB" dirty="0"/>
                  <a:t> can be too sensitive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3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338D-EB60-E792-5476-14CAF0E4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502B-E246-D0E4-237E-54794628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244A-8D87-5A1D-743C-CB1D93E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0645-177E-CF30-43A6-0F53884F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Table of Contents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513F-F6EE-558C-7A49-B575BC54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Introduction</a:t>
            </a:r>
          </a:p>
          <a:p>
            <a:r>
              <a:rPr lang="en-GB" dirty="0">
                <a:latin typeface="Arial"/>
                <a:cs typeface="Arial"/>
              </a:rPr>
              <a:t>The initial idea</a:t>
            </a:r>
          </a:p>
          <a:p>
            <a:r>
              <a:rPr lang="en-GB" dirty="0">
                <a:latin typeface="Arial"/>
                <a:cs typeface="Arial"/>
              </a:rPr>
              <a:t>Architecture</a:t>
            </a:r>
          </a:p>
          <a:p>
            <a:r>
              <a:rPr lang="en-GB" dirty="0">
                <a:latin typeface="Arial"/>
                <a:cs typeface="Arial"/>
              </a:rPr>
              <a:t>Implementation</a:t>
            </a:r>
          </a:p>
          <a:p>
            <a:r>
              <a:rPr lang="en-GB" dirty="0">
                <a:latin typeface="Arial"/>
                <a:cs typeface="Arial"/>
              </a:rPr>
              <a:t>Challenges</a:t>
            </a:r>
          </a:p>
          <a:p>
            <a:r>
              <a:rPr lang="en-GB" dirty="0">
                <a:latin typeface="Arial"/>
                <a:cs typeface="Arial"/>
              </a:rPr>
              <a:t>Prerequisite Libraries</a:t>
            </a:r>
          </a:p>
          <a:p>
            <a:r>
              <a:rPr lang="en-GB" dirty="0">
                <a:latin typeface="Arial"/>
                <a:cs typeface="Arial"/>
              </a:rPr>
              <a:t>The Final Design</a:t>
            </a:r>
          </a:p>
          <a:p>
            <a:r>
              <a:rPr lang="en-GB" dirty="0">
                <a:latin typeface="Arial"/>
                <a:cs typeface="Arial"/>
              </a:rPr>
              <a:t>Conclusion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37E6-333A-2B12-D258-6CE13278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7759-F8EA-A8EE-714B-5E3FA442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E054-2B67-6D14-C1AE-F7FBBD15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0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A85-38C4-AD7F-08B0-1E01232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latin typeface="Arial"/>
                <a:cs typeface="Arial"/>
              </a:rPr>
              <a:t>Prerequisite Libraries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64B9-48E5-E971-18D6-80BDF419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General</a:t>
            </a:r>
          </a:p>
          <a:p>
            <a:pPr lvl="1"/>
            <a:r>
              <a:rPr lang="en-US" err="1">
                <a:latin typeface="Arial"/>
                <a:cs typeface="Arial"/>
              </a:rPr>
              <a:t>Mathjs</a:t>
            </a:r>
            <a:r>
              <a:rPr lang="en-US">
                <a:latin typeface="Arial"/>
                <a:cs typeface="Arial"/>
              </a:rPr>
              <a:t> – math </a:t>
            </a:r>
            <a:r>
              <a:rPr lang="en-US" err="1">
                <a:latin typeface="Arial"/>
                <a:cs typeface="Arial"/>
              </a:rPr>
              <a:t>qol</a:t>
            </a:r>
            <a:r>
              <a:rPr lang="en-US">
                <a:latin typeface="Arial"/>
                <a:cs typeface="Arial"/>
              </a:rPr>
              <a:t> functions, better than native </a:t>
            </a:r>
            <a:r>
              <a:rPr lang="en-US" err="1">
                <a:latin typeface="Arial"/>
                <a:cs typeface="Arial"/>
              </a:rPr>
              <a:t>js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– for </a:t>
            </a:r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communication</a:t>
            </a:r>
          </a:p>
          <a:p>
            <a:pPr lvl="1"/>
            <a:r>
              <a:rPr lang="en-US" err="1">
                <a:latin typeface="Arial"/>
                <a:cs typeface="Arial"/>
              </a:rPr>
              <a:t>Kalmanjs</a:t>
            </a:r>
            <a:r>
              <a:rPr lang="en-US">
                <a:latin typeface="Arial"/>
                <a:cs typeface="Arial"/>
              </a:rPr>
              <a:t> – simple Kalman noise filter for 1D data</a:t>
            </a:r>
          </a:p>
          <a:p>
            <a:r>
              <a:rPr lang="en-US">
                <a:latin typeface="Arial"/>
                <a:cs typeface="Arial"/>
              </a:rPr>
              <a:t>On MacOS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Pyautogui – mouse, keyboard events, screen info</a:t>
            </a:r>
          </a:p>
          <a:p>
            <a:r>
              <a:rPr lang="en-US">
                <a:latin typeface="Arial"/>
                <a:cs typeface="Arial"/>
              </a:rPr>
              <a:t>On Windows</a:t>
            </a:r>
          </a:p>
          <a:p>
            <a:pPr lvl="1"/>
            <a:r>
              <a:rPr lang="en-US">
                <a:latin typeface="Arial"/>
                <a:cs typeface="Arial"/>
              </a:rPr>
              <a:t>Node-cursor – for easier mouse driver access</a:t>
            </a:r>
          </a:p>
          <a:p>
            <a:pPr lvl="1"/>
            <a:r>
              <a:rPr lang="en-US">
                <a:latin typeface="Arial"/>
                <a:cs typeface="Arial"/>
              </a:rPr>
              <a:t>VS 2019 and Windows C++ Dev. Kit – for accessing drivers</a:t>
            </a:r>
          </a:p>
          <a:p>
            <a:pPr lvl="1"/>
            <a:r>
              <a:rPr lang="en-US" err="1">
                <a:latin typeface="Arial"/>
                <a:cs typeface="Arial"/>
              </a:rPr>
              <a:t>Robotjs</a:t>
            </a:r>
            <a:r>
              <a:rPr lang="en-US">
                <a:latin typeface="Arial"/>
                <a:cs typeface="Arial"/>
              </a:rPr>
              <a:t> – for sending keyboard events, reading </a:t>
            </a:r>
            <a:r>
              <a:rPr lang="en-US" err="1">
                <a:latin typeface="Arial"/>
                <a:cs typeface="Arial"/>
              </a:rPr>
              <a:t>screeninfo</a:t>
            </a:r>
            <a:endParaRPr lang="en-US">
              <a:latin typeface="Arial"/>
              <a:cs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B7CD-1CAA-6961-4848-C1328E2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3A78-FE0A-C783-0DE2-1B93796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619B-DC22-8060-90D6-4056261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2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4C88-B9F8-A6C3-B7B2-75697AE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Final Design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C10B-6B71-6209-FA79-84CAF442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Switching windows, scrolling, and even presenting is possible with the phone</a:t>
            </a:r>
            <a:endParaRPr lang="en-US"/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Data processing can happen on the server, or on the phone depending on demand</a:t>
            </a: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A usable, universally available mouse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BB65-6405-D683-F303-38204051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D45D-63F8-1CCE-7F9D-7E91E6E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C0CB-C4CB-DEE5-46A0-A79E9283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0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4B5-C9FA-F439-4C90-F4F1A635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2833-5762-08EE-75F1-8C088F2B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Phone attitude estimation using the in-built sensors can be used to control a cursor or possibly a robot</a:t>
            </a:r>
            <a:endParaRPr lang="en-GB"/>
          </a:p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Using a complementary filter with the accelero-, magneto-, and gyro-meter yields a robust attitude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B3CC-59FB-9EE4-5EE9-C2B3965F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2895-EAA0-C5ED-9CF7-94B597B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0A0-7BEF-0D88-B41A-A6B4273B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1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359-DE21-A82A-9C83-DCDE424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B49-83F6-F10C-370D-509A855F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571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Pointing at things with your phone is...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383-0CE5-7F44-E0D6-F8C3663C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60AF-EA15-43EB-EF84-F4372A3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268-EA1D-FCFE-A4F3-2A1B2B6D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A4564-C746-9C68-A2B6-37960A63680E}"/>
              </a:ext>
            </a:extLst>
          </p:cNvPr>
          <p:cNvSpPr txBox="1"/>
          <p:nvPr/>
        </p:nvSpPr>
        <p:spPr>
          <a:xfrm>
            <a:off x="5116285" y="2921000"/>
            <a:ext cx="1958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rgbClr val="00385E"/>
                </a:solidFill>
                <a:latin typeface="Arial"/>
              </a:rPr>
              <a:t>FUN</a:t>
            </a:r>
            <a:endParaRPr lang="en-GB" sz="6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30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628F-1908-3427-726F-73CF9ECB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4AC-C72A-7E5D-259D-6C6913C1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2"/>
              </a:rPr>
              <a:t>https://media.istockphoto.com/vectors/desktop-computer-icon-vector-isolated-vector-id942286504?k=20&amp;m=942286504&amp;s=170667a&amp;w=0&amp;h=faK8_FvtXDV0rGQh43k3SfCzFfBs7HgccQwWFw8j9Mg= </a:t>
            </a:r>
            <a:endParaRPr lang="en-GB" sz="1600"/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3"/>
              </a:rPr>
              <a:t>https://www.clipartmax.com/png/middle/277-2772015_iphone-clipart-smartphone-accessory-celular-sin-fondo-png.png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4"/>
              </a:rPr>
              <a:t>https://www.clipartmax.com/png/middle/4-42693_server-clip-art-server-clipart.png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5"/>
              </a:rPr>
              <a:t>https://docs-assets.developer.apple.com/published/1c3e1a60a4/10421a93-a1dd-41a8-a9c0-7147d3f47f27.png</a:t>
            </a:r>
            <a:r>
              <a:rPr lang="en-GB" sz="1600">
                <a:latin typeface="Arial"/>
                <a:cs typeface="Arial"/>
              </a:rPr>
              <a:t> </a:t>
            </a:r>
          </a:p>
          <a:p>
            <a:pPr marL="342900" indent="-342900">
              <a:buAutoNum type="arabicPeriod"/>
            </a:pPr>
            <a:r>
              <a:rPr lang="en-GB" sz="1600"/>
              <a:t>https://github.com/callmechristian/mouse-server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6"/>
              </a:rPr>
              <a:t>https://github.com/phiahr/accel_mouse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</a:rPr>
              <a:t>Robotics Lecture</a:t>
            </a:r>
          </a:p>
          <a:p>
            <a:pPr marL="342900" indent="-342900">
              <a:buFont typeface="+mj-lt"/>
              <a:buAutoNum type="arabicPeriod"/>
            </a:pPr>
            <a:endParaRPr lang="en-GB" sz="16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EEBF-CDA5-05D7-337F-7B8CE40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CC95-01F3-94F3-6938-64DE3A4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39-9AC6-4C85-5283-64BA32E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82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AAD-6C8C-45EC-CD43-9988DE4A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7624299" cy="2852737"/>
          </a:xfrm>
        </p:spPr>
        <p:txBody>
          <a:bodyPr anchor="ctr" anchorCtr="0"/>
          <a:lstStyle/>
          <a:p>
            <a:pPr algn="ctr"/>
            <a:r>
              <a:rPr lang="en-DE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93A2-447A-6146-522D-B816E338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7618880" cy="1500187"/>
          </a:xfrm>
        </p:spPr>
        <p:txBody>
          <a:bodyPr/>
          <a:lstStyle/>
          <a:p>
            <a:pPr algn="ctr"/>
            <a:r>
              <a:rPr lang="en-DE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BD24-57CD-AAD0-0319-620D8534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fld id="{B9548BB2-D6C2-2C41-B388-9AF3B5210BB8}" type="datetime3">
              <a:rPr lang="de-DE" smtClean="0"/>
              <a:t>12/10/22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941C-7BC8-0DCF-314B-DB7F126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0278" y="6343098"/>
            <a:ext cx="51352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4B7D93-F9A2-5279-A05A-F246660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1" y="6345199"/>
            <a:ext cx="8502426" cy="365125"/>
          </a:xfrm>
        </p:spPr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</p:spTree>
    <p:extLst>
      <p:ext uri="{BB962C8B-B14F-4D97-AF65-F5344CB8AC3E}">
        <p14:creationId xmlns:p14="http://schemas.microsoft.com/office/powerpoint/2010/main" val="6466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7985-ADA9-927B-697C-9035E164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B54D-4070-D65C-EC38-853EF8F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robotic application</a:t>
            </a:r>
          </a:p>
          <a:p>
            <a:r>
              <a:rPr lang="en-GB" dirty="0"/>
              <a:t>Use sensors to estimate position or attitude of object</a:t>
            </a:r>
          </a:p>
          <a:p>
            <a:r>
              <a:rPr lang="en-GB" dirty="0"/>
              <a:t>Our phones have the common sensors most robots use:</a:t>
            </a:r>
          </a:p>
          <a:p>
            <a:pPr lvl="1"/>
            <a:r>
              <a:rPr lang="en-GB" dirty="0"/>
              <a:t>Accelerometer</a:t>
            </a:r>
          </a:p>
          <a:p>
            <a:pPr lvl="1"/>
            <a:r>
              <a:rPr lang="en-GB" dirty="0" err="1"/>
              <a:t>Gyrometer</a:t>
            </a:r>
            <a:endParaRPr lang="en-GB" dirty="0"/>
          </a:p>
          <a:p>
            <a:pPr lvl="1"/>
            <a:r>
              <a:rPr lang="en-GB" dirty="0"/>
              <a:t>Magnetometer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62FD-5A15-4C6D-6304-F4927464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8447-6B31-FE53-EA48-4962922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1C09-AAFD-DC2D-186B-F1F51B8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C43-BDC0-599D-379F-CF9CB141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0FD-89F0-5A2F-7EE8-305809A9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Use the mouse on a flat surface, similar to how one would use a regular mouse</a:t>
            </a:r>
            <a:endParaRPr lang="en-US"/>
          </a:p>
          <a:p>
            <a:r>
              <a:rPr lang="en-GB"/>
              <a:t>Assumption: </a:t>
            </a:r>
          </a:p>
          <a:p>
            <a:pPr lvl="1"/>
            <a:r>
              <a:rPr lang="en-GB"/>
              <a:t>Use our sensors to estimate delta x &amp; y (change in position) </a:t>
            </a:r>
          </a:p>
          <a:p>
            <a:pPr lvl="2"/>
            <a:r>
              <a:rPr lang="en-GB" err="1">
                <a:latin typeface="Arial"/>
                <a:cs typeface="Arial"/>
              </a:rPr>
              <a:t>Gyrometer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and magnetometer don’t help for this </a:t>
            </a:r>
            <a:endParaRPr lang="en-US"/>
          </a:p>
          <a:p>
            <a:pPr lvl="2"/>
            <a:r>
              <a:rPr lang="en-US"/>
              <a:t>So only Accelerometer is left</a:t>
            </a:r>
          </a:p>
          <a:p>
            <a:pPr lvl="3"/>
            <a:r>
              <a:rPr lang="en-US">
                <a:latin typeface="Arial"/>
                <a:cs typeface="Arial"/>
              </a:rPr>
              <a:t>Problem: sensor fusion is impossible, so no way to reduce noise</a:t>
            </a:r>
          </a:p>
          <a:p>
            <a:pPr lvl="2"/>
            <a:r>
              <a:rPr lang="en-US">
                <a:latin typeface="Arial"/>
                <a:cs typeface="Arial"/>
              </a:rPr>
              <a:t>Distance can be computed by double integration of acceleration</a:t>
            </a:r>
          </a:p>
          <a:p>
            <a:pPr lvl="3"/>
            <a:r>
              <a:rPr lang="en-US">
                <a:latin typeface="Arial"/>
                <a:cs typeface="Arial"/>
              </a:rPr>
              <a:t>Problem: due to noise there is a drift over time between the actual and estimated velocity</a:t>
            </a:r>
          </a:p>
          <a:p>
            <a:pPr lvl="3"/>
            <a:r>
              <a:rPr lang="en-DE"/>
              <a:t>Integrating the drifted velocity to get the position increases the drift exponentially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0109-A240-CA24-0154-6EC804D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2B8B-89CA-9058-4B30-F6240C7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7E7F-608D-F619-D993-35F905D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FE7-C92D-260F-C6DA-DA0A7FC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C522-351A-7B73-34EC-9C80CA99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38E9-C8AB-4516-59A3-42667B14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5B34-A4DE-B10C-602D-B6A7039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1CFA-6D89-3FEC-A90C-28BBF9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3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D038-B3D8-3D80-C3F9-289E5906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B2B0-C68D-417A-255A-A14E1B4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9948-17BB-BE91-A1D4-3A504212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B702-051F-99DD-94C6-73ADFC7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20202B3F-87BC-3C50-3B0A-5ED7C151F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19078" r="10381" b="14904"/>
          <a:stretch/>
        </p:blipFill>
        <p:spPr bwMode="auto">
          <a:xfrm>
            <a:off x="2556933" y="1483434"/>
            <a:ext cx="2102960" cy="1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A67F7E0D-5690-2D20-A4F1-EABC77A2C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2600720" y="3740495"/>
            <a:ext cx="2015385" cy="23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Clip Art - Server Clipart - Free Transparent PNG Clipart Images  Download">
            <a:extLst>
              <a:ext uri="{FF2B5EF4-FFF2-40B4-BE49-F238E27FC236}">
                <a16:creationId xmlns:a16="http://schemas.microsoft.com/office/drawing/2014/main" id="{30872F2C-A855-3432-911C-36DE1899F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0" b="91369" l="10000" r="90000">
                        <a14:foregroundMark x1="52381" y1="16667" x2="52381" y2="16667"/>
                        <a14:foregroundMark x1="50833" y1="91369" x2="50833" y2="91369"/>
                        <a14:foregroundMark x1="51429" y1="18601" x2="51429" y2="18601"/>
                        <a14:foregroundMark x1="54167" y1="23512" x2="54167" y2="23512"/>
                        <a14:foregroundMark x1="41786" y1="14435" x2="41786" y2="14435"/>
                        <a14:foregroundMark x1="62262" y1="54911" x2="62262" y2="54911"/>
                        <a14:foregroundMark x1="63095" y1="54911" x2="63095" y2="54911"/>
                        <a14:foregroundMark x1="53214" y1="20387" x2="53214" y2="20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4338" r="29674" b="5324"/>
          <a:stretch/>
        </p:blipFill>
        <p:spPr bwMode="auto">
          <a:xfrm>
            <a:off x="8843775" y="2497268"/>
            <a:ext cx="1484316" cy="25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A12BE-F25A-4577-FA7E-ACAD7C64BBE8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616105" y="4349401"/>
            <a:ext cx="4183882" cy="559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FC4F-E171-A672-DA65-C6041E997795}"/>
              </a:ext>
            </a:extLst>
          </p:cNvPr>
          <p:cNvCxnSpPr>
            <a:cxnSpLocks/>
          </p:cNvCxnSpPr>
          <p:nvPr/>
        </p:nvCxnSpPr>
        <p:spPr>
          <a:xfrm flipH="1" flipV="1">
            <a:off x="4659893" y="2596798"/>
            <a:ext cx="4140094" cy="9271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193537-3F8F-A102-9518-7870B4E0D424}"/>
              </a:ext>
            </a:extLst>
          </p:cNvPr>
          <p:cNvSpPr txBox="1"/>
          <p:nvPr/>
        </p:nvSpPr>
        <p:spPr>
          <a:xfrm>
            <a:off x="4616105" y="5594695"/>
            <a:ext cx="368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Measure inertia with internal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2A08D-E110-7B28-43D8-EFB1DA595B8A}"/>
              </a:ext>
            </a:extLst>
          </p:cNvPr>
          <p:cNvSpPr txBox="1"/>
          <p:nvPr/>
        </p:nvSpPr>
        <p:spPr>
          <a:xfrm>
            <a:off x="4514890" y="1545651"/>
            <a:ext cx="344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Mouse gets moved on the monitor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F76BF-A7FE-4D45-BCBB-DD205B6F890F}"/>
              </a:ext>
            </a:extLst>
          </p:cNvPr>
          <p:cNvSpPr txBox="1"/>
          <p:nvPr/>
        </p:nvSpPr>
        <p:spPr>
          <a:xfrm rot="21164894">
            <a:off x="4503716" y="4106709"/>
            <a:ext cx="3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Send estimated angle and other events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8092F-1F70-35F1-423E-F5B784121963}"/>
              </a:ext>
            </a:extLst>
          </p:cNvPr>
          <p:cNvSpPr txBox="1"/>
          <p:nvPr/>
        </p:nvSpPr>
        <p:spPr>
          <a:xfrm>
            <a:off x="2269067" y="3251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1</a:t>
            </a:r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DD3E87-2917-8247-4316-F6C131E6E3DD}"/>
              </a:ext>
            </a:extLst>
          </p:cNvPr>
          <p:cNvSpPr txBox="1"/>
          <p:nvPr/>
        </p:nvSpPr>
        <p:spPr>
          <a:xfrm>
            <a:off x="2370667" y="6045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2</a:t>
            </a:r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A52E2-48D6-1BB2-0D4C-B4697F09CFEF}"/>
              </a:ext>
            </a:extLst>
          </p:cNvPr>
          <p:cNvSpPr txBox="1"/>
          <p:nvPr/>
        </p:nvSpPr>
        <p:spPr>
          <a:xfrm>
            <a:off x="10359521" y="490927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3</a:t>
            </a:r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A986E8-61F1-B114-E01D-374F9B7202E5}"/>
              </a:ext>
            </a:extLst>
          </p:cNvPr>
          <p:cNvSpPr txBox="1"/>
          <p:nvPr/>
        </p:nvSpPr>
        <p:spPr>
          <a:xfrm>
            <a:off x="7957820" y="5171892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Receive and process data further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6A21B-1FCD-3301-34C1-0D12A996BAE1}"/>
              </a:ext>
            </a:extLst>
          </p:cNvPr>
          <p:cNvSpPr txBox="1"/>
          <p:nvPr/>
        </p:nvSpPr>
        <p:spPr>
          <a:xfrm rot="749512">
            <a:off x="5000165" y="2456864"/>
            <a:ext cx="38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Send calculated mouse position, clicks </a:t>
            </a:r>
          </a:p>
          <a:p>
            <a:pPr algn="ctr"/>
            <a:r>
              <a:rPr lang="en-GB"/>
              <a:t>a</a:t>
            </a:r>
            <a:r>
              <a:rPr lang="en-DE"/>
              <a:t>nd key press events</a:t>
            </a:r>
          </a:p>
        </p:txBody>
      </p:sp>
    </p:spTree>
    <p:extLst>
      <p:ext uri="{BB962C8B-B14F-4D97-AF65-F5344CB8AC3E}">
        <p14:creationId xmlns:p14="http://schemas.microsoft.com/office/powerpoint/2010/main" val="5158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DD77-EDFC-424A-9030-699BC2D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</a:t>
            </a:r>
            <a:r>
              <a:rPr lang="en-DE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2D1A-F1F0-F9F8-8678-4A01642B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Handles the incoming data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Maps pitch and yaw attitude to pixels of display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Controls the mouse through a Python shell on MacOS and JavaScript shell on Windows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Applies a Kalmann filter (for 1D data) to the final displacement to reduce noise</a:t>
            </a:r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8FBA-8413-F445-7C3D-08E424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657-987D-B095-13D2-B408DFA6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2344-48DB-1AF5-5131-518D6A4C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F5B1-F9A5-E53D-970E-2D6E135A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- </a:t>
            </a:r>
            <a:r>
              <a:rPr lang="en-DE" sz="3600" dirty="0"/>
              <a:t>Estimation </a:t>
            </a:r>
            <a:r>
              <a:rPr lang="en-DE" sz="3600" dirty="0">
                <a:latin typeface="Arial"/>
                <a:cs typeface="Arial"/>
              </a:rPr>
              <a:t>of Euler angles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sz="3200">
                    <a:latin typeface="Arial"/>
                    <a:cs typeface="Arial"/>
                  </a:rPr>
                  <a:t>Swift library to get the accelerometer, magnetometer and </a:t>
                </a:r>
                <a:r>
                  <a:rPr lang="en-US" sz="3200" err="1">
                    <a:latin typeface="Arial"/>
                    <a:cs typeface="Arial"/>
                  </a:rPr>
                  <a:t>gyrometer</a:t>
                </a:r>
                <a:r>
                  <a:rPr lang="en-US" sz="3200">
                    <a:latin typeface="Arial"/>
                    <a:cs typeface="Arial"/>
                  </a:rPr>
                  <a:t> data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>
                    <a:latin typeface="Arial"/>
                    <a:cs typeface="Arial"/>
                  </a:rPr>
                  <a:t>Estimate pitch and roll from accelerometer data: 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𝜙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asin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</m:t>
                          </m:r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marL="0" indent="0" algn="ctr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atan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DE" sz="3200">
                    <a:latin typeface="Arial"/>
                    <a:cs typeface="Arial"/>
                  </a:rPr>
                  <a:t>Pure accelerometer estimate yielded better results than when combined with gyrometer data</a:t>
                </a:r>
                <a:endParaRPr lang="en-US" sz="32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lvl="1">
                  <a:spcAft>
                    <a:spcPts val="600"/>
                  </a:spcAft>
                </a:pPr>
                <a:endParaRPr lang="en-US" sz="2200"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  <a:blipFill>
                <a:blip r:embed="rId2"/>
                <a:stretch>
                  <a:fillRect l="-1716" t="-431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FCE9-A2D0-1429-F2A7-44A5B26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4397-56DF-2350-4709-21E5F28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5475-69DD-A619-BAE5-2C90427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666-C97B-DA5D-49AD-72BE8E4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- </a:t>
            </a:r>
            <a:r>
              <a:rPr lang="en-DE" sz="3600" dirty="0"/>
              <a:t>Estimation </a:t>
            </a:r>
            <a:r>
              <a:rPr lang="en-DE" sz="3600" dirty="0">
                <a:latin typeface="Arial"/>
                <a:cs typeface="Arial"/>
              </a:rPr>
              <a:t>of Euler angles</a:t>
            </a:r>
            <a:endParaRPr lang="en-D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Estimate yaw from gyroscope and magnetometer</a:t>
                </a: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num>
                            <m:den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2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𝑟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𝑑𝑡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Complementary for final yaw estimate </a:t>
                </a:r>
                <a:endParaRPr lang="de-DE" sz="3600" b="0">
                  <a:solidFill>
                    <a:schemeClr val="tx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𝜓</m:t>
                          </m:r>
                        </m:e>
                      </m:acc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de-DE" sz="2200" i="1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𝑤𝑖𝑡h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=0.95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buNone/>
                </a:pPr>
                <a:endParaRPr lang="en-DE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58" t="-5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849B-0064-1C6A-BA5A-636B084A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6A37-4736-DBD8-CE4E-7D014C4C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7C98-49A1-DD53-372B-EA874D2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_project 3" id="{23643F62-83BA-2C4E-8A07-72A9A7B3159A}" vid="{3588CEFA-3532-5442-B92A-64D8774F29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88</TotalTime>
  <Words>1392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</vt:lpstr>
      <vt:lpstr>Accel Mouse</vt:lpstr>
      <vt:lpstr>Table of Contents</vt:lpstr>
      <vt:lpstr>Introduction</vt:lpstr>
      <vt:lpstr>The first try</vt:lpstr>
      <vt:lpstr>Architecture</vt:lpstr>
      <vt:lpstr>Architecture</vt:lpstr>
      <vt:lpstr>Architecture - Server</vt:lpstr>
      <vt:lpstr>Architecture - Estimation of Euler angles</vt:lpstr>
      <vt:lpstr>Architecture - Estimation of Euler angles</vt:lpstr>
      <vt:lpstr>PowerPoint Presentation</vt:lpstr>
      <vt:lpstr>PowerPoint Presentation</vt:lpstr>
      <vt:lpstr>Code implementation</vt:lpstr>
      <vt:lpstr>The IIR Filter</vt:lpstr>
      <vt:lpstr>The IIR Filter</vt:lpstr>
      <vt:lpstr>Challenges</vt:lpstr>
      <vt:lpstr>iPhone sensory data</vt:lpstr>
      <vt:lpstr>Data transmission</vt:lpstr>
      <vt:lpstr>Magnetic North</vt:lpstr>
      <vt:lpstr>Noisy or unreliable projection</vt:lpstr>
      <vt:lpstr>Prerequisite Libraries</vt:lpstr>
      <vt:lpstr>Final Design</vt:lpstr>
      <vt:lpstr>Conclusion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 Mouse</dc:title>
  <dc:creator>usfiq</dc:creator>
  <cp:lastModifiedBy>Christian Siman-Chereches</cp:lastModifiedBy>
  <cp:revision>5</cp:revision>
  <cp:lastPrinted>2022-10-11T19:32:49Z</cp:lastPrinted>
  <dcterms:created xsi:type="dcterms:W3CDTF">2022-10-05T10:09:39Z</dcterms:created>
  <dcterms:modified xsi:type="dcterms:W3CDTF">2022-10-12T08:16:03Z</dcterms:modified>
</cp:coreProperties>
</file>