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75" r:id="rId2"/>
    <p:sldId id="290" r:id="rId3"/>
    <p:sldId id="276" r:id="rId4"/>
    <p:sldId id="277" r:id="rId5"/>
    <p:sldId id="304" r:id="rId6"/>
    <p:sldId id="278" r:id="rId7"/>
    <p:sldId id="279" r:id="rId8"/>
    <p:sldId id="285" r:id="rId9"/>
    <p:sldId id="291" r:id="rId10"/>
    <p:sldId id="298" r:id="rId11"/>
    <p:sldId id="301" r:id="rId12"/>
    <p:sldId id="289" r:id="rId13"/>
    <p:sldId id="283" r:id="rId14"/>
    <p:sldId id="286" r:id="rId15"/>
    <p:sldId id="300" r:id="rId16"/>
    <p:sldId id="292" r:id="rId17"/>
    <p:sldId id="294" r:id="rId18"/>
    <p:sldId id="295" r:id="rId19"/>
    <p:sldId id="299" r:id="rId20"/>
    <p:sldId id="284" r:id="rId21"/>
    <p:sldId id="297" r:id="rId22"/>
    <p:sldId id="288" r:id="rId23"/>
    <p:sldId id="302" r:id="rId24"/>
    <p:sldId id="287" r:id="rId25"/>
    <p:sldId id="271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95D2"/>
    <a:srgbClr val="BEE5FC"/>
    <a:srgbClr val="C5C5C5"/>
    <a:srgbClr val="00385E"/>
    <a:srgbClr val="003150"/>
    <a:srgbClr val="00A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B46E1-4453-42B2-A8F3-6CE336E81604}" v="1051" dt="2022-10-11T16:24:05.025"/>
    <p1510:client id="{1ED49CB5-BD58-7D47-838C-F8BA077427C2}" v="3845" dt="2022-10-11T22:11:16.895"/>
    <p1510:client id="{35BCED4C-8133-BAF7-29E6-00DA3740835D}" v="2739" dt="2022-10-11T21:34:11.315"/>
    <p1510:client id="{3E66EE73-5335-2BBF-6BDB-7B064B6C5944}" v="6" dt="2022-10-11T15:15:09.925"/>
    <p1510:client id="{84FEFD33-C24D-8F1E-26B7-6AE38D4A78F0}" v="143" dt="2022-10-12T04:34:31.989"/>
    <p1510:client id="{A178E72C-C48B-42CB-8D99-6F42AB3A8A8D}" v="364" dt="2022-10-11T14:54:50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23B57-0DF8-264D-B4A7-E16EDB8EAA38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F0124-C470-4342-B15F-421D6F722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033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page1image825137872">
            <a:extLst>
              <a:ext uri="{FF2B5EF4-FFF2-40B4-BE49-F238E27FC236}">
                <a16:creationId xmlns:a16="http://schemas.microsoft.com/office/drawing/2014/main" id="{3956D685-6D95-0A97-57D3-FBE6D3AB3F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98" y="176233"/>
            <a:ext cx="3180403" cy="342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87995C0-B954-7000-8C8A-A9CE8E711E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72204" y="1883535"/>
            <a:ext cx="6173494" cy="2306460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rgbClr val="00385E"/>
                </a:solidFill>
              </a:defRPr>
            </a:lvl1pPr>
          </a:lstStyle>
          <a:p>
            <a:r>
              <a:rPr lang="de-DE"/>
              <a:t>Title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DEFC6A-6CD0-45E8-F178-DA6BCC3F11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6808" y="4790886"/>
            <a:ext cx="6173493" cy="365125"/>
          </a:xfrm>
        </p:spPr>
        <p:txBody>
          <a:bodyPr/>
          <a:lstStyle>
            <a:lvl1pPr marL="0" indent="0" algn="l">
              <a:buNone/>
              <a:defRPr sz="2200">
                <a:solidFill>
                  <a:srgbClr val="BEE5F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Name</a:t>
            </a:r>
            <a:endParaRPr lang="en-GB"/>
          </a:p>
        </p:txBody>
      </p:sp>
      <p:pic>
        <p:nvPicPr>
          <p:cNvPr id="8" name="Picture 4" descr="page1image825135488">
            <a:extLst>
              <a:ext uri="{FF2B5EF4-FFF2-40B4-BE49-F238E27FC236}">
                <a16:creationId xmlns:a16="http://schemas.microsoft.com/office/drawing/2014/main" id="{49529DD5-1105-2D0B-2D37-F50418FBA6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013" y="1139903"/>
            <a:ext cx="8747760" cy="4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0B6F3526-DECD-52C7-81ED-1B4A7C3866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4508" y="4189996"/>
            <a:ext cx="6173492" cy="57157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rgbClr val="0A95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0A06-E148-3E14-BA40-D35EF28FF78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9219-F3F7-E904-C130-C3354F05731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1D757-1C89-403A-8E10-39E4E339E4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79994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CFD97-982C-884A-1812-DBE98A6A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400" y="365125"/>
            <a:ext cx="9169400" cy="105024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33F1E4-E68C-E194-7D8A-292DA57C3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CD22-EE86-4E74-9F88-26EEE3E5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EB81-6CBA-9BB3-9890-A9C55248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6DA2C-4AD9-3AFE-ED4A-8453D828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31009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4CCF02-146A-7BD2-882A-9AA2B9B7D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9495E4-5486-A742-E989-DCCB1C059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F9873-C59D-A4F7-4CB7-62DF1CA7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6A492-24BD-80DD-0966-12670E30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1DF2-CCE3-A7DF-4D4B-A90DE847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56710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05BC1-179E-664D-EBAA-8C47B4B9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246" y="365125"/>
            <a:ext cx="9044553" cy="105024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AE6555-817B-7DFC-A20A-A0EAD5599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246" y="1795347"/>
            <a:ext cx="9044553" cy="4381616"/>
          </a:xfrm>
        </p:spPr>
        <p:txBody>
          <a:bodyPr/>
          <a:lstStyle>
            <a:lvl1pPr>
              <a:buClr>
                <a:srgbClr val="00385E"/>
              </a:buClr>
              <a:buSzPct val="110000"/>
              <a:defRPr/>
            </a:lvl1pPr>
            <a:lvl2pPr marL="685800" indent="-228600">
              <a:buFont typeface="Wingdings" pitchFamily="2" charset="2"/>
              <a:buChar char="§"/>
              <a:defRPr/>
            </a:lvl2pPr>
            <a:lvl3pPr marL="1143000" indent="-228600">
              <a:buClr>
                <a:srgbClr val="BEE5FC"/>
              </a:buClr>
              <a:buSzPct val="90000"/>
              <a:buFont typeface="Wingdings" pitchFamily="2" charset="2"/>
              <a:buChar char="§"/>
              <a:defRPr/>
            </a:lvl3pPr>
            <a:lvl4pPr marL="1600200" indent="-228600">
              <a:buClr>
                <a:srgbClr val="C5C5C5"/>
              </a:buCl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pic>
        <p:nvPicPr>
          <p:cNvPr id="10" name="Picture 4" descr="page1image825135488">
            <a:extLst>
              <a:ext uri="{FF2B5EF4-FFF2-40B4-BE49-F238E27FC236}">
                <a16:creationId xmlns:a16="http://schemas.microsoft.com/office/drawing/2014/main" id="{4FA89750-6DA8-E80E-16F6-0023F15EEC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990" y="1351770"/>
            <a:ext cx="9032240" cy="4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7D22A-F799-D921-B71E-3C789C1A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F259F-453D-6A32-64AD-3CDEFFD6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77A8C-B885-1696-C211-F698912C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14699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E9AC4-25A1-7BA5-953B-75F44E6C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814" y="1709738"/>
            <a:ext cx="892763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84F650-9B5A-7A13-8C20-5DA1869B2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9814" y="4589463"/>
            <a:ext cx="892763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8A555-9FDA-925E-A172-EA1D3437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91F15-2752-5A8F-16F4-2C112332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2DCFB-E0FA-2688-7F80-FA29AD77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52507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78534-306D-00E8-6809-C134132D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748" y="365125"/>
            <a:ext cx="9060051" cy="105024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6B083B-8788-4A08-875E-CC1977BCA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50209"/>
            <a:ext cx="5181600" cy="35267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303140-D725-B5B0-090F-65B9148E5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pic>
        <p:nvPicPr>
          <p:cNvPr id="8" name="Picture 4" descr="page1image825135488">
            <a:extLst>
              <a:ext uri="{FF2B5EF4-FFF2-40B4-BE49-F238E27FC236}">
                <a16:creationId xmlns:a16="http://schemas.microsoft.com/office/drawing/2014/main" id="{34D48ACF-2E9E-AA80-F963-8820130DA7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688" y="1351770"/>
            <a:ext cx="9032240" cy="4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9039D-65B1-BDCE-F1D1-88A59C28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698EB-BE35-E6F1-970A-A89778BC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128F8-B7FB-1136-0538-05324454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15933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7B1476-FBCE-2406-0D2F-8D4DDBD7E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50507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8A4CAC-7F58-6191-C3A1-9303E67A9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328987"/>
            <a:ext cx="5157787" cy="2860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A05D1D-C257-F9F5-E8BD-7ED9AF68C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0040F1-219A-D0E6-F61A-3A7D0CA5C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3223DFCB-737B-E052-529F-FF44D73E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748" y="365125"/>
            <a:ext cx="9060051" cy="105024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15" name="Picture 4" descr="page1image825135488">
            <a:extLst>
              <a:ext uri="{FF2B5EF4-FFF2-40B4-BE49-F238E27FC236}">
                <a16:creationId xmlns:a16="http://schemas.microsoft.com/office/drawing/2014/main" id="{0C150A46-1477-81E6-AE7F-E6298D4367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688" y="1351770"/>
            <a:ext cx="9032240" cy="4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82667-B582-3E1C-8F0A-382E0878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9FB90-1C59-F196-09F0-C1D26B95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D7497-8E2E-5A76-975A-FC45D8BF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44426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10E612A5-A0D8-F62E-DC97-E2C40A81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748" y="365125"/>
            <a:ext cx="9060051" cy="105024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4" descr="page1image825135488">
            <a:extLst>
              <a:ext uri="{FF2B5EF4-FFF2-40B4-BE49-F238E27FC236}">
                <a16:creationId xmlns:a16="http://schemas.microsoft.com/office/drawing/2014/main" id="{6B4E03AE-0882-A47C-22D5-BCA9C3E4C2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688" y="1351770"/>
            <a:ext cx="9032240" cy="4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4E2E1-1AC4-E3D8-33D2-C9623AE3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C5899-3188-42D1-CC42-193F5185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C272B-8BF3-6C01-FFBB-C8CE1393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48078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19FF4-1BFD-8F83-B917-4D92D248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680C8-DE04-0C4D-D37C-8528CB72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A45ED-BCB2-7560-BE1B-1A52447A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19638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E117E-F1F7-7776-2A1B-78D8194D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624137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89ADC-CEA9-D3EE-3EF9-1AA8C973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01C604-D2C2-144A-A25F-AEF5FC640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268788"/>
            <a:ext cx="3932237" cy="1600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28A34-379C-FD1F-22E8-9C3A1F00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68601-C13B-DF81-5CB2-37DBD1FB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86F2C-F9F7-B91A-C238-B4200ABD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82090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B991DF-F93A-E6E0-CC64-F8A227AC8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1E6818D-AFD5-2896-56DA-4F1802E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624137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79A80AD4-1BEF-14FA-B8DE-ACEF1C269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268788"/>
            <a:ext cx="3932237" cy="1600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646EF-5260-B8C6-3360-F194CEE4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636B0-81FF-C908-8BB5-3C1D93E9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E223F-99AB-062B-FA6F-DEA20AE4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10428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age1image825140816">
            <a:extLst>
              <a:ext uri="{FF2B5EF4-FFF2-40B4-BE49-F238E27FC236}">
                <a16:creationId xmlns:a16="http://schemas.microsoft.com/office/drawing/2014/main" id="{0A13063B-939A-447C-61E6-8A034823BD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16" y="475643"/>
            <a:ext cx="1581517" cy="209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611FDC-B666-2E6A-43CE-41030942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398" y="1795347"/>
            <a:ext cx="9169401" cy="4381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1F99EA-5F46-132A-E483-67D16288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1475" y="6345354"/>
            <a:ext cx="1346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A95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FE2B4-FDAF-0BA9-6F7C-E40369747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5331" y="6345199"/>
            <a:ext cx="8502426" cy="365125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r">
              <a:defRPr sz="1200">
                <a:solidFill>
                  <a:srgbClr val="0A95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0A3A18-A109-F86D-B196-FBF004EF6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40278" y="6343098"/>
            <a:ext cx="513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A95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868DA50-12EF-3346-B79B-4104712EF7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elplatzhalter 6">
            <a:extLst>
              <a:ext uri="{FF2B5EF4-FFF2-40B4-BE49-F238E27FC236}">
                <a16:creationId xmlns:a16="http://schemas.microsoft.com/office/drawing/2014/main" id="{1083EB2B-0114-348B-D32A-E5E4F83D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398" y="365125"/>
            <a:ext cx="91694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76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385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385E"/>
        </a:buClr>
        <a:buSzPct val="110000"/>
        <a:buFont typeface="Wingdings" pitchFamily="2" charset="2"/>
        <a:buChar char="§"/>
        <a:defRPr sz="2800" kern="1200">
          <a:solidFill>
            <a:srgbClr val="00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A95D2"/>
        </a:buClr>
        <a:buFont typeface="Wingdings" pitchFamily="2" charset="2"/>
        <a:buChar char="§"/>
        <a:defRPr sz="2400" kern="1200">
          <a:solidFill>
            <a:srgbClr val="00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EE5FC"/>
        </a:buClr>
        <a:buSzPct val="90000"/>
        <a:buFont typeface="Wingdings" pitchFamily="2" charset="2"/>
        <a:buChar char="§"/>
        <a:defRPr sz="2000" kern="1200">
          <a:solidFill>
            <a:srgbClr val="00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5C5C5"/>
        </a:buClr>
        <a:buSzPct val="80000"/>
        <a:buFont typeface="Wingdings" pitchFamily="2" charset="2"/>
        <a:buChar char="§"/>
        <a:defRPr sz="1800" kern="1200">
          <a:solidFill>
            <a:srgbClr val="00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rgbClr val="00385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microsoft.com/office/2007/relationships/hdphoto" Target="../media/hdphoto3.wdp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ipartmax.com/png/middle/277-2772015_iphone-clipart-smartphone-accessory-celular-sin-fondo-png.png" TargetMode="External"/><Relationship Id="rId2" Type="http://schemas.openxmlformats.org/officeDocument/2006/relationships/hyperlink" Target="https://media.istockphoto.com/vectors/desktop-computer-icon-vector-isolated-vector-id942286504?k=20&amp;m=942286504&amp;s=170667a&amp;w=0&amp;h=faK8_FvtXDV0rGQh43k3SfCzFfBs7HgccQwWFw8j9Mg=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hiahr/accel_mouse" TargetMode="External"/><Relationship Id="rId5" Type="http://schemas.openxmlformats.org/officeDocument/2006/relationships/hyperlink" Target="https://docs-assets.developer.apple.com/published/1c3e1a60a4/10421a93-a1dd-41a8-a9c0-7147d3f47f27.png" TargetMode="External"/><Relationship Id="rId4" Type="http://schemas.openxmlformats.org/officeDocument/2006/relationships/hyperlink" Target="https://www.clipartmax.com/png/middle/4-42693_server-clip-art-server-clipart.png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5D63-E918-03E3-6707-8BE9FC876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/>
              <a:t>Accel Mouse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7F3D4-BE39-0C14-F303-7AEE258B1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DE"/>
              <a:t>P. Ahrendt, C. Siman-Chereches, S. Chenyu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A24C5-482D-350B-99C3-E62B87E0B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/>
              <a:t>Robotics Project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6E327-3713-0B19-9048-2CE0547026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6B095-E304-D533-4794-74301D1E28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75A54-C0E5-1D1C-C746-FB9C70EC98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185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0D790-367A-EC07-9046-E66CF73C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15CE9-8AEC-7C3C-2CC5-7BA4D440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E0C86-6802-92A7-C6F4-29CD7EB9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5" name="Picture 2" descr="Desktop Computer Icon Vector Isolated Stock Illustration - Download Image  Now - Computer, Clip Art, Computer Keyboard - iStock">
            <a:extLst>
              <a:ext uri="{FF2B5EF4-FFF2-40B4-BE49-F238E27FC236}">
                <a16:creationId xmlns:a16="http://schemas.microsoft.com/office/drawing/2014/main" id="{7A1465DE-A007-4706-1AD5-A75449825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3" t="23117" r="20545" b="34995"/>
          <a:stretch/>
        </p:blipFill>
        <p:spPr bwMode="auto">
          <a:xfrm>
            <a:off x="2438399" y="571317"/>
            <a:ext cx="8043333" cy="571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phone Clipart Smartphone Accessory - Celular Sin Fondo Png - Free  Transparent PNG Clipart Images Download">
            <a:extLst>
              <a:ext uri="{FF2B5EF4-FFF2-40B4-BE49-F238E27FC236}">
                <a16:creationId xmlns:a16="http://schemas.microsoft.com/office/drawing/2014/main" id="{31EDBA1E-9F65-3E4C-5314-86B1CCB1FD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5" b="93565" l="10000" r="90000">
                        <a14:foregroundMark x1="31310" y1="7465" x2="31310" y2="7465"/>
                        <a14:foregroundMark x1="44762" y1="9138" x2="44762" y2="9138"/>
                        <a14:foregroundMark x1="71190" y1="70399" x2="71190" y2="70399"/>
                        <a14:foregroundMark x1="76667" y1="85972" x2="76667" y2="85972"/>
                        <a14:foregroundMark x1="74405" y1="81725" x2="74167" y2="78764"/>
                        <a14:foregroundMark x1="77381" y1="90605" x2="28452" y2="91506"/>
                        <a14:foregroundMark x1="28452" y1="91506" x2="22857" y2="83655"/>
                        <a14:foregroundMark x1="22857" y1="83655" x2="21429" y2="83912"/>
                        <a14:foregroundMark x1="35595" y1="93565" x2="46310" y2="92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12" t="5324" r="14825" b="5324"/>
          <a:stretch/>
        </p:blipFill>
        <p:spPr bwMode="auto">
          <a:xfrm>
            <a:off x="5753593" y="3042886"/>
            <a:ext cx="1405901" cy="163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phone Clipart Smartphone Accessory - Celular Sin Fondo Png - Free  Transparent PNG Clipart Images Download">
            <a:extLst>
              <a:ext uri="{FF2B5EF4-FFF2-40B4-BE49-F238E27FC236}">
                <a16:creationId xmlns:a16="http://schemas.microsoft.com/office/drawing/2014/main" id="{014B5C0B-405C-7357-FABA-139831BC78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465" b="93565" l="10000" r="90000">
                        <a14:foregroundMark x1="31310" y1="7465" x2="31310" y2="7465"/>
                        <a14:foregroundMark x1="44762" y1="9138" x2="44762" y2="9138"/>
                        <a14:foregroundMark x1="71190" y1="70399" x2="71190" y2="70399"/>
                        <a14:foregroundMark x1="76667" y1="85972" x2="76667" y2="85972"/>
                        <a14:foregroundMark x1="74405" y1="81725" x2="74167" y2="78764"/>
                        <a14:foregroundMark x1="77381" y1="90605" x2="28452" y2="91506"/>
                        <a14:foregroundMark x1="28452" y1="91506" x2="22857" y2="83655"/>
                        <a14:foregroundMark x1="22857" y1="83655" x2="21429" y2="83912"/>
                        <a14:foregroundMark x1="35595" y1="93565" x2="46310" y2="92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12" t="5324" r="14825" b="5324"/>
          <a:stretch/>
        </p:blipFill>
        <p:spPr bwMode="auto">
          <a:xfrm rot="1794208">
            <a:off x="6052961" y="3178139"/>
            <a:ext cx="1430104" cy="165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B32ED7-4D71-53CA-B20D-31DCA3006843}"/>
              </a:ext>
            </a:extLst>
          </p:cNvPr>
          <p:cNvCxnSpPr/>
          <p:nvPr/>
        </p:nvCxnSpPr>
        <p:spPr>
          <a:xfrm flipV="1">
            <a:off x="6381899" y="2202024"/>
            <a:ext cx="0" cy="840862"/>
          </a:xfrm>
          <a:prstGeom prst="line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CB9E18-F195-29A7-04FC-26AF731589D5}"/>
              </a:ext>
            </a:extLst>
          </p:cNvPr>
          <p:cNvCxnSpPr>
            <a:cxnSpLocks/>
          </p:cNvCxnSpPr>
          <p:nvPr/>
        </p:nvCxnSpPr>
        <p:spPr>
          <a:xfrm flipV="1">
            <a:off x="7060017" y="2278546"/>
            <a:ext cx="607389" cy="960031"/>
          </a:xfrm>
          <a:prstGeom prst="line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FEA507-95E1-9F9D-A362-5145E21B2108}"/>
              </a:ext>
            </a:extLst>
          </p:cNvPr>
          <p:cNvCxnSpPr>
            <a:cxnSpLocks/>
          </p:cNvCxnSpPr>
          <p:nvPr/>
        </p:nvCxnSpPr>
        <p:spPr>
          <a:xfrm>
            <a:off x="6381899" y="2220432"/>
            <a:ext cx="1285507" cy="0"/>
          </a:xfrm>
          <a:prstGeom prst="line">
            <a:avLst/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6E552C2A-D0D6-9E73-2FE0-E3C4D32F2A62}"/>
              </a:ext>
            </a:extLst>
          </p:cNvPr>
          <p:cNvSpPr/>
          <p:nvPr/>
        </p:nvSpPr>
        <p:spPr>
          <a:xfrm>
            <a:off x="6438122" y="2700102"/>
            <a:ext cx="634482" cy="565612"/>
          </a:xfrm>
          <a:custGeom>
            <a:avLst/>
            <a:gdLst>
              <a:gd name="connsiteX0" fmla="*/ 0 w 634482"/>
              <a:gd name="connsiteY0" fmla="*/ 323016 h 565612"/>
              <a:gd name="connsiteX1" fmla="*/ 391886 w 634482"/>
              <a:gd name="connsiteY1" fmla="*/ 5776 h 565612"/>
              <a:gd name="connsiteX2" fmla="*/ 634482 w 634482"/>
              <a:gd name="connsiteY2" fmla="*/ 565612 h 56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482" h="565612">
                <a:moveTo>
                  <a:pt x="0" y="323016"/>
                </a:moveTo>
                <a:cubicBezTo>
                  <a:pt x="143069" y="144179"/>
                  <a:pt x="286139" y="-34657"/>
                  <a:pt x="391886" y="5776"/>
                </a:cubicBezTo>
                <a:cubicBezTo>
                  <a:pt x="497633" y="46209"/>
                  <a:pt x="566057" y="305910"/>
                  <a:pt x="634482" y="565612"/>
                </a:cubicBezTo>
              </a:path>
            </a:pathLst>
          </a:custGeom>
          <a:noFill/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FEE09B-3B41-8333-4D4F-3B6951D9B016}"/>
                  </a:ext>
                </a:extLst>
              </p:cNvPr>
              <p:cNvSpPr txBox="1"/>
              <p:nvPr/>
            </p:nvSpPr>
            <p:spPr>
              <a:xfrm>
                <a:off x="6552105" y="2741602"/>
                <a:ext cx="402867" cy="380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DE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</m:oMath>
                  </m:oMathPara>
                </a14:m>
                <a:endParaRPr lang="en-DE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FEE09B-3B41-8333-4D4F-3B6951D9B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105" y="2741602"/>
                <a:ext cx="402867" cy="380938"/>
              </a:xfrm>
              <a:prstGeom prst="rect">
                <a:avLst/>
              </a:prstGeom>
              <a:blipFill>
                <a:blip r:embed="rId6"/>
                <a:stretch>
                  <a:fillRect t="-3226" r="-15152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AD481D-D1A3-949B-9007-932BE0BD7A34}"/>
                  </a:ext>
                </a:extLst>
              </p:cNvPr>
              <p:cNvSpPr txBox="1"/>
              <p:nvPr/>
            </p:nvSpPr>
            <p:spPr>
              <a:xfrm>
                <a:off x="4526116" y="1638164"/>
                <a:ext cx="2633378" cy="496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de-DE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120</m:t>
                          </m:r>
                        </m:num>
                        <m:den>
                          <m:r>
                            <a:rPr lang="de-DE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de-DE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̂"/>
                          <m:ctrlPr>
                            <a:rPr lang="de-DE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r>
                        <a:rPr lang="de-DE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lin"/>
                          <m:ctrlPr>
                            <a:rPr lang="de-DE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𝑤𝑖𝑑𝑡h</m:t>
                          </m:r>
                        </m:num>
                        <m:den>
                          <m:r>
                            <a:rPr lang="de-DE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sz="1400" b="0" i="1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AD481D-D1A3-949B-9007-932BE0BD7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116" y="1638164"/>
                <a:ext cx="2633378" cy="496290"/>
              </a:xfrm>
              <a:prstGeom prst="rect">
                <a:avLst/>
              </a:prstGeom>
              <a:blipFill>
                <a:blip r:embed="rId7"/>
                <a:stretch>
                  <a:fillRect t="-35802" r="-3241" b="-8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C4397C-22D4-B054-34DC-796D8C099436}"/>
                  </a:ext>
                </a:extLst>
              </p:cNvPr>
              <p:cNvSpPr txBox="1"/>
              <p:nvPr/>
            </p:nvSpPr>
            <p:spPr>
              <a:xfrm>
                <a:off x="6843421" y="1566099"/>
                <a:ext cx="2202270" cy="572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DE" sz="1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DE" sz="1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&gt;</m:t>
                              </m:r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𝑤𝑖𝑑𝑡h</m:t>
                              </m:r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𝑤𝑖𝑑𝑡h</m:t>
                              </m:r>
                            </m:e>
                            <m:e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𝑤𝑖𝑑𝑡h</m:t>
                              </m:r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DE" sz="14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C4397C-22D4-B054-34DC-796D8C099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421" y="1566099"/>
                <a:ext cx="2202270" cy="572914"/>
              </a:xfrm>
              <a:prstGeom prst="rect">
                <a:avLst/>
              </a:prstGeom>
              <a:blipFill>
                <a:blip r:embed="rId8"/>
                <a:stretch>
                  <a:fillRect l="-36565" t="-179787" b="-26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5CB545-58E4-0301-5D18-99ED75D10342}"/>
                  </a:ext>
                </a:extLst>
              </p:cNvPr>
              <p:cNvSpPr txBox="1"/>
              <p:nvPr/>
            </p:nvSpPr>
            <p:spPr>
              <a:xfrm>
                <a:off x="6827517" y="1921056"/>
                <a:ext cx="4649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DE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5CB545-58E4-0301-5D18-99ED75D10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17" y="1921056"/>
                <a:ext cx="464999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83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1" grpId="0"/>
      <p:bldP spid="33" grpId="0"/>
      <p:bldP spid="34" grpId="0"/>
      <p:bldP spid="3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A488D2-71E6-3BEF-0483-FC294368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A1FCB-B120-5973-5F25-2774B5D6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89152-B6CD-56A0-5DA7-7F2FC985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11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D082A84-0B70-1480-223C-3232B0729D8F}"/>
              </a:ext>
            </a:extLst>
          </p:cNvPr>
          <p:cNvGrpSpPr/>
          <p:nvPr/>
        </p:nvGrpSpPr>
        <p:grpSpPr>
          <a:xfrm>
            <a:off x="4102500" y="147676"/>
            <a:ext cx="5367931" cy="6226024"/>
            <a:chOff x="3854990" y="0"/>
            <a:chExt cx="5367931" cy="6226024"/>
          </a:xfrm>
        </p:grpSpPr>
        <p:pic>
          <p:nvPicPr>
            <p:cNvPr id="7" name="Picture 4" descr="Iphone Clipart Smartphone Accessory - Celular Sin Fondo Png - Free  Transparent PNG Clipart Images Download">
              <a:extLst>
                <a:ext uri="{FF2B5EF4-FFF2-40B4-BE49-F238E27FC236}">
                  <a16:creationId xmlns:a16="http://schemas.microsoft.com/office/drawing/2014/main" id="{BCAEFCEA-6B44-985C-182F-6B63EB35C7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465" b="93565" l="10000" r="90000">
                          <a14:foregroundMark x1="31310" y1="7465" x2="31310" y2="7465"/>
                          <a14:foregroundMark x1="44762" y1="9138" x2="44762" y2="9138"/>
                          <a14:foregroundMark x1="71190" y1="70399" x2="71190" y2="70399"/>
                          <a14:foregroundMark x1="76667" y1="85972" x2="76667" y2="85972"/>
                          <a14:foregroundMark x1="74405" y1="81725" x2="74167" y2="78764"/>
                          <a14:foregroundMark x1="77381" y1="90605" x2="28452" y2="91506"/>
                          <a14:foregroundMark x1="28452" y1="91506" x2="22857" y2="83655"/>
                          <a14:foregroundMark x1="22857" y1="83655" x2="21429" y2="83912"/>
                          <a14:foregroundMark x1="35595" y1="93565" x2="46310" y2="927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2" t="5324" r="14825" b="5324"/>
            <a:stretch/>
          </p:blipFill>
          <p:spPr bwMode="auto">
            <a:xfrm>
              <a:off x="3854990" y="0"/>
              <a:ext cx="5367931" cy="6226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5E17B41E-8822-25E1-59AF-81E89FA4B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7591" y="419495"/>
              <a:ext cx="2459496" cy="5330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4919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EFE7-C92D-260F-C6DA-DA0A7FCE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Code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5C522-351A-7B73-34EC-9C80CA999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B38E9-C8AB-4516-59A3-42667B14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35B34-A4DE-B10C-602D-B6A7039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1CFA-6D89-3FEC-A90C-28BBF98B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515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F5AD-54B7-178E-2C6D-804A11D6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The IIR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B4FB41-15A6-98A1-8A26-11214103FD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Objective: We need to filter the output noise of the accelerometer. </a:t>
                </a:r>
              </a:p>
              <a:p>
                <a:r>
                  <a:rPr lang="en-US" sz="2400" dirty="0"/>
                  <a:t>The filter we use: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400" b="0" dirty="0"/>
              </a:p>
              <a:p>
                <a:r>
                  <a:rPr lang="en-US" sz="2400" b="0" dirty="0"/>
                  <a:t>The calculation of coefficients using MATLAB</a:t>
                </a:r>
                <a:r>
                  <a:rPr lang="en-US" sz="2400" dirty="0"/>
                  <a:t>:</a:t>
                </a:r>
              </a:p>
              <a:p>
                <a:r>
                  <a:rPr lang="en-US" sz="2800" b="0" dirty="0"/>
                  <a:t>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=−0.922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=0.039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B4FB41-15A6-98A1-8A26-11214103FD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96BB3-A920-0409-A780-08D2E2FF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6ACDF-5BB5-C19F-6779-2236242B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44A4-684E-0273-FFAE-3189EEEA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65E214-6CCE-80F1-40AB-284FA71C5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235" y="3815941"/>
            <a:ext cx="3781309" cy="261381"/>
          </a:xfrm>
          <a:prstGeom prst="rect">
            <a:avLst/>
          </a:prstGeom>
        </p:spPr>
      </p:pic>
      <p:pic>
        <p:nvPicPr>
          <p:cNvPr id="12" name="图片 11" descr="图表, 折线图&#10;&#10;描述已自动生成">
            <a:extLst>
              <a:ext uri="{FF2B5EF4-FFF2-40B4-BE49-F238E27FC236}">
                <a16:creationId xmlns:a16="http://schemas.microsoft.com/office/drawing/2014/main" id="{ECF9AB73-BCA3-C67D-0B99-C71D95890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246" y="4114868"/>
            <a:ext cx="2932937" cy="2199703"/>
          </a:xfrm>
          <a:prstGeom prst="rect">
            <a:avLst/>
          </a:prstGeom>
        </p:spPr>
      </p:pic>
      <p:pic>
        <p:nvPicPr>
          <p:cNvPr id="14" name="图片 13" descr="图表, 直方图&#10;&#10;描述已自动生成">
            <a:extLst>
              <a:ext uri="{FF2B5EF4-FFF2-40B4-BE49-F238E27FC236}">
                <a16:creationId xmlns:a16="http://schemas.microsoft.com/office/drawing/2014/main" id="{6A097846-B632-4DD0-5E28-23DFE5F82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2183" y="4300918"/>
            <a:ext cx="3840774" cy="1827601"/>
          </a:xfrm>
          <a:prstGeom prst="rect">
            <a:avLst/>
          </a:prstGeom>
        </p:spPr>
      </p:pic>
      <p:pic>
        <p:nvPicPr>
          <p:cNvPr id="16" name="图片 15" descr="图表&#10;&#10;描述已自动生成">
            <a:extLst>
              <a:ext uri="{FF2B5EF4-FFF2-40B4-BE49-F238E27FC236}">
                <a16:creationId xmlns:a16="http://schemas.microsoft.com/office/drawing/2014/main" id="{9501F669-D75D-CB94-2455-D91796791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0234" y="4217379"/>
            <a:ext cx="2676288" cy="200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5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F5AD-54B7-178E-2C6D-804A11D6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The IIR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4FB41-15A6-98A1-8A26-11214103F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246" y="1795347"/>
            <a:ext cx="9044553" cy="36512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latin typeface="Arial"/>
                <a:cs typeface="Arial"/>
              </a:rPr>
              <a:t>The code of the filter</a:t>
            </a:r>
            <a:endParaRPr lang="en-US" sz="2800" b="0">
              <a:latin typeface="Arial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96BB3-A920-0409-A780-08D2E2FF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6ACDF-5BB5-C19F-6779-2236242B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44A4-684E-0273-FFAE-3189EEEA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C60F867-FE9F-9868-A35B-6CAFFEE73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46" y="2152025"/>
            <a:ext cx="3213888" cy="180419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A740841-B14E-B6BC-0BCB-B14ACB48A656}"/>
              </a:ext>
            </a:extLst>
          </p:cNvPr>
          <p:cNvSpPr txBox="1"/>
          <p:nvPr/>
        </p:nvSpPr>
        <p:spPr>
          <a:xfrm>
            <a:off x="2853239" y="4005122"/>
            <a:ext cx="2125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err="1"/>
              <a:t>data.json</a:t>
            </a:r>
            <a:r>
              <a:rPr lang="en-US" sz="1400" i="1"/>
              <a:t> </a:t>
            </a:r>
            <a:r>
              <a:rPr lang="en-US" sz="1400"/>
              <a:t>The data to send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7A1A64B-95AC-E9B4-1991-369FB3A60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908" y="2160471"/>
            <a:ext cx="3602095" cy="184464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E6FE9F5-5849-033A-6D78-673D7AC3A631}"/>
              </a:ext>
            </a:extLst>
          </p:cNvPr>
          <p:cNvSpPr txBox="1"/>
          <p:nvPr/>
        </p:nvSpPr>
        <p:spPr>
          <a:xfrm>
            <a:off x="6624497" y="4005121"/>
            <a:ext cx="3662093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1400" i="1"/>
              <a:t>sendtoserver.py </a:t>
            </a:r>
            <a:r>
              <a:rPr lang="en-US" sz="1400"/>
              <a:t>sends data to server every </a:t>
            </a:r>
            <a:r>
              <a:rPr lang="en-US" sz="1400" err="1"/>
              <a:t>ms</a:t>
            </a:r>
            <a:endParaRPr lang="en-US" sz="140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1E0D45D-F8D8-2CD6-5806-1BE91CC0E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054" y="4275868"/>
            <a:ext cx="2129798" cy="17715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32C0F84-AF03-5AF1-3572-954D5888CD20}"/>
              </a:ext>
            </a:extLst>
          </p:cNvPr>
          <p:cNvSpPr txBox="1"/>
          <p:nvPr/>
        </p:nvSpPr>
        <p:spPr>
          <a:xfrm>
            <a:off x="1147166" y="6035321"/>
            <a:ext cx="3359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The IIR filter in the server </a:t>
            </a:r>
            <a:r>
              <a:rPr lang="en-US" sz="1400" i="1"/>
              <a:t>serverreception.js</a:t>
            </a:r>
            <a:endParaRPr lang="en-US" sz="140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56D3A8B-6678-44FD-5005-8DBD8FC62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352" y="4288672"/>
            <a:ext cx="2340691" cy="1749271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C2873237-F8AE-99F7-05FE-451E3F19509B}"/>
              </a:ext>
            </a:extLst>
          </p:cNvPr>
          <p:cNvSpPr txBox="1"/>
          <p:nvPr/>
        </p:nvSpPr>
        <p:spPr>
          <a:xfrm>
            <a:off x="4879172" y="6028812"/>
            <a:ext cx="2303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err="1"/>
              <a:t>output.json</a:t>
            </a:r>
            <a:r>
              <a:rPr lang="en-US" sz="1400" i="1"/>
              <a:t> </a:t>
            </a:r>
            <a:r>
              <a:rPr lang="en-US" sz="1400"/>
              <a:t>the output result</a:t>
            </a:r>
            <a:endParaRPr lang="en-US" sz="1400" i="1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DD4D1EE-DF64-3454-9B27-B8CB5818F68A}"/>
              </a:ext>
            </a:extLst>
          </p:cNvPr>
          <p:cNvSpPr txBox="1"/>
          <p:nvPr/>
        </p:nvSpPr>
        <p:spPr>
          <a:xfrm>
            <a:off x="7956123" y="6034195"/>
            <a:ext cx="3180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the </a:t>
            </a:r>
            <a:r>
              <a:rPr lang="en-US" sz="1400" i="1" err="1"/>
              <a:t>data</a:t>
            </a:r>
            <a:r>
              <a:rPr lang="en-US" sz="1400" err="1"/>
              <a:t>.</a:t>
            </a:r>
            <a:r>
              <a:rPr lang="en-US" sz="1400" i="1" err="1"/>
              <a:t>json</a:t>
            </a:r>
            <a:r>
              <a:rPr lang="en-US" sz="1400"/>
              <a:t> and </a:t>
            </a:r>
            <a:r>
              <a:rPr lang="en-US" sz="1400" i="1" err="1"/>
              <a:t>output.json</a:t>
            </a:r>
            <a:r>
              <a:rPr lang="en-US" sz="1400"/>
              <a:t> in MATLAB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CEB4FA79-99B9-71B6-3E9E-E8A6337BA3E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578200" y="4312376"/>
            <a:ext cx="3791587" cy="180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2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85CF-B76A-643D-07CC-76160A1A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74D1B-FEC3-26BB-0426-B19B513FD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73B5-EEE0-4E00-9108-725D04B4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EC95B-D4CD-6271-3DA9-51EDCE74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49174-BF74-0998-F153-9B10DA21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684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4123-BB2D-B0A6-2053-5915B17C7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iPhone sensory data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1D65BF-E7B9-E7BE-0246-B4C167A0E5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9246" y="1795347"/>
                <a:ext cx="5789725" cy="4381616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spcBef>
                    <a:spcPts val="2000"/>
                  </a:spcBef>
                </a:pPr>
                <a:r>
                  <a:rPr lang="en-GB">
                    <a:latin typeface="Arial"/>
                    <a:cs typeface="Arial"/>
                  </a:rPr>
                  <a:t>Axes of the IMU vectors are configured differently</a:t>
                </a:r>
              </a:p>
              <a:p>
                <a:pPr lvl="1">
                  <a:spcBef>
                    <a:spcPts val="2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de-DE" b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de-DE" b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de-DE" b="0"/>
              </a:p>
              <a:p>
                <a:pPr lvl="1">
                  <a:spcBef>
                    <a:spcPts val="2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de-DE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de-DE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de-DE"/>
              </a:p>
              <a:p>
                <a:pPr lvl="1">
                  <a:spcBef>
                    <a:spcPts val="2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/>
              </a:p>
              <a:p>
                <a:pPr>
                  <a:spcBef>
                    <a:spcPts val="2000"/>
                  </a:spcBef>
                  <a:spcAft>
                    <a:spcPts val="1000"/>
                  </a:spcAft>
                </a:pPr>
                <a:r>
                  <a:rPr lang="en-GB">
                    <a:latin typeface="Arial"/>
                    <a:cs typeface="Arial"/>
                  </a:rPr>
                  <a:t>There is separate raw data for the calibrated and uncalibrated magnetometer output</a:t>
                </a:r>
                <a:endParaRPr lang="en-GB"/>
              </a:p>
              <a:p>
                <a:pPr marL="0" indent="0">
                  <a:buNone/>
                </a:pPr>
                <a:endParaRPr lang="en-GB"/>
              </a:p>
              <a:p>
                <a:endParaRPr lang="en-GB"/>
              </a:p>
              <a:p>
                <a:endParaRPr lang="en-GB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1D65BF-E7B9-E7BE-0246-B4C167A0E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9246" y="1795347"/>
                <a:ext cx="5789725" cy="4381616"/>
              </a:xfrm>
              <a:blipFill>
                <a:blip r:embed="rId2"/>
                <a:stretch>
                  <a:fillRect l="-2316" t="-2646" r="-3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81682-64F3-FE18-49E6-48A0F23A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5888D-9105-7628-177B-157F56A1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7DF53-DDC6-0248-5985-B3DCA1D2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33C146-F7B5-4B8D-9F2B-0B7953092A47}"/>
              </a:ext>
            </a:extLst>
          </p:cNvPr>
          <p:cNvSpPr txBox="1"/>
          <p:nvPr/>
        </p:nvSpPr>
        <p:spPr>
          <a:xfrm>
            <a:off x="10707757" y="568441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50"/>
              <a:t>4</a:t>
            </a:r>
            <a:endParaRPr lang="en-DE"/>
          </a:p>
        </p:txBody>
      </p:sp>
      <p:pic>
        <p:nvPicPr>
          <p:cNvPr id="5122" name="Picture 2" descr="Understanding Reference Frames and Device Attitude | Apple Developer  Documentation">
            <a:extLst>
              <a:ext uri="{FF2B5EF4-FFF2-40B4-BE49-F238E27FC236}">
                <a16:creationId xmlns:a16="http://schemas.microsoft.com/office/drawing/2014/main" id="{7A5A6C9C-A1DC-C88B-4A1B-B3BC8E979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412" y="2026675"/>
            <a:ext cx="3169937" cy="357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775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62BB-CA8B-1562-E5F9-1F5F61E7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Data transmission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0103-2A7A-089C-6CC0-1DF0736C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Arial"/>
                <a:cs typeface="Arial"/>
              </a:rPr>
              <a:t>Asynchronously sending data introduces problems:</a:t>
            </a:r>
            <a:endParaRPr lang="en-GB"/>
          </a:p>
          <a:p>
            <a:pPr lvl="1"/>
            <a:r>
              <a:rPr lang="en-GB">
                <a:latin typeface="Arial"/>
                <a:cs typeface="Arial"/>
              </a:rPr>
              <a:t>Sometimes data is received in the wrong order</a:t>
            </a:r>
            <a:endParaRPr lang="en-GB"/>
          </a:p>
          <a:p>
            <a:pPr lvl="1"/>
            <a:r>
              <a:rPr lang="en-GB">
                <a:latin typeface="Arial"/>
                <a:cs typeface="Arial"/>
              </a:rPr>
              <a:t>Differing packet number sent in a period</a:t>
            </a:r>
          </a:p>
          <a:p>
            <a:pPr lvl="1"/>
            <a:r>
              <a:rPr lang="en-GB">
                <a:latin typeface="Arial"/>
                <a:cs typeface="Arial"/>
              </a:rPr>
              <a:t>Sending data fast enough will throttle the received packets</a:t>
            </a:r>
          </a:p>
          <a:p>
            <a:r>
              <a:rPr lang="en-GB">
                <a:latin typeface="Arial"/>
                <a:cs typeface="Arial"/>
              </a:rPr>
              <a:t>A </a:t>
            </a:r>
            <a:r>
              <a:rPr lang="en-GB" err="1">
                <a:latin typeface="Arial"/>
                <a:cs typeface="Arial"/>
              </a:rPr>
              <a:t>websocket</a:t>
            </a:r>
            <a:r>
              <a:rPr lang="en-GB">
                <a:latin typeface="Arial"/>
                <a:cs typeface="Arial"/>
              </a:rPr>
              <a:t> allows for two-way low-latency communication</a:t>
            </a:r>
          </a:p>
          <a:p>
            <a:r>
              <a:rPr lang="en-GB">
                <a:latin typeface="Arial"/>
                <a:cs typeface="Arial"/>
              </a:rPr>
              <a:t>Other times, you just forget a hard-coded 3 second delay in your package sending script. Oops!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76685-AB69-6099-57A9-132148B6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32E33-CD83-9BA1-05F4-65135506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88688-93A7-A960-FB9A-C0A86F9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492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D408-7A0F-9694-F31A-4FCC982D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Magnetic North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62F34-223B-0007-7BBF-414D66084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Arial"/>
                <a:cs typeface="Arial"/>
              </a:rPr>
              <a:t>The yaw angle is in the range [-π,π] but when you go above π, the angle resets to -π</a:t>
            </a:r>
          </a:p>
          <a:p>
            <a:pPr lvl="1"/>
            <a:r>
              <a:rPr lang="en-GB" dirty="0">
                <a:latin typeface="Arial"/>
                <a:cs typeface="Arial"/>
              </a:rPr>
              <a:t>This happens due to the position of the magnetic north and has to be accounted for in the yaw calculation</a:t>
            </a:r>
          </a:p>
          <a:p>
            <a:r>
              <a:rPr lang="en-GB" dirty="0">
                <a:latin typeface="Arial"/>
                <a:cs typeface="Arial"/>
              </a:rPr>
              <a:t>While testing the app, the environment was mostly not facing magnetic north, so the error case was difficult to notice</a:t>
            </a:r>
          </a:p>
          <a:p>
            <a:r>
              <a:rPr lang="en-GB" dirty="0">
                <a:latin typeface="Arial"/>
                <a:cs typeface="Arial"/>
              </a:rPr>
              <a:t>The solution was to add/subtract 2π each time the angle was switching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CE802-6D89-4717-11BA-BA8F7D1B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76ABF-0105-8678-EF48-9AE1BD17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E37D-3797-2EBD-AC96-12CD39E5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071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BC92-61DA-F35D-7476-F3917D7F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Noisy or unreliable projection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FEBD0-4E8A-EBA4-3E12-EBD7AE2826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GB" dirty="0">
                    <a:latin typeface="Arial"/>
                    <a:cs typeface="Arial"/>
                  </a:rPr>
                  <a:t>Phone orientation vector is projected onto the screen</a:t>
                </a:r>
              </a:p>
              <a:p>
                <a:r>
                  <a:rPr lang="en-GB" dirty="0">
                    <a:latin typeface="Arial"/>
                    <a:cs typeface="Arial"/>
                  </a:rPr>
                  <a:t>A complementary filter and a 1D </a:t>
                </a:r>
                <a:r>
                  <a:rPr lang="en-GB" dirty="0" err="1">
                    <a:latin typeface="Arial"/>
                    <a:cs typeface="Arial"/>
                  </a:rPr>
                  <a:t>Kalmann</a:t>
                </a:r>
                <a:r>
                  <a:rPr lang="en-GB" dirty="0">
                    <a:latin typeface="Arial"/>
                    <a:cs typeface="Arial"/>
                  </a:rPr>
                  <a:t> filter is required</a:t>
                </a:r>
              </a:p>
              <a:p>
                <a:r>
                  <a:rPr lang="en-GB" dirty="0">
                    <a:latin typeface="Arial"/>
                    <a:cs typeface="Arial"/>
                  </a:rPr>
                  <a:t>Mapping from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cs typeface="Arial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Arial"/>
                      </a:rPr>
                      <m:t>40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Arial"/>
                      </a:rPr>
                      <m:t>° 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Arial"/>
                      </a:rPr>
                      <m:t>𝑡𝑜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Arial"/>
                      </a:rPr>
                      <m:t> 0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Arial"/>
                      </a:rPr>
                      <m:t>𝑝𝑥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Arial"/>
                      </a:rPr>
                      <m:t>𝑎𝑛𝑑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Arial"/>
                      </a:rPr>
                      <m:t> 40° 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Arial"/>
                      </a:rPr>
                      <m:t>𝑡𝑜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Arial"/>
                      </a:rPr>
                      <m:t> 1920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Arial"/>
                      </a:rPr>
                      <m:t>𝑝𝑥</m:t>
                    </m:r>
                  </m:oMath>
                </a14:m>
                <a:r>
                  <a:rPr lang="en-GB" dirty="0"/>
                  <a:t> can be too sensitive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FEBD0-4E8A-EBA4-3E12-EBD7AE2826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3" t="-260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2338D-EB60-E792-5476-14CAF0E46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4502B-E246-D0E4-237E-54794628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0244A-8D87-5A1D-743C-CB1D93E3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30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0645-177E-CF30-43A6-0F53884F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Table of Contents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513F-F6EE-558C-7A49-B575BC547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Arial"/>
                <a:cs typeface="Arial"/>
              </a:rPr>
              <a:t>Introduction</a:t>
            </a:r>
          </a:p>
          <a:p>
            <a:r>
              <a:rPr lang="en-GB" dirty="0">
                <a:latin typeface="Arial"/>
                <a:cs typeface="Arial"/>
              </a:rPr>
              <a:t>The initial idea</a:t>
            </a:r>
          </a:p>
          <a:p>
            <a:r>
              <a:rPr lang="en-GB" dirty="0">
                <a:latin typeface="Arial"/>
                <a:cs typeface="Arial"/>
              </a:rPr>
              <a:t>Architecture</a:t>
            </a:r>
          </a:p>
          <a:p>
            <a:r>
              <a:rPr lang="en-GB" dirty="0">
                <a:latin typeface="Arial"/>
                <a:cs typeface="Arial"/>
              </a:rPr>
              <a:t>Implementation</a:t>
            </a:r>
          </a:p>
          <a:p>
            <a:r>
              <a:rPr lang="en-GB" dirty="0">
                <a:latin typeface="Arial"/>
                <a:cs typeface="Arial"/>
              </a:rPr>
              <a:t>Challenges</a:t>
            </a:r>
          </a:p>
          <a:p>
            <a:r>
              <a:rPr lang="en-GB" dirty="0">
                <a:latin typeface="Arial"/>
                <a:cs typeface="Arial"/>
              </a:rPr>
              <a:t>Prerequisite Libraries</a:t>
            </a:r>
          </a:p>
          <a:p>
            <a:r>
              <a:rPr lang="en-GB" dirty="0">
                <a:latin typeface="Arial"/>
                <a:cs typeface="Arial"/>
              </a:rPr>
              <a:t>The Final Design</a:t>
            </a:r>
          </a:p>
          <a:p>
            <a:r>
              <a:rPr lang="en-GB" dirty="0">
                <a:latin typeface="Arial"/>
                <a:cs typeface="Arial"/>
              </a:rPr>
              <a:t>Conclusion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437E6-333A-2B12-D258-6CE13278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67759-F8EA-A8EE-714B-5E3FA442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7E054-2B67-6D14-C1AE-F7FBBD15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209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6A85-38C4-AD7F-08B0-1E012329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>
                <a:latin typeface="Arial"/>
                <a:cs typeface="Arial"/>
              </a:rPr>
              <a:t>Prerequisite Libraries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D64B9-48E5-E971-18D6-80BDF4199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General</a:t>
            </a:r>
          </a:p>
          <a:p>
            <a:pPr lvl="1"/>
            <a:r>
              <a:rPr lang="en-US" err="1">
                <a:latin typeface="Arial"/>
                <a:cs typeface="Arial"/>
              </a:rPr>
              <a:t>Mathjs</a:t>
            </a:r>
            <a:r>
              <a:rPr lang="en-US">
                <a:latin typeface="Arial"/>
                <a:cs typeface="Arial"/>
              </a:rPr>
              <a:t> – math </a:t>
            </a:r>
            <a:r>
              <a:rPr lang="en-US" err="1">
                <a:latin typeface="Arial"/>
                <a:cs typeface="Arial"/>
              </a:rPr>
              <a:t>qol</a:t>
            </a:r>
            <a:r>
              <a:rPr lang="en-US">
                <a:latin typeface="Arial"/>
                <a:cs typeface="Arial"/>
              </a:rPr>
              <a:t> functions, better than native </a:t>
            </a:r>
            <a:r>
              <a:rPr lang="en-US" err="1">
                <a:latin typeface="Arial"/>
                <a:cs typeface="Arial"/>
              </a:rPr>
              <a:t>js</a:t>
            </a:r>
            <a:endParaRPr lang="en-US">
              <a:latin typeface="Arial"/>
              <a:cs typeface="Arial"/>
            </a:endParaRPr>
          </a:p>
          <a:p>
            <a:pPr lvl="1"/>
            <a:r>
              <a:rPr lang="en-US" err="1">
                <a:latin typeface="Arial"/>
                <a:cs typeface="Arial"/>
              </a:rPr>
              <a:t>Websocket</a:t>
            </a:r>
            <a:r>
              <a:rPr lang="en-US">
                <a:latin typeface="Arial"/>
                <a:cs typeface="Arial"/>
              </a:rPr>
              <a:t> – for </a:t>
            </a:r>
            <a:r>
              <a:rPr lang="en-US" err="1">
                <a:latin typeface="Arial"/>
                <a:cs typeface="Arial"/>
              </a:rPr>
              <a:t>websocket</a:t>
            </a:r>
            <a:r>
              <a:rPr lang="en-US">
                <a:latin typeface="Arial"/>
                <a:cs typeface="Arial"/>
              </a:rPr>
              <a:t> communication</a:t>
            </a:r>
          </a:p>
          <a:p>
            <a:pPr lvl="1"/>
            <a:r>
              <a:rPr lang="en-US" err="1">
                <a:latin typeface="Arial"/>
                <a:cs typeface="Arial"/>
              </a:rPr>
              <a:t>Kalmanjs</a:t>
            </a:r>
            <a:r>
              <a:rPr lang="en-US">
                <a:latin typeface="Arial"/>
                <a:cs typeface="Arial"/>
              </a:rPr>
              <a:t> – simple Kalman noise filter for 1D data</a:t>
            </a:r>
          </a:p>
          <a:p>
            <a:r>
              <a:rPr lang="en-US">
                <a:latin typeface="Arial"/>
                <a:cs typeface="Arial"/>
              </a:rPr>
              <a:t>On MacOS</a:t>
            </a:r>
            <a:endParaRPr lang="en-US"/>
          </a:p>
          <a:p>
            <a:pPr lvl="1"/>
            <a:r>
              <a:rPr lang="en-US">
                <a:latin typeface="Arial"/>
                <a:cs typeface="Arial"/>
              </a:rPr>
              <a:t>Pyautogui – mouse, keyboard events, screen info</a:t>
            </a:r>
          </a:p>
          <a:p>
            <a:r>
              <a:rPr lang="en-US">
                <a:latin typeface="Arial"/>
                <a:cs typeface="Arial"/>
              </a:rPr>
              <a:t>On Windows</a:t>
            </a:r>
          </a:p>
          <a:p>
            <a:pPr lvl="1"/>
            <a:r>
              <a:rPr lang="en-US">
                <a:latin typeface="Arial"/>
                <a:cs typeface="Arial"/>
              </a:rPr>
              <a:t>Node-cursor – for easier mouse driver access</a:t>
            </a:r>
          </a:p>
          <a:p>
            <a:pPr lvl="1"/>
            <a:r>
              <a:rPr lang="en-US">
                <a:latin typeface="Arial"/>
                <a:cs typeface="Arial"/>
              </a:rPr>
              <a:t>VS 2019 and Windows C++ Dev. Kit – for accessing drivers</a:t>
            </a:r>
          </a:p>
          <a:p>
            <a:pPr lvl="1"/>
            <a:r>
              <a:rPr lang="en-US" err="1">
                <a:latin typeface="Arial"/>
                <a:cs typeface="Arial"/>
              </a:rPr>
              <a:t>Robotjs</a:t>
            </a:r>
            <a:r>
              <a:rPr lang="en-US">
                <a:latin typeface="Arial"/>
                <a:cs typeface="Arial"/>
              </a:rPr>
              <a:t> – for sending keyboard events, reading </a:t>
            </a:r>
            <a:r>
              <a:rPr lang="en-US" err="1">
                <a:latin typeface="Arial"/>
                <a:cs typeface="Arial"/>
              </a:rPr>
              <a:t>screeninfo</a:t>
            </a:r>
            <a:endParaRPr lang="en-US">
              <a:latin typeface="Arial"/>
              <a:cs typeface="Arial"/>
            </a:endParaRPr>
          </a:p>
          <a:p>
            <a:pPr lvl="1"/>
            <a:endParaRPr lang="en-US">
              <a:latin typeface="Arial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EB7CD-1CAA-6961-4848-C1328E24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43A78-FE0A-C783-0DE2-1B937964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8619B-DC22-8060-90D6-40562613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23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4C88-B9F8-A6C3-B7B2-75697AE5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Final Design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7C10B-6B71-6209-FA79-84CAF4420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GB">
                <a:latin typeface="Arial"/>
                <a:cs typeface="Arial"/>
              </a:rPr>
              <a:t>Switching windows, scrolling, and even presenting is possible with the phone</a:t>
            </a:r>
            <a:endParaRPr lang="en-US"/>
          </a:p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GB">
                <a:latin typeface="Arial"/>
                <a:cs typeface="Arial"/>
              </a:rPr>
              <a:t>Data processing can happen on the server, or on the phone depending on demand</a:t>
            </a:r>
          </a:p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GB">
                <a:latin typeface="Arial"/>
                <a:cs typeface="Arial"/>
              </a:rPr>
              <a:t>A usable, universally available mouse pointer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DBB65-6405-D683-F303-38204051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AD45D-63F8-1CCE-7F9D-7E91E6E1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EC0CB-C4CB-DEE5-46A0-A79E9283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902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74B5-C9FA-F439-4C90-F4F1A635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Conclusion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F2833-5762-08EE-75F1-8C088F2BB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</a:pPr>
            <a:r>
              <a:rPr lang="en-GB">
                <a:latin typeface="Arial"/>
                <a:cs typeface="Arial"/>
              </a:rPr>
              <a:t>Phone attitude estimation using the in-built sensors can be used to control a cursor or possibly a robot</a:t>
            </a:r>
            <a:endParaRPr lang="en-GB"/>
          </a:p>
          <a:p>
            <a:pPr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</a:pPr>
            <a:r>
              <a:rPr lang="en-GB">
                <a:latin typeface="Arial"/>
                <a:cs typeface="Arial"/>
              </a:rPr>
              <a:t>Using a complementary filter with the accelero-, magneto-, and gyro-meter yields a robust attitude estimation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7B3CC-59FB-9EE4-5EE9-C2B3965F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E2895-EAA0-C5ED-9CF7-94B597B2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40A0-7BEF-0D88-B41A-A6B4273B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119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7359-DE21-A82A-9C83-DCDE424A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21B49-83F6-F10C-370D-509A855F1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246" y="1795347"/>
            <a:ext cx="9044553" cy="571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Arial"/>
                <a:cs typeface="Arial"/>
              </a:rPr>
              <a:t>Pointing at things with your phone is...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9E383-0CE5-7F44-E0D6-F8C3663C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460AF-EA15-43EB-EF84-F4372A3C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8B268-EA1D-FCFE-A4F3-2A1B2B6D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4A4564-C746-9C68-A2B6-37960A63680E}"/>
              </a:ext>
            </a:extLst>
          </p:cNvPr>
          <p:cNvSpPr txBox="1"/>
          <p:nvPr/>
        </p:nvSpPr>
        <p:spPr>
          <a:xfrm>
            <a:off x="5116285" y="2921000"/>
            <a:ext cx="195897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000" b="1">
                <a:solidFill>
                  <a:srgbClr val="00385E"/>
                </a:solidFill>
                <a:latin typeface="Arial"/>
              </a:rPr>
              <a:t>FUN</a:t>
            </a:r>
            <a:endParaRPr lang="en-GB" sz="6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4309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628F-1908-3427-726F-73CF9ECB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References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B54AC-C72A-7E5D-259D-6C6913C14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600">
                <a:latin typeface="Arial"/>
                <a:cs typeface="Arial"/>
                <a:hlinkClick r:id="rId2"/>
              </a:rPr>
              <a:t>https://media.istockphoto.com/vectors/desktop-computer-icon-vector-isolated-vector-id942286504?k=20&amp;m=942286504&amp;s=170667a&amp;w=0&amp;h=faK8_FvtXDV0rGQh43k3SfCzFfBs7HgccQwWFw8j9Mg= </a:t>
            </a:r>
            <a:endParaRPr lang="en-GB" sz="1600"/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latin typeface="Arial"/>
                <a:cs typeface="Arial"/>
                <a:hlinkClick r:id="rId3"/>
              </a:rPr>
              <a:t>https://www.clipartmax.com/png/middle/277-2772015_iphone-clipart-smartphone-accessory-celular-sin-fondo-png.png</a:t>
            </a:r>
            <a:endParaRPr lang="en-GB" sz="1600">
              <a:latin typeface="Arial"/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latin typeface="Arial"/>
                <a:cs typeface="Arial"/>
                <a:hlinkClick r:id="rId4"/>
              </a:rPr>
              <a:t>https://www.clipartmax.com/png/middle/4-42693_server-clip-art-server-clipart.png</a:t>
            </a:r>
            <a:endParaRPr lang="en-GB" sz="1600">
              <a:latin typeface="Arial"/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latin typeface="Arial"/>
                <a:cs typeface="Arial"/>
                <a:hlinkClick r:id="rId5"/>
              </a:rPr>
              <a:t>https://docs-assets.developer.apple.com/published/1c3e1a60a4/10421a93-a1dd-41a8-a9c0-7147d3f47f27.png</a:t>
            </a:r>
            <a:r>
              <a:rPr lang="en-GB" sz="1600">
                <a:latin typeface="Arial"/>
                <a:cs typeface="Arial"/>
              </a:rPr>
              <a:t> </a:t>
            </a:r>
          </a:p>
          <a:p>
            <a:pPr marL="342900" indent="-342900">
              <a:buAutoNum type="arabicPeriod"/>
            </a:pPr>
            <a:r>
              <a:rPr lang="en-GB" sz="1600"/>
              <a:t>https://github.com/callmechristian/mouse-server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latin typeface="Arial"/>
                <a:cs typeface="Arial"/>
                <a:hlinkClick r:id="rId6"/>
              </a:rPr>
              <a:t>https://github.com/phiahr/accel_mouse</a:t>
            </a:r>
            <a:endParaRPr lang="en-GB" sz="1600">
              <a:latin typeface="Arial"/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latin typeface="Arial"/>
                <a:cs typeface="Arial"/>
              </a:rPr>
              <a:t>Robotics Lecture</a:t>
            </a:r>
          </a:p>
          <a:p>
            <a:pPr marL="342900" indent="-342900">
              <a:buFont typeface="+mj-lt"/>
              <a:buAutoNum type="arabicPeriod"/>
            </a:pPr>
            <a:endParaRPr lang="en-GB" sz="1600"/>
          </a:p>
          <a:p>
            <a:pPr marL="342900" indent="-342900">
              <a:buFont typeface="+mj-lt"/>
              <a:buAutoNum type="arabicPeriod"/>
            </a:pPr>
            <a:endParaRPr lang="en-GB" sz="1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EEBF-CDA5-05D7-337F-7B8CE402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CC95-01F3-94F3-6938-64DE3A4D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82339-9AC6-4C85-5283-64BA32E7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582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1AAD-6C8C-45EC-CD43-9988DE4A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814" y="1709738"/>
            <a:ext cx="7624299" cy="2852737"/>
          </a:xfrm>
        </p:spPr>
        <p:txBody>
          <a:bodyPr anchor="ctr" anchorCtr="0"/>
          <a:lstStyle/>
          <a:p>
            <a:pPr algn="ctr"/>
            <a:r>
              <a:rPr lang="en-DE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B93A2-447A-6146-522D-B816E3389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9814" y="4589463"/>
            <a:ext cx="7618880" cy="1500187"/>
          </a:xfrm>
        </p:spPr>
        <p:txBody>
          <a:bodyPr/>
          <a:lstStyle/>
          <a:p>
            <a:pPr algn="ctr"/>
            <a:r>
              <a:rPr lang="en-DE"/>
              <a:t>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8BD24-57CD-AAD0-0319-620D8534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1475" y="6345354"/>
            <a:ext cx="1346198" cy="365125"/>
          </a:xfrm>
        </p:spPr>
        <p:txBody>
          <a:bodyPr/>
          <a:lstStyle/>
          <a:p>
            <a:fld id="{B9548BB2-D6C2-2C41-B388-9AF3B5210BB8}" type="datetime3">
              <a:rPr lang="de-DE" smtClean="0"/>
              <a:t>18/10/2022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6941C-7BC8-0DCF-314B-DB7F1262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0278" y="6343098"/>
            <a:ext cx="513520" cy="365125"/>
          </a:xfrm>
        </p:spPr>
        <p:txBody>
          <a:bodyPr/>
          <a:lstStyle/>
          <a:p>
            <a:fld id="{B868DA50-12EF-3346-B79B-4104712EF727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E4B7D93-F9A2-5279-A05A-F2466604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5331" y="6345199"/>
            <a:ext cx="8502426" cy="365125"/>
          </a:xfrm>
        </p:spPr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</p:spTree>
    <p:extLst>
      <p:ext uri="{BB962C8B-B14F-4D97-AF65-F5344CB8AC3E}">
        <p14:creationId xmlns:p14="http://schemas.microsoft.com/office/powerpoint/2010/main" val="64660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7985-ADA9-927B-697C-9035E164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B54D-4070-D65C-EC38-853EF8F0F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 a robotic application</a:t>
            </a:r>
          </a:p>
          <a:p>
            <a:r>
              <a:rPr lang="en-GB" dirty="0"/>
              <a:t>Use sensors to estimate position or attitude of object</a:t>
            </a:r>
          </a:p>
          <a:p>
            <a:r>
              <a:rPr lang="en-GB" dirty="0"/>
              <a:t>Our phones have the common sensors most robots use:</a:t>
            </a:r>
          </a:p>
          <a:p>
            <a:pPr lvl="1"/>
            <a:r>
              <a:rPr lang="en-GB" dirty="0"/>
              <a:t>Accelerometer</a:t>
            </a:r>
          </a:p>
          <a:p>
            <a:pPr lvl="1"/>
            <a:r>
              <a:rPr lang="en-GB" dirty="0" err="1"/>
              <a:t>Gyrometer</a:t>
            </a:r>
            <a:endParaRPr lang="en-GB" dirty="0"/>
          </a:p>
          <a:p>
            <a:pPr lvl="1"/>
            <a:r>
              <a:rPr lang="en-GB" dirty="0"/>
              <a:t>Magnetometer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F62FD-5A15-4C6D-6304-F4927464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98447-6B31-FE53-EA48-4962922D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71C09-AAFD-DC2D-186B-F1F51B8D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31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6C43-BDC0-599D-379F-CF9CB141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The first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D0FD-89F0-5A2F-7EE8-305809A9B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Use the mouse on a flat surface, similar to how one would use a regular mouse</a:t>
            </a:r>
            <a:endParaRPr lang="en-US"/>
          </a:p>
          <a:p>
            <a:r>
              <a:rPr lang="en-GB"/>
              <a:t>Assumption: </a:t>
            </a:r>
          </a:p>
          <a:p>
            <a:pPr lvl="1"/>
            <a:r>
              <a:rPr lang="en-GB"/>
              <a:t>Use our sensors to estimate delta x &amp; y (change in position) </a:t>
            </a:r>
          </a:p>
          <a:p>
            <a:pPr lvl="2"/>
            <a:r>
              <a:rPr lang="en-GB" err="1">
                <a:latin typeface="Arial"/>
                <a:cs typeface="Arial"/>
              </a:rPr>
              <a:t>Gyrometer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US">
                <a:latin typeface="Arial"/>
                <a:cs typeface="Arial"/>
              </a:rPr>
              <a:t>and magnetometer don’t help for this </a:t>
            </a:r>
            <a:endParaRPr lang="en-US"/>
          </a:p>
          <a:p>
            <a:pPr lvl="2"/>
            <a:r>
              <a:rPr lang="en-US"/>
              <a:t>So only Accelerometer is left</a:t>
            </a:r>
          </a:p>
          <a:p>
            <a:pPr lvl="3"/>
            <a:r>
              <a:rPr lang="en-US">
                <a:latin typeface="Arial"/>
                <a:cs typeface="Arial"/>
              </a:rPr>
              <a:t>Problem: sensor fusion is impossible, so no way to reduce noise</a:t>
            </a:r>
          </a:p>
          <a:p>
            <a:pPr lvl="2"/>
            <a:r>
              <a:rPr lang="en-US">
                <a:latin typeface="Arial"/>
                <a:cs typeface="Arial"/>
              </a:rPr>
              <a:t>Distance can be computed by double integration of acceleration</a:t>
            </a:r>
          </a:p>
          <a:p>
            <a:pPr lvl="3"/>
            <a:r>
              <a:rPr lang="en-US">
                <a:latin typeface="Arial"/>
                <a:cs typeface="Arial"/>
              </a:rPr>
              <a:t>Problem: due to noise there is a drift over time between the actual and estimated velocity</a:t>
            </a:r>
          </a:p>
          <a:p>
            <a:pPr lvl="3"/>
            <a:r>
              <a:rPr lang="en-DE"/>
              <a:t>Integrating the drifted velocity to get the position increases the drift exponentially</a:t>
            </a:r>
          </a:p>
          <a:p>
            <a:pPr marL="0" indent="0">
              <a:buNone/>
            </a:pP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A0109-A240-CA24-0154-6EC804D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2B8B-89CA-9058-4B30-F6240C79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A7E7F-608D-F619-D993-35F905D0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26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EFE7-C92D-260F-C6DA-DA0A7FCE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5C522-351A-7B73-34EC-9C80CA999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B38E9-C8AB-4516-59A3-42667B14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35B34-A4DE-B10C-602D-B6A7039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1CFA-6D89-3FEC-A90C-28BBF98B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63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D038-B3D8-3D80-C3F9-289E5906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5B2B0-C68D-417A-255A-A14E1B41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39948-17BB-BE91-A1D4-3A504212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5B702-051F-99DD-94C6-73ADFC76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1026" name="Picture 2" descr="Desktop Computer Icon Vector Isolated Stock Illustration - Download Image  Now - Computer, Clip Art, Computer Keyboard - iStock">
            <a:extLst>
              <a:ext uri="{FF2B5EF4-FFF2-40B4-BE49-F238E27FC236}">
                <a16:creationId xmlns:a16="http://schemas.microsoft.com/office/drawing/2014/main" id="{20202B3F-87BC-3C50-3B0A-5ED7C151FF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3" t="19078" r="10381" b="14904"/>
          <a:stretch/>
        </p:blipFill>
        <p:spPr bwMode="auto">
          <a:xfrm>
            <a:off x="2556933" y="1483434"/>
            <a:ext cx="2102960" cy="185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phone Clipart Smartphone Accessory - Celular Sin Fondo Png - Free  Transparent PNG Clipart Images Download">
            <a:extLst>
              <a:ext uri="{FF2B5EF4-FFF2-40B4-BE49-F238E27FC236}">
                <a16:creationId xmlns:a16="http://schemas.microsoft.com/office/drawing/2014/main" id="{A67F7E0D-5690-2D20-A4F1-EABC77A2C2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5" b="93565" l="10000" r="90000">
                        <a14:foregroundMark x1="31310" y1="7465" x2="31310" y2="7465"/>
                        <a14:foregroundMark x1="44762" y1="9138" x2="44762" y2="9138"/>
                        <a14:foregroundMark x1="71190" y1="70399" x2="71190" y2="70399"/>
                        <a14:foregroundMark x1="76667" y1="85972" x2="76667" y2="85972"/>
                        <a14:foregroundMark x1="74405" y1="81725" x2="74167" y2="78764"/>
                        <a14:foregroundMark x1="77381" y1="90605" x2="28452" y2="91506"/>
                        <a14:foregroundMark x1="28452" y1="91506" x2="22857" y2="83655"/>
                        <a14:foregroundMark x1="22857" y1="83655" x2="21429" y2="83912"/>
                        <a14:foregroundMark x1="35595" y1="93565" x2="46310" y2="92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12" t="5324" r="14825" b="5324"/>
          <a:stretch/>
        </p:blipFill>
        <p:spPr bwMode="auto">
          <a:xfrm>
            <a:off x="2600720" y="3740495"/>
            <a:ext cx="2015385" cy="233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rver Clip Art - Server Clipart - Free Transparent PNG Clipart Images  Download">
            <a:extLst>
              <a:ext uri="{FF2B5EF4-FFF2-40B4-BE49-F238E27FC236}">
                <a16:creationId xmlns:a16="http://schemas.microsoft.com/office/drawing/2014/main" id="{30872F2C-A855-3432-911C-36DE1899F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70" b="91369" l="10000" r="90000">
                        <a14:foregroundMark x1="52381" y1="16667" x2="52381" y2="16667"/>
                        <a14:foregroundMark x1="50833" y1="91369" x2="50833" y2="91369"/>
                        <a14:foregroundMark x1="51429" y1="18601" x2="51429" y2="18601"/>
                        <a14:foregroundMark x1="54167" y1="23512" x2="54167" y2="23512"/>
                        <a14:foregroundMark x1="41786" y1="14435" x2="41786" y2="14435"/>
                        <a14:foregroundMark x1="62262" y1="54911" x2="62262" y2="54911"/>
                        <a14:foregroundMark x1="63095" y1="54911" x2="63095" y2="54911"/>
                        <a14:foregroundMark x1="53214" y1="20387" x2="53214" y2="203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252" t="4338" r="29674" b="5324"/>
          <a:stretch/>
        </p:blipFill>
        <p:spPr bwMode="auto">
          <a:xfrm>
            <a:off x="8843775" y="2497268"/>
            <a:ext cx="1484316" cy="254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9A12BE-F25A-4577-FA7E-ACAD7C64BBE8}"/>
              </a:ext>
            </a:extLst>
          </p:cNvPr>
          <p:cNvCxnSpPr>
            <a:cxnSpLocks/>
            <a:stCxn id="1028" idx="3"/>
          </p:cNvCxnSpPr>
          <p:nvPr/>
        </p:nvCxnSpPr>
        <p:spPr>
          <a:xfrm flipV="1">
            <a:off x="4616105" y="4349401"/>
            <a:ext cx="4183882" cy="5598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34FC4F-E171-A672-DA65-C6041E997795}"/>
              </a:ext>
            </a:extLst>
          </p:cNvPr>
          <p:cNvCxnSpPr>
            <a:cxnSpLocks/>
          </p:cNvCxnSpPr>
          <p:nvPr/>
        </p:nvCxnSpPr>
        <p:spPr>
          <a:xfrm flipH="1" flipV="1">
            <a:off x="4659893" y="2596798"/>
            <a:ext cx="4140094" cy="9271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193537-3F8F-A102-9518-7870B4E0D424}"/>
              </a:ext>
            </a:extLst>
          </p:cNvPr>
          <p:cNvSpPr txBox="1"/>
          <p:nvPr/>
        </p:nvSpPr>
        <p:spPr>
          <a:xfrm>
            <a:off x="4616105" y="5594695"/>
            <a:ext cx="368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Measure inertia with internal sensors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F2A08D-E110-7B28-43D8-EFB1DA595B8A}"/>
              </a:ext>
            </a:extLst>
          </p:cNvPr>
          <p:cNvSpPr txBox="1"/>
          <p:nvPr/>
        </p:nvSpPr>
        <p:spPr>
          <a:xfrm>
            <a:off x="4514890" y="1545651"/>
            <a:ext cx="344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Mouse gets moved on the monitor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CF76BF-A7FE-4D45-BCBB-DD205B6F890F}"/>
              </a:ext>
            </a:extLst>
          </p:cNvPr>
          <p:cNvSpPr txBox="1"/>
          <p:nvPr/>
        </p:nvSpPr>
        <p:spPr>
          <a:xfrm rot="21164894">
            <a:off x="4503716" y="4106709"/>
            <a:ext cx="390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Send estimated angle and other events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98092F-1F70-35F1-423E-F5B784121963}"/>
              </a:ext>
            </a:extLst>
          </p:cNvPr>
          <p:cNvSpPr txBox="1"/>
          <p:nvPr/>
        </p:nvSpPr>
        <p:spPr>
          <a:xfrm>
            <a:off x="2269067" y="325119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50"/>
              <a:t>1</a:t>
            </a:r>
            <a:endParaRPr lang="en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DD3E87-2917-8247-4316-F6C131E6E3DD}"/>
              </a:ext>
            </a:extLst>
          </p:cNvPr>
          <p:cNvSpPr txBox="1"/>
          <p:nvPr/>
        </p:nvSpPr>
        <p:spPr>
          <a:xfrm>
            <a:off x="2370667" y="604519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50"/>
              <a:t>2</a:t>
            </a:r>
            <a:endParaRPr lang="en-D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1A52E2-48D6-1BB2-0D4C-B4697F09CFEF}"/>
              </a:ext>
            </a:extLst>
          </p:cNvPr>
          <p:cNvSpPr txBox="1"/>
          <p:nvPr/>
        </p:nvSpPr>
        <p:spPr>
          <a:xfrm>
            <a:off x="10359521" y="4909273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50"/>
              <a:t>3</a:t>
            </a:r>
            <a:endParaRPr lang="en-D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A986E8-61F1-B114-E01D-374F9B7202E5}"/>
              </a:ext>
            </a:extLst>
          </p:cNvPr>
          <p:cNvSpPr txBox="1"/>
          <p:nvPr/>
        </p:nvSpPr>
        <p:spPr>
          <a:xfrm>
            <a:off x="7957820" y="5171892"/>
            <a:ext cx="326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Receive and process data further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6A21B-1FCD-3301-34C1-0D12A996BAE1}"/>
              </a:ext>
            </a:extLst>
          </p:cNvPr>
          <p:cNvSpPr txBox="1"/>
          <p:nvPr/>
        </p:nvSpPr>
        <p:spPr>
          <a:xfrm rot="749512">
            <a:off x="5000165" y="2456864"/>
            <a:ext cx="3810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/>
              <a:t>Send calculated mouse position, clicks </a:t>
            </a:r>
          </a:p>
          <a:p>
            <a:pPr algn="ctr"/>
            <a:r>
              <a:rPr lang="en-GB"/>
              <a:t>a</a:t>
            </a:r>
            <a:r>
              <a:rPr lang="en-DE"/>
              <a:t>nd key press events</a:t>
            </a:r>
          </a:p>
        </p:txBody>
      </p:sp>
    </p:spTree>
    <p:extLst>
      <p:ext uri="{BB962C8B-B14F-4D97-AF65-F5344CB8AC3E}">
        <p14:creationId xmlns:p14="http://schemas.microsoft.com/office/powerpoint/2010/main" val="51583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DD77-EDFC-424A-9030-699BC2D9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- </a:t>
            </a:r>
            <a:r>
              <a:rPr lang="en-DE" dirty="0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82D1A-F1F0-F9F8-8678-4A01642B9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1000"/>
              </a:spcAft>
            </a:pPr>
            <a:r>
              <a:rPr lang="en-DE">
                <a:latin typeface="Arial"/>
                <a:cs typeface="Arial"/>
              </a:rPr>
              <a:t>Handles the incoming data</a:t>
            </a:r>
          </a:p>
          <a:p>
            <a:pPr>
              <a:spcAft>
                <a:spcPts val="1000"/>
              </a:spcAft>
            </a:pPr>
            <a:r>
              <a:rPr lang="en-DE">
                <a:latin typeface="Arial"/>
                <a:cs typeface="Arial"/>
              </a:rPr>
              <a:t>Maps pitch and yaw attitude to pixels of display</a:t>
            </a:r>
          </a:p>
          <a:p>
            <a:pPr>
              <a:spcAft>
                <a:spcPts val="1000"/>
              </a:spcAft>
            </a:pPr>
            <a:r>
              <a:rPr lang="en-DE">
                <a:latin typeface="Arial"/>
                <a:cs typeface="Arial"/>
              </a:rPr>
              <a:t>Controls the mouse through a Python shell on MacOS and JavaScript shell on Windows</a:t>
            </a:r>
          </a:p>
          <a:p>
            <a:pPr>
              <a:spcAft>
                <a:spcPts val="1000"/>
              </a:spcAft>
            </a:pPr>
            <a:r>
              <a:rPr lang="en-DE">
                <a:latin typeface="Arial"/>
                <a:cs typeface="Arial"/>
              </a:rPr>
              <a:t>Applies a Kalmann filter (for 1D data) to the final displacement to reduce noise</a:t>
            </a:r>
          </a:p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98FBA-8413-F445-7C3D-08E42490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C657-987D-B095-13D2-B408DFA6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92344-48DB-1AF5-5131-518D6A4C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1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F5B1-F9A5-E53D-970E-2D6E135A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Architecture - </a:t>
            </a:r>
            <a:r>
              <a:rPr lang="en-DE" sz="3600" dirty="0"/>
              <a:t>Estimation </a:t>
            </a:r>
            <a:r>
              <a:rPr lang="en-DE" sz="3600" dirty="0">
                <a:latin typeface="Arial"/>
                <a:cs typeface="Arial"/>
              </a:rPr>
              <a:t>of Euler angles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A3F08-6B54-6263-69B2-52936061C4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9246" y="1795347"/>
                <a:ext cx="9239287" cy="4381616"/>
              </a:xfrm>
            </p:spPr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r>
                  <a:rPr lang="en-US" sz="3200">
                    <a:latin typeface="Arial"/>
                    <a:cs typeface="Arial"/>
                  </a:rPr>
                  <a:t>Swift library to get the accelerometer, magnetometer and </a:t>
                </a:r>
                <a:r>
                  <a:rPr lang="en-US" sz="3200" err="1">
                    <a:latin typeface="Arial"/>
                    <a:cs typeface="Arial"/>
                  </a:rPr>
                  <a:t>gyrometer</a:t>
                </a:r>
                <a:r>
                  <a:rPr lang="en-US" sz="3200">
                    <a:latin typeface="Arial"/>
                    <a:cs typeface="Arial"/>
                  </a:rPr>
                  <a:t> data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3200">
                    <a:latin typeface="Arial"/>
                    <a:cs typeface="Arial"/>
                  </a:rPr>
                  <a:t>Estimate pitch and roll from accelerometer data: </a:t>
                </a:r>
              </a:p>
              <a:p>
                <a:pPr marL="0" indent="0" algn="ctr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de-DE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𝜙</m:t>
                          </m:r>
                        </m:e>
                      </m:acc>
                      <m:r>
                        <a:rPr lang="de-DE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2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asin</m:t>
                      </m:r>
                      <m:r>
                        <a:rPr lang="de-DE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⁡(</m:t>
                      </m:r>
                      <m:f>
                        <m:fPr>
                          <m:ctrlPr>
                            <a:rPr lang="de-DE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de-DE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de-DE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𝑔</m:t>
                          </m:r>
                        </m:den>
                      </m:f>
                      <m:r>
                        <a:rPr lang="de-DE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sz="2600">
                  <a:solidFill>
                    <a:schemeClr val="accent1"/>
                  </a:solidFill>
                  <a:latin typeface="Arial"/>
                  <a:cs typeface="Arial"/>
                </a:endParaRPr>
              </a:p>
              <a:p>
                <a:pPr marL="0" indent="0" algn="ctr"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2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𝜃</m:t>
                          </m:r>
                        </m:e>
                      </m:acc>
                      <m:r>
                        <a:rPr lang="de-DE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2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atan</m:t>
                      </m:r>
                      <m:r>
                        <a:rPr lang="de-DE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⁡(</m:t>
                      </m:r>
                      <m:f>
                        <m:fPr>
                          <m:ctrlPr>
                            <a:rPr lang="de-DE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de-DE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de-DE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de-DE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sz="2600">
                  <a:solidFill>
                    <a:schemeClr val="accent1"/>
                  </a:solidFill>
                  <a:latin typeface="Arial"/>
                  <a:cs typeface="Arial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DE" sz="3200">
                    <a:latin typeface="Arial"/>
                    <a:cs typeface="Arial"/>
                  </a:rPr>
                  <a:t>Pure accelerometer estimate yielded better results than when combined with gyrometer data</a:t>
                </a:r>
                <a:endParaRPr lang="en-US" sz="3200">
                  <a:solidFill>
                    <a:schemeClr val="accent1"/>
                  </a:solidFill>
                  <a:latin typeface="Arial"/>
                  <a:cs typeface="Arial"/>
                </a:endParaRPr>
              </a:p>
              <a:p>
                <a:pPr lvl="1">
                  <a:spcAft>
                    <a:spcPts val="600"/>
                  </a:spcAft>
                </a:pPr>
                <a:endParaRPr lang="en-US" sz="2200">
                  <a:solidFill>
                    <a:schemeClr val="accent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A3F08-6B54-6263-69B2-52936061C4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9246" y="1795347"/>
                <a:ext cx="9239287" cy="4381616"/>
              </a:xfrm>
              <a:blipFill>
                <a:blip r:embed="rId2"/>
                <a:stretch>
                  <a:fillRect l="-1716" t="-4318" r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FCE9-A2D0-1429-F2A7-44A5B26F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4397-56DF-2350-4709-21E5F28F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D5475-69DD-A619-BAE5-2C904271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5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A666-C97B-DA5D-49AD-72BE8E41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Architecture - </a:t>
            </a:r>
            <a:r>
              <a:rPr lang="en-DE" sz="3600" dirty="0"/>
              <a:t>Estimation </a:t>
            </a:r>
            <a:r>
              <a:rPr lang="en-DE" sz="3600" dirty="0">
                <a:latin typeface="Arial"/>
                <a:cs typeface="Arial"/>
              </a:rPr>
              <a:t>of Euler angles</a:t>
            </a:r>
            <a:endParaRPr lang="en-D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F72FC-306C-A882-7BE4-57D5A3D2D6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3600">
                    <a:latin typeface="Arial"/>
                    <a:cs typeface="Arial"/>
                  </a:rPr>
                  <a:t>Estimate yaw from gyroscope and magnetometer</a:t>
                </a:r>
              </a:p>
              <a:p>
                <a:pPr marL="457200" lvl="1" indent="0" algn="ctr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en-US" sz="2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𝑚𝑎𝑔</m:t>
                          </m:r>
                        </m:sub>
                      </m:sSub>
                      <m:r>
                        <a:rPr lang="de-DE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de-DE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𝐷</m:t>
                      </m:r>
                      <m:r>
                        <a:rPr lang="de-DE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−</m:t>
                      </m:r>
                      <m:d>
                        <m:dPr>
                          <m:ctrlPr>
                            <a:rPr lang="de-DE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2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  <m:sSubSup>
                                <m:sSubSupPr>
                                  <m:ctrlP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𝑏</m:t>
                                  </m:r>
                                </m:sup>
                              </m:sSubSup>
                              <m:r>
                                <a:rPr lang="de-DE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2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  <m:sSubSup>
                                <m:sSubSupPr>
                                  <m:ctrlP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𝑏</m:t>
                                  </m:r>
                                </m:sup>
                              </m:sSubSup>
                            </m:num>
                            <m:den>
                              <m:func>
                                <m:funcPr>
                                  <m:ctrlP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2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sSubSup>
                                <m:sSubSupPr>
                                  <m:ctrlP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𝑏</m:t>
                                  </m:r>
                                </m:sup>
                              </m:sSubSup>
                              <m:r>
                                <a:rPr lang="de-DE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2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de-DE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2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sSubSup>
                                <m:sSubSupPr>
                                  <m:ctrlPr>
                                    <a:rPr lang="de-DE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de-DE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𝑏</m:t>
                                  </m:r>
                                </m:sup>
                              </m:sSubSup>
                              <m:r>
                                <a:rPr lang="de-DE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de-DE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de-DE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sz="2200" b="0" i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sz="22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sz="22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/>
                                            </a:rPr>
                                            <m:t>𝜙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m:rPr>
                                      <m:sty m:val="p"/>
                                    </m:rPr>
                                    <a:rPr lang="de-DE" sz="22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sSubSup>
                                <m:sSubSupPr>
                                  <m:ctrlPr>
                                    <a:rPr lang="de-DE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de-DE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𝑏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2200" b="0">
                  <a:solidFill>
                    <a:schemeClr val="accent1"/>
                  </a:solidFill>
                  <a:ea typeface="Cambria Math" panose="02040503050406030204" pitchFamily="18" charset="0"/>
                  <a:cs typeface="Arial"/>
                </a:endParaRPr>
              </a:p>
              <a:p>
                <a:pPr marL="457200" lvl="1" indent="0" algn="ctr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de-DE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𝑔𝑦𝑟𝑜</m:t>
                          </m:r>
                        </m:sub>
                      </m:sSub>
                      <m:r>
                        <a:rPr lang="de-DE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 </m:t>
                      </m:r>
                      <m:sSub>
                        <m:sSubPr>
                          <m:ctrlPr>
                            <a:rPr lang="de-DE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de-DE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𝑡</m:t>
                          </m:r>
                          <m:r>
                            <a:rPr lang="de-DE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−1</m:t>
                          </m:r>
                        </m:sub>
                      </m:sSub>
                      <m:r>
                        <a:rPr lang="de-DE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de-DE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𝑟</m:t>
                      </m:r>
                      <m:r>
                        <a:rPr lang="de-DE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∗</m:t>
                      </m:r>
                      <m:r>
                        <a:rPr lang="de-DE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𝑑𝑡</m:t>
                      </m:r>
                    </m:oMath>
                  </m:oMathPara>
                </a14:m>
                <a:endParaRPr lang="de-DE" sz="2200" b="0">
                  <a:solidFill>
                    <a:schemeClr val="accent1"/>
                  </a:solidFill>
                  <a:ea typeface="Cambria Math" panose="02040503050406030204" pitchFamily="18" charset="0"/>
                  <a:cs typeface="Arial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n-US" sz="3600">
                    <a:latin typeface="Arial"/>
                    <a:cs typeface="Arial"/>
                  </a:rPr>
                  <a:t>Complementary for final yaw estimate </a:t>
                </a:r>
                <a:endParaRPr lang="de-DE" sz="3600" b="0">
                  <a:solidFill>
                    <a:schemeClr val="tx1"/>
                  </a:solidFill>
                  <a:ea typeface="Cambria Math" panose="02040503050406030204" pitchFamily="18" charset="0"/>
                  <a:cs typeface="Arial"/>
                </a:endParaRP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de-DE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𝜓</m:t>
                          </m:r>
                        </m:e>
                      </m:acc>
                      <m:r>
                        <a:rPr lang="de-DE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de-DE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𝑘</m:t>
                      </m:r>
                      <m:r>
                        <a:rPr lang="de-DE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∗</m:t>
                      </m:r>
                      <m:sSub>
                        <m:sSubPr>
                          <m:ctrlPr>
                            <a:rPr lang="de-DE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de-DE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𝑔𝑦𝑟𝑜</m:t>
                          </m:r>
                        </m:sub>
                      </m:sSub>
                      <m:r>
                        <a:rPr lang="de-DE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+</m:t>
                      </m:r>
                      <m:d>
                        <m:dPr>
                          <m:ctrlPr>
                            <a:rPr lang="de-DE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de-DE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1−</m:t>
                          </m:r>
                          <m:r>
                            <a:rPr lang="de-DE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e>
                      </m:d>
                      <m:r>
                        <a:rPr lang="de-DE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∗</m:t>
                      </m:r>
                      <m:sSub>
                        <m:sSubPr>
                          <m:ctrlPr>
                            <a:rPr lang="de-DE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de-DE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𝑚𝑎𝑔</m:t>
                          </m:r>
                        </m:sub>
                      </m:sSub>
                    </m:oMath>
                  </m:oMathPara>
                </a14:m>
                <a:endParaRPr lang="de-DE" sz="2200" i="1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𝑤𝑖𝑡h</m:t>
                      </m:r>
                      <m:r>
                        <a:rPr lang="de-DE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de-DE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𝑘</m:t>
                      </m:r>
                      <m:r>
                        <a:rPr lang="de-DE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=0.95</m:t>
                      </m:r>
                    </m:oMath>
                  </m:oMathPara>
                </a14:m>
                <a:endParaRPr lang="de-DE" sz="2200" b="0">
                  <a:solidFill>
                    <a:schemeClr val="accent1"/>
                  </a:solidFill>
                  <a:ea typeface="Cambria Math" panose="02040503050406030204" pitchFamily="18" charset="0"/>
                  <a:cs typeface="Arial"/>
                </a:endParaRPr>
              </a:p>
              <a:p>
                <a:pPr marL="457200" lvl="1" indent="0" algn="ctr">
                  <a:buNone/>
                </a:pPr>
                <a:endParaRPr lang="en-DE" sz="22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F72FC-306C-A882-7BE4-57D5A3D2D6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58" t="-5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F849B-0064-1C6A-BA5A-636B084A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260B-7761-234A-A58B-BE03589496F3}" type="datetime3">
              <a:rPr lang="de-DE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36A37-4736-DBD8-CE4E-7D014C4C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 		Philipp Ahrendt, Christian Siman-Chereches, Song Chenyu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B7C98-49A1-DD53-372B-EA874D26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77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ics_project 3" id="{23643F62-83BA-2C4E-8A07-72A9A7B3159A}" vid="{3588CEFA-3532-5442-B92A-64D8774F297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88</TotalTime>
  <Words>1392</Words>
  <Application>Microsoft Macintosh PowerPoint</Application>
  <PresentationFormat>Widescreen</PresentationFormat>
  <Paragraphs>205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Wingdings</vt:lpstr>
      <vt:lpstr>Office</vt:lpstr>
      <vt:lpstr>Accel Mouse</vt:lpstr>
      <vt:lpstr>Table of Contents</vt:lpstr>
      <vt:lpstr>Introduction</vt:lpstr>
      <vt:lpstr>The first try</vt:lpstr>
      <vt:lpstr>Architecture</vt:lpstr>
      <vt:lpstr>Architecture</vt:lpstr>
      <vt:lpstr>Architecture - Server</vt:lpstr>
      <vt:lpstr>Architecture - Estimation of Euler angles</vt:lpstr>
      <vt:lpstr>Architecture - Estimation of Euler angles</vt:lpstr>
      <vt:lpstr>PowerPoint Presentation</vt:lpstr>
      <vt:lpstr>PowerPoint Presentation</vt:lpstr>
      <vt:lpstr>Code implementation</vt:lpstr>
      <vt:lpstr>The IIR Filter</vt:lpstr>
      <vt:lpstr>The IIR Filter</vt:lpstr>
      <vt:lpstr>Challenges</vt:lpstr>
      <vt:lpstr>iPhone sensory data</vt:lpstr>
      <vt:lpstr>Data transmission</vt:lpstr>
      <vt:lpstr>Magnetic North</vt:lpstr>
      <vt:lpstr>Noisy or unreliable projection</vt:lpstr>
      <vt:lpstr>Prerequisite Libraries</vt:lpstr>
      <vt:lpstr>Final Design</vt:lpstr>
      <vt:lpstr>Conclusion</vt:lpstr>
      <vt:lpstr>PowerPoint Presentation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 Mouse</dc:title>
  <dc:creator>usfiq</dc:creator>
  <cp:lastModifiedBy>usfiq</cp:lastModifiedBy>
  <cp:revision>6</cp:revision>
  <cp:lastPrinted>2022-10-11T19:32:49Z</cp:lastPrinted>
  <dcterms:created xsi:type="dcterms:W3CDTF">2022-10-05T10:09:39Z</dcterms:created>
  <dcterms:modified xsi:type="dcterms:W3CDTF">2022-10-18T09:49:31Z</dcterms:modified>
</cp:coreProperties>
</file>