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2" r:id="rId1"/>
  </p:sldMasterIdLst>
  <p:notesMasterIdLst>
    <p:notesMasterId r:id="rId25"/>
  </p:notesMasterIdLst>
  <p:sldIdLst>
    <p:sldId id="256" r:id="rId2"/>
    <p:sldId id="257" r:id="rId3"/>
    <p:sldId id="260" r:id="rId4"/>
    <p:sldId id="261" r:id="rId5"/>
    <p:sldId id="263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83" r:id="rId20"/>
    <p:sldId id="284" r:id="rId21"/>
    <p:sldId id="285" r:id="rId22"/>
    <p:sldId id="286" r:id="rId23"/>
    <p:sldId id="287" r:id="rId24"/>
  </p:sldIdLst>
  <p:sldSz cx="10693400" cy="7556500"/>
  <p:notesSz cx="10693400" cy="7556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0A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32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5BAAC-DABE-41FF-8DC0-7AD7D10E5B62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41713" y="944563"/>
            <a:ext cx="3609975" cy="2551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636963"/>
            <a:ext cx="8553450" cy="29749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7708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61467-7BD8-4A93-A31C-9150CA364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9900" y="-9330"/>
            <a:ext cx="10723576" cy="7575160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169" y="2649440"/>
            <a:ext cx="6814024" cy="1813981"/>
          </a:xfrm>
        </p:spPr>
        <p:txBody>
          <a:bodyPr anchor="b">
            <a:noAutofit/>
          </a:bodyPr>
          <a:lstStyle>
            <a:lvl1pPr algn="r">
              <a:defRPr sz="59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169" y="4463420"/>
            <a:ext cx="6814024" cy="1208620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8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2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6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0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700F-DF82-4CFC-8651-5B3F22BF70C7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84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893" y="671689"/>
            <a:ext cx="7423299" cy="3750263"/>
          </a:xfrm>
        </p:spPr>
        <p:txBody>
          <a:bodyPr anchor="ctr">
            <a:normAutofit/>
          </a:bodyPr>
          <a:lstStyle>
            <a:lvl1pPr algn="l">
              <a:defRPr sz="484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893" y="4925719"/>
            <a:ext cx="7423299" cy="1730967"/>
          </a:xfrm>
        </p:spPr>
        <p:txBody>
          <a:bodyPr anchor="ctr">
            <a:normAutofit/>
          </a:bodyPr>
          <a:lstStyle>
            <a:lvl1pPr marL="0" indent="0" algn="l">
              <a:buNone/>
              <a:defRPr sz="198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789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2pPr>
            <a:lvl3pPr marL="1007577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3pPr>
            <a:lvl4pPr marL="151136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15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8943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273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65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030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80733-009A-4675-A516-329D7561A05D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2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185" y="671689"/>
            <a:ext cx="7101080" cy="3330457"/>
          </a:xfrm>
        </p:spPr>
        <p:txBody>
          <a:bodyPr anchor="ctr">
            <a:normAutofit/>
          </a:bodyPr>
          <a:lstStyle>
            <a:lvl1pPr algn="l">
              <a:defRPr sz="484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87645" y="4002146"/>
            <a:ext cx="6338160" cy="419806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789" indent="0">
              <a:buFontTx/>
              <a:buNone/>
              <a:defRPr/>
            </a:lvl2pPr>
            <a:lvl3pPr marL="1007577" indent="0">
              <a:buFontTx/>
              <a:buNone/>
              <a:defRPr/>
            </a:lvl3pPr>
            <a:lvl4pPr marL="1511366" indent="0">
              <a:buFontTx/>
              <a:buNone/>
              <a:defRPr/>
            </a:lvl4pPr>
            <a:lvl5pPr marL="2015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892" y="4925719"/>
            <a:ext cx="7423300" cy="1730967"/>
          </a:xfrm>
        </p:spPr>
        <p:txBody>
          <a:bodyPr anchor="ctr">
            <a:normAutofit/>
          </a:bodyPr>
          <a:lstStyle>
            <a:lvl1pPr marL="0" indent="0" algn="l">
              <a:buNone/>
              <a:defRPr sz="198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789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2pPr>
            <a:lvl3pPr marL="1007577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3pPr>
            <a:lvl4pPr marL="151136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15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8943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273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65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030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4CE1-7E86-4626-86BA-DAF5510132DB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64504" y="870879"/>
            <a:ext cx="534809" cy="644337"/>
          </a:xfrm>
          <a:prstGeom prst="rect">
            <a:avLst/>
          </a:prstGeom>
        </p:spPr>
        <p:txBody>
          <a:bodyPr vert="horz" lIns="100753" tIns="50377" rIns="100753" bIns="50377" rtlCol="0" anchor="ctr">
            <a:noAutofit/>
          </a:bodyPr>
          <a:lstStyle/>
          <a:p>
            <a:pPr lvl="0"/>
            <a:r>
              <a:rPr lang="en-US" sz="8815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891060" y="3180557"/>
            <a:ext cx="534809" cy="644337"/>
          </a:xfrm>
          <a:prstGeom prst="rect">
            <a:avLst/>
          </a:prstGeom>
        </p:spPr>
        <p:txBody>
          <a:bodyPr vert="horz" lIns="100753" tIns="50377" rIns="100753" bIns="50377" rtlCol="0" anchor="ctr">
            <a:noAutofit/>
          </a:bodyPr>
          <a:lstStyle/>
          <a:p>
            <a:pPr lvl="0"/>
            <a:r>
              <a:rPr lang="en-US" sz="8815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5469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892" y="2128765"/>
            <a:ext cx="7423300" cy="2859812"/>
          </a:xfrm>
        </p:spPr>
        <p:txBody>
          <a:bodyPr anchor="b">
            <a:normAutofit/>
          </a:bodyPr>
          <a:lstStyle>
            <a:lvl1pPr algn="l">
              <a:defRPr sz="484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892" y="4988577"/>
            <a:ext cx="7423300" cy="1668109"/>
          </a:xfrm>
        </p:spPr>
        <p:txBody>
          <a:bodyPr anchor="t">
            <a:normAutofit/>
          </a:bodyPr>
          <a:lstStyle>
            <a:lvl1pPr marL="0" indent="0" algn="l">
              <a:buNone/>
              <a:defRPr sz="198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789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2pPr>
            <a:lvl3pPr marL="1007577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3pPr>
            <a:lvl4pPr marL="151136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15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8943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273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65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030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6727-EF09-401D-A3D7-B5D41E37C454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712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185" y="671689"/>
            <a:ext cx="7101080" cy="3330457"/>
          </a:xfrm>
        </p:spPr>
        <p:txBody>
          <a:bodyPr anchor="ctr">
            <a:normAutofit/>
          </a:bodyPr>
          <a:lstStyle>
            <a:lvl1pPr algn="l">
              <a:defRPr sz="484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12890" y="4421952"/>
            <a:ext cx="7423301" cy="566625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789" indent="0">
              <a:buFontTx/>
              <a:buNone/>
              <a:defRPr/>
            </a:lvl2pPr>
            <a:lvl3pPr marL="1007577" indent="0">
              <a:buFontTx/>
              <a:buNone/>
              <a:defRPr/>
            </a:lvl3pPr>
            <a:lvl4pPr marL="1511366" indent="0">
              <a:buFontTx/>
              <a:buNone/>
              <a:defRPr/>
            </a:lvl4pPr>
            <a:lvl5pPr marL="2015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892" y="4988577"/>
            <a:ext cx="7423300" cy="1668109"/>
          </a:xfrm>
        </p:spPr>
        <p:txBody>
          <a:bodyPr anchor="t">
            <a:normAutofit/>
          </a:bodyPr>
          <a:lstStyle>
            <a:lvl1pPr marL="0" indent="0" algn="l">
              <a:buNone/>
              <a:defRPr sz="198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789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2pPr>
            <a:lvl3pPr marL="1007577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3pPr>
            <a:lvl4pPr marL="151136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15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8943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273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65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030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BA3E8-1F96-4147-85E8-124724D33809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64504" y="870879"/>
            <a:ext cx="534809" cy="644337"/>
          </a:xfrm>
          <a:prstGeom prst="rect">
            <a:avLst/>
          </a:prstGeom>
        </p:spPr>
        <p:txBody>
          <a:bodyPr vert="horz" lIns="100753" tIns="50377" rIns="100753" bIns="50377" rtlCol="0" anchor="ctr">
            <a:noAutofit/>
          </a:bodyPr>
          <a:lstStyle/>
          <a:p>
            <a:pPr lvl="0"/>
            <a:r>
              <a:rPr lang="en-US" sz="8815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891060" y="3180557"/>
            <a:ext cx="534809" cy="644337"/>
          </a:xfrm>
          <a:prstGeom prst="rect">
            <a:avLst/>
          </a:prstGeom>
        </p:spPr>
        <p:txBody>
          <a:bodyPr vert="horz" lIns="100753" tIns="50377" rIns="100753" bIns="50377" rtlCol="0" anchor="ctr">
            <a:noAutofit/>
          </a:bodyPr>
          <a:lstStyle/>
          <a:p>
            <a:pPr lvl="0"/>
            <a:r>
              <a:rPr lang="en-US" sz="8815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167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201" y="671689"/>
            <a:ext cx="7415991" cy="3330457"/>
          </a:xfrm>
        </p:spPr>
        <p:txBody>
          <a:bodyPr anchor="ctr">
            <a:normAutofit/>
          </a:bodyPr>
          <a:lstStyle>
            <a:lvl1pPr algn="l">
              <a:defRPr sz="484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12890" y="4421952"/>
            <a:ext cx="7423301" cy="566625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5">
                <a:solidFill>
                  <a:schemeClr val="accent1"/>
                </a:solidFill>
              </a:defRPr>
            </a:lvl1pPr>
            <a:lvl2pPr marL="503789" indent="0">
              <a:buFontTx/>
              <a:buNone/>
              <a:defRPr/>
            </a:lvl2pPr>
            <a:lvl3pPr marL="1007577" indent="0">
              <a:buFontTx/>
              <a:buNone/>
              <a:defRPr/>
            </a:lvl3pPr>
            <a:lvl4pPr marL="1511366" indent="0">
              <a:buFontTx/>
              <a:buNone/>
              <a:defRPr/>
            </a:lvl4pPr>
            <a:lvl5pPr marL="2015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892" y="4988577"/>
            <a:ext cx="7423300" cy="1668109"/>
          </a:xfrm>
        </p:spPr>
        <p:txBody>
          <a:bodyPr anchor="t">
            <a:normAutofit/>
          </a:bodyPr>
          <a:lstStyle>
            <a:lvl1pPr marL="0" indent="0" algn="l">
              <a:buNone/>
              <a:defRPr sz="198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789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2pPr>
            <a:lvl3pPr marL="1007577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3pPr>
            <a:lvl4pPr marL="151136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15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8943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273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65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030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18D77-F236-4204-9CE5-0D9D5B1B92BB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50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0265-2C4B-4067-86C6-B1DCC7689687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81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0134" y="671689"/>
            <a:ext cx="1144666" cy="578632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892" y="671689"/>
            <a:ext cx="6075294" cy="57863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9D17-65A0-4D97-9066-CCB1A45A549B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08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EED8-00D3-4916-A9C0-B649F5264793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85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892" y="2975957"/>
            <a:ext cx="7423300" cy="2012622"/>
          </a:xfrm>
        </p:spPr>
        <p:txBody>
          <a:bodyPr anchor="b"/>
          <a:lstStyle>
            <a:lvl1pPr algn="l">
              <a:defRPr sz="440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892" y="4988577"/>
            <a:ext cx="7423300" cy="948033"/>
          </a:xfrm>
        </p:spPr>
        <p:txBody>
          <a:bodyPr anchor="t"/>
          <a:lstStyle>
            <a:lvl1pPr marL="0" indent="0" algn="l">
              <a:buNone/>
              <a:defRPr sz="220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789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2pPr>
            <a:lvl3pPr marL="1007577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3pPr>
            <a:lvl4pPr marL="151136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15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8943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273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65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030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8464-CA63-4275-BAAB-51BE570086A4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92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893" y="671689"/>
            <a:ext cx="7423299" cy="14553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2894" y="2380649"/>
            <a:ext cx="3611372" cy="4276036"/>
          </a:xfrm>
        </p:spPr>
        <p:txBody>
          <a:bodyPr>
            <a:normAutofit/>
          </a:bodyPr>
          <a:lstStyle>
            <a:lvl1pPr>
              <a:defRPr sz="1983"/>
            </a:lvl1pPr>
            <a:lvl2pPr>
              <a:defRPr sz="1763"/>
            </a:lvl2pPr>
            <a:lvl3pPr>
              <a:defRPr sz="1543"/>
            </a:lvl3pPr>
            <a:lvl4pPr>
              <a:defRPr sz="1322"/>
            </a:lvl4pPr>
            <a:lvl5pPr>
              <a:defRPr sz="1322"/>
            </a:lvl5pPr>
            <a:lvl6pPr>
              <a:defRPr sz="1322"/>
            </a:lvl6pPr>
            <a:lvl7pPr>
              <a:defRPr sz="1322"/>
            </a:lvl7pPr>
            <a:lvl8pPr>
              <a:defRPr sz="1322"/>
            </a:lvl8pPr>
            <a:lvl9pPr>
              <a:defRPr sz="13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819" y="2380651"/>
            <a:ext cx="3611373" cy="4276037"/>
          </a:xfrm>
        </p:spPr>
        <p:txBody>
          <a:bodyPr>
            <a:normAutofit/>
          </a:bodyPr>
          <a:lstStyle>
            <a:lvl1pPr>
              <a:defRPr sz="1983"/>
            </a:lvl1pPr>
            <a:lvl2pPr>
              <a:defRPr sz="1763"/>
            </a:lvl2pPr>
            <a:lvl3pPr>
              <a:defRPr sz="1543"/>
            </a:lvl3pPr>
            <a:lvl4pPr>
              <a:defRPr sz="1322"/>
            </a:lvl4pPr>
            <a:lvl5pPr>
              <a:defRPr sz="1322"/>
            </a:lvl5pPr>
            <a:lvl6pPr>
              <a:defRPr sz="1322"/>
            </a:lvl6pPr>
            <a:lvl7pPr>
              <a:defRPr sz="1322"/>
            </a:lvl7pPr>
            <a:lvl8pPr>
              <a:defRPr sz="1322"/>
            </a:lvl8pPr>
            <a:lvl9pPr>
              <a:defRPr sz="13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0E9B-2EBE-4594-B82A-DA6264C8050A}" type="datetime1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4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893" y="671689"/>
            <a:ext cx="7423298" cy="145532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892" y="2381083"/>
            <a:ext cx="3614369" cy="634955"/>
          </a:xfrm>
        </p:spPr>
        <p:txBody>
          <a:bodyPr anchor="b">
            <a:noAutofit/>
          </a:bodyPr>
          <a:lstStyle>
            <a:lvl1pPr marL="0" indent="0">
              <a:buNone/>
              <a:defRPr sz="2645" b="0"/>
            </a:lvl1pPr>
            <a:lvl2pPr marL="503789" indent="0">
              <a:buNone/>
              <a:defRPr sz="2204" b="1"/>
            </a:lvl2pPr>
            <a:lvl3pPr marL="1007577" indent="0">
              <a:buNone/>
              <a:defRPr sz="1983" b="1"/>
            </a:lvl3pPr>
            <a:lvl4pPr marL="1511366" indent="0">
              <a:buNone/>
              <a:defRPr sz="1763" b="1"/>
            </a:lvl4pPr>
            <a:lvl5pPr marL="2015155" indent="0">
              <a:buNone/>
              <a:defRPr sz="1763" b="1"/>
            </a:lvl5pPr>
            <a:lvl6pPr marL="2518943" indent="0">
              <a:buNone/>
              <a:defRPr sz="1763" b="1"/>
            </a:lvl6pPr>
            <a:lvl7pPr marL="3022732" indent="0">
              <a:buNone/>
              <a:defRPr sz="1763" b="1"/>
            </a:lvl7pPr>
            <a:lvl8pPr marL="3526521" indent="0">
              <a:buNone/>
              <a:defRPr sz="1763" b="1"/>
            </a:lvl8pPr>
            <a:lvl9pPr marL="4030309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892" y="3016040"/>
            <a:ext cx="3614369" cy="36406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1821" y="2381083"/>
            <a:ext cx="3614369" cy="634955"/>
          </a:xfrm>
        </p:spPr>
        <p:txBody>
          <a:bodyPr anchor="b">
            <a:noAutofit/>
          </a:bodyPr>
          <a:lstStyle>
            <a:lvl1pPr marL="0" indent="0">
              <a:buNone/>
              <a:defRPr sz="2645" b="0"/>
            </a:lvl1pPr>
            <a:lvl2pPr marL="503789" indent="0">
              <a:buNone/>
              <a:defRPr sz="2204" b="1"/>
            </a:lvl2pPr>
            <a:lvl3pPr marL="1007577" indent="0">
              <a:buNone/>
              <a:defRPr sz="1983" b="1"/>
            </a:lvl3pPr>
            <a:lvl4pPr marL="1511366" indent="0">
              <a:buNone/>
              <a:defRPr sz="1763" b="1"/>
            </a:lvl4pPr>
            <a:lvl5pPr marL="2015155" indent="0">
              <a:buNone/>
              <a:defRPr sz="1763" b="1"/>
            </a:lvl5pPr>
            <a:lvl6pPr marL="2518943" indent="0">
              <a:buNone/>
              <a:defRPr sz="1763" b="1"/>
            </a:lvl6pPr>
            <a:lvl7pPr marL="3022732" indent="0">
              <a:buNone/>
              <a:defRPr sz="1763" b="1"/>
            </a:lvl7pPr>
            <a:lvl8pPr marL="3526521" indent="0">
              <a:buNone/>
              <a:defRPr sz="1763" b="1"/>
            </a:lvl8pPr>
            <a:lvl9pPr marL="4030309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21821" y="3016040"/>
            <a:ext cx="3614369" cy="36406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AE00-FA37-4F74-A39C-44D8C3D1BD11}" type="datetime1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40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892" y="671689"/>
            <a:ext cx="7423299" cy="14553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1ECB-9D3D-4407-B633-DC1172B3BA26}" type="datetime1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48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3FDC-7C8D-4848-AEA2-ADBD53293B15}" type="datetime1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81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892" y="1651240"/>
            <a:ext cx="3262963" cy="1408680"/>
          </a:xfrm>
        </p:spPr>
        <p:txBody>
          <a:bodyPr anchor="b">
            <a:normAutofit/>
          </a:bodyPr>
          <a:lstStyle>
            <a:lvl1pPr>
              <a:defRPr sz="22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6408" y="567372"/>
            <a:ext cx="3959782" cy="608931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2892" y="3059919"/>
            <a:ext cx="3262963" cy="2847680"/>
          </a:xfrm>
        </p:spPr>
        <p:txBody>
          <a:bodyPr>
            <a:normAutofit/>
          </a:bodyPr>
          <a:lstStyle>
            <a:lvl1pPr marL="0" indent="0">
              <a:buNone/>
              <a:defRPr sz="1543"/>
            </a:lvl1pPr>
            <a:lvl2pPr marL="377842" indent="0">
              <a:buNone/>
              <a:defRPr sz="1157"/>
            </a:lvl2pPr>
            <a:lvl3pPr marL="755683" indent="0">
              <a:buNone/>
              <a:defRPr sz="992"/>
            </a:lvl3pPr>
            <a:lvl4pPr marL="1133525" indent="0">
              <a:buNone/>
              <a:defRPr sz="826"/>
            </a:lvl4pPr>
            <a:lvl5pPr marL="1511366" indent="0">
              <a:buNone/>
              <a:defRPr sz="826"/>
            </a:lvl5pPr>
            <a:lvl6pPr marL="1889208" indent="0">
              <a:buNone/>
              <a:defRPr sz="826"/>
            </a:lvl6pPr>
            <a:lvl7pPr marL="2267049" indent="0">
              <a:buNone/>
              <a:defRPr sz="826"/>
            </a:lvl7pPr>
            <a:lvl8pPr marL="2644891" indent="0">
              <a:buNone/>
              <a:defRPr sz="826"/>
            </a:lvl8pPr>
            <a:lvl9pPr marL="3022732" indent="0">
              <a:buNone/>
              <a:defRPr sz="8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DF68-2F84-43FF-A6CE-79962B162BEA}" type="datetime1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52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892" y="5289550"/>
            <a:ext cx="7423299" cy="624461"/>
          </a:xfrm>
        </p:spPr>
        <p:txBody>
          <a:bodyPr anchor="b">
            <a:normAutofit/>
          </a:bodyPr>
          <a:lstStyle>
            <a:lvl1pPr algn="l">
              <a:defRPr sz="2645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12892" y="671689"/>
            <a:ext cx="7423299" cy="4237412"/>
          </a:xfrm>
        </p:spPr>
        <p:txBody>
          <a:bodyPr anchor="t">
            <a:normAutofit/>
          </a:bodyPr>
          <a:lstStyle>
            <a:lvl1pPr marL="0" indent="0" algn="ctr">
              <a:buNone/>
              <a:defRPr sz="1763"/>
            </a:lvl1pPr>
            <a:lvl2pPr marL="503789" indent="0">
              <a:buNone/>
              <a:defRPr sz="1763"/>
            </a:lvl2pPr>
            <a:lvl3pPr marL="1007577" indent="0">
              <a:buNone/>
              <a:defRPr sz="1763"/>
            </a:lvl3pPr>
            <a:lvl4pPr marL="1511366" indent="0">
              <a:buNone/>
              <a:defRPr sz="1763"/>
            </a:lvl4pPr>
            <a:lvl5pPr marL="2015155" indent="0">
              <a:buNone/>
              <a:defRPr sz="1763"/>
            </a:lvl5pPr>
            <a:lvl6pPr marL="2518943" indent="0">
              <a:buNone/>
              <a:defRPr sz="1763"/>
            </a:lvl6pPr>
            <a:lvl7pPr marL="3022732" indent="0">
              <a:buNone/>
              <a:defRPr sz="1763"/>
            </a:lvl7pPr>
            <a:lvl8pPr marL="3526521" indent="0">
              <a:buNone/>
              <a:defRPr sz="1763"/>
            </a:lvl8pPr>
            <a:lvl9pPr marL="4030309" indent="0">
              <a:buNone/>
              <a:defRPr sz="176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2892" y="5914011"/>
            <a:ext cx="7423299" cy="742675"/>
          </a:xfrm>
        </p:spPr>
        <p:txBody>
          <a:bodyPr>
            <a:normAutofit/>
          </a:bodyPr>
          <a:lstStyle>
            <a:lvl1pPr marL="0" indent="0">
              <a:buNone/>
              <a:defRPr sz="1322"/>
            </a:lvl1pPr>
            <a:lvl2pPr marL="503789" indent="0">
              <a:buNone/>
              <a:defRPr sz="1322"/>
            </a:lvl2pPr>
            <a:lvl3pPr marL="1007577" indent="0">
              <a:buNone/>
              <a:defRPr sz="1102"/>
            </a:lvl3pPr>
            <a:lvl4pPr marL="1511366" indent="0">
              <a:buNone/>
              <a:defRPr sz="992"/>
            </a:lvl4pPr>
            <a:lvl5pPr marL="2015155" indent="0">
              <a:buNone/>
              <a:defRPr sz="992"/>
            </a:lvl5pPr>
            <a:lvl6pPr marL="2518943" indent="0">
              <a:buNone/>
              <a:defRPr sz="992"/>
            </a:lvl6pPr>
            <a:lvl7pPr marL="3022732" indent="0">
              <a:buNone/>
              <a:defRPr sz="992"/>
            </a:lvl7pPr>
            <a:lvl8pPr marL="3526521" indent="0">
              <a:buNone/>
              <a:defRPr sz="992"/>
            </a:lvl8pPr>
            <a:lvl9pPr marL="4030309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991AF-969A-4287-843B-539D005AFF64}" type="datetime1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64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9901" y="-9330"/>
            <a:ext cx="10723578" cy="7575160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893" y="671689"/>
            <a:ext cx="7423298" cy="14553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892" y="2380651"/>
            <a:ext cx="7423299" cy="4276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21149" y="6656687"/>
            <a:ext cx="800054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24B78-DEE2-41AD-ADE5-960BC3B22F9D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2893" y="6656687"/>
            <a:ext cx="5406310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36690" y="6656687"/>
            <a:ext cx="599502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96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hf sldNum="0" hdr="0" ftr="0"/>
  <p:txStyles>
    <p:titleStyle>
      <a:lvl1pPr algn="l" defTabSz="503789" rtl="0" eaLnBrk="1" latinLnBrk="0" hangingPunct="1">
        <a:spcBef>
          <a:spcPct val="0"/>
        </a:spcBef>
        <a:buNone/>
        <a:defRPr sz="3967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842" indent="-377842" algn="l" defTabSz="503789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8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18657" indent="-314868" algn="l" defTabSz="503789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6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59472" indent="-251894" algn="l" defTabSz="503789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63260" indent="-251894" algn="l" defTabSz="503789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67049" indent="-251894" algn="l" defTabSz="503789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70838" indent="-251894" algn="l" defTabSz="503789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4626" indent="-251894" algn="l" defTabSz="503789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8415" indent="-251894" algn="l" defTabSz="503789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2204" indent="-251894" algn="l" defTabSz="503789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789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1pPr>
      <a:lvl2pPr marL="503789" algn="l" defTabSz="503789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2pPr>
      <a:lvl3pPr marL="1007577" algn="l" defTabSz="503789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3pPr>
      <a:lvl4pPr marL="1511366" algn="l" defTabSz="503789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015155" algn="l" defTabSz="503789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518943" algn="l" defTabSz="503789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022732" algn="l" defTabSz="503789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526521" algn="l" defTabSz="503789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030309" algn="l" defTabSz="503789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9" Type="http://schemas.openxmlformats.org/officeDocument/2006/relationships/image" Target="../media/image40.png"/><Relationship Id="rId21" Type="http://schemas.openxmlformats.org/officeDocument/2006/relationships/image" Target="../media/image22.png"/><Relationship Id="rId34" Type="http://schemas.openxmlformats.org/officeDocument/2006/relationships/image" Target="../media/image35.png"/><Relationship Id="rId42" Type="http://schemas.openxmlformats.org/officeDocument/2006/relationships/image" Target="../media/image43.png"/><Relationship Id="rId47" Type="http://schemas.openxmlformats.org/officeDocument/2006/relationships/image" Target="../media/image48.png"/><Relationship Id="rId50" Type="http://schemas.openxmlformats.org/officeDocument/2006/relationships/image" Target="../media/image51.png"/><Relationship Id="rId55" Type="http://schemas.openxmlformats.org/officeDocument/2006/relationships/image" Target="../media/image56.png"/><Relationship Id="rId63" Type="http://schemas.openxmlformats.org/officeDocument/2006/relationships/image" Target="../media/image64.png"/><Relationship Id="rId68" Type="http://schemas.openxmlformats.org/officeDocument/2006/relationships/image" Target="../media/image69.jp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37" Type="http://schemas.openxmlformats.org/officeDocument/2006/relationships/image" Target="../media/image38.png"/><Relationship Id="rId40" Type="http://schemas.openxmlformats.org/officeDocument/2006/relationships/image" Target="../media/image41.png"/><Relationship Id="rId45" Type="http://schemas.openxmlformats.org/officeDocument/2006/relationships/image" Target="../media/image46.png"/><Relationship Id="rId53" Type="http://schemas.openxmlformats.org/officeDocument/2006/relationships/image" Target="../media/image54.png"/><Relationship Id="rId58" Type="http://schemas.openxmlformats.org/officeDocument/2006/relationships/image" Target="../media/image59.png"/><Relationship Id="rId66" Type="http://schemas.openxmlformats.org/officeDocument/2006/relationships/image" Target="../media/image67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36" Type="http://schemas.openxmlformats.org/officeDocument/2006/relationships/image" Target="../media/image37.png"/><Relationship Id="rId49" Type="http://schemas.openxmlformats.org/officeDocument/2006/relationships/image" Target="../media/image50.png"/><Relationship Id="rId57" Type="http://schemas.openxmlformats.org/officeDocument/2006/relationships/image" Target="../media/image58.png"/><Relationship Id="rId61" Type="http://schemas.openxmlformats.org/officeDocument/2006/relationships/image" Target="../media/image62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4" Type="http://schemas.openxmlformats.org/officeDocument/2006/relationships/image" Target="../media/image45.png"/><Relationship Id="rId52" Type="http://schemas.openxmlformats.org/officeDocument/2006/relationships/image" Target="../media/image53.png"/><Relationship Id="rId60" Type="http://schemas.openxmlformats.org/officeDocument/2006/relationships/image" Target="../media/image61.png"/><Relationship Id="rId65" Type="http://schemas.openxmlformats.org/officeDocument/2006/relationships/image" Target="../media/image6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35" Type="http://schemas.openxmlformats.org/officeDocument/2006/relationships/image" Target="../media/image36.png"/><Relationship Id="rId43" Type="http://schemas.openxmlformats.org/officeDocument/2006/relationships/image" Target="../media/image44.png"/><Relationship Id="rId48" Type="http://schemas.openxmlformats.org/officeDocument/2006/relationships/image" Target="../media/image49.png"/><Relationship Id="rId56" Type="http://schemas.openxmlformats.org/officeDocument/2006/relationships/image" Target="../media/image57.png"/><Relationship Id="rId64" Type="http://schemas.openxmlformats.org/officeDocument/2006/relationships/image" Target="../media/image65.png"/><Relationship Id="rId8" Type="http://schemas.openxmlformats.org/officeDocument/2006/relationships/image" Target="../media/image9.png"/><Relationship Id="rId51" Type="http://schemas.openxmlformats.org/officeDocument/2006/relationships/image" Target="../media/image52.png"/><Relationship Id="rId3" Type="http://schemas.openxmlformats.org/officeDocument/2006/relationships/image" Target="../media/image4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38" Type="http://schemas.openxmlformats.org/officeDocument/2006/relationships/image" Target="../media/image39.png"/><Relationship Id="rId46" Type="http://schemas.openxmlformats.org/officeDocument/2006/relationships/image" Target="../media/image47.png"/><Relationship Id="rId59" Type="http://schemas.openxmlformats.org/officeDocument/2006/relationships/image" Target="../media/image60.png"/><Relationship Id="rId67" Type="http://schemas.openxmlformats.org/officeDocument/2006/relationships/image" Target="../media/image68.png"/><Relationship Id="rId20" Type="http://schemas.openxmlformats.org/officeDocument/2006/relationships/image" Target="../media/image21.png"/><Relationship Id="rId41" Type="http://schemas.openxmlformats.org/officeDocument/2006/relationships/image" Target="../media/image42.png"/><Relationship Id="rId54" Type="http://schemas.openxmlformats.org/officeDocument/2006/relationships/image" Target="../media/image55.png"/><Relationship Id="rId62" Type="http://schemas.openxmlformats.org/officeDocument/2006/relationships/image" Target="../media/image6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105268-66C9-47BF-B67C-502E75C0279E}"/>
              </a:ext>
            </a:extLst>
          </p:cNvPr>
          <p:cNvSpPr txBox="1"/>
          <p:nvPr/>
        </p:nvSpPr>
        <p:spPr>
          <a:xfrm>
            <a:off x="2527300" y="2406650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I: TỔNG QUAN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27BF0E-24E3-4BF8-8DA4-487C3FB88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4EBF-0759-45F0-AC1C-AD5199FED26C}" type="datetime1">
              <a:rPr lang="en-US" smtClean="0"/>
              <a:t>11/7/2022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5435" y="588521"/>
            <a:ext cx="30187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sz="3600" b="1" spc="-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endParaRPr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9900" y="1519555"/>
            <a:ext cx="8058784" cy="451739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43535" marR="28575" indent="-331470" algn="just">
              <a:lnSpc>
                <a:spcPts val="3190"/>
              </a:lnSpc>
              <a:spcBef>
                <a:spcPts val="550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4170" algn="l"/>
              </a:tabLst>
            </a:pPr>
            <a:r>
              <a:rPr sz="3000" dirty="0">
                <a:latin typeface="Times New Roman"/>
                <a:cs typeface="Times New Roman"/>
              </a:rPr>
              <a:t>Cho phép các </a:t>
            </a:r>
            <a:r>
              <a:rPr sz="3000" spc="-5" dirty="0">
                <a:latin typeface="Times New Roman"/>
                <a:cs typeface="Times New Roman"/>
              </a:rPr>
              <a:t>thành </a:t>
            </a:r>
            <a:r>
              <a:rPr sz="3000" dirty="0">
                <a:latin typeface="Times New Roman"/>
                <a:cs typeface="Times New Roman"/>
              </a:rPr>
              <a:t>phần có </a:t>
            </a:r>
            <a:r>
              <a:rPr sz="3000" spc="-5" dirty="0">
                <a:latin typeface="Times New Roman"/>
                <a:cs typeface="Times New Roman"/>
              </a:rPr>
              <a:t>thể </a:t>
            </a:r>
            <a:r>
              <a:rPr sz="3000" dirty="0">
                <a:latin typeface="Times New Roman"/>
                <a:cs typeface="Times New Roman"/>
              </a:rPr>
              <a:t>được </a:t>
            </a:r>
            <a:r>
              <a:rPr sz="3000" spc="-5" dirty="0">
                <a:latin typeface="Times New Roman"/>
                <a:cs typeface="Times New Roman"/>
              </a:rPr>
              <a:t>sản </a:t>
            </a:r>
            <a:r>
              <a:rPr sz="3000" dirty="0">
                <a:latin typeface="Times New Roman"/>
                <a:cs typeface="Times New Roman"/>
              </a:rPr>
              <a:t>xuất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bởi  các NSX khác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nhau.</a:t>
            </a:r>
            <a:endParaRPr sz="3000">
              <a:latin typeface="Times New Roman"/>
              <a:cs typeface="Times New Roman"/>
            </a:endParaRPr>
          </a:p>
          <a:p>
            <a:pPr marL="343535" marR="5080" indent="-331470" algn="just">
              <a:lnSpc>
                <a:spcPct val="90300"/>
              </a:lnSpc>
              <a:spcBef>
                <a:spcPts val="720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4170" algn="l"/>
              </a:tabLst>
            </a:pPr>
            <a:r>
              <a:rPr sz="3000" dirty="0">
                <a:latin typeface="Times New Roman"/>
                <a:cs typeface="Times New Roman"/>
              </a:rPr>
              <a:t>Hệ phân </a:t>
            </a:r>
            <a:r>
              <a:rPr sz="3000" spc="-5" dirty="0">
                <a:latin typeface="Times New Roman"/>
                <a:cs typeface="Times New Roman"/>
              </a:rPr>
              <a:t>tán mở </a:t>
            </a:r>
            <a:r>
              <a:rPr sz="3000" dirty="0">
                <a:latin typeface="Times New Roman"/>
                <a:cs typeface="Times New Roman"/>
              </a:rPr>
              <a:t>cung cấp các </a:t>
            </a:r>
            <a:r>
              <a:rPr sz="3000" spc="-5" dirty="0">
                <a:latin typeface="Times New Roman"/>
                <a:cs typeface="Times New Roman"/>
              </a:rPr>
              <a:t>dịch </a:t>
            </a:r>
            <a:r>
              <a:rPr sz="3000" dirty="0">
                <a:latin typeface="Times New Roman"/>
                <a:cs typeface="Times New Roman"/>
              </a:rPr>
              <a:t>vụ </a:t>
            </a:r>
            <a:r>
              <a:rPr sz="3000" spc="-5" dirty="0">
                <a:latin typeface="Times New Roman"/>
                <a:cs typeface="Times New Roman"/>
              </a:rPr>
              <a:t>theo </a:t>
            </a:r>
            <a:r>
              <a:rPr sz="3000" dirty="0">
                <a:latin typeface="Times New Roman"/>
                <a:cs typeface="Times New Roman"/>
              </a:rPr>
              <a:t>các</a:t>
            </a:r>
            <a:r>
              <a:rPr sz="3000" spc="-5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đặc  </a:t>
            </a:r>
            <a:r>
              <a:rPr sz="3000" spc="-5" dirty="0">
                <a:latin typeface="Times New Roman"/>
                <a:cs typeface="Times New Roman"/>
              </a:rPr>
              <a:t>tả </a:t>
            </a:r>
            <a:r>
              <a:rPr sz="3000" dirty="0">
                <a:latin typeface="Times New Roman"/>
                <a:cs typeface="Times New Roman"/>
              </a:rPr>
              <a:t>về cú pháp và ngữ </a:t>
            </a:r>
            <a:r>
              <a:rPr sz="3000" spc="-5" dirty="0">
                <a:latin typeface="Times New Roman"/>
                <a:cs typeface="Times New Roman"/>
              </a:rPr>
              <a:t>nghĩa </a:t>
            </a:r>
            <a:r>
              <a:rPr sz="3000" dirty="0">
                <a:latin typeface="Times New Roman"/>
                <a:cs typeface="Times New Roman"/>
              </a:rPr>
              <a:t>của các </a:t>
            </a:r>
            <a:r>
              <a:rPr sz="3000" spc="-5" dirty="0">
                <a:latin typeface="Times New Roman"/>
                <a:cs typeface="Times New Roman"/>
              </a:rPr>
              <a:t>dịch </a:t>
            </a:r>
            <a:r>
              <a:rPr sz="3000" dirty="0">
                <a:latin typeface="Times New Roman"/>
                <a:cs typeface="Times New Roman"/>
              </a:rPr>
              <a:t>vụ, gọi </a:t>
            </a:r>
            <a:r>
              <a:rPr sz="3000" spc="-10" dirty="0">
                <a:latin typeface="Times New Roman"/>
                <a:cs typeface="Times New Roman"/>
              </a:rPr>
              <a:t>là  </a:t>
            </a:r>
            <a:r>
              <a:rPr sz="3000" b="1" spc="-5" dirty="0">
                <a:latin typeface="Times New Roman"/>
                <a:cs typeface="Times New Roman"/>
              </a:rPr>
              <a:t>giao diện</a:t>
            </a:r>
            <a:endParaRPr sz="3000">
              <a:latin typeface="Times New Roman"/>
              <a:cs typeface="Times New Roman"/>
            </a:endParaRPr>
          </a:p>
          <a:p>
            <a:pPr marL="800735" lvl="1" indent="-331470" algn="just">
              <a:spcBef>
                <a:spcPts val="405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4170" algn="l"/>
              </a:tabLst>
            </a:pPr>
            <a:r>
              <a:rPr sz="3000" dirty="0">
                <a:latin typeface="Times New Roman"/>
                <a:cs typeface="Times New Roman"/>
              </a:rPr>
              <a:t>Thường được </a:t>
            </a:r>
            <a:r>
              <a:rPr sz="3000" spc="-5" dirty="0">
                <a:latin typeface="Times New Roman"/>
                <a:cs typeface="Times New Roman"/>
              </a:rPr>
              <a:t>mô tả </a:t>
            </a:r>
            <a:r>
              <a:rPr sz="3000" dirty="0">
                <a:latin typeface="Times New Roman"/>
                <a:cs typeface="Times New Roman"/>
              </a:rPr>
              <a:t>bằng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IDL</a:t>
            </a:r>
            <a:endParaRPr sz="3000">
              <a:latin typeface="Times New Roman"/>
              <a:cs typeface="Times New Roman"/>
            </a:endParaRPr>
          </a:p>
          <a:p>
            <a:pPr marL="343535" indent="-331470" algn="just">
              <a:lnSpc>
                <a:spcPct val="100000"/>
              </a:lnSpc>
              <a:spcBef>
                <a:spcPts val="385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4170" algn="l"/>
              </a:tabLst>
            </a:pPr>
            <a:r>
              <a:rPr sz="3000" spc="-5" dirty="0">
                <a:latin typeface="Times New Roman"/>
                <a:cs typeface="Times New Roman"/>
              </a:rPr>
              <a:t>Tính </a:t>
            </a:r>
            <a:r>
              <a:rPr sz="3000" dirty="0">
                <a:latin typeface="Times New Roman"/>
                <a:cs typeface="Times New Roman"/>
              </a:rPr>
              <a:t>đầy đủ của đặc</a:t>
            </a:r>
            <a:r>
              <a:rPr sz="3000" spc="-10" dirty="0">
                <a:latin typeface="Times New Roman"/>
                <a:cs typeface="Times New Roman"/>
              </a:rPr>
              <a:t> tả</a:t>
            </a:r>
            <a:endParaRPr sz="3000">
              <a:latin typeface="Times New Roman"/>
              <a:cs typeface="Times New Roman"/>
            </a:endParaRPr>
          </a:p>
          <a:p>
            <a:pPr marL="675005" lvl="1" indent="-284480" algn="just">
              <a:lnSpc>
                <a:spcPct val="100000"/>
              </a:lnSpc>
              <a:spcBef>
                <a:spcPts val="325"/>
              </a:spcBef>
              <a:buClr>
                <a:srgbClr val="94B6D2"/>
              </a:buClr>
              <a:buSzPct val="70370"/>
              <a:buFont typeface="Arial"/>
              <a:buChar char="¤"/>
              <a:tabLst>
                <a:tab pos="675005" algn="l"/>
              </a:tabLst>
            </a:pPr>
            <a:r>
              <a:rPr sz="2700" spc="-5" dirty="0">
                <a:latin typeface="Times New Roman"/>
                <a:cs typeface="Times New Roman"/>
              </a:rPr>
              <a:t>Quá </a:t>
            </a:r>
            <a:r>
              <a:rPr sz="2700" spc="-10" dirty="0">
                <a:latin typeface="Times New Roman"/>
                <a:cs typeface="Times New Roman"/>
              </a:rPr>
              <a:t>chi </a:t>
            </a:r>
            <a:r>
              <a:rPr sz="2700" spc="-5" dirty="0">
                <a:latin typeface="Times New Roman"/>
                <a:cs typeface="Times New Roman"/>
              </a:rPr>
              <a:t>tiết: phụ </a:t>
            </a:r>
            <a:r>
              <a:rPr sz="2700" spc="-10" dirty="0">
                <a:latin typeface="Times New Roman"/>
                <a:cs typeface="Times New Roman"/>
              </a:rPr>
              <a:t>thuộc </a:t>
            </a:r>
            <a:r>
              <a:rPr sz="2700" spc="-5" dirty="0">
                <a:latin typeface="Times New Roman"/>
                <a:cs typeface="Times New Roman"/>
              </a:rPr>
              <a:t>vào </a:t>
            </a:r>
            <a:r>
              <a:rPr sz="2700" spc="-10" dirty="0">
                <a:latin typeface="Times New Roman"/>
                <a:cs typeface="Times New Roman"/>
              </a:rPr>
              <a:t>cài </a:t>
            </a:r>
            <a:r>
              <a:rPr sz="2700" spc="-5" dirty="0">
                <a:latin typeface="Times New Roman"/>
                <a:cs typeface="Times New Roman"/>
              </a:rPr>
              <a:t>đặt cụ thể </a:t>
            </a:r>
            <a:r>
              <a:rPr sz="2700" spc="-10" dirty="0">
                <a:latin typeface="Times New Roman"/>
                <a:cs typeface="Times New Roman"/>
              </a:rPr>
              <a:t>của </a:t>
            </a:r>
            <a:r>
              <a:rPr sz="2700" spc="-5" dirty="0">
                <a:latin typeface="Times New Roman"/>
                <a:cs typeface="Times New Roman"/>
              </a:rPr>
              <a:t>dịch</a:t>
            </a:r>
            <a:r>
              <a:rPr sz="2700" spc="-7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vụ</a:t>
            </a:r>
            <a:endParaRPr sz="2700">
              <a:latin typeface="Times New Roman"/>
              <a:cs typeface="Times New Roman"/>
            </a:endParaRPr>
          </a:p>
          <a:p>
            <a:pPr marL="674370" marR="21590" lvl="1" indent="-283845" algn="just">
              <a:lnSpc>
                <a:spcPts val="2900"/>
              </a:lnSpc>
              <a:spcBef>
                <a:spcPts val="740"/>
              </a:spcBef>
              <a:buClr>
                <a:srgbClr val="94B6D2"/>
              </a:buClr>
              <a:buSzPct val="70370"/>
              <a:buFont typeface="Arial"/>
              <a:buChar char="¤"/>
              <a:tabLst>
                <a:tab pos="675005" algn="l"/>
              </a:tabLst>
            </a:pPr>
            <a:r>
              <a:rPr sz="2700" spc="-5" dirty="0">
                <a:latin typeface="Times New Roman"/>
                <a:cs typeface="Times New Roman"/>
              </a:rPr>
              <a:t>Không đủ </a:t>
            </a:r>
            <a:r>
              <a:rPr sz="2700" spc="-10" dirty="0">
                <a:latin typeface="Times New Roman"/>
                <a:cs typeface="Times New Roman"/>
              </a:rPr>
              <a:t>chi </a:t>
            </a:r>
            <a:r>
              <a:rPr sz="2700" spc="-5" dirty="0">
                <a:latin typeface="Times New Roman"/>
                <a:cs typeface="Times New Roman"/>
              </a:rPr>
              <a:t>tiết: Khi </a:t>
            </a:r>
            <a:r>
              <a:rPr sz="2700" spc="-10" dirty="0">
                <a:latin typeface="Times New Roman"/>
                <a:cs typeface="Times New Roman"/>
              </a:rPr>
              <a:t>cài </a:t>
            </a:r>
            <a:r>
              <a:rPr sz="2700" spc="-5" dirty="0">
                <a:latin typeface="Times New Roman"/>
                <a:cs typeface="Times New Roman"/>
              </a:rPr>
              <a:t>đặt phải bổ </a:t>
            </a:r>
            <a:r>
              <a:rPr sz="2700" spc="-10" dirty="0">
                <a:latin typeface="Times New Roman"/>
                <a:cs typeface="Times New Roman"/>
              </a:rPr>
              <a:t>sung thêm: </a:t>
            </a:r>
            <a:r>
              <a:rPr sz="2700" spc="-5" dirty="0">
                <a:latin typeface="Times New Roman"/>
                <a:cs typeface="Times New Roman"/>
              </a:rPr>
              <a:t>phụ  </a:t>
            </a:r>
            <a:r>
              <a:rPr sz="2700" spc="-10" dirty="0">
                <a:latin typeface="Times New Roman"/>
                <a:cs typeface="Times New Roman"/>
              </a:rPr>
              <a:t>thuộc </a:t>
            </a:r>
            <a:r>
              <a:rPr sz="2700" spc="-5" dirty="0">
                <a:latin typeface="Times New Roman"/>
                <a:cs typeface="Times New Roman"/>
              </a:rPr>
              <a:t>vào </a:t>
            </a:r>
            <a:r>
              <a:rPr sz="2700" spc="-10" dirty="0">
                <a:latin typeface="Times New Roman"/>
                <a:cs typeface="Times New Roman"/>
              </a:rPr>
              <a:t>cài </a:t>
            </a:r>
            <a:r>
              <a:rPr sz="2700" spc="-5" dirty="0">
                <a:latin typeface="Times New Roman"/>
                <a:cs typeface="Times New Roman"/>
              </a:rPr>
              <a:t>đặt cụ thể </a:t>
            </a:r>
            <a:r>
              <a:rPr sz="2700" spc="-10" dirty="0">
                <a:latin typeface="Times New Roman"/>
                <a:cs typeface="Times New Roman"/>
              </a:rPr>
              <a:t>của </a:t>
            </a:r>
            <a:r>
              <a:rPr sz="2700" spc="-5" dirty="0">
                <a:latin typeface="Times New Roman"/>
                <a:cs typeface="Times New Roman"/>
              </a:rPr>
              <a:t>dịch</a:t>
            </a:r>
            <a:r>
              <a:rPr sz="2700" spc="-4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vụ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CE0410-48A6-46D8-9362-6F3F1135C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597E7-29A9-4EB6-B63F-2E2EE9928FC8}" type="datetime1">
              <a:rPr lang="en-US" smtClean="0"/>
              <a:t>11/7/2022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5435" y="588521"/>
            <a:ext cx="28384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0">
                <a:latin typeface="Times New Roman" panose="02020603050405020304" pitchFamily="18" charset="0"/>
                <a:cs typeface="Times New Roman" panose="02020603050405020304" pitchFamily="18" charset="0"/>
              </a:rPr>
              <a:t>Tính mở</a:t>
            </a:r>
            <a:endParaRPr sz="4600"/>
          </a:p>
        </p:txBody>
      </p:sp>
      <p:sp>
        <p:nvSpPr>
          <p:cNvPr id="4" name="object 4"/>
          <p:cNvSpPr txBox="1"/>
          <p:nvPr/>
        </p:nvSpPr>
        <p:spPr>
          <a:xfrm>
            <a:off x="787400" y="1717256"/>
            <a:ext cx="7302500" cy="2722668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43535" indent="-331470">
              <a:lnSpc>
                <a:spcPct val="100000"/>
              </a:lnSpc>
              <a:spcBef>
                <a:spcPts val="915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  <a:tab pos="344170" algn="l"/>
              </a:tabLst>
            </a:pPr>
            <a:r>
              <a:rPr sz="3000" dirty="0">
                <a:latin typeface="Times New Roman"/>
                <a:cs typeface="Times New Roman"/>
              </a:rPr>
              <a:t>Khả năng phối hợp</a:t>
            </a:r>
            <a:r>
              <a:rPr sz="3000" spc="-3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(interoperability)</a:t>
            </a:r>
            <a:endParaRPr sz="3000">
              <a:latin typeface="Times New Roman"/>
              <a:cs typeface="Times New Roman"/>
            </a:endParaRPr>
          </a:p>
          <a:p>
            <a:pPr marL="343535" indent="-331470">
              <a:lnSpc>
                <a:spcPct val="100000"/>
              </a:lnSpc>
              <a:spcBef>
                <a:spcPts val="815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  <a:tab pos="344170" algn="l"/>
              </a:tabLst>
            </a:pPr>
            <a:r>
              <a:rPr sz="3000" spc="-5" dirty="0">
                <a:latin typeface="Times New Roman"/>
                <a:cs typeface="Times New Roman"/>
              </a:rPr>
              <a:t>Tính </a:t>
            </a:r>
            <a:r>
              <a:rPr sz="3000" dirty="0">
                <a:latin typeface="Times New Roman"/>
                <a:cs typeface="Times New Roman"/>
              </a:rPr>
              <a:t>khả chuyển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(portability)</a:t>
            </a:r>
            <a:endParaRPr sz="3000">
              <a:latin typeface="Times New Roman"/>
              <a:cs typeface="Times New Roman"/>
            </a:endParaRPr>
          </a:p>
          <a:p>
            <a:pPr marL="343535" marR="5080" indent="-331470">
              <a:lnSpc>
                <a:spcPct val="102699"/>
              </a:lnSpc>
              <a:spcBef>
                <a:spcPts val="600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  <a:tab pos="344170" algn="l"/>
              </a:tabLst>
            </a:pPr>
            <a:r>
              <a:rPr sz="3000" spc="-5" dirty="0">
                <a:latin typeface="Times New Roman"/>
                <a:cs typeface="Times New Roman"/>
              </a:rPr>
              <a:t>Tính mềm </a:t>
            </a:r>
            <a:r>
              <a:rPr sz="3000" dirty="0">
                <a:latin typeface="Times New Roman"/>
                <a:cs typeface="Times New Roman"/>
              </a:rPr>
              <a:t>dẻo + </a:t>
            </a:r>
            <a:r>
              <a:rPr sz="3000" spc="-5" dirty="0">
                <a:latin typeface="Times New Roman"/>
                <a:cs typeface="Times New Roman"/>
              </a:rPr>
              <a:t>mở rộng </a:t>
            </a:r>
            <a:r>
              <a:rPr sz="3000" dirty="0">
                <a:latin typeface="Times New Roman"/>
                <a:cs typeface="Times New Roman"/>
              </a:rPr>
              <a:t>được </a:t>
            </a:r>
            <a:r>
              <a:rPr sz="3000" spc="-25" dirty="0">
                <a:latin typeface="Times New Roman"/>
                <a:cs typeface="Times New Roman"/>
              </a:rPr>
              <a:t>(flexibility,  </a:t>
            </a:r>
            <a:r>
              <a:rPr sz="3000" spc="-5" dirty="0">
                <a:latin typeface="Times New Roman"/>
                <a:cs typeface="Times New Roman"/>
              </a:rPr>
              <a:t>extensibility)</a:t>
            </a:r>
            <a:endParaRPr sz="3000">
              <a:latin typeface="Times New Roman"/>
              <a:cs typeface="Times New Roman"/>
            </a:endParaRPr>
          </a:p>
          <a:p>
            <a:pPr marL="343535" indent="-331470">
              <a:lnSpc>
                <a:spcPct val="100000"/>
              </a:lnSpc>
              <a:spcBef>
                <a:spcPts val="695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  <a:tab pos="344170" algn="l"/>
              </a:tabLst>
            </a:pPr>
            <a:r>
              <a:rPr sz="3000" dirty="0">
                <a:latin typeface="Times New Roman"/>
                <a:cs typeface="Times New Roman"/>
              </a:rPr>
              <a:t>Thực </a:t>
            </a:r>
            <a:r>
              <a:rPr sz="3000" spc="-5" dirty="0">
                <a:latin typeface="Times New Roman"/>
                <a:cs typeface="Times New Roman"/>
              </a:rPr>
              <a:t>hiện: tách biệt chính sách </a:t>
            </a:r>
            <a:r>
              <a:rPr sz="3000" dirty="0">
                <a:latin typeface="Times New Roman"/>
                <a:cs typeface="Times New Roman"/>
              </a:rPr>
              <a:t>và cơ</a:t>
            </a:r>
            <a:r>
              <a:rPr sz="3000" spc="-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chế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922CF5-98E5-458A-8709-B46EC8A3C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0F1E-0F37-4861-B48E-03D3E5A8F9DF}" type="datetime1">
              <a:rPr lang="en-US" smtClean="0"/>
              <a:t>11/7/2022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5435" y="588521"/>
            <a:ext cx="39497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0">
                <a:latin typeface="Times New Roman" panose="02020603050405020304" pitchFamily="18" charset="0"/>
                <a:cs typeface="Times New Roman" panose="02020603050405020304" pitchFamily="18" charset="0"/>
              </a:rPr>
              <a:t>Tính </a:t>
            </a:r>
            <a:r>
              <a:rPr sz="36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sz="3600" b="1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giãn</a:t>
            </a:r>
            <a:endParaRPr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2300" y="1644650"/>
            <a:ext cx="8185150" cy="3586479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343535" indent="-331470">
              <a:lnSpc>
                <a:spcPct val="100000"/>
              </a:lnSpc>
              <a:spcBef>
                <a:spcPts val="885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  <a:tab pos="344170" algn="l"/>
              </a:tabLst>
            </a:pPr>
            <a:r>
              <a:rPr sz="3000" dirty="0">
                <a:latin typeface="Times New Roman"/>
                <a:cs typeface="Times New Roman"/>
              </a:rPr>
              <a:t>Qui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mô:</a:t>
            </a:r>
            <a:endParaRPr sz="3000">
              <a:latin typeface="Times New Roman"/>
              <a:cs typeface="Times New Roman"/>
            </a:endParaRPr>
          </a:p>
          <a:p>
            <a:pPr marL="675005" lvl="1" indent="-284480">
              <a:lnSpc>
                <a:spcPct val="100000"/>
              </a:lnSpc>
              <a:spcBef>
                <a:spcPts val="710"/>
              </a:spcBef>
              <a:buClr>
                <a:srgbClr val="94B6D2"/>
              </a:buClr>
              <a:buSzPct val="70370"/>
              <a:buFont typeface="Arial"/>
              <a:buChar char="¤"/>
              <a:tabLst>
                <a:tab pos="675005" algn="l"/>
              </a:tabLst>
            </a:pPr>
            <a:r>
              <a:rPr sz="2700" spc="-5" dirty="0">
                <a:latin typeface="Times New Roman"/>
                <a:cs typeface="Times New Roman"/>
              </a:rPr>
              <a:t>số </a:t>
            </a:r>
            <a:r>
              <a:rPr sz="2700" spc="-10" dirty="0">
                <a:latin typeface="Times New Roman"/>
                <a:cs typeface="Times New Roman"/>
              </a:rPr>
              <a:t>lượng </a:t>
            </a:r>
            <a:r>
              <a:rPr sz="2700" spc="-5" dirty="0">
                <a:latin typeface="Times New Roman"/>
                <a:cs typeface="Times New Roman"/>
              </a:rPr>
              <a:t>NSD và tài nguyên </a:t>
            </a:r>
            <a:r>
              <a:rPr sz="2700" spc="-10" dirty="0">
                <a:latin typeface="Times New Roman"/>
                <a:cs typeface="Times New Roman"/>
              </a:rPr>
              <a:t>thay</a:t>
            </a:r>
            <a:r>
              <a:rPr sz="2700" spc="-5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đổi</a:t>
            </a:r>
            <a:endParaRPr sz="2700">
              <a:latin typeface="Times New Roman"/>
              <a:cs typeface="Times New Roman"/>
            </a:endParaRPr>
          </a:p>
          <a:p>
            <a:pPr marL="343535" indent="-331470">
              <a:lnSpc>
                <a:spcPct val="100000"/>
              </a:lnSpc>
              <a:spcBef>
                <a:spcPts val="660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  <a:tab pos="344170" algn="l"/>
              </a:tabLst>
            </a:pPr>
            <a:r>
              <a:rPr sz="3000" dirty="0">
                <a:latin typeface="Times New Roman"/>
                <a:cs typeface="Times New Roman"/>
              </a:rPr>
              <a:t>Không </a:t>
            </a:r>
            <a:r>
              <a:rPr sz="3000" spc="-5" dirty="0">
                <a:latin typeface="Times New Roman"/>
                <a:cs typeface="Times New Roman"/>
              </a:rPr>
              <a:t>gian địa </a:t>
            </a:r>
            <a:r>
              <a:rPr sz="3000" spc="-10" dirty="0">
                <a:latin typeface="Times New Roman"/>
                <a:cs typeface="Times New Roman"/>
              </a:rPr>
              <a:t>lý</a:t>
            </a:r>
            <a:endParaRPr sz="3000">
              <a:latin typeface="Times New Roman"/>
              <a:cs typeface="Times New Roman"/>
            </a:endParaRPr>
          </a:p>
          <a:p>
            <a:pPr marL="675005" lvl="1" indent="-284480">
              <a:lnSpc>
                <a:spcPct val="100000"/>
              </a:lnSpc>
              <a:spcBef>
                <a:spcPts val="705"/>
              </a:spcBef>
              <a:buClr>
                <a:srgbClr val="94B6D2"/>
              </a:buClr>
              <a:buSzPct val="70370"/>
              <a:buFont typeface="Arial"/>
              <a:buChar char="¤"/>
              <a:tabLst>
                <a:tab pos="675005" algn="l"/>
              </a:tabLst>
            </a:pPr>
            <a:r>
              <a:rPr sz="2700" spc="-5" dirty="0">
                <a:latin typeface="Times New Roman"/>
                <a:cs typeface="Times New Roman"/>
              </a:rPr>
              <a:t>Qui mô vùng địa lý có tài nguyên và NSD </a:t>
            </a:r>
            <a:r>
              <a:rPr sz="2700" spc="-10" dirty="0">
                <a:latin typeface="Times New Roman"/>
                <a:cs typeface="Times New Roman"/>
              </a:rPr>
              <a:t>thay</a:t>
            </a:r>
            <a:r>
              <a:rPr sz="2700" spc="-1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đổi</a:t>
            </a:r>
            <a:endParaRPr sz="2700">
              <a:latin typeface="Times New Roman"/>
              <a:cs typeface="Times New Roman"/>
            </a:endParaRPr>
          </a:p>
          <a:p>
            <a:pPr marL="343535" indent="-331470">
              <a:lnSpc>
                <a:spcPct val="100000"/>
              </a:lnSpc>
              <a:spcBef>
                <a:spcPts val="755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  <a:tab pos="344170" algn="l"/>
              </a:tabLst>
            </a:pPr>
            <a:r>
              <a:rPr sz="3000" dirty="0">
                <a:latin typeface="Times New Roman"/>
                <a:cs typeface="Times New Roman"/>
              </a:rPr>
              <a:t>Tổ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chức</a:t>
            </a:r>
            <a:endParaRPr sz="3000">
              <a:latin typeface="Times New Roman"/>
              <a:cs typeface="Times New Roman"/>
            </a:endParaRPr>
          </a:p>
          <a:p>
            <a:pPr marL="674370" marR="5080" lvl="1" indent="-283845">
              <a:lnSpc>
                <a:spcPct val="101499"/>
              </a:lnSpc>
              <a:spcBef>
                <a:spcPts val="565"/>
              </a:spcBef>
              <a:buClr>
                <a:srgbClr val="94B6D2"/>
              </a:buClr>
              <a:buSzPct val="70370"/>
              <a:buFont typeface="Arial"/>
              <a:buChar char="¤"/>
              <a:tabLst>
                <a:tab pos="675005" algn="l"/>
              </a:tabLst>
            </a:pPr>
            <a:r>
              <a:rPr sz="2700" spc="-5" dirty="0">
                <a:latin typeface="Times New Roman"/>
                <a:cs typeface="Times New Roman"/>
              </a:rPr>
              <a:t>Qui mô tổ </a:t>
            </a:r>
            <a:r>
              <a:rPr sz="2700" spc="-10" dirty="0">
                <a:latin typeface="Times New Roman"/>
                <a:cs typeface="Times New Roman"/>
              </a:rPr>
              <a:t>chức thay </a:t>
            </a:r>
            <a:r>
              <a:rPr sz="2700" spc="-5" dirty="0">
                <a:latin typeface="Times New Roman"/>
                <a:cs typeface="Times New Roman"/>
              </a:rPr>
              <a:t>đổi </a:t>
            </a:r>
            <a:r>
              <a:rPr sz="2700" dirty="0">
                <a:latin typeface="Wingdings"/>
                <a:cs typeface="Wingdings"/>
              </a:rPr>
              <a:t>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tổ </a:t>
            </a:r>
            <a:r>
              <a:rPr sz="2700" spc="-10" dirty="0">
                <a:latin typeface="Times New Roman"/>
                <a:cs typeface="Times New Roman"/>
              </a:rPr>
              <a:t>chức </a:t>
            </a:r>
            <a:r>
              <a:rPr sz="2700" spc="-5" dirty="0">
                <a:latin typeface="Times New Roman"/>
                <a:cs typeface="Times New Roman"/>
              </a:rPr>
              <a:t>hệ </a:t>
            </a:r>
            <a:r>
              <a:rPr sz="2700" spc="-10" dirty="0">
                <a:latin typeface="Times New Roman"/>
                <a:cs typeface="Times New Roman"/>
              </a:rPr>
              <a:t>thống thành các  </a:t>
            </a:r>
            <a:r>
              <a:rPr sz="2700" spc="-5" dirty="0">
                <a:latin typeface="Times New Roman"/>
                <a:cs typeface="Times New Roman"/>
              </a:rPr>
              <a:t>domain.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EE3BBA-F1DF-4BDE-ADE0-6F467CE27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9610-BC1B-4FDB-95C0-D51F74CB52BE}" type="datetime1">
              <a:rPr lang="en-US" smtClean="0"/>
              <a:t>11/7/2022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5435" y="588521"/>
            <a:ext cx="51447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 giãn </a:t>
            </a:r>
            <a:r>
              <a:rPr sz="3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 </a:t>
            </a:r>
            <a:r>
              <a:rPr sz="3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sz="3600" b="1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endParaRPr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5092" y="1482090"/>
            <a:ext cx="5545455" cy="4650632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343535" indent="-331470">
              <a:lnSpc>
                <a:spcPct val="100000"/>
              </a:lnSpc>
              <a:spcBef>
                <a:spcPts val="885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  <a:tab pos="344170" algn="l"/>
              </a:tabLst>
            </a:pPr>
            <a:r>
              <a:rPr sz="3000" spc="-5" dirty="0">
                <a:latin typeface="Times New Roman"/>
                <a:cs typeface="Times New Roman"/>
              </a:rPr>
              <a:t>Mô hình tập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trung</a:t>
            </a:r>
            <a:endParaRPr sz="3000">
              <a:latin typeface="Times New Roman"/>
              <a:cs typeface="Times New Roman"/>
            </a:endParaRPr>
          </a:p>
          <a:p>
            <a:pPr marL="675005" lvl="1" indent="-284480">
              <a:lnSpc>
                <a:spcPct val="100000"/>
              </a:lnSpc>
              <a:spcBef>
                <a:spcPts val="710"/>
              </a:spcBef>
              <a:buClr>
                <a:srgbClr val="94B6D2"/>
              </a:buClr>
              <a:buSzPct val="70370"/>
              <a:buFont typeface="Arial"/>
              <a:buChar char="¤"/>
              <a:tabLst>
                <a:tab pos="675005" algn="l"/>
              </a:tabLst>
            </a:pPr>
            <a:r>
              <a:rPr sz="2700" spc="-10" dirty="0">
                <a:latin typeface="Times New Roman"/>
                <a:cs typeface="Times New Roman"/>
              </a:rPr>
              <a:t>Dịch </a:t>
            </a:r>
            <a:r>
              <a:rPr sz="2700" spc="-5" dirty="0">
                <a:latin typeface="Times New Roman"/>
                <a:cs typeface="Times New Roman"/>
              </a:rPr>
              <a:t>vụ: cổ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chai</a:t>
            </a:r>
            <a:endParaRPr sz="2700">
              <a:latin typeface="Times New Roman"/>
              <a:cs typeface="Times New Roman"/>
            </a:endParaRPr>
          </a:p>
          <a:p>
            <a:pPr marL="675005" lvl="1" indent="-28448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370"/>
              <a:buFont typeface="Arial"/>
              <a:buChar char="¤"/>
              <a:tabLst>
                <a:tab pos="675005" algn="l"/>
              </a:tabLst>
            </a:pPr>
            <a:r>
              <a:rPr sz="2700" spc="-5" dirty="0">
                <a:latin typeface="Times New Roman"/>
                <a:cs typeface="Times New Roman"/>
              </a:rPr>
              <a:t>Dữ liệu: lưu trữ, xử</a:t>
            </a:r>
            <a:r>
              <a:rPr sz="2700" spc="-3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lý</a:t>
            </a:r>
            <a:endParaRPr sz="2700">
              <a:latin typeface="Times New Roman"/>
              <a:cs typeface="Times New Roman"/>
            </a:endParaRPr>
          </a:p>
          <a:p>
            <a:pPr marL="675005" lvl="1" indent="-284480">
              <a:lnSpc>
                <a:spcPct val="100000"/>
              </a:lnSpc>
              <a:spcBef>
                <a:spcPts val="670"/>
              </a:spcBef>
              <a:buClr>
                <a:srgbClr val="94B6D2"/>
              </a:buClr>
              <a:buSzPct val="70370"/>
              <a:buFont typeface="Arial"/>
              <a:buChar char="¤"/>
              <a:tabLst>
                <a:tab pos="675005" algn="l"/>
              </a:tabLst>
            </a:pPr>
            <a:r>
              <a:rPr sz="2700" spc="-10" dirty="0">
                <a:latin typeface="Times New Roman"/>
                <a:cs typeface="Times New Roman"/>
              </a:rPr>
              <a:t>Giải thuật: thông </a:t>
            </a:r>
            <a:r>
              <a:rPr sz="2700" spc="-5" dirty="0">
                <a:latin typeface="Times New Roman"/>
                <a:cs typeface="Times New Roman"/>
              </a:rPr>
              <a:t>tin vào </a:t>
            </a:r>
            <a:r>
              <a:rPr sz="2700" spc="-10" dirty="0">
                <a:latin typeface="Times New Roman"/>
                <a:cs typeface="Times New Roman"/>
              </a:rPr>
              <a:t>ra, </a:t>
            </a:r>
            <a:r>
              <a:rPr sz="2700" spc="-5" dirty="0">
                <a:latin typeface="Times New Roman"/>
                <a:cs typeface="Times New Roman"/>
              </a:rPr>
              <a:t>xử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lý</a:t>
            </a:r>
            <a:endParaRPr sz="2700">
              <a:latin typeface="Times New Roman"/>
              <a:cs typeface="Times New Roman"/>
            </a:endParaRPr>
          </a:p>
          <a:p>
            <a:pPr marL="343535" indent="-331470">
              <a:lnSpc>
                <a:spcPct val="100000"/>
              </a:lnSpc>
              <a:spcBef>
                <a:spcPts val="760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  <a:tab pos="344170" algn="l"/>
              </a:tabLst>
            </a:pPr>
            <a:r>
              <a:rPr sz="3000" spc="-5" dirty="0">
                <a:latin typeface="Times New Roman"/>
                <a:cs typeface="Times New Roman"/>
              </a:rPr>
              <a:t>Mô hình </a:t>
            </a:r>
            <a:r>
              <a:rPr sz="3000" dirty="0">
                <a:latin typeface="Times New Roman"/>
                <a:cs typeface="Times New Roman"/>
              </a:rPr>
              <a:t>không </a:t>
            </a:r>
            <a:r>
              <a:rPr sz="3000" spc="-5" dirty="0">
                <a:latin typeface="Times New Roman"/>
                <a:cs typeface="Times New Roman"/>
              </a:rPr>
              <a:t>tập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trung</a:t>
            </a:r>
            <a:endParaRPr sz="3000">
              <a:latin typeface="Times New Roman"/>
              <a:cs typeface="Times New Roman"/>
            </a:endParaRPr>
          </a:p>
          <a:p>
            <a:pPr marL="675005" lvl="1" indent="-284480">
              <a:lnSpc>
                <a:spcPct val="100000"/>
              </a:lnSpc>
              <a:spcBef>
                <a:spcPts val="610"/>
              </a:spcBef>
              <a:buClr>
                <a:srgbClr val="94B6D2"/>
              </a:buClr>
              <a:buSzPct val="70370"/>
              <a:buFont typeface="Arial"/>
              <a:buChar char="¤"/>
              <a:tabLst>
                <a:tab pos="675005" algn="l"/>
              </a:tabLst>
            </a:pPr>
            <a:r>
              <a:rPr sz="2700" spc="-5">
                <a:latin typeface="Times New Roman"/>
                <a:cs typeface="Times New Roman"/>
              </a:rPr>
              <a:t>Phức tạp</a:t>
            </a:r>
            <a:r>
              <a:rPr lang="en-US" sz="2700" spc="-5">
                <a:latin typeface="Times New Roman"/>
                <a:cs typeface="Times New Roman"/>
              </a:rPr>
              <a:t> </a:t>
            </a:r>
            <a:r>
              <a:rPr sz="2700" spc="-5">
                <a:latin typeface="Times New Roman"/>
                <a:cs typeface="Times New Roman"/>
              </a:rPr>
              <a:t>về </a:t>
            </a:r>
            <a:r>
              <a:rPr sz="2700" spc="-5" dirty="0">
                <a:latin typeface="Times New Roman"/>
                <a:cs typeface="Times New Roman"/>
              </a:rPr>
              <a:t>bảo mật và </a:t>
            </a:r>
            <a:r>
              <a:rPr sz="2700" spc="-10" dirty="0">
                <a:latin typeface="Times New Roman"/>
                <a:cs typeface="Times New Roman"/>
              </a:rPr>
              <a:t>riêng</a:t>
            </a:r>
            <a:r>
              <a:rPr sz="2700" spc="-114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tư</a:t>
            </a:r>
            <a:endParaRPr sz="2700">
              <a:latin typeface="Times New Roman"/>
              <a:cs typeface="Times New Roman"/>
            </a:endParaRPr>
          </a:p>
          <a:p>
            <a:pPr marL="675005" lvl="1" indent="-284480">
              <a:lnSpc>
                <a:spcPct val="100000"/>
              </a:lnSpc>
              <a:spcBef>
                <a:spcPts val="650"/>
              </a:spcBef>
              <a:buClr>
                <a:srgbClr val="94B6D2"/>
              </a:buClr>
              <a:buSzPct val="70370"/>
              <a:buFont typeface="Arial"/>
              <a:buChar char="¤"/>
              <a:tabLst>
                <a:tab pos="675005" algn="l"/>
              </a:tabLst>
            </a:pPr>
            <a:r>
              <a:rPr sz="2700" spc="-10" dirty="0">
                <a:latin typeface="Times New Roman"/>
                <a:cs typeface="Times New Roman"/>
              </a:rPr>
              <a:t>Quyết </a:t>
            </a:r>
            <a:r>
              <a:rPr sz="2700" spc="-5" dirty="0">
                <a:latin typeface="Times New Roman"/>
                <a:cs typeface="Times New Roman"/>
              </a:rPr>
              <a:t>định </a:t>
            </a:r>
            <a:r>
              <a:rPr sz="2700" spc="-10" dirty="0">
                <a:latin typeface="Times New Roman"/>
                <a:cs typeface="Times New Roman"/>
              </a:rPr>
              <a:t>cục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bộ</a:t>
            </a:r>
            <a:endParaRPr sz="2700">
              <a:latin typeface="Times New Roman"/>
              <a:cs typeface="Times New Roman"/>
            </a:endParaRPr>
          </a:p>
          <a:p>
            <a:pPr marL="675005" lvl="1" indent="-284480">
              <a:lnSpc>
                <a:spcPct val="100000"/>
              </a:lnSpc>
              <a:spcBef>
                <a:spcPts val="670"/>
              </a:spcBef>
              <a:buClr>
                <a:srgbClr val="94B6D2"/>
              </a:buClr>
              <a:buSzPct val="70370"/>
              <a:buFont typeface="Arial"/>
              <a:buChar char="¤"/>
              <a:tabLst>
                <a:tab pos="675005" algn="l"/>
              </a:tabLst>
            </a:pPr>
            <a:r>
              <a:rPr sz="2700" spc="-5" dirty="0">
                <a:latin typeface="Times New Roman"/>
                <a:cs typeface="Times New Roman"/>
              </a:rPr>
              <a:t>Không có </a:t>
            </a:r>
            <a:r>
              <a:rPr sz="2700" spc="-10" dirty="0">
                <a:latin typeface="Times New Roman"/>
                <a:cs typeface="Times New Roman"/>
              </a:rPr>
              <a:t>thông </a:t>
            </a:r>
            <a:r>
              <a:rPr sz="2700" spc="-5" dirty="0">
                <a:latin typeface="Times New Roman"/>
                <a:cs typeface="Times New Roman"/>
              </a:rPr>
              <a:t>tin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chung</a:t>
            </a:r>
            <a:endParaRPr sz="2700">
              <a:latin typeface="Times New Roman"/>
              <a:cs typeface="Times New Roman"/>
            </a:endParaRPr>
          </a:p>
          <a:p>
            <a:pPr marL="675005" lvl="1" indent="-284480">
              <a:lnSpc>
                <a:spcPct val="100000"/>
              </a:lnSpc>
              <a:spcBef>
                <a:spcPts val="670"/>
              </a:spcBef>
              <a:buClr>
                <a:srgbClr val="94B6D2"/>
              </a:buClr>
              <a:buSzPct val="70370"/>
              <a:buFont typeface="Arial"/>
              <a:buChar char="¤"/>
              <a:tabLst>
                <a:tab pos="675005" algn="l"/>
              </a:tabLst>
            </a:pPr>
            <a:r>
              <a:rPr sz="2700" spc="-5" dirty="0">
                <a:latin typeface="Times New Roman"/>
                <a:cs typeface="Times New Roman"/>
              </a:rPr>
              <a:t>Không phát hiện được</a:t>
            </a:r>
            <a:r>
              <a:rPr sz="2700" spc="-5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lỗi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844149-A269-4280-930A-15FEBC772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4839-0DB1-4573-BE76-32148132C519}" type="datetime1">
              <a:rPr lang="en-US" smtClean="0"/>
              <a:t>11/7/2022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5435" y="588521"/>
            <a:ext cx="715708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 giãn </a:t>
            </a:r>
            <a:r>
              <a:rPr sz="3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 không gian </a:t>
            </a:r>
            <a:r>
              <a:rPr sz="36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sz="3600" b="1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3630" y="1416050"/>
            <a:ext cx="7611109" cy="442404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43535" indent="-331470">
              <a:lnSpc>
                <a:spcPct val="100000"/>
              </a:lnSpc>
              <a:spcBef>
                <a:spcPts val="459"/>
              </a:spcBef>
              <a:buClr>
                <a:srgbClr val="DD8047"/>
              </a:buClr>
              <a:buSzPct val="60714"/>
              <a:buFont typeface="Wingdings"/>
              <a:buChar char=""/>
              <a:tabLst>
                <a:tab pos="343535" algn="l"/>
                <a:tab pos="344170" algn="l"/>
              </a:tabLst>
            </a:pPr>
            <a:r>
              <a:rPr sz="2800" spc="-5" dirty="0">
                <a:latin typeface="Times New Roman"/>
                <a:cs typeface="Times New Roman"/>
              </a:rPr>
              <a:t>Gần: mạng cục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bộ</a:t>
            </a:r>
            <a:endParaRPr sz="2800">
              <a:latin typeface="Times New Roman"/>
              <a:cs typeface="Times New Roman"/>
            </a:endParaRPr>
          </a:p>
          <a:p>
            <a:pPr marL="675005" lvl="1" indent="-284480">
              <a:lnSpc>
                <a:spcPct val="100000"/>
              </a:lnSpc>
              <a:spcBef>
                <a:spcPts val="325"/>
              </a:spcBef>
              <a:buClr>
                <a:srgbClr val="94B6D2"/>
              </a:buClr>
              <a:buSzPct val="68000"/>
              <a:buFont typeface="Arial"/>
              <a:buChar char="¤"/>
              <a:tabLst>
                <a:tab pos="675005" algn="l"/>
              </a:tabLst>
            </a:pPr>
            <a:r>
              <a:rPr sz="2500" spc="-10" dirty="0">
                <a:latin typeface="Times New Roman"/>
                <a:cs typeface="Times New Roman"/>
              </a:rPr>
              <a:t>quảng bá, tốc </a:t>
            </a:r>
            <a:r>
              <a:rPr sz="2500" spc="-5" dirty="0">
                <a:latin typeface="Times New Roman"/>
                <a:cs typeface="Times New Roman"/>
              </a:rPr>
              <a:t>độ </a:t>
            </a:r>
            <a:r>
              <a:rPr sz="2500" spc="-10" dirty="0">
                <a:latin typeface="Times New Roman"/>
                <a:cs typeface="Times New Roman"/>
              </a:rPr>
              <a:t>cao, tin </a:t>
            </a:r>
            <a:r>
              <a:rPr sz="2500" spc="-50" dirty="0">
                <a:latin typeface="Times New Roman"/>
                <a:cs typeface="Times New Roman"/>
              </a:rPr>
              <a:t>cậy, </a:t>
            </a:r>
            <a:r>
              <a:rPr sz="2500" spc="-5" dirty="0">
                <a:latin typeface="Times New Roman"/>
                <a:cs typeface="Times New Roman"/>
              </a:rPr>
              <a:t>độ trễ </a:t>
            </a:r>
            <a:r>
              <a:rPr sz="2500" spc="-10" dirty="0">
                <a:latin typeface="Times New Roman"/>
                <a:cs typeface="Times New Roman"/>
              </a:rPr>
              <a:t>cố</a:t>
            </a:r>
            <a:r>
              <a:rPr sz="2500" spc="-5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định)</a:t>
            </a:r>
            <a:endParaRPr sz="2500">
              <a:latin typeface="Times New Roman"/>
              <a:cs typeface="Times New Roman"/>
            </a:endParaRPr>
          </a:p>
          <a:p>
            <a:pPr marL="343535" indent="-331470">
              <a:lnSpc>
                <a:spcPct val="100000"/>
              </a:lnSpc>
              <a:spcBef>
                <a:spcPts val="395"/>
              </a:spcBef>
              <a:buClr>
                <a:srgbClr val="DD8047"/>
              </a:buClr>
              <a:buSzPct val="60714"/>
              <a:buFont typeface="Wingdings"/>
              <a:buChar char=""/>
              <a:tabLst>
                <a:tab pos="343535" algn="l"/>
                <a:tab pos="344170" algn="l"/>
              </a:tabLst>
            </a:pPr>
            <a:r>
              <a:rPr sz="2800" spc="-5" dirty="0">
                <a:latin typeface="Times New Roman"/>
                <a:cs typeface="Times New Roman"/>
              </a:rPr>
              <a:t>Xa: mạng diện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rộng</a:t>
            </a:r>
            <a:endParaRPr sz="2800">
              <a:latin typeface="Times New Roman"/>
              <a:cs typeface="Times New Roman"/>
            </a:endParaRPr>
          </a:p>
          <a:p>
            <a:pPr marL="675005" lvl="1" indent="-284480">
              <a:lnSpc>
                <a:spcPct val="100000"/>
              </a:lnSpc>
              <a:spcBef>
                <a:spcPts val="350"/>
              </a:spcBef>
              <a:buClr>
                <a:srgbClr val="94B6D2"/>
              </a:buClr>
              <a:buSzPct val="68000"/>
              <a:buFont typeface="Arial"/>
              <a:buChar char="¤"/>
              <a:tabLst>
                <a:tab pos="675005" algn="l"/>
              </a:tabLst>
            </a:pPr>
            <a:r>
              <a:rPr sz="2500" spc="-10" dirty="0">
                <a:latin typeface="Times New Roman"/>
                <a:cs typeface="Times New Roman"/>
              </a:rPr>
              <a:t>Điểm </a:t>
            </a:r>
            <a:r>
              <a:rPr sz="2500" spc="-15" dirty="0">
                <a:latin typeface="Times New Roman"/>
                <a:cs typeface="Times New Roman"/>
              </a:rPr>
              <a:t>điểm, </a:t>
            </a:r>
            <a:r>
              <a:rPr sz="2500" spc="-10" dirty="0">
                <a:latin typeface="Times New Roman"/>
                <a:cs typeface="Times New Roman"/>
              </a:rPr>
              <a:t>tốc </a:t>
            </a:r>
            <a:r>
              <a:rPr sz="2500" spc="-5" dirty="0">
                <a:latin typeface="Times New Roman"/>
                <a:cs typeface="Times New Roman"/>
              </a:rPr>
              <a:t>độ </a:t>
            </a:r>
            <a:r>
              <a:rPr sz="2500" spc="-10" dirty="0">
                <a:latin typeface="Times New Roman"/>
                <a:cs typeface="Times New Roman"/>
              </a:rPr>
              <a:t>thấp, không tin </a:t>
            </a:r>
            <a:r>
              <a:rPr sz="2500" spc="-50" dirty="0">
                <a:latin typeface="Times New Roman"/>
                <a:cs typeface="Times New Roman"/>
              </a:rPr>
              <a:t>cậy, </a:t>
            </a:r>
            <a:r>
              <a:rPr sz="2500" spc="-5" dirty="0">
                <a:latin typeface="Times New Roman"/>
                <a:cs typeface="Times New Roman"/>
              </a:rPr>
              <a:t>độ trễ </a:t>
            </a:r>
            <a:r>
              <a:rPr sz="2500" spc="-10" dirty="0">
                <a:latin typeface="Times New Roman"/>
                <a:cs typeface="Times New Roman"/>
              </a:rPr>
              <a:t>thay</a:t>
            </a:r>
            <a:r>
              <a:rPr sz="2500" spc="-7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đổi</a:t>
            </a:r>
            <a:endParaRPr sz="2500">
              <a:latin typeface="Times New Roman"/>
              <a:cs typeface="Times New Roman"/>
            </a:endParaRPr>
          </a:p>
          <a:p>
            <a:pPr marL="343535" indent="-331470">
              <a:lnSpc>
                <a:spcPct val="100000"/>
              </a:lnSpc>
              <a:spcBef>
                <a:spcPts val="395"/>
              </a:spcBef>
              <a:buClr>
                <a:srgbClr val="DD8047"/>
              </a:buClr>
              <a:buSzPct val="60714"/>
              <a:buFont typeface="Wingdings"/>
              <a:buChar char=""/>
              <a:tabLst>
                <a:tab pos="343535" algn="l"/>
                <a:tab pos="344170" algn="l"/>
              </a:tabLst>
            </a:pPr>
            <a:r>
              <a:rPr sz="2800" spc="-5" dirty="0">
                <a:latin typeface="Times New Roman"/>
                <a:cs typeface="Times New Roman"/>
              </a:rPr>
              <a:t>Khác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nhau</a:t>
            </a:r>
            <a:endParaRPr sz="2800">
              <a:latin typeface="Times New Roman"/>
              <a:cs typeface="Times New Roman"/>
            </a:endParaRPr>
          </a:p>
          <a:p>
            <a:pPr marL="675005" lvl="1" indent="-284480">
              <a:lnSpc>
                <a:spcPct val="100000"/>
              </a:lnSpc>
              <a:spcBef>
                <a:spcPts val="350"/>
              </a:spcBef>
              <a:buClr>
                <a:srgbClr val="94B6D2"/>
              </a:buClr>
              <a:buSzPct val="68000"/>
              <a:buFont typeface="Arial"/>
              <a:buChar char="¤"/>
              <a:tabLst>
                <a:tab pos="675005" algn="l"/>
              </a:tabLst>
            </a:pPr>
            <a:r>
              <a:rPr sz="2500" spc="-10" dirty="0">
                <a:latin typeface="Times New Roman"/>
                <a:cs typeface="Times New Roman"/>
              </a:rPr>
              <a:t>Tốc </a:t>
            </a:r>
            <a:r>
              <a:rPr sz="2500" spc="-5" dirty="0">
                <a:latin typeface="Times New Roman"/>
                <a:cs typeface="Times New Roman"/>
              </a:rPr>
              <a:t>độ </a:t>
            </a:r>
            <a:r>
              <a:rPr sz="2500" spc="-10" dirty="0">
                <a:latin typeface="Times New Roman"/>
                <a:cs typeface="Times New Roman"/>
              </a:rPr>
              <a:t>truyền tin, </a:t>
            </a:r>
            <a:r>
              <a:rPr sz="2500" spc="-5" dirty="0">
                <a:latin typeface="Times New Roman"/>
                <a:cs typeface="Times New Roman"/>
              </a:rPr>
              <a:t>độ </a:t>
            </a:r>
            <a:r>
              <a:rPr sz="2500" spc="-10" dirty="0">
                <a:latin typeface="Times New Roman"/>
                <a:cs typeface="Times New Roman"/>
              </a:rPr>
              <a:t>trễ,</a:t>
            </a:r>
            <a:r>
              <a:rPr sz="2500" spc="-5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….</a:t>
            </a:r>
            <a:endParaRPr sz="2500">
              <a:latin typeface="Times New Roman"/>
              <a:cs typeface="Times New Roman"/>
            </a:endParaRPr>
          </a:p>
          <a:p>
            <a:pPr marL="675005" lvl="1" indent="-284480">
              <a:lnSpc>
                <a:spcPct val="100000"/>
              </a:lnSpc>
              <a:spcBef>
                <a:spcPts val="310"/>
              </a:spcBef>
              <a:buClr>
                <a:srgbClr val="94B6D2"/>
              </a:buClr>
              <a:buSzPct val="68000"/>
              <a:buFont typeface="Arial"/>
              <a:buChar char="¤"/>
              <a:tabLst>
                <a:tab pos="675005" algn="l"/>
              </a:tabLst>
            </a:pPr>
            <a:r>
              <a:rPr sz="2500" spc="-10" dirty="0">
                <a:latin typeface="Times New Roman"/>
                <a:cs typeface="Times New Roman"/>
              </a:rPr>
              <a:t>Đồng bộ/không đồng</a:t>
            </a:r>
            <a:r>
              <a:rPr sz="2500" spc="-3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bộ</a:t>
            </a:r>
            <a:endParaRPr sz="2500">
              <a:latin typeface="Times New Roman"/>
              <a:cs typeface="Times New Roman"/>
            </a:endParaRPr>
          </a:p>
          <a:p>
            <a:pPr marL="675005" lvl="1" indent="-284480">
              <a:lnSpc>
                <a:spcPct val="100000"/>
              </a:lnSpc>
              <a:spcBef>
                <a:spcPts val="290"/>
              </a:spcBef>
              <a:buClr>
                <a:srgbClr val="94B6D2"/>
              </a:buClr>
              <a:buSzPct val="68000"/>
              <a:buFont typeface="Arial"/>
              <a:buChar char="¤"/>
              <a:tabLst>
                <a:tab pos="675005" algn="l"/>
              </a:tabLst>
            </a:pPr>
            <a:r>
              <a:rPr sz="2500" spc="-10" dirty="0">
                <a:latin typeface="Times New Roman"/>
                <a:cs typeface="Times New Roman"/>
              </a:rPr>
              <a:t>Các thao tác quảng</a:t>
            </a:r>
            <a:r>
              <a:rPr sz="2500" spc="-5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bá</a:t>
            </a:r>
            <a:endParaRPr sz="2500">
              <a:latin typeface="Times New Roman"/>
              <a:cs typeface="Times New Roman"/>
            </a:endParaRPr>
          </a:p>
          <a:p>
            <a:pPr marL="343535" marR="5080" indent="-331470">
              <a:lnSpc>
                <a:spcPts val="3000"/>
              </a:lnSpc>
              <a:spcBef>
                <a:spcPts val="820"/>
              </a:spcBef>
              <a:buClr>
                <a:srgbClr val="DD8047"/>
              </a:buClr>
              <a:buSzPct val="60714"/>
              <a:buFont typeface="Wingdings"/>
              <a:buChar char=""/>
              <a:tabLst>
                <a:tab pos="343535" algn="l"/>
                <a:tab pos="344170" algn="l"/>
              </a:tabLst>
            </a:pPr>
            <a:r>
              <a:rPr sz="2800" spc="-5" dirty="0">
                <a:latin typeface="Times New Roman"/>
                <a:cs typeface="Times New Roman"/>
              </a:rPr>
              <a:t>Chủ yếu đảm bảo trao đổi thông tin trên mạng diện  rộng như với mạng cục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bộ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38F21E-4378-47B2-810F-F670E6447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535B-4FBA-48E1-9FE4-039829FFA387}" type="datetime1">
              <a:rPr lang="en-US" smtClean="0"/>
              <a:t>11/7/2022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255264" y="2025650"/>
            <a:ext cx="4017645" cy="16383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656590" lvl="1" indent="-644525">
              <a:lnSpc>
                <a:spcPct val="100000"/>
              </a:lnSpc>
              <a:spcBef>
                <a:spcPts val="820"/>
              </a:spcBef>
              <a:buFont typeface="Wingdings" panose="05000000000000000000" pitchFamily="2" charset="2"/>
              <a:buChar char="§"/>
              <a:tabLst>
                <a:tab pos="657225" algn="l"/>
              </a:tabLst>
            </a:pPr>
            <a:r>
              <a:rPr sz="2900" spc="-5" dirty="0">
                <a:solidFill>
                  <a:srgbClr val="775F55"/>
                </a:solidFill>
                <a:latin typeface="Times New Roman"/>
                <a:cs typeface="Times New Roman"/>
              </a:rPr>
              <a:t>Phần </a:t>
            </a:r>
            <a:r>
              <a:rPr sz="2900" spc="-10" dirty="0">
                <a:solidFill>
                  <a:srgbClr val="775F55"/>
                </a:solidFill>
                <a:latin typeface="Times New Roman"/>
                <a:cs typeface="Times New Roman"/>
              </a:rPr>
              <a:t>cứng </a:t>
            </a:r>
            <a:r>
              <a:rPr sz="2900" spc="-5" dirty="0">
                <a:solidFill>
                  <a:srgbClr val="775F55"/>
                </a:solidFill>
                <a:latin typeface="Times New Roman"/>
                <a:cs typeface="Times New Roman"/>
              </a:rPr>
              <a:t>hệ phân</a:t>
            </a:r>
            <a:r>
              <a:rPr sz="2900" spc="-80" dirty="0">
                <a:solidFill>
                  <a:srgbClr val="775F55"/>
                </a:solidFill>
                <a:latin typeface="Times New Roman"/>
                <a:cs typeface="Times New Roman"/>
              </a:rPr>
              <a:t> </a:t>
            </a:r>
            <a:r>
              <a:rPr sz="2900" spc="-5" dirty="0">
                <a:solidFill>
                  <a:srgbClr val="775F55"/>
                </a:solidFill>
                <a:latin typeface="Times New Roman"/>
                <a:cs typeface="Times New Roman"/>
              </a:rPr>
              <a:t>tán</a:t>
            </a:r>
            <a:endParaRPr sz="2900">
              <a:latin typeface="Times New Roman"/>
              <a:cs typeface="Times New Roman"/>
            </a:endParaRPr>
          </a:p>
          <a:p>
            <a:pPr marL="656590" lvl="1" indent="-644525">
              <a:lnSpc>
                <a:spcPct val="100000"/>
              </a:lnSpc>
              <a:spcBef>
                <a:spcPts val="720"/>
              </a:spcBef>
              <a:buFont typeface="Wingdings" panose="05000000000000000000" pitchFamily="2" charset="2"/>
              <a:buChar char="§"/>
              <a:tabLst>
                <a:tab pos="657225" algn="l"/>
              </a:tabLst>
            </a:pPr>
            <a:r>
              <a:rPr sz="2900" spc="-5" dirty="0">
                <a:solidFill>
                  <a:srgbClr val="775F55"/>
                </a:solidFill>
                <a:latin typeface="Times New Roman"/>
                <a:cs typeface="Times New Roman"/>
              </a:rPr>
              <a:t>Phần </a:t>
            </a:r>
            <a:r>
              <a:rPr sz="2900" spc="-10" dirty="0">
                <a:solidFill>
                  <a:srgbClr val="775F55"/>
                </a:solidFill>
                <a:latin typeface="Times New Roman"/>
                <a:cs typeface="Times New Roman"/>
              </a:rPr>
              <a:t>mềm </a:t>
            </a:r>
            <a:r>
              <a:rPr sz="2900" spc="-5" dirty="0">
                <a:solidFill>
                  <a:srgbClr val="775F55"/>
                </a:solidFill>
                <a:latin typeface="Times New Roman"/>
                <a:cs typeface="Times New Roman"/>
              </a:rPr>
              <a:t>hệ phân</a:t>
            </a:r>
            <a:r>
              <a:rPr sz="2900" spc="-85" dirty="0">
                <a:solidFill>
                  <a:srgbClr val="775F55"/>
                </a:solidFill>
                <a:latin typeface="Times New Roman"/>
                <a:cs typeface="Times New Roman"/>
              </a:rPr>
              <a:t> </a:t>
            </a:r>
            <a:r>
              <a:rPr sz="2900" spc="-5" dirty="0">
                <a:solidFill>
                  <a:srgbClr val="775F55"/>
                </a:solidFill>
                <a:latin typeface="Times New Roman"/>
                <a:cs typeface="Times New Roman"/>
              </a:rPr>
              <a:t>tán</a:t>
            </a:r>
            <a:endParaRPr sz="2900">
              <a:latin typeface="Times New Roman"/>
              <a:cs typeface="Times New Roman"/>
            </a:endParaRPr>
          </a:p>
          <a:p>
            <a:pPr marL="656590" lvl="1" indent="-644525">
              <a:lnSpc>
                <a:spcPct val="100000"/>
              </a:lnSpc>
              <a:spcBef>
                <a:spcPts val="815"/>
              </a:spcBef>
              <a:buFont typeface="Wingdings" panose="05000000000000000000" pitchFamily="2" charset="2"/>
              <a:buChar char="§"/>
              <a:tabLst>
                <a:tab pos="657225" algn="l"/>
              </a:tabLst>
            </a:pPr>
            <a:r>
              <a:rPr sz="2900" spc="-5" dirty="0">
                <a:solidFill>
                  <a:srgbClr val="775F55"/>
                </a:solidFill>
                <a:latin typeface="Times New Roman"/>
                <a:cs typeface="Times New Roman"/>
              </a:rPr>
              <a:t>Phần </a:t>
            </a:r>
            <a:r>
              <a:rPr sz="2900" spc="-10" dirty="0">
                <a:solidFill>
                  <a:srgbClr val="775F55"/>
                </a:solidFill>
                <a:latin typeface="Times New Roman"/>
                <a:cs typeface="Times New Roman"/>
              </a:rPr>
              <a:t>mềm </a:t>
            </a:r>
            <a:r>
              <a:rPr sz="2900" spc="-5" dirty="0">
                <a:solidFill>
                  <a:srgbClr val="775F55"/>
                </a:solidFill>
                <a:latin typeface="Times New Roman"/>
                <a:cs typeface="Times New Roman"/>
              </a:rPr>
              <a:t>trung</a:t>
            </a:r>
            <a:r>
              <a:rPr sz="2900" spc="-45" dirty="0">
                <a:solidFill>
                  <a:srgbClr val="775F55"/>
                </a:solidFill>
                <a:latin typeface="Times New Roman"/>
                <a:cs typeface="Times New Roman"/>
              </a:rPr>
              <a:t> </a:t>
            </a:r>
            <a:r>
              <a:rPr sz="2900" spc="-5" dirty="0">
                <a:solidFill>
                  <a:srgbClr val="775F55"/>
                </a:solidFill>
                <a:latin typeface="Times New Roman"/>
                <a:cs typeface="Times New Roman"/>
              </a:rPr>
              <a:t>gian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31900" y="541871"/>
            <a:ext cx="8042275" cy="69185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36525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1075"/>
              </a:spcBef>
            </a:pPr>
            <a:r>
              <a:rPr lang="en-US" sz="3600" spc="-2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sz="3600" spc="-2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thành phần</a:t>
            </a:r>
            <a:r>
              <a:rPr lang="en-US" sz="3600" spc="-2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của </a:t>
            </a:r>
            <a:r>
              <a:rPr sz="3600" spc="-15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</a:t>
            </a:r>
            <a:r>
              <a:rPr sz="3600" spc="-2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sz="3600" spc="-16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tán</a:t>
            </a:r>
            <a:endParaRPr sz="360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D47BF3-BA1E-4565-88F5-31673D356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B1B6-2490-433A-BDBB-BB33DE214090}" type="datetime1">
              <a:rPr lang="en-US" smtClean="0"/>
              <a:t>11/7/2022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6100" y="1489366"/>
            <a:ext cx="3352868" cy="2650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25435" y="698832"/>
            <a:ext cx="49415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53440" algn="l"/>
              </a:tabLst>
            </a:pPr>
            <a:r>
              <a:rPr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Phần 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cứng Hệ Phân</a:t>
            </a:r>
            <a:r>
              <a:rPr sz="36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Tán</a:t>
            </a:r>
            <a:endParaRPr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14684" y="1808473"/>
            <a:ext cx="2904642" cy="20126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35240" y="4692291"/>
            <a:ext cx="6075222" cy="23402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94585" y="4083050"/>
            <a:ext cx="285115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65" dirty="0">
                <a:latin typeface="Arial"/>
                <a:cs typeface="Arial"/>
              </a:rPr>
              <a:t>(</a:t>
            </a:r>
            <a:r>
              <a:rPr sz="1900" spc="-110" dirty="0">
                <a:latin typeface="Arial"/>
                <a:cs typeface="Arial"/>
              </a:rPr>
              <a:t>a</a:t>
            </a:r>
            <a:r>
              <a:rPr sz="1900" spc="-120" dirty="0">
                <a:latin typeface="Arial"/>
                <a:cs typeface="Arial"/>
              </a:rPr>
              <a:t>)</a:t>
            </a:r>
            <a:endParaRPr sz="1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24234" y="6969662"/>
            <a:ext cx="285115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65" dirty="0">
                <a:latin typeface="Arial"/>
                <a:cs typeface="Arial"/>
              </a:rPr>
              <a:t>(</a:t>
            </a:r>
            <a:r>
              <a:rPr sz="1900" spc="-110" dirty="0">
                <a:latin typeface="Arial"/>
                <a:cs typeface="Arial"/>
              </a:rPr>
              <a:t>b</a:t>
            </a:r>
            <a:r>
              <a:rPr sz="1900" spc="-120" dirty="0">
                <a:latin typeface="Arial"/>
                <a:cs typeface="Arial"/>
              </a:rPr>
              <a:t>)</a:t>
            </a:r>
            <a:endParaRPr sz="1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37300" y="3930650"/>
            <a:ext cx="245745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150" dirty="0">
                <a:latin typeface="Arial"/>
                <a:cs typeface="Arial"/>
              </a:rPr>
              <a:t>(</a:t>
            </a:r>
            <a:r>
              <a:rPr sz="1900" spc="-225" dirty="0">
                <a:latin typeface="Arial"/>
                <a:cs typeface="Arial"/>
              </a:rPr>
              <a:t>c</a:t>
            </a:r>
            <a:r>
              <a:rPr sz="1900" spc="-120" dirty="0">
                <a:latin typeface="Arial"/>
                <a:cs typeface="Arial"/>
              </a:rPr>
              <a:t>)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2DAF4-9B75-4F0B-A50A-082F88A40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C5F86-E3C3-4AA9-98F4-82344E2CCAE1}" type="datetime1">
              <a:rPr lang="en-US" smtClean="0"/>
              <a:t>11/7/2022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364295"/>
              </p:ext>
            </p:extLst>
          </p:nvPr>
        </p:nvGraphicFramePr>
        <p:xfrm>
          <a:off x="850900" y="1263650"/>
          <a:ext cx="8850630" cy="31628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9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5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1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8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78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85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solidFill>
                      <a:srgbClr val="94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94B6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538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11785">
                        <a:lnSpc>
                          <a:spcPts val="1960"/>
                        </a:lnSpc>
                      </a:pPr>
                      <a:r>
                        <a:rPr sz="1700" b="1" spc="0" dirty="0">
                          <a:latin typeface="Tahoma"/>
                          <a:cs typeface="Tahoma"/>
                        </a:rPr>
                        <a:t>System</a:t>
                      </a:r>
                      <a:endParaRPr sz="1700" spc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960"/>
                        </a:lnSpc>
                      </a:pPr>
                      <a:r>
                        <a:rPr sz="1700" b="1" spc="0" dirty="0">
                          <a:latin typeface="Tahoma"/>
                          <a:cs typeface="Tahoma"/>
                        </a:rPr>
                        <a:t>Description</a:t>
                      </a:r>
                      <a:endParaRPr sz="1700" spc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40055">
                        <a:lnSpc>
                          <a:spcPts val="1960"/>
                        </a:lnSpc>
                      </a:pPr>
                      <a:r>
                        <a:rPr sz="1700" b="1" spc="0" dirty="0">
                          <a:latin typeface="Tahoma"/>
                          <a:cs typeface="Tahoma"/>
                        </a:rPr>
                        <a:t>Main Goal</a:t>
                      </a:r>
                      <a:endParaRPr sz="1700" spc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191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050" spc="0">
                        <a:latin typeface="Times New Roman"/>
                        <a:cs typeface="Times New Roman"/>
                      </a:endParaRPr>
                    </a:p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1700" spc="0" dirty="0">
                          <a:latin typeface="Tahoma"/>
                          <a:cs typeface="Tahoma"/>
                        </a:rPr>
                        <a:t>DOS</a:t>
                      </a:r>
                      <a:endParaRPr sz="1700" spc="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4615" marR="337185">
                        <a:lnSpc>
                          <a:spcPts val="1989"/>
                        </a:lnSpc>
                        <a:spcBef>
                          <a:spcPts val="484"/>
                        </a:spcBef>
                      </a:pPr>
                      <a:r>
                        <a:rPr sz="1700" spc="0" dirty="0">
                          <a:latin typeface="Tahoma"/>
                          <a:cs typeface="Tahoma"/>
                        </a:rPr>
                        <a:t>OS </a:t>
                      </a:r>
                      <a:r>
                        <a:rPr sz="1700" spc="0">
                          <a:latin typeface="Tahoma"/>
                          <a:cs typeface="Tahoma"/>
                        </a:rPr>
                        <a:t>gắn ch</a:t>
                      </a:r>
                      <a:r>
                        <a:rPr lang="en-US" sz="1700" spc="0">
                          <a:latin typeface="Tahoma"/>
                          <a:cs typeface="Tahoma"/>
                        </a:rPr>
                        <a:t>ặt</a:t>
                      </a:r>
                      <a:r>
                        <a:rPr sz="1700" spc="0">
                          <a:latin typeface="Tahoma"/>
                          <a:cs typeface="Tahoma"/>
                        </a:rPr>
                        <a:t> </a:t>
                      </a:r>
                      <a:r>
                        <a:rPr sz="1700" spc="0" dirty="0">
                          <a:latin typeface="Tahoma"/>
                          <a:cs typeface="Tahoma"/>
                        </a:rPr>
                        <a:t>với hệ thống phần cứng (máy  đa vi xử lý hoặc máy tính đồng bộ)  multicomputers</a:t>
                      </a:r>
                      <a:endParaRPr sz="1700" spc="0">
                        <a:latin typeface="Tahoma"/>
                        <a:cs typeface="Tahoma"/>
                      </a:endParaRPr>
                    </a:p>
                  </a:txBody>
                  <a:tcPr marL="0" marR="0" marT="615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050" spc="0">
                        <a:latin typeface="Times New Roman"/>
                        <a:cs typeface="Times New Roman"/>
                      </a:endParaRPr>
                    </a:p>
                    <a:p>
                      <a:pPr marL="93980">
                        <a:lnSpc>
                          <a:spcPct val="100000"/>
                        </a:lnSpc>
                      </a:pPr>
                      <a:r>
                        <a:rPr sz="1700" spc="0" dirty="0">
                          <a:latin typeface="Tahoma"/>
                          <a:cs typeface="Tahoma"/>
                        </a:rPr>
                        <a:t>Trong suốt</a:t>
                      </a:r>
                      <a:endParaRPr sz="1700" spc="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191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000" spc="0">
                        <a:latin typeface="Times New Roman"/>
                        <a:cs typeface="Times New Roman"/>
                      </a:endParaRPr>
                    </a:p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1700" spc="0" dirty="0">
                          <a:latin typeface="Tahoma"/>
                          <a:cs typeface="Tahoma"/>
                        </a:rPr>
                        <a:t>NOS</a:t>
                      </a:r>
                      <a:endParaRPr sz="1700" spc="0">
                        <a:latin typeface="Tahoma"/>
                        <a:cs typeface="Tahoma"/>
                      </a:endParaRPr>
                    </a:p>
                  </a:txBody>
                  <a:tcPr marL="0" marR="0" marT="698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000" spc="0">
                        <a:latin typeface="Times New Roman"/>
                        <a:cs typeface="Times New Roman"/>
                      </a:endParaRPr>
                    </a:p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1700" spc="0" dirty="0">
                          <a:latin typeface="Tahoma"/>
                          <a:cs typeface="Tahoma"/>
                        </a:rPr>
                        <a:t>NOS trên các máy tính cục bộ</a:t>
                      </a:r>
                      <a:endParaRPr sz="1700" spc="0">
                        <a:latin typeface="Tahoma"/>
                        <a:cs typeface="Tahoma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980" marR="231140">
                        <a:lnSpc>
                          <a:spcPct val="98200"/>
                        </a:lnSpc>
                        <a:spcBef>
                          <a:spcPts val="400"/>
                        </a:spcBef>
                      </a:pPr>
                      <a:r>
                        <a:rPr sz="1700" spc="0" dirty="0">
                          <a:latin typeface="Tahoma"/>
                          <a:cs typeface="Tahoma"/>
                        </a:rPr>
                        <a:t>Cung cấp dịch vụ  cục bộ cho các  máy tính khác</a:t>
                      </a:r>
                      <a:endParaRPr sz="1700" spc="0">
                        <a:latin typeface="Tahoma"/>
                        <a:cs typeface="Tahoma"/>
                      </a:endParaRPr>
                    </a:p>
                  </a:txBody>
                  <a:tcPr marL="0" marR="0" marT="508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949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sz="1700" spc="0" dirty="0">
                          <a:latin typeface="Tahoma"/>
                          <a:cs typeface="Tahoma"/>
                        </a:rPr>
                        <a:t>Middleware</a:t>
                      </a:r>
                      <a:endParaRPr sz="1700" spc="0">
                        <a:latin typeface="Tahoma"/>
                        <a:cs typeface="Tahoma"/>
                      </a:endParaRPr>
                    </a:p>
                  </a:txBody>
                  <a:tcPr marL="0" marR="0" marT="1727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4615" marR="556260">
                        <a:lnSpc>
                          <a:spcPts val="1989"/>
                        </a:lnSpc>
                        <a:spcBef>
                          <a:spcPts val="484"/>
                        </a:spcBef>
                      </a:pPr>
                      <a:r>
                        <a:rPr sz="1700" spc="0" dirty="0">
                          <a:latin typeface="Tahoma"/>
                          <a:cs typeface="Tahoma"/>
                        </a:rPr>
                        <a:t>Cài đặt các dịch vụ cơ  bản để thực hiện,  phát triển các ứng dụng</a:t>
                      </a:r>
                      <a:endParaRPr sz="1700" spc="0">
                        <a:latin typeface="Tahoma"/>
                        <a:cs typeface="Tahoma"/>
                      </a:endParaRPr>
                    </a:p>
                  </a:txBody>
                  <a:tcPr marL="0" marR="0" marT="615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980" marR="403225">
                        <a:lnSpc>
                          <a:spcPts val="1989"/>
                        </a:lnSpc>
                        <a:spcBef>
                          <a:spcPts val="484"/>
                        </a:spcBef>
                      </a:pPr>
                      <a:r>
                        <a:rPr sz="1700" spc="0" dirty="0">
                          <a:latin typeface="Tahoma"/>
                          <a:cs typeface="Tahoma"/>
                        </a:rPr>
                        <a:t>Tính trong suốt  phân tán</a:t>
                      </a:r>
                      <a:endParaRPr sz="1700" spc="0">
                        <a:latin typeface="Tahoma"/>
                        <a:cs typeface="Tahoma"/>
                      </a:endParaRPr>
                    </a:p>
                  </a:txBody>
                  <a:tcPr marL="0" marR="0" marT="615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25435" y="588521"/>
            <a:ext cx="63068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0">
                <a:latin typeface="Times New Roman" panose="02020603050405020304" pitchFamily="18" charset="0"/>
                <a:cs typeface="Times New Roman" panose="02020603050405020304" pitchFamily="18" charset="0"/>
              </a:rPr>
              <a:t>Phần </a:t>
            </a:r>
            <a:r>
              <a:rPr sz="3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mềm </a:t>
            </a:r>
            <a:r>
              <a:rPr sz="36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hệ </a:t>
            </a:r>
            <a:r>
              <a:rPr sz="3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sz="3600" b="1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tán</a:t>
            </a:r>
            <a:endParaRPr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3024" y="4768850"/>
            <a:ext cx="6454140" cy="15491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3535" indent="-331470">
              <a:lnSpc>
                <a:spcPct val="100000"/>
              </a:lnSpc>
              <a:spcBef>
                <a:spcPts val="100"/>
              </a:spcBef>
              <a:buClr>
                <a:srgbClr val="DD8047"/>
              </a:buClr>
              <a:buSzPct val="59259"/>
              <a:buChar char="•"/>
              <a:tabLst>
                <a:tab pos="343535" algn="l"/>
                <a:tab pos="344170" algn="l"/>
              </a:tabLst>
            </a:pPr>
            <a:r>
              <a:rPr sz="2700" spc="-5" dirty="0">
                <a:latin typeface="Times New Roman"/>
                <a:cs typeface="Times New Roman"/>
              </a:rPr>
              <a:t>Hệ </a:t>
            </a:r>
            <a:r>
              <a:rPr sz="2700" spc="-10" dirty="0">
                <a:latin typeface="Times New Roman"/>
                <a:cs typeface="Times New Roman"/>
              </a:rPr>
              <a:t>Phân Tán </a:t>
            </a:r>
            <a:r>
              <a:rPr sz="2700" spc="-5" dirty="0">
                <a:latin typeface="Times New Roman"/>
                <a:cs typeface="Times New Roman"/>
              </a:rPr>
              <a:t>giống</a:t>
            </a:r>
            <a:r>
              <a:rPr sz="2700" spc="-7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HĐH</a:t>
            </a:r>
            <a:endParaRPr sz="2700" dirty="0">
              <a:latin typeface="Times New Roman"/>
              <a:cs typeface="Times New Roman"/>
            </a:endParaRPr>
          </a:p>
          <a:p>
            <a:pPr marL="675005" lvl="1" indent="-284480">
              <a:lnSpc>
                <a:spcPct val="100000"/>
              </a:lnSpc>
              <a:spcBef>
                <a:spcPts val="60"/>
              </a:spcBef>
              <a:buClr>
                <a:srgbClr val="94B6D2"/>
              </a:buClr>
              <a:buSzPct val="70833"/>
              <a:buChar char="•"/>
              <a:tabLst>
                <a:tab pos="674370" algn="l"/>
                <a:tab pos="675005" algn="l"/>
              </a:tabLst>
            </a:pPr>
            <a:r>
              <a:rPr sz="2400" spc="-10" dirty="0">
                <a:latin typeface="Times New Roman"/>
                <a:cs typeface="Times New Roman"/>
              </a:rPr>
              <a:t>Quản </a:t>
            </a:r>
            <a:r>
              <a:rPr sz="2400" spc="-5" dirty="0">
                <a:latin typeface="Times New Roman"/>
                <a:cs typeface="Times New Roman"/>
              </a:rPr>
              <a:t>lý tài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nguyên</a:t>
            </a:r>
            <a:endParaRPr sz="2400" dirty="0">
              <a:latin typeface="Times New Roman"/>
              <a:cs typeface="Times New Roman"/>
            </a:endParaRPr>
          </a:p>
          <a:p>
            <a:pPr marL="675005" lvl="1" indent="-284480">
              <a:lnSpc>
                <a:spcPct val="100000"/>
              </a:lnSpc>
              <a:spcBef>
                <a:spcPts val="25"/>
              </a:spcBef>
              <a:buClr>
                <a:srgbClr val="94B6D2"/>
              </a:buClr>
              <a:buSzPct val="70833"/>
              <a:buChar char="•"/>
              <a:tabLst>
                <a:tab pos="674370" algn="l"/>
                <a:tab pos="675005" algn="l"/>
              </a:tabLst>
            </a:pPr>
            <a:r>
              <a:rPr sz="2400" spc="-10" dirty="0">
                <a:latin typeface="Times New Roman"/>
                <a:cs typeface="Times New Roman"/>
              </a:rPr>
              <a:t>Che giấu tính phức </a:t>
            </a:r>
            <a:r>
              <a:rPr sz="2400" spc="-5" dirty="0">
                <a:latin typeface="Times New Roman"/>
                <a:cs typeface="Times New Roman"/>
              </a:rPr>
              <a:t>tạp </a:t>
            </a:r>
            <a:r>
              <a:rPr sz="2400" spc="-10" dirty="0">
                <a:latin typeface="Times New Roman"/>
                <a:cs typeface="Times New Roman"/>
              </a:rPr>
              <a:t>và tính </a:t>
            </a:r>
            <a:r>
              <a:rPr sz="2400" spc="-15" dirty="0">
                <a:latin typeface="Times New Roman"/>
                <a:cs typeface="Times New Roman"/>
              </a:rPr>
              <a:t>không đồng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nhất</a:t>
            </a:r>
            <a:endParaRPr sz="2400" dirty="0">
              <a:latin typeface="Times New Roman"/>
              <a:cs typeface="Times New Roman"/>
            </a:endParaRPr>
          </a:p>
          <a:p>
            <a:pPr marL="343535" indent="-331470">
              <a:lnSpc>
                <a:spcPct val="100000"/>
              </a:lnSpc>
              <a:spcBef>
                <a:spcPts val="10"/>
              </a:spcBef>
              <a:buClr>
                <a:srgbClr val="DD8047"/>
              </a:buClr>
              <a:buSzPct val="59259"/>
              <a:buChar char="•"/>
              <a:tabLst>
                <a:tab pos="343535" algn="l"/>
                <a:tab pos="344170" algn="l"/>
              </a:tabLst>
            </a:pP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81DF2-D358-41E7-BFE3-FFCF00D85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A88E-7BFB-4E8E-8CB2-5C18D2036F22}" type="datetime1">
              <a:rPr lang="en-US" smtClean="0"/>
              <a:t>11/7/2022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500" y="671689"/>
            <a:ext cx="7818691" cy="531043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25"/>
              </a:spcBef>
            </a:pPr>
            <a:r>
              <a:rPr sz="3600" b="1" spc="1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</a:t>
            </a:r>
            <a:r>
              <a:rPr sz="36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</a:t>
            </a:r>
            <a:r>
              <a:rPr sz="36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  (DOS)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2300" y="1720850"/>
            <a:ext cx="7818691" cy="2246128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43535" indent="-331470">
              <a:lnSpc>
                <a:spcPct val="100000"/>
              </a:lnSpc>
              <a:spcBef>
                <a:spcPts val="915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  <a:tab pos="344170" algn="l"/>
              </a:tabLst>
            </a:pPr>
            <a:r>
              <a:rPr sz="2400" spc="-5" dirty="0">
                <a:latin typeface="Times New Roman"/>
                <a:cs typeface="Times New Roman"/>
              </a:rPr>
              <a:t>Multiprocessor </a:t>
            </a:r>
            <a:r>
              <a:rPr sz="2400" dirty="0">
                <a:latin typeface="Times New Roman"/>
                <a:cs typeface="Times New Roman"/>
              </a:rPr>
              <a:t>OS: quản </a:t>
            </a:r>
            <a:r>
              <a:rPr sz="2400" spc="-5" dirty="0">
                <a:latin typeface="Times New Roman"/>
                <a:cs typeface="Times New Roman"/>
              </a:rPr>
              <a:t>lý tài </a:t>
            </a:r>
            <a:r>
              <a:rPr sz="2400" dirty="0">
                <a:latin typeface="Times New Roman"/>
                <a:cs typeface="Times New Roman"/>
              </a:rPr>
              <a:t>nguyên cho </a:t>
            </a:r>
            <a:r>
              <a:rPr sz="2400">
                <a:latin typeface="Times New Roman"/>
                <a:cs typeface="Times New Roman"/>
              </a:rPr>
              <a:t>đa</a:t>
            </a:r>
            <a:r>
              <a:rPr sz="2400" spc="-65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v</a:t>
            </a:r>
            <a:r>
              <a:rPr lang="en-US" sz="2400">
                <a:latin typeface="Times New Roman"/>
                <a:cs typeface="Times New Roman"/>
              </a:rPr>
              <a:t>i </a:t>
            </a:r>
            <a:r>
              <a:rPr sz="2400">
                <a:latin typeface="Times New Roman"/>
                <a:cs typeface="Times New Roman"/>
              </a:rPr>
              <a:t>x</a:t>
            </a:r>
            <a:r>
              <a:rPr lang="en-US" sz="2400">
                <a:latin typeface="Times New Roman"/>
                <a:cs typeface="Times New Roman"/>
              </a:rPr>
              <a:t>ử </a:t>
            </a:r>
            <a:r>
              <a:rPr sz="2400">
                <a:latin typeface="Times New Roman"/>
                <a:cs typeface="Times New Roman"/>
              </a:rPr>
              <a:t>l</a:t>
            </a:r>
            <a:r>
              <a:rPr lang="en-US" sz="2400">
                <a:latin typeface="Times New Roman"/>
                <a:cs typeface="Times New Roman"/>
              </a:rPr>
              <a:t>ý</a:t>
            </a:r>
            <a:endParaRPr sz="2400">
              <a:latin typeface="Times New Roman"/>
              <a:cs typeface="Times New Roman"/>
            </a:endParaRPr>
          </a:p>
          <a:p>
            <a:pPr marL="343535" marR="360045" indent="-331470">
              <a:lnSpc>
                <a:spcPct val="100000"/>
              </a:lnSpc>
              <a:spcBef>
                <a:spcPts val="815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  <a:tab pos="344170" algn="l"/>
              </a:tabLst>
            </a:pPr>
            <a:r>
              <a:rPr sz="2400" spc="-5" dirty="0">
                <a:latin typeface="Times New Roman"/>
                <a:cs typeface="Times New Roman"/>
              </a:rPr>
              <a:t>Multicomputer </a:t>
            </a:r>
            <a:r>
              <a:rPr sz="2400" dirty="0">
                <a:latin typeface="Times New Roman"/>
                <a:cs typeface="Times New Roman"/>
              </a:rPr>
              <a:t>OS: HĐH dành cho hệ </a:t>
            </a:r>
            <a:r>
              <a:rPr sz="2400" spc="-5" dirty="0">
                <a:latin typeface="Times New Roman"/>
                <a:cs typeface="Times New Roman"/>
              </a:rPr>
              <a:t>thống máy  tính </a:t>
            </a:r>
            <a:r>
              <a:rPr sz="2400" dirty="0">
                <a:latin typeface="Times New Roman"/>
                <a:cs typeface="Times New Roman"/>
              </a:rPr>
              <a:t>đồng </a:t>
            </a:r>
            <a:r>
              <a:rPr sz="2400" spc="-5" dirty="0">
                <a:latin typeface="Times New Roman"/>
                <a:cs typeface="Times New Roman"/>
              </a:rPr>
              <a:t>nhất.</a:t>
            </a:r>
            <a:endParaRPr sz="2400">
              <a:latin typeface="Times New Roman"/>
              <a:cs typeface="Times New Roman"/>
            </a:endParaRPr>
          </a:p>
          <a:p>
            <a:pPr marL="390525">
              <a:lnSpc>
                <a:spcPct val="100000"/>
              </a:lnSpc>
              <a:spcBef>
                <a:spcPts val="590"/>
              </a:spcBef>
            </a:pPr>
            <a:r>
              <a:rPr sz="2400" spc="635" dirty="0">
                <a:solidFill>
                  <a:srgbClr val="94B6D2"/>
                </a:solidFill>
                <a:latin typeface="Arial"/>
                <a:cs typeface="Arial"/>
              </a:rPr>
              <a:t>¤</a:t>
            </a:r>
            <a:r>
              <a:rPr sz="2400" dirty="0">
                <a:solidFill>
                  <a:srgbClr val="94B6D2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Vd: </a:t>
            </a:r>
            <a:r>
              <a:rPr sz="2400" spc="-10" dirty="0">
                <a:latin typeface="Times New Roman"/>
                <a:cs typeface="Times New Roman"/>
              </a:rPr>
              <a:t>Inferno </a:t>
            </a:r>
            <a:r>
              <a:rPr sz="2400" spc="-5" dirty="0">
                <a:latin typeface="Times New Roman"/>
                <a:cs typeface="Times New Roman"/>
              </a:rPr>
              <a:t>OS, </a:t>
            </a:r>
            <a:r>
              <a:rPr sz="2400" spc="-10" dirty="0">
                <a:latin typeface="Times New Roman"/>
                <a:cs typeface="Times New Roman"/>
              </a:rPr>
              <a:t>Plan9</a:t>
            </a:r>
            <a:endParaRPr sz="2400">
              <a:latin typeface="Times New Roman"/>
              <a:cs typeface="Times New Roman"/>
            </a:endParaRPr>
          </a:p>
          <a:p>
            <a:pPr marL="343535" indent="-331470">
              <a:lnSpc>
                <a:spcPct val="100000"/>
              </a:lnSpc>
              <a:spcBef>
                <a:spcPts val="780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  <a:tab pos="344170" algn="l"/>
              </a:tabLst>
            </a:pPr>
            <a:r>
              <a:rPr sz="2400" spc="-5" dirty="0">
                <a:latin typeface="Times New Roman"/>
                <a:cs typeface="Times New Roman"/>
              </a:rPr>
              <a:t>Giống </a:t>
            </a:r>
            <a:r>
              <a:rPr sz="2400" dirty="0">
                <a:latin typeface="Times New Roman"/>
                <a:cs typeface="Times New Roman"/>
              </a:rPr>
              <a:t>với HĐH </a:t>
            </a:r>
            <a:r>
              <a:rPr sz="2400">
                <a:latin typeface="Times New Roman"/>
                <a:cs typeface="Times New Roman"/>
              </a:rPr>
              <a:t>đơn </a:t>
            </a:r>
            <a:r>
              <a:rPr lang="en-US" sz="2400">
                <a:latin typeface="Times New Roman"/>
                <a:cs typeface="Times New Roman"/>
              </a:rPr>
              <a:t>vi xử lý</a:t>
            </a:r>
            <a:r>
              <a:rPr sz="2400" spc="-5">
                <a:latin typeface="Times New Roman"/>
                <a:cs typeface="Times New Roman"/>
              </a:rPr>
              <a:t>, </a:t>
            </a:r>
            <a:r>
              <a:rPr sz="2400" spc="-5" dirty="0">
                <a:latin typeface="Times New Roman"/>
                <a:cs typeface="Times New Roman"/>
              </a:rPr>
              <a:t>trừ việc </a:t>
            </a:r>
            <a:r>
              <a:rPr sz="2400" dirty="0">
                <a:latin typeface="Times New Roman"/>
                <a:cs typeface="Times New Roman"/>
              </a:rPr>
              <a:t>xử </a:t>
            </a:r>
            <a:r>
              <a:rPr sz="2400" spc="-5" dirty="0">
                <a:latin typeface="Times New Roman"/>
                <a:cs typeface="Times New Roman"/>
              </a:rPr>
              <a:t>lý nhiều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CPUs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289065-FDA0-46D1-AF5D-D2250A59F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37BD-196A-4A9F-9D54-F1EA2BD68AB6}" type="datetime1">
              <a:rPr lang="en-US" smtClean="0"/>
              <a:t>11/7/2022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1" y="588521"/>
            <a:ext cx="50103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Multicomputer</a:t>
            </a:r>
            <a:r>
              <a:rPr sz="3600" b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endParaRPr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2660" y="1544771"/>
            <a:ext cx="22606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FFFFFF"/>
                </a:solidFill>
                <a:latin typeface="Tahoma"/>
                <a:cs typeface="Tahoma"/>
              </a:rPr>
              <a:t>28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6100" y="1987481"/>
            <a:ext cx="7500629" cy="3945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F8AFD-C17F-4364-B6AE-E43231F84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C1CA-6A76-43FC-9A96-4B9DE684B01E}" type="datetime1">
              <a:rPr lang="en-US" smtClean="0"/>
              <a:t>11/7/2022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5435" y="588521"/>
            <a:ext cx="4021265" cy="72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25" dirty="0"/>
              <a:t>Nội</a:t>
            </a:r>
            <a:r>
              <a:rPr sz="4600" spc="-110" dirty="0"/>
              <a:t> </a:t>
            </a:r>
            <a:r>
              <a:rPr sz="4600" spc="-25" dirty="0"/>
              <a:t>dung</a:t>
            </a:r>
            <a:endParaRPr sz="4600"/>
          </a:p>
        </p:txBody>
      </p:sp>
      <p:sp>
        <p:nvSpPr>
          <p:cNvPr id="4" name="object 4"/>
          <p:cNvSpPr txBox="1"/>
          <p:nvPr/>
        </p:nvSpPr>
        <p:spPr>
          <a:xfrm>
            <a:off x="1325435" y="1800903"/>
            <a:ext cx="7419340" cy="279908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544830" indent="-532765">
              <a:lnSpc>
                <a:spcPct val="100000"/>
              </a:lnSpc>
              <a:spcBef>
                <a:spcPts val="915"/>
              </a:spcBef>
              <a:buClr>
                <a:srgbClr val="DD8047"/>
              </a:buClr>
              <a:buSzPct val="60000"/>
              <a:buFont typeface="Wingdings" panose="05000000000000000000" pitchFamily="2" charset="2"/>
              <a:buChar char="§"/>
              <a:tabLst>
                <a:tab pos="544830" algn="l"/>
                <a:tab pos="545465" algn="l"/>
              </a:tabLst>
            </a:pPr>
            <a:r>
              <a:rPr sz="3000" spc="-5" dirty="0">
                <a:solidFill>
                  <a:srgbClr val="00B0F0"/>
                </a:solidFill>
                <a:latin typeface="Times New Roman"/>
                <a:cs typeface="Times New Roman"/>
              </a:rPr>
              <a:t>Định</a:t>
            </a:r>
            <a:r>
              <a:rPr sz="3000" spc="-10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00B0F0"/>
                </a:solidFill>
                <a:latin typeface="Times New Roman"/>
                <a:cs typeface="Times New Roman"/>
              </a:rPr>
              <a:t>nghĩa</a:t>
            </a:r>
            <a:endParaRPr sz="3000">
              <a:solidFill>
                <a:srgbClr val="00B0F0"/>
              </a:solidFill>
              <a:latin typeface="Times New Roman"/>
              <a:cs typeface="Times New Roman"/>
            </a:endParaRPr>
          </a:p>
          <a:p>
            <a:pPr marL="544830" indent="-532765">
              <a:lnSpc>
                <a:spcPct val="100000"/>
              </a:lnSpc>
              <a:spcBef>
                <a:spcPts val="815"/>
              </a:spcBef>
              <a:buClr>
                <a:srgbClr val="DD8047"/>
              </a:buClr>
              <a:buSzPct val="60000"/>
              <a:buFont typeface="Wingdings" panose="05000000000000000000" pitchFamily="2" charset="2"/>
              <a:buChar char="§"/>
              <a:tabLst>
                <a:tab pos="544830" algn="l"/>
                <a:tab pos="545465" algn="l"/>
              </a:tabLst>
            </a:pPr>
            <a:r>
              <a:rPr sz="3000" dirty="0">
                <a:latin typeface="Times New Roman"/>
                <a:cs typeface="Times New Roman"/>
              </a:rPr>
              <a:t>Đặc </a:t>
            </a:r>
            <a:r>
              <a:rPr sz="3000" spc="-5" dirty="0">
                <a:latin typeface="Times New Roman"/>
                <a:cs typeface="Times New Roman"/>
              </a:rPr>
              <a:t>điểm </a:t>
            </a:r>
            <a:r>
              <a:rPr sz="3000" dirty="0">
                <a:latin typeface="Times New Roman"/>
                <a:cs typeface="Times New Roman"/>
              </a:rPr>
              <a:t>của hệ phân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tán</a:t>
            </a:r>
            <a:endParaRPr sz="3000">
              <a:latin typeface="Times New Roman"/>
              <a:cs typeface="Times New Roman"/>
            </a:endParaRPr>
          </a:p>
          <a:p>
            <a:pPr marL="544830" indent="-532765">
              <a:lnSpc>
                <a:spcPct val="100000"/>
              </a:lnSpc>
              <a:spcBef>
                <a:spcPts val="695"/>
              </a:spcBef>
              <a:buClr>
                <a:srgbClr val="DD8047"/>
              </a:buClr>
              <a:buSzPct val="60000"/>
              <a:buFont typeface="Wingdings" panose="05000000000000000000" pitchFamily="2" charset="2"/>
              <a:buChar char="§"/>
              <a:tabLst>
                <a:tab pos="544830" algn="l"/>
                <a:tab pos="545465" algn="l"/>
              </a:tabLst>
            </a:pPr>
            <a:r>
              <a:rPr sz="3000" dirty="0">
                <a:latin typeface="Times New Roman"/>
                <a:cs typeface="Times New Roman"/>
              </a:rPr>
              <a:t>Thành phần của hệ phân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tán</a:t>
            </a:r>
            <a:endParaRPr sz="3000">
              <a:latin typeface="Times New Roman"/>
              <a:cs typeface="Times New Roman"/>
            </a:endParaRPr>
          </a:p>
          <a:p>
            <a:pPr marL="544830" indent="-532765">
              <a:lnSpc>
                <a:spcPct val="100000"/>
              </a:lnSpc>
              <a:spcBef>
                <a:spcPts val="795"/>
              </a:spcBef>
              <a:buClr>
                <a:srgbClr val="DD8047"/>
              </a:buClr>
              <a:buSzPct val="60000"/>
              <a:buFont typeface="Wingdings" panose="05000000000000000000" pitchFamily="2" charset="2"/>
              <a:buChar char="§"/>
              <a:tabLst>
                <a:tab pos="544830" algn="l"/>
                <a:tab pos="545465" algn="l"/>
              </a:tabLst>
            </a:pPr>
            <a:r>
              <a:rPr sz="3000" dirty="0">
                <a:latin typeface="Times New Roman"/>
                <a:cs typeface="Times New Roman"/>
              </a:rPr>
              <a:t>Các </a:t>
            </a:r>
            <a:r>
              <a:rPr sz="3000" spc="-5" dirty="0">
                <a:latin typeface="Times New Roman"/>
                <a:cs typeface="Times New Roman"/>
              </a:rPr>
              <a:t>loại </a:t>
            </a:r>
            <a:r>
              <a:rPr sz="3000" dirty="0">
                <a:latin typeface="Times New Roman"/>
                <a:cs typeface="Times New Roman"/>
              </a:rPr>
              <a:t>hệ phân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tán</a:t>
            </a:r>
            <a:endParaRPr sz="3000">
              <a:latin typeface="Times New Roman"/>
              <a:cs typeface="Times New Roman"/>
            </a:endParaRPr>
          </a:p>
          <a:p>
            <a:pPr marL="544830" indent="-532765">
              <a:lnSpc>
                <a:spcPct val="100000"/>
              </a:lnSpc>
              <a:spcBef>
                <a:spcPts val="720"/>
              </a:spcBef>
              <a:buClr>
                <a:srgbClr val="DD8047"/>
              </a:buClr>
              <a:buSzPct val="60000"/>
              <a:buFont typeface="Wingdings" panose="05000000000000000000" pitchFamily="2" charset="2"/>
              <a:buChar char="§"/>
              <a:tabLst>
                <a:tab pos="544830" algn="l"/>
                <a:tab pos="545465" algn="l"/>
              </a:tabLst>
            </a:pPr>
            <a:r>
              <a:rPr sz="3000" dirty="0">
                <a:latin typeface="Times New Roman"/>
                <a:cs typeface="Times New Roman"/>
              </a:rPr>
              <a:t>Các vấn đề cần </a:t>
            </a:r>
            <a:r>
              <a:rPr sz="3000" spc="-5" dirty="0">
                <a:latin typeface="Times New Roman"/>
                <a:cs typeface="Times New Roman"/>
              </a:rPr>
              <a:t>nghiên </a:t>
            </a:r>
            <a:r>
              <a:rPr sz="3000" dirty="0">
                <a:latin typeface="Times New Roman"/>
                <a:cs typeface="Times New Roman"/>
              </a:rPr>
              <a:t>cứu </a:t>
            </a:r>
            <a:r>
              <a:rPr sz="3000" spc="-5" dirty="0">
                <a:latin typeface="Times New Roman"/>
                <a:cs typeface="Times New Roman"/>
              </a:rPr>
              <a:t>trong </a:t>
            </a:r>
            <a:r>
              <a:rPr sz="3000" dirty="0">
                <a:latin typeface="Times New Roman"/>
                <a:cs typeface="Times New Roman"/>
              </a:rPr>
              <a:t>hệ phân</a:t>
            </a:r>
            <a:r>
              <a:rPr sz="3000" spc="-6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tán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550DDA-64DC-4C6B-8108-93B24B73B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CA740-C652-4C18-B570-1DA5F246D900}" type="datetime1">
              <a:rPr lang="en-US" smtClean="0"/>
              <a:t>11/7/2022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5435" y="588521"/>
            <a:ext cx="76695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0">
                <a:latin typeface="Times New Roman" panose="02020603050405020304" pitchFamily="18" charset="0"/>
                <a:cs typeface="Times New Roman" panose="02020603050405020304" pitchFamily="18" charset="0"/>
              </a:rPr>
              <a:t>Hệ </a:t>
            </a:r>
            <a:r>
              <a:rPr sz="36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điều </a:t>
            </a:r>
            <a:r>
              <a:rPr sz="3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hành </a:t>
            </a:r>
            <a:r>
              <a:rPr sz="36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sz="3600" b="1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(NOS)</a:t>
            </a:r>
            <a:endParaRPr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6369" y="1969338"/>
            <a:ext cx="483997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3535" indent="-331470">
              <a:lnSpc>
                <a:spcPct val="100000"/>
              </a:lnSpc>
              <a:spcBef>
                <a:spcPts val="100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  <a:tab pos="344170" algn="l"/>
              </a:tabLst>
            </a:pPr>
            <a:r>
              <a:rPr sz="2500" spc="-5" dirty="0">
                <a:latin typeface="Times New Roman"/>
                <a:cs typeface="Times New Roman"/>
              </a:rPr>
              <a:t>Hệ </a:t>
            </a:r>
            <a:r>
              <a:rPr sz="2500" spc="-10" dirty="0">
                <a:latin typeface="Times New Roman"/>
                <a:cs typeface="Times New Roman"/>
              </a:rPr>
              <a:t>phân tán </a:t>
            </a:r>
            <a:r>
              <a:rPr sz="2500" spc="-5" dirty="0">
                <a:latin typeface="Times New Roman"/>
                <a:cs typeface="Times New Roman"/>
              </a:rPr>
              <a:t>với hệ </a:t>
            </a:r>
            <a:r>
              <a:rPr sz="2500" spc="-10" dirty="0">
                <a:latin typeface="Times New Roman"/>
                <a:cs typeface="Times New Roman"/>
              </a:rPr>
              <a:t>điều hành</a:t>
            </a:r>
            <a:r>
              <a:rPr sz="2500" spc="-110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Times New Roman"/>
                <a:cs typeface="Times New Roman"/>
              </a:rPr>
              <a:t>mạng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97273" y="3089558"/>
            <a:ext cx="494030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40" dirty="0">
                <a:latin typeface="Arial"/>
                <a:cs typeface="Arial"/>
              </a:rPr>
              <a:t>1</a:t>
            </a:r>
            <a:r>
              <a:rPr sz="1900" spc="-20" dirty="0">
                <a:latin typeface="Arial"/>
                <a:cs typeface="Arial"/>
              </a:rPr>
              <a:t>-</a:t>
            </a:r>
            <a:r>
              <a:rPr sz="1900" spc="-40" dirty="0">
                <a:latin typeface="Arial"/>
                <a:cs typeface="Arial"/>
              </a:rPr>
              <a:t>19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6636" y="2313559"/>
            <a:ext cx="7835303" cy="45356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7E8B07-AFE0-48CC-BCC2-C740F5D3F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D2D3-11E6-4320-A15B-4490F6FEC774}" type="datetime1">
              <a:rPr lang="en-US" smtClean="0"/>
              <a:t>11/7/2022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25435" y="588521"/>
            <a:ext cx="577386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Hệ điều hành</a:t>
            </a:r>
            <a:r>
              <a:rPr sz="3600" b="1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endParaRPr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18418" y="3168806"/>
            <a:ext cx="494030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40" dirty="0">
                <a:latin typeface="Arial"/>
                <a:cs typeface="Arial"/>
              </a:rPr>
              <a:t>1</a:t>
            </a:r>
            <a:r>
              <a:rPr sz="1900" spc="-20" dirty="0">
                <a:latin typeface="Arial"/>
                <a:cs typeface="Arial"/>
              </a:rPr>
              <a:t>-</a:t>
            </a:r>
            <a:r>
              <a:rPr sz="1900" spc="-40" dirty="0">
                <a:latin typeface="Arial"/>
                <a:cs typeface="Arial"/>
              </a:rPr>
              <a:t>20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85560" y="1904822"/>
            <a:ext cx="8865232" cy="3431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DAD77C-2A75-4D14-85EE-3B35510C4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F1A9-B31A-4843-8197-DD4E8ABEDD3A}" type="datetime1">
              <a:rPr lang="en-US" smtClean="0"/>
              <a:t>11/7/2022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2285" y="588521"/>
            <a:ext cx="5548415" cy="72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25"/>
              <a:t>Middleware</a:t>
            </a:r>
            <a:endParaRPr sz="4600"/>
          </a:p>
        </p:txBody>
      </p:sp>
      <p:sp>
        <p:nvSpPr>
          <p:cNvPr id="3" name="object 3"/>
          <p:cNvSpPr txBox="1"/>
          <p:nvPr/>
        </p:nvSpPr>
        <p:spPr>
          <a:xfrm>
            <a:off x="317500" y="1569744"/>
            <a:ext cx="8458200" cy="2902974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43535" marR="739140" indent="-331470">
              <a:lnSpc>
                <a:spcPts val="2520"/>
              </a:lnSpc>
              <a:spcBef>
                <a:spcPts val="685"/>
              </a:spcBef>
              <a:buClr>
                <a:srgbClr val="DD8047"/>
              </a:buClr>
              <a:buSzPct val="61538"/>
              <a:buFont typeface="Wingdings"/>
              <a:buChar char=""/>
              <a:tabLst>
                <a:tab pos="343535" algn="l"/>
                <a:tab pos="344170" algn="l"/>
              </a:tabLst>
            </a:pPr>
            <a:r>
              <a:rPr sz="2400" spc="-10" dirty="0">
                <a:latin typeface="Times New Roman"/>
                <a:cs typeface="Times New Roman"/>
              </a:rPr>
              <a:t>Kết </a:t>
            </a:r>
            <a:r>
              <a:rPr sz="2400" spc="-5" dirty="0">
                <a:latin typeface="Times New Roman"/>
                <a:cs typeface="Times New Roman"/>
              </a:rPr>
              <a:t>hợp </a:t>
            </a:r>
            <a:r>
              <a:rPr sz="2400" spc="-10" dirty="0">
                <a:latin typeface="Times New Roman"/>
                <a:cs typeface="Times New Roman"/>
              </a:rPr>
              <a:t>ưu </a:t>
            </a:r>
            <a:r>
              <a:rPr sz="2400" spc="-5" dirty="0">
                <a:latin typeface="Times New Roman"/>
                <a:cs typeface="Times New Roman"/>
              </a:rPr>
              <a:t>điểm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của  </a:t>
            </a:r>
            <a:r>
              <a:rPr sz="2400" spc="-15" dirty="0">
                <a:latin typeface="Times New Roman"/>
                <a:cs typeface="Times New Roman"/>
              </a:rPr>
              <a:t>DOS </a:t>
            </a:r>
            <a:r>
              <a:rPr sz="2400" spc="-5" dirty="0">
                <a:latin typeface="Times New Roman"/>
                <a:cs typeface="Times New Roman"/>
              </a:rPr>
              <a:t>và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NOS</a:t>
            </a:r>
            <a:endParaRPr sz="2400">
              <a:latin typeface="Times New Roman"/>
              <a:cs typeface="Times New Roman"/>
            </a:endParaRPr>
          </a:p>
          <a:p>
            <a:pPr marL="343535" indent="-331470">
              <a:lnSpc>
                <a:spcPct val="100000"/>
              </a:lnSpc>
              <a:spcBef>
                <a:spcPts val="85"/>
              </a:spcBef>
              <a:buClr>
                <a:srgbClr val="DD8047"/>
              </a:buClr>
              <a:buSzPct val="61538"/>
              <a:buFont typeface="Wingdings"/>
              <a:buChar char=""/>
              <a:tabLst>
                <a:tab pos="343535" algn="l"/>
                <a:tab pos="344170" algn="l"/>
              </a:tabLst>
            </a:pPr>
            <a:r>
              <a:rPr sz="2400" spc="-10" dirty="0">
                <a:latin typeface="Times New Roman"/>
                <a:cs typeface="Times New Roman"/>
              </a:rPr>
              <a:t>Middleware</a:t>
            </a:r>
            <a:endParaRPr sz="2400">
              <a:latin typeface="Times New Roman"/>
              <a:cs typeface="Times New Roman"/>
            </a:endParaRPr>
          </a:p>
          <a:p>
            <a:pPr marL="343535" indent="-331470">
              <a:lnSpc>
                <a:spcPct val="100000"/>
              </a:lnSpc>
              <a:spcBef>
                <a:spcPts val="75"/>
              </a:spcBef>
              <a:buClr>
                <a:srgbClr val="DD8047"/>
              </a:buClr>
              <a:buSzPct val="61538"/>
              <a:buFont typeface="Wingdings"/>
              <a:buChar char=""/>
              <a:tabLst>
                <a:tab pos="343535" algn="l"/>
                <a:tab pos="344170" algn="l"/>
              </a:tabLst>
            </a:pPr>
            <a:r>
              <a:rPr sz="2400" spc="-10" dirty="0">
                <a:latin typeface="Times New Roman"/>
                <a:cs typeface="Times New Roman"/>
              </a:rPr>
              <a:t>Các </a:t>
            </a:r>
            <a:r>
              <a:rPr sz="2400" spc="-5" dirty="0">
                <a:latin typeface="Times New Roman"/>
                <a:cs typeface="Times New Roman"/>
              </a:rPr>
              <a:t>mô hình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Middleware:</a:t>
            </a:r>
            <a:endParaRPr sz="2400">
              <a:latin typeface="Times New Roman"/>
              <a:cs typeface="Times New Roman"/>
            </a:endParaRPr>
          </a:p>
          <a:p>
            <a:pPr marL="674370" marR="109855" lvl="1" indent="-283845">
              <a:lnSpc>
                <a:spcPts val="2210"/>
              </a:lnSpc>
              <a:spcBef>
                <a:spcPts val="615"/>
              </a:spcBef>
              <a:buClr>
                <a:srgbClr val="94B6D2"/>
              </a:buClr>
              <a:buSzPct val="69565"/>
              <a:buFont typeface="Arial"/>
              <a:buChar char="¤"/>
              <a:tabLst>
                <a:tab pos="675005" algn="l"/>
              </a:tabLst>
            </a:pPr>
            <a:r>
              <a:rPr sz="2400" spc="-15" dirty="0">
                <a:latin typeface="Times New Roman"/>
                <a:cs typeface="Times New Roman"/>
              </a:rPr>
              <a:t>Mô </a:t>
            </a:r>
            <a:r>
              <a:rPr sz="2400" spc="-10" dirty="0">
                <a:latin typeface="Times New Roman"/>
                <a:cs typeface="Times New Roman"/>
              </a:rPr>
              <a:t>hình </a:t>
            </a:r>
            <a:r>
              <a:rPr sz="2400" spc="-15" dirty="0">
                <a:latin typeface="Times New Roman"/>
                <a:cs typeface="Times New Roman"/>
              </a:rPr>
              <a:t>quản </a:t>
            </a:r>
            <a:r>
              <a:rPr sz="2400" spc="-5" dirty="0">
                <a:latin typeface="Times New Roman"/>
                <a:cs typeface="Times New Roman"/>
              </a:rPr>
              <a:t>lý file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trong  </a:t>
            </a:r>
            <a:r>
              <a:rPr sz="2400" spc="-15" dirty="0">
                <a:latin typeface="Times New Roman"/>
                <a:cs typeface="Times New Roman"/>
              </a:rPr>
              <a:t>UNIX</a:t>
            </a:r>
            <a:endParaRPr sz="2400">
              <a:latin typeface="Times New Roman"/>
              <a:cs typeface="Times New Roman"/>
            </a:endParaRPr>
          </a:p>
          <a:p>
            <a:pPr marL="675005" lvl="1" indent="-284480">
              <a:lnSpc>
                <a:spcPct val="100000"/>
              </a:lnSpc>
              <a:spcBef>
                <a:spcPts val="160"/>
              </a:spcBef>
              <a:buClr>
                <a:srgbClr val="94B6D2"/>
              </a:buClr>
              <a:buSzPct val="69565"/>
              <a:buFont typeface="Arial"/>
              <a:buChar char="¤"/>
              <a:tabLst>
                <a:tab pos="675005" algn="l"/>
              </a:tabLst>
            </a:pPr>
            <a:r>
              <a:rPr sz="2400" spc="-15" dirty="0">
                <a:latin typeface="Times New Roman"/>
                <a:cs typeface="Times New Roman"/>
              </a:rPr>
              <a:t>RPC</a:t>
            </a:r>
            <a:endParaRPr sz="2400">
              <a:latin typeface="Times New Roman"/>
              <a:cs typeface="Times New Roman"/>
            </a:endParaRPr>
          </a:p>
          <a:p>
            <a:pPr marL="343535" marR="5080" indent="-331470">
              <a:lnSpc>
                <a:spcPct val="80200"/>
              </a:lnSpc>
              <a:spcBef>
                <a:spcPts val="655"/>
              </a:spcBef>
              <a:buClr>
                <a:srgbClr val="DD8047"/>
              </a:buClr>
              <a:buSzPct val="61538"/>
              <a:buFont typeface="Wingdings"/>
              <a:buChar char=""/>
              <a:tabLst>
                <a:tab pos="343535" algn="l"/>
                <a:tab pos="344170" algn="l"/>
              </a:tabLst>
            </a:pPr>
            <a:r>
              <a:rPr sz="2400" spc="-10" dirty="0">
                <a:latin typeface="Times New Roman"/>
                <a:cs typeface="Times New Roman"/>
              </a:rPr>
              <a:t>Dịch </a:t>
            </a:r>
            <a:r>
              <a:rPr sz="2400" spc="-5" dirty="0">
                <a:latin typeface="Times New Roman"/>
                <a:cs typeface="Times New Roman"/>
              </a:rPr>
              <a:t>vụ của </a:t>
            </a:r>
            <a:r>
              <a:rPr sz="2400" spc="-10" dirty="0">
                <a:latin typeface="Times New Roman"/>
                <a:cs typeface="Times New Roman"/>
              </a:rPr>
              <a:t>Middleware:  </a:t>
            </a:r>
            <a:r>
              <a:rPr sz="2400" spc="-5" dirty="0">
                <a:latin typeface="Times New Roman"/>
                <a:cs typeface="Times New Roman"/>
              </a:rPr>
              <a:t>truy cập trong suốt, các  </a:t>
            </a:r>
            <a:r>
              <a:rPr sz="2400" spc="-10" dirty="0">
                <a:latin typeface="Times New Roman"/>
                <a:cs typeface="Times New Roman"/>
              </a:rPr>
              <a:t>phương </a:t>
            </a:r>
            <a:r>
              <a:rPr sz="2400" spc="-5" dirty="0">
                <a:latin typeface="Times New Roman"/>
                <a:cs typeface="Times New Roman"/>
              </a:rPr>
              <a:t>tiện trao </a:t>
            </a:r>
            <a:r>
              <a:rPr sz="2400" spc="-10" dirty="0">
                <a:latin typeface="Times New Roman"/>
                <a:cs typeface="Times New Roman"/>
              </a:rPr>
              <a:t>đổi  thông </a:t>
            </a:r>
            <a:r>
              <a:rPr sz="2400" dirty="0">
                <a:latin typeface="Times New Roman"/>
                <a:cs typeface="Times New Roman"/>
              </a:rPr>
              <a:t>tin </a:t>
            </a:r>
            <a:r>
              <a:rPr sz="2400" spc="-5" dirty="0">
                <a:latin typeface="Times New Roman"/>
                <a:cs typeface="Times New Roman"/>
              </a:rPr>
              <a:t>bậc cao, </a:t>
            </a:r>
            <a:r>
              <a:rPr sz="2400" spc="-10" dirty="0">
                <a:latin typeface="Times New Roman"/>
                <a:cs typeface="Times New Roman"/>
              </a:rPr>
              <a:t>dvu  </a:t>
            </a:r>
            <a:r>
              <a:rPr sz="2400" spc="-5" dirty="0">
                <a:latin typeface="Times New Roman"/>
                <a:cs typeface="Times New Roman"/>
              </a:rPr>
              <a:t>định </a:t>
            </a:r>
            <a:r>
              <a:rPr sz="2400" spc="-10" dirty="0">
                <a:latin typeface="Times New Roman"/>
                <a:cs typeface="Times New Roman"/>
              </a:rPr>
              <a:t>danh, dvu </a:t>
            </a:r>
            <a:r>
              <a:rPr sz="2400" spc="-5" dirty="0">
                <a:latin typeface="Times New Roman"/>
                <a:cs typeface="Times New Roman"/>
              </a:rPr>
              <a:t>lưu </a:t>
            </a:r>
            <a:r>
              <a:rPr sz="2400" dirty="0">
                <a:latin typeface="Times New Roman"/>
                <a:cs typeface="Times New Roman"/>
              </a:rPr>
              <a:t>trữ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bền  </a:t>
            </a:r>
            <a:r>
              <a:rPr sz="2400" spc="-10" dirty="0">
                <a:latin typeface="Times New Roman"/>
                <a:cs typeface="Times New Roman"/>
              </a:rPr>
              <a:t>vững,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v.v…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20595" y="4222601"/>
            <a:ext cx="4652010" cy="3314700"/>
            <a:chOff x="5261508" y="2672486"/>
            <a:chExt cx="4652010" cy="3314700"/>
          </a:xfrm>
        </p:grpSpPr>
        <p:sp>
          <p:nvSpPr>
            <p:cNvPr id="5" name="object 5"/>
            <p:cNvSpPr/>
            <p:nvPr/>
          </p:nvSpPr>
          <p:spPr>
            <a:xfrm>
              <a:off x="7004377" y="3935993"/>
              <a:ext cx="1360142" cy="8802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61508" y="2672486"/>
              <a:ext cx="4651895" cy="331443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1F7A9A-07D2-44F8-B2B4-B48A98768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36FDF-9131-4219-857F-291D705CCF69}" type="datetime1">
              <a:rPr lang="en-US" smtClean="0"/>
              <a:t>11/7/2022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90769" y="552115"/>
            <a:ext cx="8367607" cy="531043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25"/>
              </a:spcBef>
            </a:pPr>
            <a:r>
              <a:rPr sz="3600" b="1" spc="1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sz="36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sánh các phần </a:t>
            </a:r>
            <a:r>
              <a:rPr sz="36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mềm </a:t>
            </a:r>
            <a:r>
              <a:rPr sz="36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của </a:t>
            </a:r>
            <a:r>
              <a:rPr sz="36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hệ  </a:t>
            </a:r>
            <a:r>
              <a:rPr sz="36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sz="360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tán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240814"/>
              </p:ext>
            </p:extLst>
          </p:nvPr>
        </p:nvGraphicFramePr>
        <p:xfrm>
          <a:off x="302973" y="1530491"/>
          <a:ext cx="10087453" cy="5216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11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8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7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13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8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4204">
                <a:tc rowSpan="2">
                  <a:txBody>
                    <a:bodyPr/>
                    <a:lstStyle/>
                    <a:p>
                      <a:pPr marL="39370">
                        <a:lnSpc>
                          <a:spcPts val="805"/>
                        </a:lnSpc>
                      </a:pPr>
                      <a:r>
                        <a:rPr sz="1200" b="1" spc="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1200" spc="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spc="0">
                        <a:latin typeface="Times New Roman"/>
                        <a:cs typeface="Times New Roman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1900" b="1" spc="0" dirty="0">
                          <a:latin typeface="Tahoma"/>
                          <a:cs typeface="Tahoma"/>
                        </a:rPr>
                        <a:t>Item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48335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1900" b="1" spc="0" dirty="0">
                          <a:latin typeface="Tahoma"/>
                          <a:cs typeface="Tahoma"/>
                        </a:rPr>
                        <a:t>Distributed OS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135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950" spc="0">
                        <a:latin typeface="Times New Roman"/>
                        <a:cs typeface="Times New Roman"/>
                      </a:endParaRPr>
                    </a:p>
                    <a:p>
                      <a:pPr marL="575310" marR="219075" indent="-346075">
                        <a:lnSpc>
                          <a:spcPts val="2210"/>
                        </a:lnSpc>
                      </a:pPr>
                      <a:r>
                        <a:rPr sz="1900" b="1" spc="0" dirty="0">
                          <a:latin typeface="Tahoma"/>
                          <a:cs typeface="Tahoma"/>
                        </a:rPr>
                        <a:t>Network  OS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950" spc="0">
                        <a:latin typeface="Times New Roman"/>
                        <a:cs typeface="Times New Roman"/>
                      </a:endParaRPr>
                    </a:p>
                    <a:p>
                      <a:pPr marL="329565" marR="127000" indent="-193040">
                        <a:lnSpc>
                          <a:spcPts val="2210"/>
                        </a:lnSpc>
                      </a:pPr>
                      <a:r>
                        <a:rPr sz="1900" b="1" spc="0" dirty="0">
                          <a:latin typeface="Tahoma"/>
                          <a:cs typeface="Tahoma"/>
                        </a:rPr>
                        <a:t>Middleware-  based OS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20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900" b="1" spc="0" dirty="0">
                          <a:latin typeface="Tahoma"/>
                          <a:cs typeface="Tahoma"/>
                        </a:rPr>
                        <a:t>Multiproc.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1358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900" b="1" spc="0" dirty="0">
                          <a:latin typeface="Tahoma"/>
                          <a:cs typeface="Tahoma"/>
                        </a:rPr>
                        <a:t>Multicomp.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1358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196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900" spc="0" dirty="0">
                          <a:latin typeface="Tahoma"/>
                          <a:cs typeface="Tahoma"/>
                        </a:rPr>
                        <a:t>Mức độ trong suốt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13589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900" spc="0" dirty="0">
                          <a:latin typeface="Tahoma"/>
                          <a:cs typeface="Tahoma"/>
                        </a:rPr>
                        <a:t>Rất cao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1358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900" spc="0" dirty="0">
                          <a:latin typeface="Tahoma"/>
                          <a:cs typeface="Tahoma"/>
                        </a:rPr>
                        <a:t>Cao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1358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900" spc="0" dirty="0">
                          <a:latin typeface="Tahoma"/>
                          <a:cs typeface="Tahoma"/>
                        </a:rPr>
                        <a:t>Thấp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1358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900" spc="0" dirty="0">
                          <a:latin typeface="Tahoma"/>
                          <a:cs typeface="Tahoma"/>
                        </a:rPr>
                        <a:t>Cao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1358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206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900" spc="0" dirty="0">
                          <a:latin typeface="Tahoma"/>
                          <a:cs typeface="Tahoma"/>
                        </a:rPr>
                        <a:t>Một HĐH trên các nút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13398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900" spc="0" dirty="0">
                          <a:latin typeface="Tahoma"/>
                          <a:cs typeface="Tahoma"/>
                        </a:rPr>
                        <a:t>Yes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133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900" spc="0" dirty="0">
                          <a:latin typeface="Tahoma"/>
                          <a:cs typeface="Tahoma"/>
                        </a:rPr>
                        <a:t>Yes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133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900" spc="0" dirty="0">
                          <a:latin typeface="Tahoma"/>
                          <a:cs typeface="Tahoma"/>
                        </a:rPr>
                        <a:t>No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133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900" spc="0" dirty="0">
                          <a:latin typeface="Tahoma"/>
                          <a:cs typeface="Tahoma"/>
                        </a:rPr>
                        <a:t>No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133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2374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900" spc="0" dirty="0">
                          <a:latin typeface="Tahoma"/>
                          <a:cs typeface="Tahoma"/>
                        </a:rPr>
                        <a:t>Số lượng bản HĐH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13398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900" spc="0" dirty="0">
                          <a:latin typeface="Tahoma"/>
                          <a:cs typeface="Tahoma"/>
                        </a:rPr>
                        <a:t>1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133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900" spc="0" dirty="0">
                          <a:latin typeface="Tahoma"/>
                          <a:cs typeface="Tahoma"/>
                        </a:rPr>
                        <a:t>N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133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900" spc="0" dirty="0">
                          <a:latin typeface="Tahoma"/>
                          <a:cs typeface="Tahoma"/>
                        </a:rPr>
                        <a:t>N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133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900" spc="0" dirty="0">
                          <a:latin typeface="Tahoma"/>
                          <a:cs typeface="Tahoma"/>
                        </a:rPr>
                        <a:t>N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133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9443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900" spc="0" dirty="0">
                          <a:latin typeface="Tahoma"/>
                          <a:cs typeface="Tahoma"/>
                        </a:rPr>
                        <a:t>Trao đổi thông tin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19431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8170" marR="88900" indent="-500380">
                        <a:lnSpc>
                          <a:spcPts val="2210"/>
                        </a:lnSpc>
                        <a:spcBef>
                          <a:spcPts val="535"/>
                        </a:spcBef>
                      </a:pPr>
                      <a:r>
                        <a:rPr sz="1900" spc="0" dirty="0">
                          <a:latin typeface="Tahoma"/>
                          <a:cs typeface="Tahoma"/>
                        </a:rPr>
                        <a:t>Bộ nhớ chia  sẻ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679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1780" marR="262890" indent="140335">
                        <a:lnSpc>
                          <a:spcPts val="2210"/>
                        </a:lnSpc>
                        <a:spcBef>
                          <a:spcPts val="535"/>
                        </a:spcBef>
                      </a:pPr>
                      <a:r>
                        <a:rPr sz="1900" spc="0" dirty="0">
                          <a:latin typeface="Tahoma"/>
                          <a:cs typeface="Tahoma"/>
                        </a:rPr>
                        <a:t>Chuyển  thông báo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679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900" spc="0" dirty="0">
                          <a:latin typeface="Tahoma"/>
                          <a:cs typeface="Tahoma"/>
                        </a:rPr>
                        <a:t>Tệp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1943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900" spc="0" dirty="0">
                          <a:latin typeface="Tahoma"/>
                          <a:cs typeface="Tahoma"/>
                        </a:rPr>
                        <a:t>Tùy thuộc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1943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9453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515"/>
                        </a:spcBef>
                      </a:pPr>
                      <a:r>
                        <a:rPr sz="1900" spc="0" dirty="0">
                          <a:latin typeface="Tahoma"/>
                          <a:cs typeface="Tahoma"/>
                        </a:rPr>
                        <a:t>Quản lý tài nguyên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1924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9235" marR="219710" indent="23495">
                        <a:lnSpc>
                          <a:spcPts val="2180"/>
                        </a:lnSpc>
                        <a:spcBef>
                          <a:spcPts val="570"/>
                        </a:spcBef>
                      </a:pPr>
                      <a:r>
                        <a:rPr sz="1900" spc="0" dirty="0">
                          <a:latin typeface="Tahoma"/>
                          <a:cs typeface="Tahoma"/>
                        </a:rPr>
                        <a:t>Toàn cục  tập trung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723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185" marR="326390" indent="3810">
                        <a:lnSpc>
                          <a:spcPts val="2180"/>
                        </a:lnSpc>
                        <a:spcBef>
                          <a:spcPts val="570"/>
                        </a:spcBef>
                      </a:pPr>
                      <a:r>
                        <a:rPr sz="1900" spc="0" dirty="0">
                          <a:latin typeface="Tahoma"/>
                          <a:cs typeface="Tahoma"/>
                        </a:rPr>
                        <a:t>Toàn cục  phân tán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723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515"/>
                        </a:spcBef>
                      </a:pPr>
                      <a:r>
                        <a:rPr sz="1900" spc="0" dirty="0">
                          <a:latin typeface="Tahoma"/>
                          <a:cs typeface="Tahoma"/>
                        </a:rPr>
                        <a:t>Theo nút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1924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515"/>
                        </a:spcBef>
                      </a:pPr>
                      <a:r>
                        <a:rPr sz="1900" spc="0" dirty="0">
                          <a:latin typeface="Tahoma"/>
                          <a:cs typeface="Tahoma"/>
                        </a:rPr>
                        <a:t>Theo nút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1924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4206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900" spc="0" dirty="0">
                          <a:latin typeface="Tahoma"/>
                          <a:cs typeface="Tahoma"/>
                        </a:rPr>
                        <a:t>Co giãn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13589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900" spc="0" dirty="0">
                          <a:latin typeface="Tahoma"/>
                          <a:cs typeface="Tahoma"/>
                        </a:rPr>
                        <a:t>Không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1358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900" spc="0" dirty="0">
                          <a:latin typeface="Tahoma"/>
                          <a:cs typeface="Tahoma"/>
                        </a:rPr>
                        <a:t>Có thể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1358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900" spc="0" dirty="0">
                          <a:latin typeface="Tahoma"/>
                          <a:cs typeface="Tahoma"/>
                        </a:rPr>
                        <a:t>Có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1358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900" spc="0" dirty="0">
                          <a:latin typeface="Tahoma"/>
                          <a:cs typeface="Tahoma"/>
                        </a:rPr>
                        <a:t>Tùy thuộc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1358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4206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900" spc="0" dirty="0">
                          <a:latin typeface="Tahoma"/>
                          <a:cs typeface="Tahoma"/>
                        </a:rPr>
                        <a:t>Mở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1365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900" spc="0" dirty="0">
                          <a:latin typeface="Tahoma"/>
                          <a:cs typeface="Tahoma"/>
                        </a:rPr>
                        <a:t>Đóng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1365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900" spc="0" dirty="0">
                          <a:latin typeface="Tahoma"/>
                          <a:cs typeface="Tahoma"/>
                        </a:rPr>
                        <a:t>Đóng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1365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900" spc="0" dirty="0">
                          <a:latin typeface="Tahoma"/>
                          <a:cs typeface="Tahoma"/>
                        </a:rPr>
                        <a:t>Mở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1365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900" spc="0" dirty="0">
                          <a:latin typeface="Tahoma"/>
                          <a:cs typeface="Tahoma"/>
                        </a:rPr>
                        <a:t>Mở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1365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049A00-AECF-4F73-8AED-B3CA8229D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99B89-1234-4A1E-908B-0A37E7CC0CBA}" type="datetime1">
              <a:rPr lang="en-US" smtClean="0"/>
              <a:t>11/7/2022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2760" y="588521"/>
            <a:ext cx="68861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</a:t>
            </a:r>
            <a:r>
              <a:rPr sz="3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hệ 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thống phân</a:t>
            </a:r>
            <a:r>
              <a:rPr sz="36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tán</a:t>
            </a:r>
            <a:endParaRPr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2760" y="1544771"/>
            <a:ext cx="1225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1130F5-728C-4875-BC3C-704B66943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1492250"/>
            <a:ext cx="8086725" cy="4572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78E2C-5B3D-4CDA-98AB-28A14F194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E549-D505-479B-A50E-F4FC2B5A3922}" type="datetime1">
              <a:rPr lang="en-US" smtClean="0"/>
              <a:t>11/7/2022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5435" y="588521"/>
            <a:ext cx="600246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/>
              <a:t>Định</a:t>
            </a:r>
            <a:r>
              <a:rPr sz="3600" spc="-110"/>
              <a:t> </a:t>
            </a:r>
            <a:r>
              <a:rPr sz="3600" spc="-20"/>
              <a:t>nghĩa</a:t>
            </a:r>
            <a:r>
              <a:rPr lang="en-US" sz="3600" spc="-20"/>
              <a:t> hệ thống phân tán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622300" y="1416050"/>
            <a:ext cx="8258809" cy="4398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3535" indent="-331470">
              <a:lnSpc>
                <a:spcPct val="100000"/>
              </a:lnSpc>
              <a:spcBef>
                <a:spcPts val="100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  <a:tab pos="344170" algn="l"/>
              </a:tabLst>
            </a:pPr>
            <a:r>
              <a:rPr sz="2500" spc="-10" dirty="0">
                <a:latin typeface="Times New Roman"/>
                <a:cs typeface="Times New Roman"/>
              </a:rPr>
              <a:t>Các máy tính độc</a:t>
            </a:r>
            <a:r>
              <a:rPr sz="2500" spc="-4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lập</a:t>
            </a:r>
            <a:endParaRPr sz="2500">
              <a:latin typeface="Times New Roman"/>
              <a:cs typeface="Times New Roman"/>
            </a:endParaRPr>
          </a:p>
          <a:p>
            <a:pPr marL="674370" marR="323215" lvl="1" indent="-283845">
              <a:lnSpc>
                <a:spcPts val="2400"/>
              </a:lnSpc>
              <a:spcBef>
                <a:spcPts val="580"/>
              </a:spcBef>
              <a:buClr>
                <a:srgbClr val="94B6D2"/>
              </a:buClr>
              <a:buSzPct val="68000"/>
              <a:buFont typeface="Arial"/>
              <a:buChar char="¤"/>
              <a:tabLst>
                <a:tab pos="675005" algn="l"/>
              </a:tabLst>
            </a:pPr>
            <a:r>
              <a:rPr sz="2500" spc="-10" dirty="0">
                <a:latin typeface="Times New Roman"/>
                <a:cs typeface="Times New Roman"/>
              </a:rPr>
              <a:t>Không phụ thuộc lẫn nhau, có thể </a:t>
            </a:r>
            <a:r>
              <a:rPr sz="2500" spc="-5" dirty="0">
                <a:latin typeface="Times New Roman"/>
                <a:cs typeface="Times New Roman"/>
              </a:rPr>
              <a:t>là </a:t>
            </a:r>
            <a:r>
              <a:rPr sz="2500" spc="-10" dirty="0">
                <a:latin typeface="Times New Roman"/>
                <a:cs typeface="Times New Roman"/>
              </a:rPr>
              <a:t>các máy tính có kiến  trúc khác nhau, có thể </a:t>
            </a:r>
            <a:r>
              <a:rPr sz="2500" spc="-5" dirty="0">
                <a:latin typeface="Times New Roman"/>
                <a:cs typeface="Times New Roman"/>
              </a:rPr>
              <a:t>là </a:t>
            </a:r>
            <a:r>
              <a:rPr sz="2500" spc="-10" dirty="0">
                <a:latin typeface="Times New Roman"/>
                <a:cs typeface="Times New Roman"/>
              </a:rPr>
              <a:t>các máy tính có phần mềm hệ  thống khác</a:t>
            </a:r>
            <a:r>
              <a:rPr sz="2500" spc="-3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nhau</a:t>
            </a:r>
            <a:endParaRPr sz="2500">
              <a:latin typeface="Times New Roman"/>
              <a:cs typeface="Times New Roman"/>
            </a:endParaRPr>
          </a:p>
          <a:p>
            <a:pPr marL="343535" indent="-331470">
              <a:lnSpc>
                <a:spcPct val="100000"/>
              </a:lnSpc>
              <a:spcBef>
                <a:spcPts val="210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  <a:tab pos="344170" algn="l"/>
              </a:tabLst>
            </a:pPr>
            <a:r>
              <a:rPr sz="2500" spc="-10" dirty="0">
                <a:latin typeface="Times New Roman"/>
                <a:cs typeface="Times New Roman"/>
              </a:rPr>
              <a:t>Kết nối lẫn</a:t>
            </a:r>
            <a:r>
              <a:rPr sz="2500" spc="-3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nhau</a:t>
            </a:r>
            <a:endParaRPr sz="2500">
              <a:latin typeface="Times New Roman"/>
              <a:cs typeface="Times New Roman"/>
            </a:endParaRPr>
          </a:p>
          <a:p>
            <a:pPr marL="674370" marR="638810" lvl="1" indent="-283845">
              <a:lnSpc>
                <a:spcPts val="2400"/>
              </a:lnSpc>
              <a:spcBef>
                <a:spcPts val="580"/>
              </a:spcBef>
              <a:buClr>
                <a:srgbClr val="94B6D2"/>
              </a:buClr>
              <a:buSzPct val="68000"/>
              <a:buFont typeface="Arial"/>
              <a:buChar char="¤"/>
              <a:tabLst>
                <a:tab pos="675005" algn="l"/>
              </a:tabLst>
            </a:pPr>
            <a:r>
              <a:rPr sz="2500" spc="-10" dirty="0">
                <a:latin typeface="Times New Roman"/>
                <a:cs typeface="Times New Roman"/>
              </a:rPr>
              <a:t>Bằng mạng máy tính. Các phần mềm trên các máy</a:t>
            </a:r>
            <a:r>
              <a:rPr sz="2500" spc="-12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tính  khác nhau có khả năng </a:t>
            </a:r>
            <a:r>
              <a:rPr sz="2500" spc="-10">
                <a:latin typeface="Times New Roman"/>
                <a:cs typeface="Times New Roman"/>
              </a:rPr>
              <a:t>phối hợp</a:t>
            </a:r>
            <a:r>
              <a:rPr lang="en-US" sz="2500" spc="-10">
                <a:latin typeface="Times New Roman"/>
                <a:cs typeface="Times New Roman"/>
              </a:rPr>
              <a:t> và</a:t>
            </a:r>
            <a:r>
              <a:rPr sz="2500" spc="-10">
                <a:latin typeface="Times New Roman"/>
                <a:cs typeface="Times New Roman"/>
              </a:rPr>
              <a:t> </a:t>
            </a:r>
            <a:r>
              <a:rPr lang="en-US" sz="2500" spc="-10">
                <a:latin typeface="Times New Roman"/>
                <a:cs typeface="Times New Roman"/>
              </a:rPr>
              <a:t>c</a:t>
            </a:r>
            <a:r>
              <a:rPr sz="2500" spc="-10">
                <a:latin typeface="Times New Roman"/>
                <a:cs typeface="Times New Roman"/>
              </a:rPr>
              <a:t>hia </a:t>
            </a:r>
            <a:r>
              <a:rPr sz="2500" spc="-5" dirty="0">
                <a:latin typeface="Times New Roman"/>
                <a:cs typeface="Times New Roman"/>
              </a:rPr>
              <a:t>sẻ </a:t>
            </a:r>
            <a:r>
              <a:rPr sz="2500" spc="-10" dirty="0">
                <a:latin typeface="Times New Roman"/>
                <a:cs typeface="Times New Roman"/>
              </a:rPr>
              <a:t>tài</a:t>
            </a:r>
            <a:r>
              <a:rPr sz="2500" spc="-8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nguyên.</a:t>
            </a:r>
            <a:endParaRPr sz="2500">
              <a:latin typeface="Times New Roman"/>
              <a:cs typeface="Times New Roman"/>
            </a:endParaRPr>
          </a:p>
          <a:p>
            <a:pPr marL="343535" indent="-331470">
              <a:lnSpc>
                <a:spcPct val="100000"/>
              </a:lnSpc>
              <a:spcBef>
                <a:spcPts val="120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  <a:tab pos="344170" algn="l"/>
              </a:tabLst>
            </a:pPr>
            <a:r>
              <a:rPr sz="2500" spc="-10" dirty="0">
                <a:latin typeface="Times New Roman"/>
                <a:cs typeface="Times New Roman"/>
              </a:rPr>
              <a:t>Thực hiện một nhiệm </a:t>
            </a:r>
            <a:r>
              <a:rPr sz="2500" spc="-5" dirty="0">
                <a:latin typeface="Times New Roman"/>
                <a:cs typeface="Times New Roman"/>
              </a:rPr>
              <a:t>vụ</a:t>
            </a:r>
            <a:r>
              <a:rPr sz="2500" spc="-5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chung</a:t>
            </a:r>
            <a:endParaRPr sz="2500">
              <a:latin typeface="Times New Roman"/>
              <a:cs typeface="Times New Roman"/>
            </a:endParaRPr>
          </a:p>
          <a:p>
            <a:pPr marL="343535" indent="-331470">
              <a:lnSpc>
                <a:spcPct val="100000"/>
              </a:lnSpc>
              <a:spcBef>
                <a:spcPts val="215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  <a:tab pos="344170" algn="l"/>
              </a:tabLst>
            </a:pPr>
            <a:r>
              <a:rPr sz="2500" spc="-10" dirty="0">
                <a:latin typeface="Times New Roman"/>
                <a:cs typeface="Times New Roman"/>
              </a:rPr>
              <a:t>Cung cấp dịch </a:t>
            </a:r>
            <a:r>
              <a:rPr sz="2500" spc="-5" dirty="0">
                <a:latin typeface="Times New Roman"/>
                <a:cs typeface="Times New Roman"/>
              </a:rPr>
              <a:t>vụ </a:t>
            </a:r>
            <a:r>
              <a:rPr sz="2500" spc="-10" dirty="0">
                <a:latin typeface="Times New Roman"/>
                <a:cs typeface="Times New Roman"/>
              </a:rPr>
              <a:t>một </a:t>
            </a:r>
            <a:r>
              <a:rPr sz="2500" spc="-15" dirty="0">
                <a:latin typeface="Times New Roman"/>
                <a:cs typeface="Times New Roman"/>
              </a:rPr>
              <a:t>cách </a:t>
            </a:r>
            <a:r>
              <a:rPr sz="2500" spc="-10" dirty="0">
                <a:latin typeface="Times New Roman"/>
                <a:cs typeface="Times New Roman"/>
              </a:rPr>
              <a:t>thống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nhất</a:t>
            </a:r>
            <a:endParaRPr sz="2500">
              <a:latin typeface="Times New Roman"/>
              <a:cs typeface="Times New Roman"/>
            </a:endParaRPr>
          </a:p>
          <a:p>
            <a:pPr marL="674370" marR="5080" lvl="1" indent="-283845">
              <a:lnSpc>
                <a:spcPts val="2400"/>
              </a:lnSpc>
              <a:spcBef>
                <a:spcPts val="580"/>
              </a:spcBef>
              <a:buClr>
                <a:srgbClr val="94B6D2"/>
              </a:buClr>
              <a:buSzPct val="68000"/>
              <a:buFont typeface="Arial"/>
              <a:buChar char="¤"/>
              <a:tabLst>
                <a:tab pos="675005" algn="l"/>
              </a:tabLst>
            </a:pPr>
            <a:r>
              <a:rPr sz="2500" spc="-10" dirty="0">
                <a:latin typeface="Times New Roman"/>
                <a:cs typeface="Times New Roman"/>
              </a:rPr>
              <a:t>Thống nhất </a:t>
            </a:r>
            <a:r>
              <a:rPr sz="2500" spc="-5" dirty="0">
                <a:latin typeface="Times New Roman"/>
                <a:cs typeface="Times New Roman"/>
              </a:rPr>
              <a:t>về </a:t>
            </a:r>
            <a:r>
              <a:rPr sz="2500" spc="-10" dirty="0">
                <a:latin typeface="Times New Roman"/>
                <a:cs typeface="Times New Roman"/>
              </a:rPr>
              <a:t>giao diện, </a:t>
            </a:r>
            <a:r>
              <a:rPr sz="2500" spc="-15" dirty="0">
                <a:latin typeface="Times New Roman"/>
                <a:cs typeface="Times New Roman"/>
              </a:rPr>
              <a:t>cách </a:t>
            </a:r>
            <a:r>
              <a:rPr sz="2500" spc="-10" dirty="0">
                <a:latin typeface="Times New Roman"/>
                <a:cs typeface="Times New Roman"/>
              </a:rPr>
              <a:t>thức truy cập dịch </a:t>
            </a:r>
            <a:r>
              <a:rPr sz="2500" spc="-5" dirty="0">
                <a:latin typeface="Times New Roman"/>
                <a:cs typeface="Times New Roman"/>
              </a:rPr>
              <a:t>vụ </a:t>
            </a:r>
            <a:r>
              <a:rPr sz="2500" dirty="0">
                <a:latin typeface="Wingdings"/>
                <a:cs typeface="Wingdings"/>
              </a:rPr>
              <a:t></a:t>
            </a:r>
            <a:r>
              <a:rPr sz="2500" spc="-13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mức  </a:t>
            </a:r>
            <a:r>
              <a:rPr sz="2500" spc="-5" dirty="0">
                <a:latin typeface="Times New Roman"/>
                <a:cs typeface="Times New Roman"/>
              </a:rPr>
              <a:t>độ </a:t>
            </a:r>
            <a:r>
              <a:rPr sz="2500" spc="-10" dirty="0">
                <a:latin typeface="Times New Roman"/>
                <a:cs typeface="Times New Roman"/>
              </a:rPr>
              <a:t>thống</a:t>
            </a:r>
            <a:r>
              <a:rPr sz="2500" spc="-3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nhất</a:t>
            </a:r>
            <a:endParaRPr sz="2500">
              <a:latin typeface="Times New Roman"/>
              <a:cs typeface="Times New Roman"/>
            </a:endParaRPr>
          </a:p>
          <a:p>
            <a:pPr marL="343535" indent="-331470">
              <a:lnSpc>
                <a:spcPts val="2950"/>
              </a:lnSpc>
              <a:spcBef>
                <a:spcPts val="114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  <a:tab pos="344170" algn="l"/>
              </a:tabLst>
            </a:pPr>
            <a:r>
              <a:rPr sz="2500" spc="-10" dirty="0">
                <a:latin typeface="Times New Roman"/>
                <a:cs typeface="Times New Roman"/>
              </a:rPr>
              <a:t>NSD không cần phải quan tâm </a:t>
            </a:r>
            <a:r>
              <a:rPr sz="2500" spc="-5" dirty="0">
                <a:latin typeface="Times New Roman"/>
                <a:cs typeface="Times New Roman"/>
              </a:rPr>
              <a:t>tới </a:t>
            </a:r>
            <a:r>
              <a:rPr sz="2500" spc="-10" dirty="0">
                <a:latin typeface="Times New Roman"/>
                <a:cs typeface="Times New Roman"/>
              </a:rPr>
              <a:t>các chi tiết của </a:t>
            </a:r>
            <a:r>
              <a:rPr sz="2500" spc="-5">
                <a:latin typeface="Times New Roman"/>
                <a:cs typeface="Times New Roman"/>
              </a:rPr>
              <a:t>hệ</a:t>
            </a:r>
            <a:r>
              <a:rPr sz="2500" spc="-110">
                <a:latin typeface="Times New Roman"/>
                <a:cs typeface="Times New Roman"/>
              </a:rPr>
              <a:t> </a:t>
            </a:r>
            <a:r>
              <a:rPr sz="2500" spc="-10">
                <a:latin typeface="Times New Roman"/>
                <a:cs typeface="Times New Roman"/>
              </a:rPr>
              <a:t>thống</a:t>
            </a:r>
            <a:endParaRPr sz="2500">
              <a:latin typeface="Times New Roman"/>
              <a:cs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D93F34-8382-401E-B85E-541FF088A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5976130"/>
            <a:ext cx="7696200" cy="9798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092D65-CDD1-4398-ACCB-F928284BD45D}"/>
              </a:ext>
            </a:extLst>
          </p:cNvPr>
          <p:cNvSpPr txBox="1"/>
          <p:nvPr/>
        </p:nvSpPr>
        <p:spPr>
          <a:xfrm>
            <a:off x="1460500" y="6943027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>
                <a:solidFill>
                  <a:srgbClr val="000000"/>
                </a:solidFill>
                <a:effectLst/>
                <a:latin typeface="NimbusSanL-Regu"/>
              </a:rPr>
              <a:t>Tanenbaum, 2018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C1F590-F2B3-4F6B-8E3A-5F42FB41C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886B-AEB5-4070-8600-F0C41749D367}" type="datetime1">
              <a:rPr lang="en-US" smtClean="0"/>
              <a:t>11/7/2022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9601" y="588521"/>
            <a:ext cx="65457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/>
              <a:t>Ví </a:t>
            </a:r>
            <a:r>
              <a:rPr sz="3600" spc="-15" dirty="0"/>
              <a:t>dụ về hệ </a:t>
            </a:r>
            <a:r>
              <a:rPr sz="3600" spc="-20" dirty="0"/>
              <a:t>phân</a:t>
            </a:r>
            <a:r>
              <a:rPr sz="3600" spc="-265" dirty="0"/>
              <a:t> </a:t>
            </a:r>
            <a:r>
              <a:rPr sz="3600" spc="-15" dirty="0"/>
              <a:t>tán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822760" y="1544771"/>
            <a:ext cx="1225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25435" y="1800903"/>
            <a:ext cx="2932430" cy="169291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43535" indent="-331470">
              <a:lnSpc>
                <a:spcPct val="100000"/>
              </a:lnSpc>
              <a:spcBef>
                <a:spcPts val="915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  <a:tab pos="344170" algn="l"/>
              </a:tabLst>
            </a:pPr>
            <a:r>
              <a:rPr sz="3000" dirty="0">
                <a:latin typeface="Times New Roman"/>
                <a:cs typeface="Times New Roman"/>
              </a:rPr>
              <a:t>Hệ </a:t>
            </a:r>
            <a:r>
              <a:rPr sz="3000" spc="-5" dirty="0">
                <a:latin typeface="Times New Roman"/>
                <a:cs typeface="Times New Roman"/>
              </a:rPr>
              <a:t>thống</a:t>
            </a:r>
            <a:r>
              <a:rPr sz="3000" spc="-1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WWW</a:t>
            </a:r>
            <a:endParaRPr sz="3000">
              <a:latin typeface="Times New Roman"/>
              <a:cs typeface="Times New Roman"/>
            </a:endParaRPr>
          </a:p>
          <a:p>
            <a:pPr marL="343535" indent="-331470">
              <a:lnSpc>
                <a:spcPct val="100000"/>
              </a:lnSpc>
              <a:spcBef>
                <a:spcPts val="815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  <a:tab pos="344170" algn="l"/>
              </a:tabLst>
            </a:pPr>
            <a:r>
              <a:rPr sz="3000" dirty="0">
                <a:latin typeface="Times New Roman"/>
                <a:cs typeface="Times New Roman"/>
              </a:rPr>
              <a:t>Hệ </a:t>
            </a:r>
            <a:r>
              <a:rPr sz="3000" spc="-5" dirty="0">
                <a:latin typeface="Times New Roman"/>
                <a:cs typeface="Times New Roman"/>
              </a:rPr>
              <a:t>thống</a:t>
            </a:r>
            <a:r>
              <a:rPr sz="3000" spc="-4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Email</a:t>
            </a:r>
            <a:endParaRPr sz="3000">
              <a:latin typeface="Times New Roman"/>
              <a:cs typeface="Times New Roman"/>
            </a:endParaRPr>
          </a:p>
          <a:p>
            <a:pPr marL="343535" indent="-331470">
              <a:lnSpc>
                <a:spcPct val="100000"/>
              </a:lnSpc>
              <a:spcBef>
                <a:spcPts val="695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  <a:tab pos="344170" algn="l"/>
              </a:tabLst>
            </a:pPr>
            <a:r>
              <a:rPr sz="3000" spc="-100" dirty="0">
                <a:latin typeface="Times New Roman"/>
                <a:cs typeface="Times New Roman"/>
              </a:rPr>
              <a:t>V.v…</a:t>
            </a:r>
            <a:endParaRPr sz="30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69129" y="5573371"/>
            <a:ext cx="303530" cy="422275"/>
            <a:chOff x="1569129" y="5573371"/>
            <a:chExt cx="303530" cy="422275"/>
          </a:xfrm>
        </p:grpSpPr>
        <p:sp>
          <p:nvSpPr>
            <p:cNvPr id="10" name="object 10"/>
            <p:cNvSpPr/>
            <p:nvPr/>
          </p:nvSpPr>
          <p:spPr>
            <a:xfrm>
              <a:off x="1573580" y="5577814"/>
              <a:ext cx="294500" cy="41302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73637" y="5677241"/>
              <a:ext cx="112395" cy="313690"/>
            </a:xfrm>
            <a:custGeom>
              <a:avLst/>
              <a:gdLst/>
              <a:ahLst/>
              <a:cxnLst/>
              <a:rect l="l" t="t" r="r" b="b"/>
              <a:pathLst>
                <a:path w="112394" h="313689">
                  <a:moveTo>
                    <a:pt x="111780" y="62242"/>
                  </a:moveTo>
                  <a:lnTo>
                    <a:pt x="79892" y="53623"/>
                  </a:lnTo>
                  <a:lnTo>
                    <a:pt x="50223" y="40147"/>
                  </a:lnTo>
                  <a:lnTo>
                    <a:pt x="23386" y="22158"/>
                  </a:lnTo>
                  <a:lnTo>
                    <a:pt x="0" y="0"/>
                  </a:lnTo>
                  <a:lnTo>
                    <a:pt x="0" y="256314"/>
                  </a:lnTo>
                  <a:lnTo>
                    <a:pt x="23725" y="277264"/>
                  </a:lnTo>
                  <a:lnTo>
                    <a:pt x="50674" y="294006"/>
                  </a:lnTo>
                  <a:lnTo>
                    <a:pt x="80230" y="306225"/>
                  </a:lnTo>
                  <a:lnTo>
                    <a:pt x="111774" y="313603"/>
                  </a:lnTo>
                  <a:lnTo>
                    <a:pt x="111705" y="62242"/>
                  </a:lnTo>
                </a:path>
              </a:pathLst>
            </a:custGeom>
            <a:ln w="3175">
              <a:solidFill>
                <a:srgbClr val="A784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85340" y="5639066"/>
              <a:ext cx="182740" cy="35148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85343" y="5639068"/>
              <a:ext cx="182880" cy="351790"/>
            </a:xfrm>
            <a:custGeom>
              <a:avLst/>
              <a:gdLst/>
              <a:ahLst/>
              <a:cxnLst/>
              <a:rect l="l" t="t" r="r" b="b"/>
              <a:pathLst>
                <a:path w="182880" h="351789">
                  <a:moveTo>
                    <a:pt x="0" y="100416"/>
                  </a:moveTo>
                  <a:lnTo>
                    <a:pt x="0" y="351485"/>
                  </a:lnTo>
                  <a:lnTo>
                    <a:pt x="182743" y="252060"/>
                  </a:lnTo>
                  <a:lnTo>
                    <a:pt x="182743" y="0"/>
                  </a:lnTo>
                  <a:lnTo>
                    <a:pt x="0" y="100416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73574" y="5577816"/>
              <a:ext cx="294640" cy="413384"/>
            </a:xfrm>
            <a:custGeom>
              <a:avLst/>
              <a:gdLst/>
              <a:ahLst/>
              <a:cxnLst/>
              <a:rect l="l" t="t" r="r" b="b"/>
              <a:pathLst>
                <a:path w="294639" h="413385">
                  <a:moveTo>
                    <a:pt x="294512" y="61252"/>
                  </a:moveTo>
                  <a:lnTo>
                    <a:pt x="181253" y="0"/>
                  </a:lnTo>
                  <a:lnTo>
                    <a:pt x="0" y="99716"/>
                  </a:lnTo>
                  <a:lnTo>
                    <a:pt x="63" y="355739"/>
                  </a:lnTo>
                  <a:lnTo>
                    <a:pt x="23788" y="376689"/>
                  </a:lnTo>
                  <a:lnTo>
                    <a:pt x="50738" y="393432"/>
                  </a:lnTo>
                  <a:lnTo>
                    <a:pt x="80294" y="405651"/>
                  </a:lnTo>
                  <a:lnTo>
                    <a:pt x="111838" y="413028"/>
                  </a:lnTo>
                  <a:lnTo>
                    <a:pt x="294512" y="313312"/>
                  </a:lnTo>
                  <a:lnTo>
                    <a:pt x="294512" y="61252"/>
                  </a:lnTo>
                  <a:close/>
                </a:path>
              </a:pathLst>
            </a:custGeom>
            <a:ln w="8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14766" y="5831395"/>
              <a:ext cx="20472" cy="253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14767" y="5831391"/>
              <a:ext cx="20955" cy="25400"/>
            </a:xfrm>
            <a:custGeom>
              <a:avLst/>
              <a:gdLst/>
              <a:ahLst/>
              <a:cxnLst/>
              <a:rect l="l" t="t" r="r" b="b"/>
              <a:pathLst>
                <a:path w="20955" h="25400">
                  <a:moveTo>
                    <a:pt x="18276" y="9732"/>
                  </a:moveTo>
                  <a:lnTo>
                    <a:pt x="16076" y="3613"/>
                  </a:lnTo>
                  <a:lnTo>
                    <a:pt x="10690" y="0"/>
                  </a:lnTo>
                  <a:lnTo>
                    <a:pt x="6251" y="1631"/>
                  </a:lnTo>
                  <a:lnTo>
                    <a:pt x="1812" y="3263"/>
                  </a:lnTo>
                  <a:lnTo>
                    <a:pt x="0" y="9499"/>
                  </a:lnTo>
                  <a:lnTo>
                    <a:pt x="2199" y="15618"/>
                  </a:lnTo>
                  <a:lnTo>
                    <a:pt x="4398" y="21738"/>
                  </a:lnTo>
                  <a:lnTo>
                    <a:pt x="9784" y="25351"/>
                  </a:lnTo>
                  <a:lnTo>
                    <a:pt x="14223" y="23719"/>
                  </a:lnTo>
                  <a:lnTo>
                    <a:pt x="18662" y="22088"/>
                  </a:lnTo>
                  <a:lnTo>
                    <a:pt x="20475" y="15793"/>
                  </a:lnTo>
                  <a:lnTo>
                    <a:pt x="18276" y="973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89949" y="5882972"/>
              <a:ext cx="79012" cy="733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88604" y="5725617"/>
              <a:ext cx="81915" cy="46355"/>
            </a:xfrm>
            <a:custGeom>
              <a:avLst/>
              <a:gdLst/>
              <a:ahLst/>
              <a:cxnLst/>
              <a:rect l="l" t="t" r="r" b="b"/>
              <a:pathLst>
                <a:path w="81914" h="46354">
                  <a:moveTo>
                    <a:pt x="3251" y="0"/>
                  </a:moveTo>
                  <a:lnTo>
                    <a:pt x="1663" y="50"/>
                  </a:lnTo>
                  <a:lnTo>
                    <a:pt x="241" y="1511"/>
                  </a:lnTo>
                  <a:lnTo>
                    <a:pt x="0" y="2146"/>
                  </a:lnTo>
                  <a:lnTo>
                    <a:pt x="253" y="4546"/>
                  </a:lnTo>
                  <a:lnTo>
                    <a:pt x="1244" y="5994"/>
                  </a:lnTo>
                  <a:lnTo>
                    <a:pt x="2755" y="6807"/>
                  </a:lnTo>
                  <a:lnTo>
                    <a:pt x="19762" y="19633"/>
                  </a:lnTo>
                  <a:lnTo>
                    <a:pt x="38142" y="30500"/>
                  </a:lnTo>
                  <a:lnTo>
                    <a:pt x="57710" y="39313"/>
                  </a:lnTo>
                  <a:lnTo>
                    <a:pt x="78282" y="45973"/>
                  </a:lnTo>
                  <a:lnTo>
                    <a:pt x="80378" y="45567"/>
                  </a:lnTo>
                  <a:lnTo>
                    <a:pt x="81686" y="43586"/>
                  </a:lnTo>
                  <a:lnTo>
                    <a:pt x="80886" y="40271"/>
                  </a:lnTo>
                  <a:lnTo>
                    <a:pt x="79743" y="39154"/>
                  </a:lnTo>
                  <a:lnTo>
                    <a:pt x="78282" y="38874"/>
                  </a:lnTo>
                  <a:lnTo>
                    <a:pt x="58132" y="32417"/>
                  </a:lnTo>
                  <a:lnTo>
                    <a:pt x="38955" y="23871"/>
                  </a:lnTo>
                  <a:lnTo>
                    <a:pt x="20938" y="13326"/>
                  </a:lnTo>
                  <a:lnTo>
                    <a:pt x="32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88611" y="5725613"/>
              <a:ext cx="81915" cy="46355"/>
            </a:xfrm>
            <a:custGeom>
              <a:avLst/>
              <a:gdLst/>
              <a:ahLst/>
              <a:cxnLst/>
              <a:rect l="l" t="t" r="r" b="b"/>
              <a:pathLst>
                <a:path w="81914" h="46354">
                  <a:moveTo>
                    <a:pt x="2753" y="6818"/>
                  </a:moveTo>
                  <a:lnTo>
                    <a:pt x="19756" y="19642"/>
                  </a:lnTo>
                  <a:lnTo>
                    <a:pt x="38135" y="30509"/>
                  </a:lnTo>
                  <a:lnTo>
                    <a:pt x="57704" y="39322"/>
                  </a:lnTo>
                  <a:lnTo>
                    <a:pt x="78276" y="45982"/>
                  </a:lnTo>
                  <a:lnTo>
                    <a:pt x="80366" y="45574"/>
                  </a:lnTo>
                  <a:lnTo>
                    <a:pt x="81676" y="43593"/>
                  </a:lnTo>
                  <a:lnTo>
                    <a:pt x="81203" y="41611"/>
                  </a:lnTo>
                  <a:lnTo>
                    <a:pt x="80879" y="40271"/>
                  </a:lnTo>
                  <a:lnTo>
                    <a:pt x="79736" y="39164"/>
                  </a:lnTo>
                  <a:lnTo>
                    <a:pt x="78276" y="38872"/>
                  </a:lnTo>
                  <a:lnTo>
                    <a:pt x="58124" y="32419"/>
                  </a:lnTo>
                  <a:lnTo>
                    <a:pt x="38948" y="23872"/>
                  </a:lnTo>
                  <a:lnTo>
                    <a:pt x="20933" y="13326"/>
                  </a:lnTo>
                  <a:lnTo>
                    <a:pt x="4265" y="874"/>
                  </a:lnTo>
                  <a:lnTo>
                    <a:pt x="3244" y="0"/>
                  </a:lnTo>
                  <a:lnTo>
                    <a:pt x="1662" y="58"/>
                  </a:lnTo>
                  <a:lnTo>
                    <a:pt x="721" y="990"/>
                  </a:lnTo>
                  <a:lnTo>
                    <a:pt x="230" y="1515"/>
                  </a:lnTo>
                  <a:lnTo>
                    <a:pt x="0" y="2156"/>
                  </a:lnTo>
                  <a:lnTo>
                    <a:pt x="80" y="2855"/>
                  </a:lnTo>
                  <a:lnTo>
                    <a:pt x="242" y="4545"/>
                  </a:lnTo>
                  <a:lnTo>
                    <a:pt x="1235" y="6002"/>
                  </a:lnTo>
                  <a:lnTo>
                    <a:pt x="2753" y="681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10728" y="5748104"/>
              <a:ext cx="25196" cy="1463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10732" y="5748102"/>
              <a:ext cx="25400" cy="15240"/>
            </a:xfrm>
            <a:custGeom>
              <a:avLst/>
              <a:gdLst/>
              <a:ahLst/>
              <a:cxnLst/>
              <a:rect l="l" t="t" r="r" b="b"/>
              <a:pathLst>
                <a:path w="25400" h="15239">
                  <a:moveTo>
                    <a:pt x="25191" y="14227"/>
                  </a:moveTo>
                  <a:lnTo>
                    <a:pt x="20825" y="6010"/>
                  </a:lnTo>
                  <a:lnTo>
                    <a:pt x="15151" y="1158"/>
                  </a:lnTo>
                  <a:lnTo>
                    <a:pt x="8834" y="0"/>
                  </a:lnTo>
                  <a:lnTo>
                    <a:pt x="2539" y="2862"/>
                  </a:lnTo>
                  <a:lnTo>
                    <a:pt x="0" y="7875"/>
                  </a:lnTo>
                  <a:lnTo>
                    <a:pt x="6026" y="12945"/>
                  </a:lnTo>
                  <a:lnTo>
                    <a:pt x="15995" y="14227"/>
                  </a:lnTo>
                  <a:lnTo>
                    <a:pt x="19014" y="14635"/>
                  </a:lnTo>
                  <a:lnTo>
                    <a:pt x="22178" y="14635"/>
                  </a:lnTo>
                  <a:lnTo>
                    <a:pt x="25191" y="14227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91691" y="5753354"/>
              <a:ext cx="75526" cy="5909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91691" y="5757253"/>
              <a:ext cx="75565" cy="44450"/>
            </a:xfrm>
            <a:custGeom>
              <a:avLst/>
              <a:gdLst/>
              <a:ahLst/>
              <a:cxnLst/>
              <a:rect l="l" t="t" r="r" b="b"/>
              <a:pathLst>
                <a:path w="75564" h="44450">
                  <a:moveTo>
                    <a:pt x="0" y="0"/>
                  </a:moveTo>
                  <a:lnTo>
                    <a:pt x="0" y="5016"/>
                  </a:lnTo>
                  <a:lnTo>
                    <a:pt x="16949" y="17906"/>
                  </a:lnTo>
                  <a:lnTo>
                    <a:pt x="35320" y="28795"/>
                  </a:lnTo>
                  <a:lnTo>
                    <a:pt x="54912" y="37586"/>
                  </a:lnTo>
                  <a:lnTo>
                    <a:pt x="75526" y="44183"/>
                  </a:lnTo>
                  <a:lnTo>
                    <a:pt x="75526" y="39166"/>
                  </a:lnTo>
                  <a:lnTo>
                    <a:pt x="55072" y="32255"/>
                  </a:lnTo>
                  <a:lnTo>
                    <a:pt x="35558" y="23369"/>
                  </a:lnTo>
                  <a:lnTo>
                    <a:pt x="17146" y="125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91694" y="5753005"/>
              <a:ext cx="75565" cy="59690"/>
            </a:xfrm>
            <a:custGeom>
              <a:avLst/>
              <a:gdLst/>
              <a:ahLst/>
              <a:cxnLst/>
              <a:rect l="l" t="t" r="r" b="b"/>
              <a:pathLst>
                <a:path w="75564" h="59689">
                  <a:moveTo>
                    <a:pt x="0" y="0"/>
                  </a:moveTo>
                  <a:lnTo>
                    <a:pt x="0" y="19931"/>
                  </a:lnTo>
                  <a:lnTo>
                    <a:pt x="17145" y="32517"/>
                  </a:lnTo>
                  <a:lnTo>
                    <a:pt x="35555" y="43294"/>
                  </a:lnTo>
                  <a:lnTo>
                    <a:pt x="55068" y="52181"/>
                  </a:lnTo>
                  <a:lnTo>
                    <a:pt x="75522" y="5909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91694" y="5753704"/>
              <a:ext cx="75565" cy="59690"/>
            </a:xfrm>
            <a:custGeom>
              <a:avLst/>
              <a:gdLst/>
              <a:ahLst/>
              <a:cxnLst/>
              <a:rect l="l" t="t" r="r" b="b"/>
              <a:pathLst>
                <a:path w="75564" h="59689">
                  <a:moveTo>
                    <a:pt x="75522" y="59095"/>
                  </a:moveTo>
                  <a:lnTo>
                    <a:pt x="75522" y="39164"/>
                  </a:lnTo>
                  <a:lnTo>
                    <a:pt x="55116" y="32159"/>
                  </a:lnTo>
                  <a:lnTo>
                    <a:pt x="35627" y="23253"/>
                  </a:lnTo>
                  <a:lnTo>
                    <a:pt x="17205" y="12511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625353" y="5993299"/>
            <a:ext cx="191135" cy="2216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5080">
              <a:lnSpc>
                <a:spcPct val="100000"/>
              </a:lnSpc>
              <a:spcBef>
                <a:spcPts val="90"/>
              </a:spcBef>
            </a:pPr>
            <a:r>
              <a:rPr sz="650" spc="-10" dirty="0">
                <a:latin typeface="Carlito"/>
                <a:cs typeface="Carlito"/>
              </a:rPr>
              <a:t>MTA  MDA</a:t>
            </a:r>
            <a:endParaRPr sz="65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990899" y="5606415"/>
            <a:ext cx="303530" cy="422275"/>
            <a:chOff x="3990899" y="5606415"/>
            <a:chExt cx="303530" cy="422275"/>
          </a:xfrm>
        </p:grpSpPr>
        <p:sp>
          <p:nvSpPr>
            <p:cNvPr id="28" name="object 28"/>
            <p:cNvSpPr/>
            <p:nvPr/>
          </p:nvSpPr>
          <p:spPr>
            <a:xfrm>
              <a:off x="3995343" y="5610860"/>
              <a:ext cx="294513" cy="41302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95402" y="5710285"/>
              <a:ext cx="111760" cy="313690"/>
            </a:xfrm>
            <a:custGeom>
              <a:avLst/>
              <a:gdLst/>
              <a:ahLst/>
              <a:cxnLst/>
              <a:rect l="l" t="t" r="r" b="b"/>
              <a:pathLst>
                <a:path w="111760" h="313689">
                  <a:moveTo>
                    <a:pt x="111757" y="62242"/>
                  </a:moveTo>
                  <a:lnTo>
                    <a:pt x="79886" y="53623"/>
                  </a:lnTo>
                  <a:lnTo>
                    <a:pt x="50228" y="40147"/>
                  </a:lnTo>
                  <a:lnTo>
                    <a:pt x="23396" y="22158"/>
                  </a:lnTo>
                  <a:lnTo>
                    <a:pt x="0" y="0"/>
                  </a:lnTo>
                  <a:lnTo>
                    <a:pt x="0" y="256314"/>
                  </a:lnTo>
                  <a:lnTo>
                    <a:pt x="23720" y="277264"/>
                  </a:lnTo>
                  <a:lnTo>
                    <a:pt x="50661" y="294006"/>
                  </a:lnTo>
                  <a:lnTo>
                    <a:pt x="80211" y="306225"/>
                  </a:lnTo>
                  <a:lnTo>
                    <a:pt x="111757" y="313603"/>
                  </a:lnTo>
                  <a:lnTo>
                    <a:pt x="111699" y="62242"/>
                  </a:lnTo>
                </a:path>
              </a:pathLst>
            </a:custGeom>
            <a:ln w="3175">
              <a:solidFill>
                <a:srgbClr val="A784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07103" y="5672112"/>
              <a:ext cx="182752" cy="35148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107102" y="5672112"/>
              <a:ext cx="182880" cy="351790"/>
            </a:xfrm>
            <a:custGeom>
              <a:avLst/>
              <a:gdLst/>
              <a:ahLst/>
              <a:cxnLst/>
              <a:rect l="l" t="t" r="r" b="b"/>
              <a:pathLst>
                <a:path w="182879" h="351789">
                  <a:moveTo>
                    <a:pt x="0" y="100416"/>
                  </a:moveTo>
                  <a:lnTo>
                    <a:pt x="0" y="351485"/>
                  </a:lnTo>
                  <a:lnTo>
                    <a:pt x="182760" y="252060"/>
                  </a:lnTo>
                  <a:lnTo>
                    <a:pt x="182760" y="0"/>
                  </a:lnTo>
                  <a:lnTo>
                    <a:pt x="0" y="100416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995344" y="5610860"/>
              <a:ext cx="294640" cy="413384"/>
            </a:xfrm>
            <a:custGeom>
              <a:avLst/>
              <a:gdLst/>
              <a:ahLst/>
              <a:cxnLst/>
              <a:rect l="l" t="t" r="r" b="b"/>
              <a:pathLst>
                <a:path w="294639" h="413385">
                  <a:moveTo>
                    <a:pt x="294517" y="61252"/>
                  </a:moveTo>
                  <a:lnTo>
                    <a:pt x="181259" y="0"/>
                  </a:lnTo>
                  <a:lnTo>
                    <a:pt x="0" y="99716"/>
                  </a:lnTo>
                  <a:lnTo>
                    <a:pt x="57" y="355739"/>
                  </a:lnTo>
                  <a:lnTo>
                    <a:pt x="23778" y="376689"/>
                  </a:lnTo>
                  <a:lnTo>
                    <a:pt x="50719" y="393432"/>
                  </a:lnTo>
                  <a:lnTo>
                    <a:pt x="80268" y="405651"/>
                  </a:lnTo>
                  <a:lnTo>
                    <a:pt x="111815" y="413028"/>
                  </a:lnTo>
                  <a:lnTo>
                    <a:pt x="294517" y="313312"/>
                  </a:lnTo>
                  <a:lnTo>
                    <a:pt x="294517" y="61252"/>
                  </a:lnTo>
                  <a:close/>
                </a:path>
              </a:pathLst>
            </a:custGeom>
            <a:ln w="8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036504" y="5864440"/>
              <a:ext cx="20485" cy="2534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036503" y="5864435"/>
              <a:ext cx="20955" cy="25400"/>
            </a:xfrm>
            <a:custGeom>
              <a:avLst/>
              <a:gdLst/>
              <a:ahLst/>
              <a:cxnLst/>
              <a:rect l="l" t="t" r="r" b="b"/>
              <a:pathLst>
                <a:path w="20954" h="25400">
                  <a:moveTo>
                    <a:pt x="18299" y="9732"/>
                  </a:moveTo>
                  <a:lnTo>
                    <a:pt x="16105" y="3613"/>
                  </a:lnTo>
                  <a:lnTo>
                    <a:pt x="10737" y="0"/>
                  </a:lnTo>
                  <a:lnTo>
                    <a:pt x="6292" y="1631"/>
                  </a:lnTo>
                  <a:lnTo>
                    <a:pt x="1847" y="3263"/>
                  </a:lnTo>
                  <a:lnTo>
                    <a:pt x="0" y="9499"/>
                  </a:lnTo>
                  <a:lnTo>
                    <a:pt x="2251" y="15618"/>
                  </a:lnTo>
                  <a:lnTo>
                    <a:pt x="4444" y="21738"/>
                  </a:lnTo>
                  <a:lnTo>
                    <a:pt x="9813" y="25351"/>
                  </a:lnTo>
                  <a:lnTo>
                    <a:pt x="14258" y="23719"/>
                  </a:lnTo>
                  <a:lnTo>
                    <a:pt x="18703" y="22088"/>
                  </a:lnTo>
                  <a:lnTo>
                    <a:pt x="20492" y="15793"/>
                  </a:lnTo>
                  <a:lnTo>
                    <a:pt x="18299" y="973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011725" y="5916017"/>
              <a:ext cx="78995" cy="7330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010355" y="5758599"/>
              <a:ext cx="81915" cy="46355"/>
            </a:xfrm>
            <a:custGeom>
              <a:avLst/>
              <a:gdLst/>
              <a:ahLst/>
              <a:cxnLst/>
              <a:rect l="l" t="t" r="r" b="b"/>
              <a:pathLst>
                <a:path w="81914" h="46354">
                  <a:moveTo>
                    <a:pt x="3289" y="0"/>
                  </a:moveTo>
                  <a:lnTo>
                    <a:pt x="1676" y="114"/>
                  </a:lnTo>
                  <a:lnTo>
                    <a:pt x="228" y="1574"/>
                  </a:lnTo>
                  <a:lnTo>
                    <a:pt x="0" y="2209"/>
                  </a:lnTo>
                  <a:lnTo>
                    <a:pt x="279" y="4546"/>
                  </a:lnTo>
                  <a:lnTo>
                    <a:pt x="1269" y="6057"/>
                  </a:lnTo>
                  <a:lnTo>
                    <a:pt x="2768" y="6870"/>
                  </a:lnTo>
                  <a:lnTo>
                    <a:pt x="19759" y="19698"/>
                  </a:lnTo>
                  <a:lnTo>
                    <a:pt x="38138" y="30568"/>
                  </a:lnTo>
                  <a:lnTo>
                    <a:pt x="57707" y="39381"/>
                  </a:lnTo>
                  <a:lnTo>
                    <a:pt x="78270" y="46037"/>
                  </a:lnTo>
                  <a:lnTo>
                    <a:pt x="80416" y="45631"/>
                  </a:lnTo>
                  <a:lnTo>
                    <a:pt x="81673" y="43649"/>
                  </a:lnTo>
                  <a:lnTo>
                    <a:pt x="80873" y="40335"/>
                  </a:lnTo>
                  <a:lnTo>
                    <a:pt x="79768" y="39217"/>
                  </a:lnTo>
                  <a:lnTo>
                    <a:pt x="78270" y="38925"/>
                  </a:lnTo>
                  <a:lnTo>
                    <a:pt x="58127" y="32475"/>
                  </a:lnTo>
                  <a:lnTo>
                    <a:pt x="38954" y="23931"/>
                  </a:lnTo>
                  <a:lnTo>
                    <a:pt x="20937" y="13384"/>
                  </a:lnTo>
                  <a:lnTo>
                    <a:pt x="4267" y="927"/>
                  </a:lnTo>
                  <a:lnTo>
                    <a:pt x="32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010353" y="5758599"/>
              <a:ext cx="81915" cy="46355"/>
            </a:xfrm>
            <a:custGeom>
              <a:avLst/>
              <a:gdLst/>
              <a:ahLst/>
              <a:cxnLst/>
              <a:rect l="l" t="t" r="r" b="b"/>
              <a:pathLst>
                <a:path w="81914" h="46354">
                  <a:moveTo>
                    <a:pt x="2770" y="6877"/>
                  </a:moveTo>
                  <a:lnTo>
                    <a:pt x="19763" y="19700"/>
                  </a:lnTo>
                  <a:lnTo>
                    <a:pt x="38142" y="30567"/>
                  </a:lnTo>
                  <a:lnTo>
                    <a:pt x="57711" y="39380"/>
                  </a:lnTo>
                  <a:lnTo>
                    <a:pt x="78276" y="46041"/>
                  </a:lnTo>
                  <a:lnTo>
                    <a:pt x="80412" y="45633"/>
                  </a:lnTo>
                  <a:lnTo>
                    <a:pt x="81682" y="43651"/>
                  </a:lnTo>
                  <a:lnTo>
                    <a:pt x="81220" y="41670"/>
                  </a:lnTo>
                  <a:lnTo>
                    <a:pt x="80874" y="40329"/>
                  </a:lnTo>
                  <a:lnTo>
                    <a:pt x="79777" y="39222"/>
                  </a:lnTo>
                  <a:lnTo>
                    <a:pt x="78276" y="38930"/>
                  </a:lnTo>
                  <a:lnTo>
                    <a:pt x="58132" y="32477"/>
                  </a:lnTo>
                  <a:lnTo>
                    <a:pt x="38957" y="23931"/>
                  </a:lnTo>
                  <a:lnTo>
                    <a:pt x="20940" y="13385"/>
                  </a:lnTo>
                  <a:lnTo>
                    <a:pt x="4271" y="932"/>
                  </a:lnTo>
                  <a:lnTo>
                    <a:pt x="3290" y="0"/>
                  </a:lnTo>
                  <a:lnTo>
                    <a:pt x="1674" y="116"/>
                  </a:lnTo>
                  <a:lnTo>
                    <a:pt x="750" y="1049"/>
                  </a:lnTo>
                  <a:lnTo>
                    <a:pt x="230" y="1573"/>
                  </a:lnTo>
                  <a:lnTo>
                    <a:pt x="0" y="2214"/>
                  </a:lnTo>
                  <a:lnTo>
                    <a:pt x="115" y="2913"/>
                  </a:lnTo>
                  <a:lnTo>
                    <a:pt x="288" y="4545"/>
                  </a:lnTo>
                  <a:lnTo>
                    <a:pt x="1269" y="6061"/>
                  </a:lnTo>
                  <a:lnTo>
                    <a:pt x="2770" y="687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032516" y="5781149"/>
              <a:ext cx="25171" cy="1463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032520" y="5781146"/>
              <a:ext cx="25400" cy="15240"/>
            </a:xfrm>
            <a:custGeom>
              <a:avLst/>
              <a:gdLst/>
              <a:ahLst/>
              <a:cxnLst/>
              <a:rect l="l" t="t" r="r" b="b"/>
              <a:pathLst>
                <a:path w="25400" h="15239">
                  <a:moveTo>
                    <a:pt x="25168" y="14227"/>
                  </a:moveTo>
                  <a:lnTo>
                    <a:pt x="20796" y="6010"/>
                  </a:lnTo>
                  <a:lnTo>
                    <a:pt x="15131" y="1158"/>
                  </a:lnTo>
                  <a:lnTo>
                    <a:pt x="8827" y="0"/>
                  </a:lnTo>
                  <a:lnTo>
                    <a:pt x="2539" y="2862"/>
                  </a:lnTo>
                  <a:lnTo>
                    <a:pt x="0" y="7875"/>
                  </a:lnTo>
                  <a:lnTo>
                    <a:pt x="6003" y="12945"/>
                  </a:lnTo>
                  <a:lnTo>
                    <a:pt x="15990" y="14227"/>
                  </a:lnTo>
                  <a:lnTo>
                    <a:pt x="18991" y="14635"/>
                  </a:lnTo>
                  <a:lnTo>
                    <a:pt x="22166" y="14635"/>
                  </a:lnTo>
                  <a:lnTo>
                    <a:pt x="25168" y="14227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013466" y="5786399"/>
              <a:ext cx="75501" cy="5909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013466" y="5790298"/>
              <a:ext cx="75565" cy="44450"/>
            </a:xfrm>
            <a:custGeom>
              <a:avLst/>
              <a:gdLst/>
              <a:ahLst/>
              <a:cxnLst/>
              <a:rect l="l" t="t" r="r" b="b"/>
              <a:pathLst>
                <a:path w="75564" h="44450">
                  <a:moveTo>
                    <a:pt x="0" y="0"/>
                  </a:moveTo>
                  <a:lnTo>
                    <a:pt x="0" y="5016"/>
                  </a:lnTo>
                  <a:lnTo>
                    <a:pt x="16938" y="17906"/>
                  </a:lnTo>
                  <a:lnTo>
                    <a:pt x="35307" y="28795"/>
                  </a:lnTo>
                  <a:lnTo>
                    <a:pt x="54897" y="37586"/>
                  </a:lnTo>
                  <a:lnTo>
                    <a:pt x="75501" y="44183"/>
                  </a:lnTo>
                  <a:lnTo>
                    <a:pt x="75501" y="39166"/>
                  </a:lnTo>
                  <a:lnTo>
                    <a:pt x="55055" y="32255"/>
                  </a:lnTo>
                  <a:lnTo>
                    <a:pt x="35545" y="23369"/>
                  </a:lnTo>
                  <a:lnTo>
                    <a:pt x="17138" y="125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013470" y="5786049"/>
              <a:ext cx="75565" cy="59690"/>
            </a:xfrm>
            <a:custGeom>
              <a:avLst/>
              <a:gdLst/>
              <a:ahLst/>
              <a:cxnLst/>
              <a:rect l="l" t="t" r="r" b="b"/>
              <a:pathLst>
                <a:path w="75564" h="59689">
                  <a:moveTo>
                    <a:pt x="0" y="0"/>
                  </a:moveTo>
                  <a:lnTo>
                    <a:pt x="0" y="19931"/>
                  </a:lnTo>
                  <a:lnTo>
                    <a:pt x="17139" y="32517"/>
                  </a:lnTo>
                  <a:lnTo>
                    <a:pt x="35544" y="43294"/>
                  </a:lnTo>
                  <a:lnTo>
                    <a:pt x="55054" y="52181"/>
                  </a:lnTo>
                  <a:lnTo>
                    <a:pt x="75505" y="5909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013470" y="5786748"/>
              <a:ext cx="75565" cy="59690"/>
            </a:xfrm>
            <a:custGeom>
              <a:avLst/>
              <a:gdLst/>
              <a:ahLst/>
              <a:cxnLst/>
              <a:rect l="l" t="t" r="r" b="b"/>
              <a:pathLst>
                <a:path w="75564" h="59689">
                  <a:moveTo>
                    <a:pt x="75505" y="59095"/>
                  </a:moveTo>
                  <a:lnTo>
                    <a:pt x="75505" y="39164"/>
                  </a:lnTo>
                  <a:lnTo>
                    <a:pt x="55094" y="32159"/>
                  </a:lnTo>
                  <a:lnTo>
                    <a:pt x="35609" y="23253"/>
                  </a:lnTo>
                  <a:lnTo>
                    <a:pt x="17196" y="12511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4047124" y="6026343"/>
            <a:ext cx="191135" cy="2216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5080">
              <a:lnSpc>
                <a:spcPct val="100000"/>
              </a:lnSpc>
              <a:spcBef>
                <a:spcPts val="90"/>
              </a:spcBef>
            </a:pPr>
            <a:r>
              <a:rPr sz="650" spc="-10" dirty="0">
                <a:latin typeface="Carlito"/>
                <a:cs typeface="Carlito"/>
              </a:rPr>
              <a:t>MTA  MDA</a:t>
            </a:r>
            <a:endParaRPr sz="650">
              <a:latin typeface="Carlito"/>
              <a:cs typeface="Carlito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344137" y="5404470"/>
            <a:ext cx="1307465" cy="825500"/>
          </a:xfrm>
          <a:custGeom>
            <a:avLst/>
            <a:gdLst/>
            <a:ahLst/>
            <a:cxnLst/>
            <a:rect l="l" t="t" r="r" b="b"/>
            <a:pathLst>
              <a:path w="1307464" h="825500">
                <a:moveTo>
                  <a:pt x="48503" y="378839"/>
                </a:moveTo>
                <a:lnTo>
                  <a:pt x="17114" y="411865"/>
                </a:lnTo>
                <a:lnTo>
                  <a:pt x="923" y="449629"/>
                </a:lnTo>
                <a:lnTo>
                  <a:pt x="0" y="489122"/>
                </a:lnTo>
                <a:lnTo>
                  <a:pt x="14413" y="527334"/>
                </a:lnTo>
                <a:lnTo>
                  <a:pt x="44231" y="561255"/>
                </a:lnTo>
                <a:lnTo>
                  <a:pt x="82352" y="584399"/>
                </a:lnTo>
                <a:lnTo>
                  <a:pt x="127357" y="597796"/>
                </a:lnTo>
                <a:lnTo>
                  <a:pt x="133181" y="639817"/>
                </a:lnTo>
                <a:lnTo>
                  <a:pt x="152128" y="677840"/>
                </a:lnTo>
                <a:lnTo>
                  <a:pt x="182341" y="710327"/>
                </a:lnTo>
                <a:lnTo>
                  <a:pt x="221963" y="735738"/>
                </a:lnTo>
                <a:lnTo>
                  <a:pt x="269138" y="752533"/>
                </a:lnTo>
                <a:lnTo>
                  <a:pt x="322009" y="759173"/>
                </a:lnTo>
                <a:lnTo>
                  <a:pt x="351513" y="758044"/>
                </a:lnTo>
                <a:lnTo>
                  <a:pt x="380319" y="753505"/>
                </a:lnTo>
                <a:lnTo>
                  <a:pt x="407967" y="745667"/>
                </a:lnTo>
                <a:lnTo>
                  <a:pt x="433997" y="734637"/>
                </a:lnTo>
                <a:lnTo>
                  <a:pt x="463496" y="770519"/>
                </a:lnTo>
                <a:lnTo>
                  <a:pt x="502543" y="798074"/>
                </a:lnTo>
                <a:lnTo>
                  <a:pt x="548576" y="816579"/>
                </a:lnTo>
                <a:lnTo>
                  <a:pt x="599029" y="825312"/>
                </a:lnTo>
                <a:lnTo>
                  <a:pt x="651339" y="823552"/>
                </a:lnTo>
                <a:lnTo>
                  <a:pt x="702942" y="810576"/>
                </a:lnTo>
                <a:lnTo>
                  <a:pt x="752384" y="784481"/>
                </a:lnTo>
                <a:lnTo>
                  <a:pt x="790051" y="748158"/>
                </a:lnTo>
                <a:lnTo>
                  <a:pt x="833052" y="766112"/>
                </a:lnTo>
                <a:lnTo>
                  <a:pt x="878339" y="776623"/>
                </a:lnTo>
                <a:lnTo>
                  <a:pt x="924573" y="779905"/>
                </a:lnTo>
                <a:lnTo>
                  <a:pt x="970415" y="776169"/>
                </a:lnTo>
                <a:lnTo>
                  <a:pt x="1014526" y="765628"/>
                </a:lnTo>
                <a:lnTo>
                  <a:pt x="1055565" y="748494"/>
                </a:lnTo>
                <a:lnTo>
                  <a:pt x="1092193" y="724980"/>
                </a:lnTo>
                <a:lnTo>
                  <a:pt x="1123072" y="695298"/>
                </a:lnTo>
                <a:lnTo>
                  <a:pt x="1153118" y="644770"/>
                </a:lnTo>
                <a:lnTo>
                  <a:pt x="1163249" y="589520"/>
                </a:lnTo>
                <a:lnTo>
                  <a:pt x="1209852" y="575782"/>
                </a:lnTo>
                <a:lnTo>
                  <a:pt x="1248906" y="553631"/>
                </a:lnTo>
                <a:lnTo>
                  <a:pt x="1279076" y="524735"/>
                </a:lnTo>
                <a:lnTo>
                  <a:pt x="1299029" y="490764"/>
                </a:lnTo>
                <a:lnTo>
                  <a:pt x="1307430" y="453387"/>
                </a:lnTo>
                <a:lnTo>
                  <a:pt x="1302946" y="414273"/>
                </a:lnTo>
                <a:lnTo>
                  <a:pt x="1294900" y="393562"/>
                </a:lnTo>
                <a:lnTo>
                  <a:pt x="1283131" y="374118"/>
                </a:lnTo>
                <a:lnTo>
                  <a:pt x="1267877" y="356248"/>
                </a:lnTo>
                <a:lnTo>
                  <a:pt x="1249376" y="340258"/>
                </a:lnTo>
                <a:lnTo>
                  <a:pt x="1272809" y="298564"/>
                </a:lnTo>
                <a:lnTo>
                  <a:pt x="1274140" y="254543"/>
                </a:lnTo>
                <a:lnTo>
                  <a:pt x="1254474" y="213341"/>
                </a:lnTo>
                <a:lnTo>
                  <a:pt x="1214914" y="180105"/>
                </a:lnTo>
                <a:lnTo>
                  <a:pt x="1176699" y="164806"/>
                </a:lnTo>
                <a:lnTo>
                  <a:pt x="1134501" y="158949"/>
                </a:lnTo>
                <a:lnTo>
                  <a:pt x="1115208" y="122201"/>
                </a:lnTo>
                <a:lnTo>
                  <a:pt x="1087859" y="90200"/>
                </a:lnTo>
                <a:lnTo>
                  <a:pt x="1053702" y="63476"/>
                </a:lnTo>
                <a:lnTo>
                  <a:pt x="1013984" y="42557"/>
                </a:lnTo>
                <a:lnTo>
                  <a:pt x="969953" y="27974"/>
                </a:lnTo>
                <a:lnTo>
                  <a:pt x="922856" y="20255"/>
                </a:lnTo>
                <a:lnTo>
                  <a:pt x="873941" y="19930"/>
                </a:lnTo>
                <a:lnTo>
                  <a:pt x="824455" y="27528"/>
                </a:lnTo>
                <a:lnTo>
                  <a:pt x="790101" y="37953"/>
                </a:lnTo>
                <a:lnTo>
                  <a:pt x="758215" y="52181"/>
                </a:lnTo>
                <a:lnTo>
                  <a:pt x="729316" y="69949"/>
                </a:lnTo>
                <a:lnTo>
                  <a:pt x="703924" y="90995"/>
                </a:lnTo>
                <a:lnTo>
                  <a:pt x="673667" y="60019"/>
                </a:lnTo>
                <a:lnTo>
                  <a:pt x="637315" y="35182"/>
                </a:lnTo>
                <a:lnTo>
                  <a:pt x="596222" y="16734"/>
                </a:lnTo>
                <a:lnTo>
                  <a:pt x="551744" y="4923"/>
                </a:lnTo>
                <a:lnTo>
                  <a:pt x="505236" y="0"/>
                </a:lnTo>
                <a:lnTo>
                  <a:pt x="458054" y="2212"/>
                </a:lnTo>
                <a:lnTo>
                  <a:pt x="411555" y="11810"/>
                </a:lnTo>
                <a:lnTo>
                  <a:pt x="367093" y="29044"/>
                </a:lnTo>
                <a:lnTo>
                  <a:pt x="312202" y="65818"/>
                </a:lnTo>
                <a:lnTo>
                  <a:pt x="273288" y="113608"/>
                </a:lnTo>
                <a:lnTo>
                  <a:pt x="220419" y="114245"/>
                </a:lnTo>
                <a:lnTo>
                  <a:pt x="170729" y="124002"/>
                </a:lnTo>
                <a:lnTo>
                  <a:pt x="125721" y="141906"/>
                </a:lnTo>
                <a:lnTo>
                  <a:pt x="86899" y="166986"/>
                </a:lnTo>
                <a:lnTo>
                  <a:pt x="55766" y="198271"/>
                </a:lnTo>
                <a:lnTo>
                  <a:pt x="33827" y="234788"/>
                </a:lnTo>
                <a:lnTo>
                  <a:pt x="22584" y="275567"/>
                </a:lnTo>
                <a:lnTo>
                  <a:pt x="21698" y="302325"/>
                </a:lnTo>
                <a:lnTo>
                  <a:pt x="25802" y="328733"/>
                </a:lnTo>
                <a:lnTo>
                  <a:pt x="34777" y="354376"/>
                </a:lnTo>
                <a:lnTo>
                  <a:pt x="48503" y="378839"/>
                </a:lnTo>
                <a:close/>
              </a:path>
            </a:pathLst>
          </a:custGeom>
          <a:ln w="12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850465" y="5747533"/>
            <a:ext cx="294005" cy="123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50" spc="-10" dirty="0">
                <a:latin typeface="Carlito"/>
                <a:cs typeface="Carlito"/>
              </a:rPr>
              <a:t>Internet</a:t>
            </a:r>
            <a:endParaRPr sz="650">
              <a:latin typeface="Carlito"/>
              <a:cs typeface="Carlito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708530" y="5443227"/>
            <a:ext cx="1943735" cy="788035"/>
            <a:chOff x="1708530" y="5443227"/>
            <a:chExt cx="1943735" cy="788035"/>
          </a:xfrm>
        </p:grpSpPr>
        <p:sp>
          <p:nvSpPr>
            <p:cNvPr id="48" name="object 48"/>
            <p:cNvSpPr/>
            <p:nvPr/>
          </p:nvSpPr>
          <p:spPr>
            <a:xfrm>
              <a:off x="1716467" y="5780804"/>
              <a:ext cx="243204" cy="0"/>
            </a:xfrm>
            <a:custGeom>
              <a:avLst/>
              <a:gdLst/>
              <a:ahLst/>
              <a:cxnLst/>
              <a:rect l="l" t="t" r="r" b="b"/>
              <a:pathLst>
                <a:path w="243205">
                  <a:moveTo>
                    <a:pt x="0" y="0"/>
                  </a:moveTo>
                  <a:lnTo>
                    <a:pt x="243002" y="0"/>
                  </a:lnTo>
                </a:path>
              </a:pathLst>
            </a:custGeom>
            <a:ln w="158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720838" y="5760639"/>
              <a:ext cx="23495" cy="46990"/>
            </a:xfrm>
            <a:custGeom>
              <a:avLst/>
              <a:gdLst/>
              <a:ahLst/>
              <a:cxnLst/>
              <a:rect l="l" t="t" r="r" b="b"/>
              <a:pathLst>
                <a:path w="23494" h="46989">
                  <a:moveTo>
                    <a:pt x="22963" y="0"/>
                  </a:moveTo>
                  <a:lnTo>
                    <a:pt x="0" y="23719"/>
                  </a:lnTo>
                  <a:lnTo>
                    <a:pt x="23425" y="46856"/>
                  </a:lnTo>
                </a:path>
              </a:pathLst>
            </a:custGeom>
            <a:ln w="86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352636" y="5475363"/>
              <a:ext cx="332155" cy="35643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352637" y="5475360"/>
              <a:ext cx="332740" cy="356870"/>
            </a:xfrm>
            <a:custGeom>
              <a:avLst/>
              <a:gdLst/>
              <a:ahLst/>
              <a:cxnLst/>
              <a:rect l="l" t="t" r="r" b="b"/>
              <a:pathLst>
                <a:path w="332739" h="356870">
                  <a:moveTo>
                    <a:pt x="0" y="356439"/>
                  </a:moveTo>
                  <a:lnTo>
                    <a:pt x="163248" y="84797"/>
                  </a:lnTo>
                  <a:lnTo>
                    <a:pt x="196325" y="184280"/>
                  </a:lnTo>
                  <a:lnTo>
                    <a:pt x="332155" y="0"/>
                  </a:lnTo>
                  <a:lnTo>
                    <a:pt x="168906" y="271583"/>
                  </a:lnTo>
                  <a:lnTo>
                    <a:pt x="135771" y="172100"/>
                  </a:lnTo>
                  <a:lnTo>
                    <a:pt x="0" y="356439"/>
                  </a:lnTo>
                  <a:close/>
                </a:path>
              </a:pathLst>
            </a:custGeom>
            <a:ln w="3175">
              <a:solidFill>
                <a:srgbClr val="1F47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691599" y="5444172"/>
              <a:ext cx="284416" cy="78573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691604" y="5444180"/>
              <a:ext cx="284480" cy="786130"/>
            </a:xfrm>
            <a:custGeom>
              <a:avLst/>
              <a:gdLst/>
              <a:ahLst/>
              <a:cxnLst/>
              <a:rect l="l" t="t" r="r" b="b"/>
              <a:pathLst>
                <a:path w="284480" h="786129">
                  <a:moveTo>
                    <a:pt x="284415" y="785728"/>
                  </a:moveTo>
                  <a:lnTo>
                    <a:pt x="58245" y="353466"/>
                  </a:lnTo>
                  <a:lnTo>
                    <a:pt x="161170" y="368270"/>
                  </a:lnTo>
                  <a:lnTo>
                    <a:pt x="0" y="0"/>
                  </a:lnTo>
                  <a:lnTo>
                    <a:pt x="226170" y="432261"/>
                  </a:lnTo>
                  <a:lnTo>
                    <a:pt x="123244" y="417458"/>
                  </a:lnTo>
                  <a:lnTo>
                    <a:pt x="284415" y="785728"/>
                  </a:lnTo>
                  <a:close/>
                </a:path>
              </a:pathLst>
            </a:custGeom>
            <a:ln w="3175">
              <a:solidFill>
                <a:srgbClr val="1F47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973654" y="5839726"/>
              <a:ext cx="677468" cy="38475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973653" y="5839725"/>
              <a:ext cx="677545" cy="384810"/>
            </a:xfrm>
            <a:custGeom>
              <a:avLst/>
              <a:gdLst/>
              <a:ahLst/>
              <a:cxnLst/>
              <a:rect l="l" t="t" r="r" b="b"/>
              <a:pathLst>
                <a:path w="677545" h="384810">
                  <a:moveTo>
                    <a:pt x="677471" y="0"/>
                  </a:moveTo>
                  <a:lnTo>
                    <a:pt x="313798" y="282365"/>
                  </a:lnTo>
                  <a:lnTo>
                    <a:pt x="311604" y="177461"/>
                  </a:lnTo>
                  <a:lnTo>
                    <a:pt x="0" y="384763"/>
                  </a:lnTo>
                  <a:lnTo>
                    <a:pt x="363673" y="102397"/>
                  </a:lnTo>
                  <a:lnTo>
                    <a:pt x="365809" y="207301"/>
                  </a:lnTo>
                  <a:lnTo>
                    <a:pt x="677471" y="0"/>
                  </a:lnTo>
                  <a:close/>
                </a:path>
              </a:pathLst>
            </a:custGeom>
            <a:ln w="3175">
              <a:solidFill>
                <a:srgbClr val="1F47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146830" y="5780804"/>
              <a:ext cx="243204" cy="0"/>
            </a:xfrm>
            <a:custGeom>
              <a:avLst/>
              <a:gdLst/>
              <a:ahLst/>
              <a:cxnLst/>
              <a:rect l="l" t="t" r="r" b="b"/>
              <a:pathLst>
                <a:path w="243205">
                  <a:moveTo>
                    <a:pt x="0" y="0"/>
                  </a:moveTo>
                  <a:lnTo>
                    <a:pt x="242966" y="0"/>
                  </a:lnTo>
                </a:path>
              </a:pathLst>
            </a:custGeom>
            <a:ln w="158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361989" y="5754053"/>
              <a:ext cx="23495" cy="46990"/>
            </a:xfrm>
            <a:custGeom>
              <a:avLst/>
              <a:gdLst/>
              <a:ahLst/>
              <a:cxnLst/>
              <a:rect l="l" t="t" r="r" b="b"/>
              <a:pathLst>
                <a:path w="23494" h="46989">
                  <a:moveTo>
                    <a:pt x="461" y="46856"/>
                  </a:moveTo>
                  <a:lnTo>
                    <a:pt x="23436" y="23195"/>
                  </a:lnTo>
                  <a:lnTo>
                    <a:pt x="0" y="0"/>
                  </a:lnTo>
                </a:path>
              </a:pathLst>
            </a:custGeom>
            <a:ln w="86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1946766" y="5710992"/>
            <a:ext cx="213360" cy="123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50" spc="-10" dirty="0">
                <a:latin typeface="Carlito"/>
                <a:cs typeface="Carlito"/>
              </a:rPr>
              <a:t>SMTP</a:t>
            </a:r>
            <a:endParaRPr sz="650">
              <a:latin typeface="Carlito"/>
              <a:cs typeface="Carlito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1525032" y="4194762"/>
            <a:ext cx="2622550" cy="1667510"/>
            <a:chOff x="1525032" y="4194762"/>
            <a:chExt cx="2622550" cy="1667510"/>
          </a:xfrm>
        </p:grpSpPr>
        <p:sp>
          <p:nvSpPr>
            <p:cNvPr id="60" name="object 60"/>
            <p:cNvSpPr/>
            <p:nvPr/>
          </p:nvSpPr>
          <p:spPr>
            <a:xfrm>
              <a:off x="1613784" y="5238457"/>
              <a:ext cx="213374" cy="21614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529397" y="4456163"/>
              <a:ext cx="232702" cy="16266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529390" y="4456162"/>
              <a:ext cx="233045" cy="144145"/>
            </a:xfrm>
            <a:custGeom>
              <a:avLst/>
              <a:gdLst/>
              <a:ahLst/>
              <a:cxnLst/>
              <a:rect l="l" t="t" r="r" b="b"/>
              <a:pathLst>
                <a:path w="233044" h="144145">
                  <a:moveTo>
                    <a:pt x="0" y="50586"/>
                  </a:moveTo>
                  <a:lnTo>
                    <a:pt x="71285" y="0"/>
                  </a:lnTo>
                  <a:lnTo>
                    <a:pt x="232710" y="94296"/>
                  </a:lnTo>
                  <a:lnTo>
                    <a:pt x="158717" y="143717"/>
                  </a:lnTo>
                  <a:lnTo>
                    <a:pt x="0" y="50586"/>
                  </a:lnTo>
                  <a:close/>
                </a:path>
              </a:pathLst>
            </a:custGeom>
            <a:ln w="418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641703" y="4290758"/>
              <a:ext cx="303326" cy="17898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641702" y="4290764"/>
              <a:ext cx="303530" cy="179070"/>
            </a:xfrm>
            <a:custGeom>
              <a:avLst/>
              <a:gdLst/>
              <a:ahLst/>
              <a:cxnLst/>
              <a:rect l="l" t="t" r="r" b="b"/>
              <a:pathLst>
                <a:path w="303530" h="179070">
                  <a:moveTo>
                    <a:pt x="156708" y="178977"/>
                  </a:moveTo>
                  <a:lnTo>
                    <a:pt x="303332" y="92956"/>
                  </a:lnTo>
                  <a:lnTo>
                    <a:pt x="145913" y="0"/>
                  </a:lnTo>
                  <a:lnTo>
                    <a:pt x="0" y="87477"/>
                  </a:lnTo>
                  <a:lnTo>
                    <a:pt x="34762" y="117649"/>
                  </a:lnTo>
                  <a:lnTo>
                    <a:pt x="72769" y="143127"/>
                  </a:lnTo>
                  <a:lnTo>
                    <a:pt x="113568" y="163656"/>
                  </a:lnTo>
                  <a:lnTo>
                    <a:pt x="156708" y="178977"/>
                  </a:lnTo>
                  <a:close/>
                </a:path>
              </a:pathLst>
            </a:custGeom>
            <a:ln w="418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809153" y="4272584"/>
              <a:ext cx="30822" cy="171284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809147" y="4272581"/>
              <a:ext cx="31115" cy="171450"/>
            </a:xfrm>
            <a:custGeom>
              <a:avLst/>
              <a:gdLst/>
              <a:ahLst/>
              <a:cxnLst/>
              <a:rect l="l" t="t" r="r" b="b"/>
              <a:pathLst>
                <a:path w="31114" h="171450">
                  <a:moveTo>
                    <a:pt x="0" y="171284"/>
                  </a:moveTo>
                  <a:lnTo>
                    <a:pt x="0" y="18183"/>
                  </a:lnTo>
                  <a:lnTo>
                    <a:pt x="30825" y="0"/>
                  </a:lnTo>
                  <a:lnTo>
                    <a:pt x="29613" y="145349"/>
                  </a:lnTo>
                  <a:lnTo>
                    <a:pt x="0" y="171284"/>
                  </a:lnTo>
                  <a:close/>
                </a:path>
              </a:pathLst>
            </a:custGeom>
            <a:ln w="415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838756" y="4264824"/>
              <a:ext cx="57848" cy="138074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838761" y="4264830"/>
              <a:ext cx="58419" cy="138430"/>
            </a:xfrm>
            <a:custGeom>
              <a:avLst/>
              <a:gdLst/>
              <a:ahLst/>
              <a:cxnLst/>
              <a:rect l="l" t="t" r="r" b="b"/>
              <a:pathLst>
                <a:path w="58419" h="138429">
                  <a:moveTo>
                    <a:pt x="1096" y="22088"/>
                  </a:moveTo>
                  <a:lnTo>
                    <a:pt x="57841" y="0"/>
                  </a:lnTo>
                  <a:lnTo>
                    <a:pt x="57841" y="90217"/>
                  </a:lnTo>
                  <a:lnTo>
                    <a:pt x="0" y="138064"/>
                  </a:lnTo>
                  <a:lnTo>
                    <a:pt x="1096" y="22088"/>
                  </a:lnTo>
                  <a:close/>
                </a:path>
              </a:pathLst>
            </a:custGeom>
            <a:ln w="41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747265" y="4204690"/>
              <a:ext cx="149339" cy="8223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747265" y="4204685"/>
              <a:ext cx="149860" cy="82550"/>
            </a:xfrm>
            <a:custGeom>
              <a:avLst/>
              <a:gdLst/>
              <a:ahLst/>
              <a:cxnLst/>
              <a:rect l="l" t="t" r="r" b="b"/>
              <a:pathLst>
                <a:path w="149860" h="82550">
                  <a:moveTo>
                    <a:pt x="92592" y="82232"/>
                  </a:moveTo>
                  <a:lnTo>
                    <a:pt x="92707" y="67895"/>
                  </a:lnTo>
                  <a:lnTo>
                    <a:pt x="0" y="13637"/>
                  </a:lnTo>
                  <a:lnTo>
                    <a:pt x="47104" y="0"/>
                  </a:lnTo>
                  <a:lnTo>
                    <a:pt x="149337" y="60144"/>
                  </a:lnTo>
                  <a:lnTo>
                    <a:pt x="92592" y="82232"/>
                  </a:lnTo>
                  <a:close/>
                </a:path>
              </a:pathLst>
            </a:custGeom>
            <a:ln w="418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798408" y="4383722"/>
              <a:ext cx="146621" cy="151701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798410" y="4383721"/>
              <a:ext cx="146685" cy="151765"/>
            </a:xfrm>
            <a:custGeom>
              <a:avLst/>
              <a:gdLst/>
              <a:ahLst/>
              <a:cxnLst/>
              <a:rect l="l" t="t" r="r" b="b"/>
              <a:pathLst>
                <a:path w="146685" h="151764">
                  <a:moveTo>
                    <a:pt x="0" y="86020"/>
                  </a:moveTo>
                  <a:lnTo>
                    <a:pt x="146623" y="0"/>
                  </a:lnTo>
                  <a:lnTo>
                    <a:pt x="146623" y="65623"/>
                  </a:lnTo>
                  <a:lnTo>
                    <a:pt x="0" y="151702"/>
                  </a:lnTo>
                  <a:lnTo>
                    <a:pt x="0" y="86020"/>
                  </a:lnTo>
                  <a:close/>
                </a:path>
              </a:pathLst>
            </a:custGeom>
            <a:ln w="4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677352" y="4199204"/>
              <a:ext cx="162623" cy="91554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677347" y="4199207"/>
              <a:ext cx="163195" cy="92075"/>
            </a:xfrm>
            <a:custGeom>
              <a:avLst/>
              <a:gdLst/>
              <a:ahLst/>
              <a:cxnLst/>
              <a:rect l="l" t="t" r="r" b="b"/>
              <a:pathLst>
                <a:path w="163194" h="92075">
                  <a:moveTo>
                    <a:pt x="0" y="15036"/>
                  </a:moveTo>
                  <a:lnTo>
                    <a:pt x="37660" y="0"/>
                  </a:lnTo>
                  <a:lnTo>
                    <a:pt x="70033" y="19174"/>
                  </a:lnTo>
                  <a:lnTo>
                    <a:pt x="162625" y="73432"/>
                  </a:lnTo>
                  <a:lnTo>
                    <a:pt x="131799" y="91557"/>
                  </a:lnTo>
                  <a:lnTo>
                    <a:pt x="96054" y="77740"/>
                  </a:lnTo>
                  <a:lnTo>
                    <a:pt x="61992" y="60268"/>
                  </a:lnTo>
                  <a:lnTo>
                    <a:pt x="29884" y="39310"/>
                  </a:lnTo>
                  <a:lnTo>
                    <a:pt x="0" y="15036"/>
                  </a:lnTo>
                  <a:close/>
                </a:path>
              </a:pathLst>
            </a:custGeom>
            <a:ln w="418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529397" y="4506747"/>
              <a:ext cx="158711" cy="112077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529390" y="4506749"/>
              <a:ext cx="158750" cy="112395"/>
            </a:xfrm>
            <a:custGeom>
              <a:avLst/>
              <a:gdLst/>
              <a:ahLst/>
              <a:cxnLst/>
              <a:rect l="l" t="t" r="r" b="b"/>
              <a:pathLst>
                <a:path w="158750" h="112395">
                  <a:moveTo>
                    <a:pt x="0" y="0"/>
                  </a:moveTo>
                  <a:lnTo>
                    <a:pt x="158717" y="93131"/>
                  </a:lnTo>
                  <a:lnTo>
                    <a:pt x="158717" y="112072"/>
                  </a:lnTo>
                  <a:lnTo>
                    <a:pt x="0" y="19115"/>
                  </a:lnTo>
                  <a:lnTo>
                    <a:pt x="0" y="0"/>
                  </a:lnTo>
                  <a:close/>
                </a:path>
              </a:pathLst>
            </a:custGeom>
            <a:ln w="41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546669" y="4465599"/>
              <a:ext cx="194310" cy="121920"/>
            </a:xfrm>
            <a:custGeom>
              <a:avLst/>
              <a:gdLst/>
              <a:ahLst/>
              <a:cxnLst/>
              <a:rect l="l" t="t" r="r" b="b"/>
              <a:pathLst>
                <a:path w="194310" h="121920">
                  <a:moveTo>
                    <a:pt x="139382" y="108280"/>
                  </a:moveTo>
                  <a:lnTo>
                    <a:pt x="129679" y="114757"/>
                  </a:lnTo>
                  <a:lnTo>
                    <a:pt x="141312" y="121754"/>
                  </a:lnTo>
                  <a:lnTo>
                    <a:pt x="151015" y="115277"/>
                  </a:lnTo>
                  <a:lnTo>
                    <a:pt x="139382" y="108280"/>
                  </a:lnTo>
                  <a:close/>
                </a:path>
                <a:path w="194310" h="121920">
                  <a:moveTo>
                    <a:pt x="153784" y="98501"/>
                  </a:moveTo>
                  <a:lnTo>
                    <a:pt x="144081" y="104965"/>
                  </a:lnTo>
                  <a:lnTo>
                    <a:pt x="155727" y="111963"/>
                  </a:lnTo>
                  <a:lnTo>
                    <a:pt x="165417" y="105486"/>
                  </a:lnTo>
                  <a:lnTo>
                    <a:pt x="153784" y="98501"/>
                  </a:lnTo>
                  <a:close/>
                </a:path>
                <a:path w="194310" h="121920">
                  <a:moveTo>
                    <a:pt x="117767" y="95173"/>
                  </a:moveTo>
                  <a:lnTo>
                    <a:pt x="108064" y="101587"/>
                  </a:lnTo>
                  <a:lnTo>
                    <a:pt x="119710" y="108584"/>
                  </a:lnTo>
                  <a:lnTo>
                    <a:pt x="129400" y="102171"/>
                  </a:lnTo>
                  <a:lnTo>
                    <a:pt x="117767" y="95173"/>
                  </a:lnTo>
                  <a:close/>
                </a:path>
                <a:path w="194310" h="121920">
                  <a:moveTo>
                    <a:pt x="168198" y="88709"/>
                  </a:moveTo>
                  <a:lnTo>
                    <a:pt x="158495" y="95173"/>
                  </a:lnTo>
                  <a:lnTo>
                    <a:pt x="170129" y="102107"/>
                  </a:lnTo>
                  <a:lnTo>
                    <a:pt x="179831" y="95694"/>
                  </a:lnTo>
                  <a:lnTo>
                    <a:pt x="168198" y="88709"/>
                  </a:lnTo>
                  <a:close/>
                </a:path>
                <a:path w="194310" h="121920">
                  <a:moveTo>
                    <a:pt x="132168" y="85382"/>
                  </a:moveTo>
                  <a:lnTo>
                    <a:pt x="122478" y="91795"/>
                  </a:lnTo>
                  <a:lnTo>
                    <a:pt x="134112" y="98793"/>
                  </a:lnTo>
                  <a:lnTo>
                    <a:pt x="143814" y="92379"/>
                  </a:lnTo>
                  <a:lnTo>
                    <a:pt x="132168" y="85382"/>
                  </a:lnTo>
                  <a:close/>
                </a:path>
                <a:path w="194310" h="121920">
                  <a:moveTo>
                    <a:pt x="52933" y="55714"/>
                  </a:moveTo>
                  <a:lnTo>
                    <a:pt x="43230" y="62128"/>
                  </a:lnTo>
                  <a:lnTo>
                    <a:pt x="98094" y="95402"/>
                  </a:lnTo>
                  <a:lnTo>
                    <a:pt x="107784" y="89001"/>
                  </a:lnTo>
                  <a:lnTo>
                    <a:pt x="52933" y="55714"/>
                  </a:lnTo>
                  <a:close/>
                </a:path>
                <a:path w="194310" h="121920">
                  <a:moveTo>
                    <a:pt x="182613" y="78917"/>
                  </a:moveTo>
                  <a:lnTo>
                    <a:pt x="172910" y="85331"/>
                  </a:lnTo>
                  <a:lnTo>
                    <a:pt x="184543" y="92316"/>
                  </a:lnTo>
                  <a:lnTo>
                    <a:pt x="194246" y="85902"/>
                  </a:lnTo>
                  <a:lnTo>
                    <a:pt x="182613" y="78917"/>
                  </a:lnTo>
                  <a:close/>
                </a:path>
                <a:path w="194310" h="121920">
                  <a:moveTo>
                    <a:pt x="146583" y="75539"/>
                  </a:moveTo>
                  <a:lnTo>
                    <a:pt x="136893" y="82003"/>
                  </a:lnTo>
                  <a:lnTo>
                    <a:pt x="148526" y="89001"/>
                  </a:lnTo>
                  <a:lnTo>
                    <a:pt x="158216" y="82524"/>
                  </a:lnTo>
                  <a:lnTo>
                    <a:pt x="146583" y="75539"/>
                  </a:lnTo>
                  <a:close/>
                </a:path>
                <a:path w="194310" h="121920">
                  <a:moveTo>
                    <a:pt x="110566" y="72212"/>
                  </a:moveTo>
                  <a:lnTo>
                    <a:pt x="100863" y="78625"/>
                  </a:lnTo>
                  <a:lnTo>
                    <a:pt x="112496" y="85610"/>
                  </a:lnTo>
                  <a:lnTo>
                    <a:pt x="122199" y="79209"/>
                  </a:lnTo>
                  <a:lnTo>
                    <a:pt x="110566" y="72212"/>
                  </a:lnTo>
                  <a:close/>
                </a:path>
                <a:path w="194310" h="121920">
                  <a:moveTo>
                    <a:pt x="160997" y="65747"/>
                  </a:moveTo>
                  <a:lnTo>
                    <a:pt x="151295" y="72212"/>
                  </a:lnTo>
                  <a:lnTo>
                    <a:pt x="162928" y="79209"/>
                  </a:lnTo>
                  <a:lnTo>
                    <a:pt x="172631" y="72732"/>
                  </a:lnTo>
                  <a:lnTo>
                    <a:pt x="160997" y="65747"/>
                  </a:lnTo>
                  <a:close/>
                </a:path>
                <a:path w="194310" h="121920">
                  <a:moveTo>
                    <a:pt x="124968" y="62420"/>
                  </a:moveTo>
                  <a:lnTo>
                    <a:pt x="115277" y="68833"/>
                  </a:lnTo>
                  <a:lnTo>
                    <a:pt x="126911" y="75831"/>
                  </a:lnTo>
                  <a:lnTo>
                    <a:pt x="136601" y="69418"/>
                  </a:lnTo>
                  <a:lnTo>
                    <a:pt x="124968" y="62420"/>
                  </a:lnTo>
                  <a:close/>
                </a:path>
                <a:path w="194310" h="121920">
                  <a:moveTo>
                    <a:pt x="88950" y="59042"/>
                  </a:moveTo>
                  <a:lnTo>
                    <a:pt x="79248" y="65506"/>
                  </a:lnTo>
                  <a:lnTo>
                    <a:pt x="90893" y="72504"/>
                  </a:lnTo>
                  <a:lnTo>
                    <a:pt x="100584" y="66039"/>
                  </a:lnTo>
                  <a:lnTo>
                    <a:pt x="88950" y="59042"/>
                  </a:lnTo>
                  <a:close/>
                </a:path>
                <a:path w="194310" h="121920">
                  <a:moveTo>
                    <a:pt x="139382" y="52628"/>
                  </a:moveTo>
                  <a:lnTo>
                    <a:pt x="129692" y="59042"/>
                  </a:lnTo>
                  <a:lnTo>
                    <a:pt x="141325" y="66039"/>
                  </a:lnTo>
                  <a:lnTo>
                    <a:pt x="151015" y="59626"/>
                  </a:lnTo>
                  <a:lnTo>
                    <a:pt x="139382" y="52628"/>
                  </a:lnTo>
                  <a:close/>
                </a:path>
                <a:path w="194310" h="121920">
                  <a:moveTo>
                    <a:pt x="103365" y="49250"/>
                  </a:moveTo>
                  <a:lnTo>
                    <a:pt x="93662" y="55714"/>
                  </a:lnTo>
                  <a:lnTo>
                    <a:pt x="105295" y="62712"/>
                  </a:lnTo>
                  <a:lnTo>
                    <a:pt x="114998" y="56248"/>
                  </a:lnTo>
                  <a:lnTo>
                    <a:pt x="103365" y="49250"/>
                  </a:lnTo>
                  <a:close/>
                </a:path>
                <a:path w="194310" h="121920">
                  <a:moveTo>
                    <a:pt x="67335" y="45923"/>
                  </a:moveTo>
                  <a:lnTo>
                    <a:pt x="57632" y="52336"/>
                  </a:lnTo>
                  <a:lnTo>
                    <a:pt x="69278" y="59334"/>
                  </a:lnTo>
                  <a:lnTo>
                    <a:pt x="78968" y="52920"/>
                  </a:lnTo>
                  <a:lnTo>
                    <a:pt x="67335" y="45923"/>
                  </a:lnTo>
                  <a:close/>
                </a:path>
                <a:path w="194310" h="121920">
                  <a:moveTo>
                    <a:pt x="31318" y="42544"/>
                  </a:moveTo>
                  <a:lnTo>
                    <a:pt x="21615" y="49021"/>
                  </a:lnTo>
                  <a:lnTo>
                    <a:pt x="33261" y="56006"/>
                  </a:lnTo>
                  <a:lnTo>
                    <a:pt x="42951" y="49542"/>
                  </a:lnTo>
                  <a:lnTo>
                    <a:pt x="31318" y="42544"/>
                  </a:lnTo>
                  <a:close/>
                </a:path>
                <a:path w="194310" h="121920">
                  <a:moveTo>
                    <a:pt x="117767" y="39458"/>
                  </a:moveTo>
                  <a:lnTo>
                    <a:pt x="108076" y="45923"/>
                  </a:lnTo>
                  <a:lnTo>
                    <a:pt x="119710" y="52920"/>
                  </a:lnTo>
                  <a:lnTo>
                    <a:pt x="129412" y="46456"/>
                  </a:lnTo>
                  <a:lnTo>
                    <a:pt x="117767" y="39458"/>
                  </a:lnTo>
                  <a:close/>
                </a:path>
                <a:path w="194310" h="121920">
                  <a:moveTo>
                    <a:pt x="81749" y="36131"/>
                  </a:moveTo>
                  <a:lnTo>
                    <a:pt x="72047" y="42544"/>
                  </a:lnTo>
                  <a:lnTo>
                    <a:pt x="83680" y="49542"/>
                  </a:lnTo>
                  <a:lnTo>
                    <a:pt x="93383" y="43129"/>
                  </a:lnTo>
                  <a:lnTo>
                    <a:pt x="81749" y="36131"/>
                  </a:lnTo>
                  <a:close/>
                </a:path>
                <a:path w="194310" h="121920">
                  <a:moveTo>
                    <a:pt x="45720" y="32753"/>
                  </a:moveTo>
                  <a:lnTo>
                    <a:pt x="36029" y="39230"/>
                  </a:lnTo>
                  <a:lnTo>
                    <a:pt x="47663" y="46215"/>
                  </a:lnTo>
                  <a:lnTo>
                    <a:pt x="57365" y="39750"/>
                  </a:lnTo>
                  <a:lnTo>
                    <a:pt x="45720" y="32753"/>
                  </a:lnTo>
                  <a:close/>
                </a:path>
                <a:path w="194310" h="121920">
                  <a:moveTo>
                    <a:pt x="9702" y="29438"/>
                  </a:moveTo>
                  <a:lnTo>
                    <a:pt x="0" y="35852"/>
                  </a:lnTo>
                  <a:lnTo>
                    <a:pt x="11645" y="42837"/>
                  </a:lnTo>
                  <a:lnTo>
                    <a:pt x="21336" y="36423"/>
                  </a:lnTo>
                  <a:lnTo>
                    <a:pt x="9702" y="29438"/>
                  </a:lnTo>
                  <a:close/>
                </a:path>
                <a:path w="194310" h="121920">
                  <a:moveTo>
                    <a:pt x="96164" y="26352"/>
                  </a:moveTo>
                  <a:lnTo>
                    <a:pt x="86461" y="32753"/>
                  </a:lnTo>
                  <a:lnTo>
                    <a:pt x="98094" y="39750"/>
                  </a:lnTo>
                  <a:lnTo>
                    <a:pt x="107797" y="33337"/>
                  </a:lnTo>
                  <a:lnTo>
                    <a:pt x="96164" y="26352"/>
                  </a:lnTo>
                  <a:close/>
                </a:path>
                <a:path w="194310" h="121920">
                  <a:moveTo>
                    <a:pt x="60134" y="22961"/>
                  </a:moveTo>
                  <a:lnTo>
                    <a:pt x="50444" y="29438"/>
                  </a:lnTo>
                  <a:lnTo>
                    <a:pt x="62064" y="36372"/>
                  </a:lnTo>
                  <a:lnTo>
                    <a:pt x="71780" y="29959"/>
                  </a:lnTo>
                  <a:lnTo>
                    <a:pt x="60134" y="22961"/>
                  </a:lnTo>
                  <a:close/>
                </a:path>
                <a:path w="194310" h="121920">
                  <a:moveTo>
                    <a:pt x="24104" y="19646"/>
                  </a:moveTo>
                  <a:lnTo>
                    <a:pt x="14414" y="26060"/>
                  </a:lnTo>
                  <a:lnTo>
                    <a:pt x="26047" y="33045"/>
                  </a:lnTo>
                  <a:lnTo>
                    <a:pt x="35750" y="26631"/>
                  </a:lnTo>
                  <a:lnTo>
                    <a:pt x="24104" y="19646"/>
                  </a:lnTo>
                  <a:close/>
                </a:path>
                <a:path w="194310" h="121920">
                  <a:moveTo>
                    <a:pt x="74549" y="13169"/>
                  </a:moveTo>
                  <a:lnTo>
                    <a:pt x="64846" y="19646"/>
                  </a:lnTo>
                  <a:lnTo>
                    <a:pt x="76492" y="26581"/>
                  </a:lnTo>
                  <a:lnTo>
                    <a:pt x="86182" y="20167"/>
                  </a:lnTo>
                  <a:lnTo>
                    <a:pt x="74549" y="13169"/>
                  </a:lnTo>
                  <a:close/>
                </a:path>
                <a:path w="194310" h="121920">
                  <a:moveTo>
                    <a:pt x="38531" y="9855"/>
                  </a:moveTo>
                  <a:lnTo>
                    <a:pt x="28829" y="16268"/>
                  </a:lnTo>
                  <a:lnTo>
                    <a:pt x="40462" y="23253"/>
                  </a:lnTo>
                  <a:lnTo>
                    <a:pt x="50165" y="16852"/>
                  </a:lnTo>
                  <a:lnTo>
                    <a:pt x="38531" y="9855"/>
                  </a:lnTo>
                  <a:close/>
                </a:path>
                <a:path w="194310" h="121920">
                  <a:moveTo>
                    <a:pt x="52933" y="0"/>
                  </a:moveTo>
                  <a:lnTo>
                    <a:pt x="43230" y="6476"/>
                  </a:lnTo>
                  <a:lnTo>
                    <a:pt x="54876" y="13461"/>
                  </a:lnTo>
                  <a:lnTo>
                    <a:pt x="64566" y="6997"/>
                  </a:lnTo>
                  <a:lnTo>
                    <a:pt x="529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546682" y="4472076"/>
              <a:ext cx="194310" cy="118110"/>
            </a:xfrm>
            <a:custGeom>
              <a:avLst/>
              <a:gdLst/>
              <a:ahLst/>
              <a:cxnLst/>
              <a:rect l="l" t="t" r="r" b="b"/>
              <a:pathLst>
                <a:path w="194310" h="118110">
                  <a:moveTo>
                    <a:pt x="43230" y="0"/>
                  </a:moveTo>
                  <a:lnTo>
                    <a:pt x="43230" y="2793"/>
                  </a:lnTo>
                  <a:lnTo>
                    <a:pt x="54863" y="9791"/>
                  </a:lnTo>
                  <a:lnTo>
                    <a:pt x="54863" y="6984"/>
                  </a:lnTo>
                  <a:lnTo>
                    <a:pt x="43230" y="0"/>
                  </a:lnTo>
                  <a:close/>
                </a:path>
                <a:path w="194310" h="118110">
                  <a:moveTo>
                    <a:pt x="64554" y="520"/>
                  </a:moveTo>
                  <a:lnTo>
                    <a:pt x="54863" y="6984"/>
                  </a:lnTo>
                  <a:lnTo>
                    <a:pt x="54863" y="9791"/>
                  </a:lnTo>
                  <a:lnTo>
                    <a:pt x="64554" y="3314"/>
                  </a:lnTo>
                  <a:lnTo>
                    <a:pt x="64554" y="520"/>
                  </a:lnTo>
                  <a:close/>
                </a:path>
                <a:path w="194310" h="118110">
                  <a:moveTo>
                    <a:pt x="64846" y="13106"/>
                  </a:moveTo>
                  <a:lnTo>
                    <a:pt x="64846" y="15900"/>
                  </a:lnTo>
                  <a:lnTo>
                    <a:pt x="76479" y="22961"/>
                  </a:lnTo>
                  <a:lnTo>
                    <a:pt x="76395" y="20104"/>
                  </a:lnTo>
                  <a:lnTo>
                    <a:pt x="64846" y="13106"/>
                  </a:lnTo>
                  <a:close/>
                </a:path>
                <a:path w="194310" h="118110">
                  <a:moveTo>
                    <a:pt x="86169" y="13690"/>
                  </a:moveTo>
                  <a:lnTo>
                    <a:pt x="76479" y="20104"/>
                  </a:lnTo>
                  <a:lnTo>
                    <a:pt x="76479" y="22898"/>
                  </a:lnTo>
                  <a:lnTo>
                    <a:pt x="86169" y="16484"/>
                  </a:lnTo>
                  <a:lnTo>
                    <a:pt x="86169" y="13690"/>
                  </a:lnTo>
                  <a:close/>
                </a:path>
                <a:path w="194310" h="118110">
                  <a:moveTo>
                    <a:pt x="86448" y="26276"/>
                  </a:moveTo>
                  <a:lnTo>
                    <a:pt x="86448" y="29082"/>
                  </a:lnTo>
                  <a:lnTo>
                    <a:pt x="98082" y="36068"/>
                  </a:lnTo>
                  <a:lnTo>
                    <a:pt x="98082" y="33274"/>
                  </a:lnTo>
                  <a:lnTo>
                    <a:pt x="86448" y="26276"/>
                  </a:lnTo>
                  <a:close/>
                </a:path>
                <a:path w="194310" h="118110">
                  <a:moveTo>
                    <a:pt x="107784" y="26860"/>
                  </a:moveTo>
                  <a:lnTo>
                    <a:pt x="98082" y="33274"/>
                  </a:lnTo>
                  <a:lnTo>
                    <a:pt x="98082" y="36068"/>
                  </a:lnTo>
                  <a:lnTo>
                    <a:pt x="107784" y="29654"/>
                  </a:lnTo>
                  <a:lnTo>
                    <a:pt x="107784" y="26860"/>
                  </a:lnTo>
                  <a:close/>
                </a:path>
                <a:path w="194310" h="118110">
                  <a:moveTo>
                    <a:pt x="108064" y="39446"/>
                  </a:moveTo>
                  <a:lnTo>
                    <a:pt x="108064" y="42252"/>
                  </a:lnTo>
                  <a:lnTo>
                    <a:pt x="119697" y="49237"/>
                  </a:lnTo>
                  <a:lnTo>
                    <a:pt x="119697" y="46443"/>
                  </a:lnTo>
                  <a:lnTo>
                    <a:pt x="108064" y="39446"/>
                  </a:lnTo>
                  <a:close/>
                </a:path>
                <a:path w="194310" h="118110">
                  <a:moveTo>
                    <a:pt x="129400" y="39979"/>
                  </a:moveTo>
                  <a:lnTo>
                    <a:pt x="119697" y="46443"/>
                  </a:lnTo>
                  <a:lnTo>
                    <a:pt x="119697" y="49237"/>
                  </a:lnTo>
                  <a:lnTo>
                    <a:pt x="129400" y="42773"/>
                  </a:lnTo>
                  <a:lnTo>
                    <a:pt x="129400" y="39979"/>
                  </a:lnTo>
                  <a:close/>
                </a:path>
                <a:path w="194310" h="118110">
                  <a:moveTo>
                    <a:pt x="129679" y="52565"/>
                  </a:moveTo>
                  <a:lnTo>
                    <a:pt x="129679" y="55359"/>
                  </a:lnTo>
                  <a:lnTo>
                    <a:pt x="141312" y="62356"/>
                  </a:lnTo>
                  <a:lnTo>
                    <a:pt x="141312" y="59562"/>
                  </a:lnTo>
                  <a:lnTo>
                    <a:pt x="129679" y="52565"/>
                  </a:lnTo>
                  <a:close/>
                </a:path>
                <a:path w="194310" h="118110">
                  <a:moveTo>
                    <a:pt x="151002" y="53149"/>
                  </a:moveTo>
                  <a:lnTo>
                    <a:pt x="141312" y="59562"/>
                  </a:lnTo>
                  <a:lnTo>
                    <a:pt x="141312" y="62356"/>
                  </a:lnTo>
                  <a:lnTo>
                    <a:pt x="151002" y="55943"/>
                  </a:lnTo>
                  <a:lnTo>
                    <a:pt x="151002" y="53149"/>
                  </a:lnTo>
                  <a:close/>
                </a:path>
                <a:path w="194310" h="118110">
                  <a:moveTo>
                    <a:pt x="151282" y="65735"/>
                  </a:moveTo>
                  <a:lnTo>
                    <a:pt x="151282" y="68529"/>
                  </a:lnTo>
                  <a:lnTo>
                    <a:pt x="162928" y="75526"/>
                  </a:lnTo>
                  <a:lnTo>
                    <a:pt x="162928" y="72732"/>
                  </a:lnTo>
                  <a:lnTo>
                    <a:pt x="151282" y="65735"/>
                  </a:lnTo>
                  <a:close/>
                </a:path>
                <a:path w="194310" h="118110">
                  <a:moveTo>
                    <a:pt x="172618" y="66255"/>
                  </a:moveTo>
                  <a:lnTo>
                    <a:pt x="162928" y="72732"/>
                  </a:lnTo>
                  <a:lnTo>
                    <a:pt x="162928" y="75526"/>
                  </a:lnTo>
                  <a:lnTo>
                    <a:pt x="172618" y="69062"/>
                  </a:lnTo>
                  <a:lnTo>
                    <a:pt x="172618" y="66255"/>
                  </a:lnTo>
                  <a:close/>
                </a:path>
                <a:path w="194310" h="118110">
                  <a:moveTo>
                    <a:pt x="172897" y="78854"/>
                  </a:moveTo>
                  <a:lnTo>
                    <a:pt x="172897" y="81648"/>
                  </a:lnTo>
                  <a:lnTo>
                    <a:pt x="184531" y="88633"/>
                  </a:lnTo>
                  <a:lnTo>
                    <a:pt x="184531" y="85839"/>
                  </a:lnTo>
                  <a:lnTo>
                    <a:pt x="172897" y="78854"/>
                  </a:lnTo>
                  <a:close/>
                </a:path>
                <a:path w="194310" h="118110">
                  <a:moveTo>
                    <a:pt x="194233" y="79425"/>
                  </a:moveTo>
                  <a:lnTo>
                    <a:pt x="184531" y="85839"/>
                  </a:lnTo>
                  <a:lnTo>
                    <a:pt x="184531" y="88633"/>
                  </a:lnTo>
                  <a:lnTo>
                    <a:pt x="194233" y="82232"/>
                  </a:lnTo>
                  <a:lnTo>
                    <a:pt x="194233" y="79425"/>
                  </a:lnTo>
                  <a:close/>
                </a:path>
                <a:path w="194310" h="118110">
                  <a:moveTo>
                    <a:pt x="28816" y="9791"/>
                  </a:moveTo>
                  <a:lnTo>
                    <a:pt x="28816" y="12585"/>
                  </a:lnTo>
                  <a:lnTo>
                    <a:pt x="40449" y="19575"/>
                  </a:lnTo>
                  <a:lnTo>
                    <a:pt x="40455" y="16772"/>
                  </a:lnTo>
                  <a:lnTo>
                    <a:pt x="28816" y="9791"/>
                  </a:lnTo>
                  <a:close/>
                </a:path>
                <a:path w="194310" h="118110">
                  <a:moveTo>
                    <a:pt x="50152" y="10312"/>
                  </a:moveTo>
                  <a:lnTo>
                    <a:pt x="40455" y="16772"/>
                  </a:lnTo>
                  <a:lnTo>
                    <a:pt x="40462" y="19574"/>
                  </a:lnTo>
                  <a:lnTo>
                    <a:pt x="50152" y="13106"/>
                  </a:lnTo>
                  <a:lnTo>
                    <a:pt x="50152" y="10312"/>
                  </a:lnTo>
                  <a:close/>
                </a:path>
                <a:path w="194310" h="118110">
                  <a:moveTo>
                    <a:pt x="50431" y="22898"/>
                  </a:moveTo>
                  <a:lnTo>
                    <a:pt x="50431" y="25755"/>
                  </a:lnTo>
                  <a:lnTo>
                    <a:pt x="62064" y="32753"/>
                  </a:lnTo>
                  <a:lnTo>
                    <a:pt x="61981" y="29895"/>
                  </a:lnTo>
                  <a:lnTo>
                    <a:pt x="50431" y="22898"/>
                  </a:lnTo>
                  <a:close/>
                </a:path>
                <a:path w="194310" h="118110">
                  <a:moveTo>
                    <a:pt x="71767" y="23482"/>
                  </a:moveTo>
                  <a:lnTo>
                    <a:pt x="62064" y="29895"/>
                  </a:lnTo>
                  <a:lnTo>
                    <a:pt x="62064" y="32689"/>
                  </a:lnTo>
                  <a:lnTo>
                    <a:pt x="71767" y="26276"/>
                  </a:lnTo>
                  <a:lnTo>
                    <a:pt x="71767" y="23482"/>
                  </a:lnTo>
                  <a:close/>
                </a:path>
                <a:path w="194310" h="118110">
                  <a:moveTo>
                    <a:pt x="72034" y="36068"/>
                  </a:moveTo>
                  <a:lnTo>
                    <a:pt x="72034" y="38874"/>
                  </a:lnTo>
                  <a:lnTo>
                    <a:pt x="83680" y="45859"/>
                  </a:lnTo>
                  <a:lnTo>
                    <a:pt x="83673" y="43061"/>
                  </a:lnTo>
                  <a:lnTo>
                    <a:pt x="72034" y="36068"/>
                  </a:lnTo>
                  <a:close/>
                </a:path>
                <a:path w="194310" h="118110">
                  <a:moveTo>
                    <a:pt x="93370" y="36652"/>
                  </a:moveTo>
                  <a:lnTo>
                    <a:pt x="83673" y="43061"/>
                  </a:lnTo>
                  <a:lnTo>
                    <a:pt x="83680" y="45859"/>
                  </a:lnTo>
                  <a:lnTo>
                    <a:pt x="93370" y="39446"/>
                  </a:lnTo>
                  <a:lnTo>
                    <a:pt x="93370" y="36652"/>
                  </a:lnTo>
                  <a:close/>
                </a:path>
                <a:path w="194310" h="118110">
                  <a:moveTo>
                    <a:pt x="129667" y="108216"/>
                  </a:moveTo>
                  <a:lnTo>
                    <a:pt x="129667" y="111074"/>
                  </a:lnTo>
                  <a:lnTo>
                    <a:pt x="141300" y="118071"/>
                  </a:lnTo>
                  <a:lnTo>
                    <a:pt x="141300" y="115277"/>
                  </a:lnTo>
                  <a:lnTo>
                    <a:pt x="129667" y="108216"/>
                  </a:lnTo>
                  <a:close/>
                </a:path>
                <a:path w="194310" h="118110">
                  <a:moveTo>
                    <a:pt x="151002" y="108800"/>
                  </a:moveTo>
                  <a:lnTo>
                    <a:pt x="141300" y="115277"/>
                  </a:lnTo>
                  <a:lnTo>
                    <a:pt x="141300" y="118071"/>
                  </a:lnTo>
                  <a:lnTo>
                    <a:pt x="151002" y="111607"/>
                  </a:lnTo>
                  <a:lnTo>
                    <a:pt x="151002" y="108800"/>
                  </a:lnTo>
                  <a:close/>
                </a:path>
                <a:path w="194310" h="118110">
                  <a:moveTo>
                    <a:pt x="144068" y="98425"/>
                  </a:moveTo>
                  <a:lnTo>
                    <a:pt x="144068" y="101231"/>
                  </a:lnTo>
                  <a:lnTo>
                    <a:pt x="155714" y="108280"/>
                  </a:lnTo>
                  <a:lnTo>
                    <a:pt x="155609" y="105422"/>
                  </a:lnTo>
                  <a:lnTo>
                    <a:pt x="144068" y="98425"/>
                  </a:lnTo>
                  <a:close/>
                </a:path>
                <a:path w="194310" h="118110">
                  <a:moveTo>
                    <a:pt x="165404" y="99009"/>
                  </a:moveTo>
                  <a:lnTo>
                    <a:pt x="155714" y="105422"/>
                  </a:lnTo>
                  <a:lnTo>
                    <a:pt x="155714" y="108280"/>
                  </a:lnTo>
                  <a:lnTo>
                    <a:pt x="165404" y="101803"/>
                  </a:lnTo>
                  <a:lnTo>
                    <a:pt x="165404" y="99009"/>
                  </a:lnTo>
                  <a:close/>
                </a:path>
                <a:path w="194310" h="118110">
                  <a:moveTo>
                    <a:pt x="108051" y="95110"/>
                  </a:moveTo>
                  <a:lnTo>
                    <a:pt x="108051" y="97904"/>
                  </a:lnTo>
                  <a:lnTo>
                    <a:pt x="119697" y="104901"/>
                  </a:lnTo>
                  <a:lnTo>
                    <a:pt x="119697" y="102107"/>
                  </a:lnTo>
                  <a:lnTo>
                    <a:pt x="108051" y="95110"/>
                  </a:lnTo>
                  <a:close/>
                </a:path>
                <a:path w="194310" h="118110">
                  <a:moveTo>
                    <a:pt x="129387" y="95694"/>
                  </a:moveTo>
                  <a:lnTo>
                    <a:pt x="119697" y="102107"/>
                  </a:lnTo>
                  <a:lnTo>
                    <a:pt x="119697" y="104901"/>
                  </a:lnTo>
                  <a:lnTo>
                    <a:pt x="129387" y="98488"/>
                  </a:lnTo>
                  <a:lnTo>
                    <a:pt x="129387" y="95694"/>
                  </a:lnTo>
                  <a:close/>
                </a:path>
                <a:path w="194310" h="118110">
                  <a:moveTo>
                    <a:pt x="158483" y="88633"/>
                  </a:moveTo>
                  <a:lnTo>
                    <a:pt x="158483" y="91439"/>
                  </a:lnTo>
                  <a:lnTo>
                    <a:pt x="170116" y="98425"/>
                  </a:lnTo>
                  <a:lnTo>
                    <a:pt x="170116" y="95631"/>
                  </a:lnTo>
                  <a:lnTo>
                    <a:pt x="158483" y="88633"/>
                  </a:lnTo>
                  <a:close/>
                </a:path>
                <a:path w="194310" h="118110">
                  <a:moveTo>
                    <a:pt x="179819" y="89217"/>
                  </a:moveTo>
                  <a:lnTo>
                    <a:pt x="170116" y="95631"/>
                  </a:lnTo>
                  <a:lnTo>
                    <a:pt x="170116" y="98425"/>
                  </a:lnTo>
                  <a:lnTo>
                    <a:pt x="179819" y="92024"/>
                  </a:lnTo>
                  <a:lnTo>
                    <a:pt x="179819" y="89217"/>
                  </a:lnTo>
                  <a:close/>
                </a:path>
                <a:path w="194310" h="118110">
                  <a:moveTo>
                    <a:pt x="122466" y="85318"/>
                  </a:moveTo>
                  <a:lnTo>
                    <a:pt x="122466" y="88112"/>
                  </a:lnTo>
                  <a:lnTo>
                    <a:pt x="134099" y="95110"/>
                  </a:lnTo>
                  <a:lnTo>
                    <a:pt x="134099" y="92316"/>
                  </a:lnTo>
                  <a:lnTo>
                    <a:pt x="122466" y="85318"/>
                  </a:lnTo>
                  <a:close/>
                </a:path>
                <a:path w="194310" h="118110">
                  <a:moveTo>
                    <a:pt x="143802" y="85902"/>
                  </a:moveTo>
                  <a:lnTo>
                    <a:pt x="134099" y="92316"/>
                  </a:lnTo>
                  <a:lnTo>
                    <a:pt x="134099" y="95110"/>
                  </a:lnTo>
                  <a:lnTo>
                    <a:pt x="143802" y="88633"/>
                  </a:lnTo>
                  <a:lnTo>
                    <a:pt x="143802" y="85902"/>
                  </a:lnTo>
                  <a:close/>
                </a:path>
                <a:path w="194310" h="118110">
                  <a:moveTo>
                    <a:pt x="43218" y="55651"/>
                  </a:moveTo>
                  <a:lnTo>
                    <a:pt x="43218" y="58445"/>
                  </a:lnTo>
                  <a:lnTo>
                    <a:pt x="98082" y="91732"/>
                  </a:lnTo>
                  <a:lnTo>
                    <a:pt x="98082" y="88925"/>
                  </a:lnTo>
                  <a:lnTo>
                    <a:pt x="43218" y="55651"/>
                  </a:lnTo>
                  <a:close/>
                </a:path>
                <a:path w="194310" h="118110">
                  <a:moveTo>
                    <a:pt x="107772" y="82524"/>
                  </a:moveTo>
                  <a:lnTo>
                    <a:pt x="98082" y="88925"/>
                  </a:lnTo>
                  <a:lnTo>
                    <a:pt x="98082" y="91732"/>
                  </a:lnTo>
                  <a:lnTo>
                    <a:pt x="107772" y="85318"/>
                  </a:lnTo>
                  <a:lnTo>
                    <a:pt x="107772" y="82524"/>
                  </a:lnTo>
                  <a:close/>
                </a:path>
                <a:path w="194310" h="118110">
                  <a:moveTo>
                    <a:pt x="136880" y="75526"/>
                  </a:moveTo>
                  <a:lnTo>
                    <a:pt x="136880" y="78320"/>
                  </a:lnTo>
                  <a:lnTo>
                    <a:pt x="148513" y="85318"/>
                  </a:lnTo>
                  <a:lnTo>
                    <a:pt x="148513" y="82524"/>
                  </a:lnTo>
                  <a:lnTo>
                    <a:pt x="136880" y="75526"/>
                  </a:lnTo>
                  <a:close/>
                </a:path>
                <a:path w="194310" h="118110">
                  <a:moveTo>
                    <a:pt x="158203" y="76047"/>
                  </a:moveTo>
                  <a:lnTo>
                    <a:pt x="148513" y="82524"/>
                  </a:lnTo>
                  <a:lnTo>
                    <a:pt x="148513" y="85318"/>
                  </a:lnTo>
                  <a:lnTo>
                    <a:pt x="158203" y="78854"/>
                  </a:lnTo>
                  <a:lnTo>
                    <a:pt x="158203" y="76047"/>
                  </a:lnTo>
                  <a:close/>
                </a:path>
                <a:path w="194310" h="118110">
                  <a:moveTo>
                    <a:pt x="100850" y="72148"/>
                  </a:moveTo>
                  <a:lnTo>
                    <a:pt x="100850" y="74942"/>
                  </a:lnTo>
                  <a:lnTo>
                    <a:pt x="112483" y="81932"/>
                  </a:lnTo>
                  <a:lnTo>
                    <a:pt x="112489" y="79129"/>
                  </a:lnTo>
                  <a:lnTo>
                    <a:pt x="100850" y="72148"/>
                  </a:lnTo>
                  <a:close/>
                </a:path>
                <a:path w="194310" h="118110">
                  <a:moveTo>
                    <a:pt x="122186" y="72732"/>
                  </a:moveTo>
                  <a:lnTo>
                    <a:pt x="112489" y="79129"/>
                  </a:lnTo>
                  <a:lnTo>
                    <a:pt x="112496" y="81932"/>
                  </a:lnTo>
                  <a:lnTo>
                    <a:pt x="122186" y="75526"/>
                  </a:lnTo>
                  <a:lnTo>
                    <a:pt x="122186" y="72732"/>
                  </a:lnTo>
                  <a:close/>
                </a:path>
                <a:path w="194310" h="118110">
                  <a:moveTo>
                    <a:pt x="115265" y="62356"/>
                  </a:moveTo>
                  <a:lnTo>
                    <a:pt x="115265" y="65150"/>
                  </a:lnTo>
                  <a:lnTo>
                    <a:pt x="126898" y="72148"/>
                  </a:lnTo>
                  <a:lnTo>
                    <a:pt x="126898" y="69354"/>
                  </a:lnTo>
                  <a:lnTo>
                    <a:pt x="115265" y="62356"/>
                  </a:lnTo>
                  <a:close/>
                </a:path>
                <a:path w="194310" h="118110">
                  <a:moveTo>
                    <a:pt x="136588" y="62941"/>
                  </a:moveTo>
                  <a:lnTo>
                    <a:pt x="126898" y="69354"/>
                  </a:lnTo>
                  <a:lnTo>
                    <a:pt x="126898" y="72148"/>
                  </a:lnTo>
                  <a:lnTo>
                    <a:pt x="136588" y="65735"/>
                  </a:lnTo>
                  <a:lnTo>
                    <a:pt x="136588" y="62941"/>
                  </a:lnTo>
                  <a:close/>
                </a:path>
                <a:path w="194310" h="118110">
                  <a:moveTo>
                    <a:pt x="79248" y="59029"/>
                  </a:moveTo>
                  <a:lnTo>
                    <a:pt x="79248" y="61836"/>
                  </a:lnTo>
                  <a:lnTo>
                    <a:pt x="90881" y="68821"/>
                  </a:lnTo>
                  <a:lnTo>
                    <a:pt x="90881" y="66027"/>
                  </a:lnTo>
                  <a:lnTo>
                    <a:pt x="79248" y="59029"/>
                  </a:lnTo>
                  <a:close/>
                </a:path>
                <a:path w="194310" h="118110">
                  <a:moveTo>
                    <a:pt x="100571" y="59562"/>
                  </a:moveTo>
                  <a:lnTo>
                    <a:pt x="90881" y="66027"/>
                  </a:lnTo>
                  <a:lnTo>
                    <a:pt x="90881" y="68821"/>
                  </a:lnTo>
                  <a:lnTo>
                    <a:pt x="100571" y="62356"/>
                  </a:lnTo>
                  <a:lnTo>
                    <a:pt x="100571" y="59562"/>
                  </a:lnTo>
                  <a:close/>
                </a:path>
                <a:path w="194310" h="118110">
                  <a:moveTo>
                    <a:pt x="93649" y="49237"/>
                  </a:moveTo>
                  <a:lnTo>
                    <a:pt x="93649" y="52044"/>
                  </a:lnTo>
                  <a:lnTo>
                    <a:pt x="105282" y="59029"/>
                  </a:lnTo>
                  <a:lnTo>
                    <a:pt x="105282" y="56235"/>
                  </a:lnTo>
                  <a:lnTo>
                    <a:pt x="93649" y="49237"/>
                  </a:lnTo>
                  <a:close/>
                </a:path>
                <a:path w="194310" h="118110">
                  <a:moveTo>
                    <a:pt x="114985" y="49771"/>
                  </a:moveTo>
                  <a:lnTo>
                    <a:pt x="105282" y="56235"/>
                  </a:lnTo>
                  <a:lnTo>
                    <a:pt x="105282" y="59029"/>
                  </a:lnTo>
                  <a:lnTo>
                    <a:pt x="114985" y="52565"/>
                  </a:lnTo>
                  <a:lnTo>
                    <a:pt x="114985" y="49771"/>
                  </a:lnTo>
                  <a:close/>
                </a:path>
                <a:path w="194310" h="118110">
                  <a:moveTo>
                    <a:pt x="57632" y="45859"/>
                  </a:moveTo>
                  <a:lnTo>
                    <a:pt x="57632" y="48653"/>
                  </a:lnTo>
                  <a:lnTo>
                    <a:pt x="69265" y="55651"/>
                  </a:lnTo>
                  <a:lnTo>
                    <a:pt x="69265" y="52857"/>
                  </a:lnTo>
                  <a:lnTo>
                    <a:pt x="57632" y="45859"/>
                  </a:lnTo>
                  <a:close/>
                </a:path>
                <a:path w="194310" h="118110">
                  <a:moveTo>
                    <a:pt x="78955" y="46443"/>
                  </a:moveTo>
                  <a:lnTo>
                    <a:pt x="69265" y="52857"/>
                  </a:lnTo>
                  <a:lnTo>
                    <a:pt x="69265" y="55651"/>
                  </a:lnTo>
                  <a:lnTo>
                    <a:pt x="78955" y="49237"/>
                  </a:lnTo>
                  <a:lnTo>
                    <a:pt x="78955" y="46443"/>
                  </a:lnTo>
                  <a:close/>
                </a:path>
                <a:path w="194310" h="118110">
                  <a:moveTo>
                    <a:pt x="14401" y="19583"/>
                  </a:moveTo>
                  <a:lnTo>
                    <a:pt x="14414" y="22377"/>
                  </a:lnTo>
                  <a:lnTo>
                    <a:pt x="26034" y="29367"/>
                  </a:lnTo>
                  <a:lnTo>
                    <a:pt x="26041" y="26564"/>
                  </a:lnTo>
                  <a:lnTo>
                    <a:pt x="14401" y="19583"/>
                  </a:lnTo>
                  <a:close/>
                </a:path>
                <a:path w="194310" h="118110">
                  <a:moveTo>
                    <a:pt x="35737" y="20104"/>
                  </a:moveTo>
                  <a:lnTo>
                    <a:pt x="26041" y="26564"/>
                  </a:lnTo>
                  <a:lnTo>
                    <a:pt x="26047" y="29366"/>
                  </a:lnTo>
                  <a:lnTo>
                    <a:pt x="35737" y="22898"/>
                  </a:lnTo>
                  <a:lnTo>
                    <a:pt x="35737" y="20104"/>
                  </a:lnTo>
                  <a:close/>
                </a:path>
                <a:path w="194310" h="118110">
                  <a:moveTo>
                    <a:pt x="36017" y="32753"/>
                  </a:moveTo>
                  <a:lnTo>
                    <a:pt x="36017" y="35547"/>
                  </a:lnTo>
                  <a:lnTo>
                    <a:pt x="47650" y="42544"/>
                  </a:lnTo>
                  <a:lnTo>
                    <a:pt x="47565" y="39687"/>
                  </a:lnTo>
                  <a:lnTo>
                    <a:pt x="36017" y="32753"/>
                  </a:lnTo>
                  <a:close/>
                </a:path>
                <a:path w="194310" h="118110">
                  <a:moveTo>
                    <a:pt x="57353" y="33274"/>
                  </a:moveTo>
                  <a:lnTo>
                    <a:pt x="47650" y="39687"/>
                  </a:lnTo>
                  <a:lnTo>
                    <a:pt x="47650" y="42481"/>
                  </a:lnTo>
                  <a:lnTo>
                    <a:pt x="57353" y="36068"/>
                  </a:lnTo>
                  <a:lnTo>
                    <a:pt x="57353" y="33274"/>
                  </a:lnTo>
                  <a:close/>
                </a:path>
                <a:path w="194310" h="118110">
                  <a:moveTo>
                    <a:pt x="0" y="29375"/>
                  </a:moveTo>
                  <a:lnTo>
                    <a:pt x="0" y="32169"/>
                  </a:lnTo>
                  <a:lnTo>
                    <a:pt x="11633" y="39154"/>
                  </a:lnTo>
                  <a:lnTo>
                    <a:pt x="11633" y="36360"/>
                  </a:lnTo>
                  <a:lnTo>
                    <a:pt x="0" y="29375"/>
                  </a:lnTo>
                  <a:close/>
                </a:path>
                <a:path w="194310" h="118110">
                  <a:moveTo>
                    <a:pt x="21323" y="29895"/>
                  </a:moveTo>
                  <a:lnTo>
                    <a:pt x="11633" y="36360"/>
                  </a:lnTo>
                  <a:lnTo>
                    <a:pt x="11633" y="39154"/>
                  </a:lnTo>
                  <a:lnTo>
                    <a:pt x="21323" y="32689"/>
                  </a:lnTo>
                  <a:lnTo>
                    <a:pt x="21323" y="29895"/>
                  </a:lnTo>
                  <a:close/>
                </a:path>
                <a:path w="194310" h="118110">
                  <a:moveTo>
                    <a:pt x="21615" y="42544"/>
                  </a:moveTo>
                  <a:lnTo>
                    <a:pt x="21615" y="45338"/>
                  </a:lnTo>
                  <a:lnTo>
                    <a:pt x="33248" y="52336"/>
                  </a:lnTo>
                  <a:lnTo>
                    <a:pt x="33163" y="49479"/>
                  </a:lnTo>
                  <a:lnTo>
                    <a:pt x="21615" y="42544"/>
                  </a:lnTo>
                  <a:close/>
                </a:path>
                <a:path w="194310" h="118110">
                  <a:moveTo>
                    <a:pt x="42938" y="43065"/>
                  </a:moveTo>
                  <a:lnTo>
                    <a:pt x="33248" y="49479"/>
                  </a:lnTo>
                  <a:lnTo>
                    <a:pt x="33248" y="52273"/>
                  </a:lnTo>
                  <a:lnTo>
                    <a:pt x="42938" y="45859"/>
                  </a:lnTo>
                  <a:lnTo>
                    <a:pt x="42938" y="43065"/>
                  </a:lnTo>
                  <a:close/>
                </a:path>
              </a:pathLst>
            </a:custGeom>
            <a:solidFill>
              <a:srgbClr val="959595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910918" y="4404931"/>
              <a:ext cx="18415" cy="45085"/>
            </a:xfrm>
            <a:custGeom>
              <a:avLst/>
              <a:gdLst/>
              <a:ahLst/>
              <a:cxnLst/>
              <a:rect l="l" t="t" r="r" b="b"/>
              <a:pathLst>
                <a:path w="18414" h="45085">
                  <a:moveTo>
                    <a:pt x="17322" y="0"/>
                  </a:moveTo>
                  <a:lnTo>
                    <a:pt x="9232" y="4724"/>
                  </a:lnTo>
                  <a:lnTo>
                    <a:pt x="9118" y="38468"/>
                  </a:lnTo>
                  <a:lnTo>
                    <a:pt x="9461" y="39052"/>
                  </a:lnTo>
                  <a:lnTo>
                    <a:pt x="10045" y="39230"/>
                  </a:lnTo>
                  <a:lnTo>
                    <a:pt x="10452" y="38938"/>
                  </a:lnTo>
                  <a:lnTo>
                    <a:pt x="18122" y="34442"/>
                  </a:lnTo>
                  <a:lnTo>
                    <a:pt x="18300" y="34150"/>
                  </a:lnTo>
                  <a:lnTo>
                    <a:pt x="18237" y="698"/>
                  </a:lnTo>
                  <a:lnTo>
                    <a:pt x="17894" y="114"/>
                  </a:lnTo>
                  <a:lnTo>
                    <a:pt x="17322" y="0"/>
                  </a:lnTo>
                  <a:close/>
                </a:path>
                <a:path w="18414" h="45085">
                  <a:moveTo>
                    <a:pt x="5080" y="7175"/>
                  </a:moveTo>
                  <a:lnTo>
                    <a:pt x="4622" y="7467"/>
                  </a:lnTo>
                  <a:lnTo>
                    <a:pt x="292" y="9969"/>
                  </a:lnTo>
                  <a:lnTo>
                    <a:pt x="63" y="10147"/>
                  </a:lnTo>
                  <a:lnTo>
                    <a:pt x="0" y="44005"/>
                  </a:lnTo>
                  <a:lnTo>
                    <a:pt x="228" y="44475"/>
                  </a:lnTo>
                  <a:lnTo>
                    <a:pt x="812" y="44589"/>
                  </a:lnTo>
                  <a:lnTo>
                    <a:pt x="1269" y="44348"/>
                  </a:lnTo>
                  <a:lnTo>
                    <a:pt x="5829" y="41668"/>
                  </a:lnTo>
                  <a:lnTo>
                    <a:pt x="6007" y="41376"/>
                  </a:lnTo>
                  <a:lnTo>
                    <a:pt x="5892" y="7759"/>
                  </a:lnTo>
                  <a:lnTo>
                    <a:pt x="5600" y="7340"/>
                  </a:lnTo>
                  <a:lnTo>
                    <a:pt x="5080" y="7175"/>
                  </a:lnTo>
                  <a:close/>
                </a:path>
              </a:pathLst>
            </a:custGeom>
            <a:solidFill>
              <a:srgbClr val="808080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641703" y="4214240"/>
              <a:ext cx="167449" cy="321183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641702" y="4214243"/>
              <a:ext cx="224154" cy="321310"/>
            </a:xfrm>
            <a:custGeom>
              <a:avLst/>
              <a:gdLst/>
              <a:ahLst/>
              <a:cxnLst/>
              <a:rect l="l" t="t" r="r" b="b"/>
              <a:pathLst>
                <a:path w="224155" h="321310">
                  <a:moveTo>
                    <a:pt x="167445" y="229622"/>
                  </a:moveTo>
                  <a:lnTo>
                    <a:pt x="131145" y="217400"/>
                  </a:lnTo>
                  <a:lnTo>
                    <a:pt x="96809" y="200642"/>
                  </a:lnTo>
                  <a:lnTo>
                    <a:pt x="64841" y="179580"/>
                  </a:lnTo>
                  <a:lnTo>
                    <a:pt x="35645" y="154441"/>
                  </a:lnTo>
                  <a:lnTo>
                    <a:pt x="35645" y="0"/>
                  </a:lnTo>
                  <a:lnTo>
                    <a:pt x="65478" y="24364"/>
                  </a:lnTo>
                  <a:lnTo>
                    <a:pt x="97577" y="45341"/>
                  </a:lnTo>
                  <a:lnTo>
                    <a:pt x="131661" y="62778"/>
                  </a:lnTo>
                  <a:lnTo>
                    <a:pt x="167445" y="76521"/>
                  </a:lnTo>
                  <a:lnTo>
                    <a:pt x="167445" y="229622"/>
                  </a:lnTo>
                  <a:close/>
                </a:path>
                <a:path w="224155" h="321310">
                  <a:moveTo>
                    <a:pt x="0" y="229622"/>
                  </a:moveTo>
                  <a:lnTo>
                    <a:pt x="34643" y="259967"/>
                  </a:lnTo>
                  <a:lnTo>
                    <a:pt x="72619" y="285519"/>
                  </a:lnTo>
                  <a:lnTo>
                    <a:pt x="113463" y="306013"/>
                  </a:lnTo>
                  <a:lnTo>
                    <a:pt x="156708" y="321179"/>
                  </a:lnTo>
                  <a:lnTo>
                    <a:pt x="156708" y="255498"/>
                  </a:lnTo>
                  <a:lnTo>
                    <a:pt x="113498" y="240300"/>
                  </a:lnTo>
                  <a:lnTo>
                    <a:pt x="72669" y="219802"/>
                  </a:lnTo>
                  <a:lnTo>
                    <a:pt x="34683" y="194277"/>
                  </a:lnTo>
                  <a:lnTo>
                    <a:pt x="0" y="163999"/>
                  </a:lnTo>
                  <a:lnTo>
                    <a:pt x="0" y="229622"/>
                  </a:lnTo>
                  <a:close/>
                </a:path>
                <a:path w="224155" h="321310">
                  <a:moveTo>
                    <a:pt x="11435" y="191332"/>
                  </a:moveTo>
                  <a:lnTo>
                    <a:pt x="19610" y="199231"/>
                  </a:lnTo>
                  <a:lnTo>
                    <a:pt x="28176" y="206660"/>
                  </a:lnTo>
                  <a:lnTo>
                    <a:pt x="37113" y="213608"/>
                  </a:lnTo>
                  <a:lnTo>
                    <a:pt x="46405" y="220064"/>
                  </a:lnTo>
                </a:path>
                <a:path w="224155" h="321310">
                  <a:moveTo>
                    <a:pt x="11435" y="200948"/>
                  </a:moveTo>
                  <a:lnTo>
                    <a:pt x="19610" y="208813"/>
                  </a:lnTo>
                  <a:lnTo>
                    <a:pt x="28176" y="216225"/>
                  </a:lnTo>
                  <a:lnTo>
                    <a:pt x="37113" y="223166"/>
                  </a:lnTo>
                  <a:lnTo>
                    <a:pt x="46405" y="229622"/>
                  </a:lnTo>
                </a:path>
                <a:path w="224155" h="321310">
                  <a:moveTo>
                    <a:pt x="11435" y="210506"/>
                  </a:moveTo>
                  <a:lnTo>
                    <a:pt x="19610" y="218371"/>
                  </a:lnTo>
                  <a:lnTo>
                    <a:pt x="28176" y="225783"/>
                  </a:lnTo>
                  <a:lnTo>
                    <a:pt x="37113" y="232724"/>
                  </a:lnTo>
                  <a:lnTo>
                    <a:pt x="46405" y="239180"/>
                  </a:lnTo>
                </a:path>
                <a:path w="224155" h="321310">
                  <a:moveTo>
                    <a:pt x="11435" y="220064"/>
                  </a:moveTo>
                  <a:lnTo>
                    <a:pt x="19610" y="227929"/>
                  </a:lnTo>
                  <a:lnTo>
                    <a:pt x="28176" y="235341"/>
                  </a:lnTo>
                  <a:lnTo>
                    <a:pt x="37113" y="242282"/>
                  </a:lnTo>
                  <a:lnTo>
                    <a:pt x="46405" y="248738"/>
                  </a:lnTo>
                </a:path>
                <a:path w="224155" h="321310">
                  <a:moveTo>
                    <a:pt x="137889" y="15618"/>
                  </a:moveTo>
                  <a:lnTo>
                    <a:pt x="199772" y="51927"/>
                  </a:lnTo>
                </a:path>
                <a:path w="224155" h="321310">
                  <a:moveTo>
                    <a:pt x="145913" y="13404"/>
                  </a:moveTo>
                  <a:lnTo>
                    <a:pt x="207796" y="49654"/>
                  </a:lnTo>
                </a:path>
                <a:path w="224155" h="321310">
                  <a:moveTo>
                    <a:pt x="153995" y="11131"/>
                  </a:moveTo>
                  <a:lnTo>
                    <a:pt x="215877" y="47381"/>
                  </a:lnTo>
                </a:path>
                <a:path w="224155" h="321310">
                  <a:moveTo>
                    <a:pt x="162077" y="8858"/>
                  </a:moveTo>
                  <a:lnTo>
                    <a:pt x="223959" y="45108"/>
                  </a:lnTo>
                </a:path>
              </a:pathLst>
            </a:custGeom>
            <a:ln w="41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693488" y="4248395"/>
              <a:ext cx="95885" cy="168275"/>
            </a:xfrm>
            <a:custGeom>
              <a:avLst/>
              <a:gdLst/>
              <a:ahLst/>
              <a:cxnLst/>
              <a:rect l="l" t="t" r="r" b="b"/>
              <a:pathLst>
                <a:path w="95885" h="168275">
                  <a:moveTo>
                    <a:pt x="0" y="0"/>
                  </a:moveTo>
                  <a:lnTo>
                    <a:pt x="0" y="110731"/>
                  </a:lnTo>
                  <a:lnTo>
                    <a:pt x="21888" y="128278"/>
                  </a:lnTo>
                  <a:lnTo>
                    <a:pt x="45202" y="143710"/>
                  </a:lnTo>
                  <a:lnTo>
                    <a:pt x="69792" y="156946"/>
                  </a:lnTo>
                  <a:lnTo>
                    <a:pt x="95513" y="167904"/>
                  </a:lnTo>
                </a:path>
              </a:pathLst>
            </a:custGeom>
            <a:ln w="416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641702" y="4199207"/>
              <a:ext cx="303530" cy="336550"/>
            </a:xfrm>
            <a:custGeom>
              <a:avLst/>
              <a:gdLst/>
              <a:ahLst/>
              <a:cxnLst/>
              <a:rect l="l" t="t" r="r" b="b"/>
              <a:pathLst>
                <a:path w="303530" h="336550">
                  <a:moveTo>
                    <a:pt x="156708" y="336216"/>
                  </a:moveTo>
                  <a:lnTo>
                    <a:pt x="303332" y="250136"/>
                  </a:lnTo>
                  <a:lnTo>
                    <a:pt x="303332" y="184513"/>
                  </a:lnTo>
                  <a:lnTo>
                    <a:pt x="254900" y="155840"/>
                  </a:lnTo>
                  <a:lnTo>
                    <a:pt x="254900" y="65623"/>
                  </a:lnTo>
                  <a:lnTo>
                    <a:pt x="152667" y="5478"/>
                  </a:lnTo>
                  <a:lnTo>
                    <a:pt x="105563" y="19115"/>
                  </a:lnTo>
                  <a:lnTo>
                    <a:pt x="73306" y="0"/>
                  </a:lnTo>
                  <a:lnTo>
                    <a:pt x="35645" y="15036"/>
                  </a:lnTo>
                  <a:lnTo>
                    <a:pt x="35645" y="158579"/>
                  </a:lnTo>
                  <a:lnTo>
                    <a:pt x="0" y="179035"/>
                  </a:lnTo>
                  <a:lnTo>
                    <a:pt x="0" y="244658"/>
                  </a:lnTo>
                  <a:lnTo>
                    <a:pt x="34727" y="274872"/>
                  </a:lnTo>
                  <a:lnTo>
                    <a:pt x="72723" y="300381"/>
                  </a:lnTo>
                  <a:lnTo>
                    <a:pt x="113535" y="320918"/>
                  </a:lnTo>
                  <a:lnTo>
                    <a:pt x="156708" y="336216"/>
                  </a:lnTo>
                  <a:close/>
                </a:path>
              </a:pathLst>
            </a:custGeom>
            <a:ln w="86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525032" y="4451036"/>
              <a:ext cx="266505" cy="172142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770240" y="4416653"/>
              <a:ext cx="11137" cy="13106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770240" y="4416649"/>
              <a:ext cx="11430" cy="13335"/>
            </a:xfrm>
            <a:custGeom>
              <a:avLst/>
              <a:gdLst/>
              <a:ahLst/>
              <a:cxnLst/>
              <a:rect l="l" t="t" r="r" b="b"/>
              <a:pathLst>
                <a:path w="11430" h="13335">
                  <a:moveTo>
                    <a:pt x="9467" y="4254"/>
                  </a:moveTo>
                  <a:lnTo>
                    <a:pt x="7850" y="1340"/>
                  </a:lnTo>
                  <a:lnTo>
                    <a:pt x="4733" y="0"/>
                  </a:lnTo>
                  <a:lnTo>
                    <a:pt x="2597" y="1282"/>
                  </a:lnTo>
                  <a:lnTo>
                    <a:pt x="404" y="2506"/>
                  </a:lnTo>
                  <a:lnTo>
                    <a:pt x="0" y="5944"/>
                  </a:lnTo>
                  <a:lnTo>
                    <a:pt x="1674" y="8858"/>
                  </a:lnTo>
                  <a:lnTo>
                    <a:pt x="3348" y="11772"/>
                  </a:lnTo>
                  <a:lnTo>
                    <a:pt x="6465" y="13112"/>
                  </a:lnTo>
                  <a:lnTo>
                    <a:pt x="8601" y="11830"/>
                  </a:lnTo>
                  <a:lnTo>
                    <a:pt x="10737" y="10548"/>
                  </a:lnTo>
                  <a:lnTo>
                    <a:pt x="11141" y="7168"/>
                  </a:lnTo>
                  <a:lnTo>
                    <a:pt x="9467" y="425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693481" y="4248391"/>
              <a:ext cx="95516" cy="162953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693488" y="4248395"/>
              <a:ext cx="95885" cy="168275"/>
            </a:xfrm>
            <a:custGeom>
              <a:avLst/>
              <a:gdLst/>
              <a:ahLst/>
              <a:cxnLst/>
              <a:rect l="l" t="t" r="r" b="b"/>
              <a:pathLst>
                <a:path w="95885" h="168275">
                  <a:moveTo>
                    <a:pt x="4052" y="108167"/>
                  </a:moveTo>
                  <a:lnTo>
                    <a:pt x="4052" y="4137"/>
                  </a:lnTo>
                  <a:lnTo>
                    <a:pt x="0" y="0"/>
                  </a:lnTo>
                  <a:lnTo>
                    <a:pt x="21173" y="18681"/>
                  </a:lnTo>
                  <a:lnTo>
                    <a:pt x="44321" y="34581"/>
                  </a:lnTo>
                  <a:lnTo>
                    <a:pt x="69186" y="47542"/>
                  </a:lnTo>
                  <a:lnTo>
                    <a:pt x="95513" y="57405"/>
                  </a:lnTo>
                  <a:lnTo>
                    <a:pt x="95513" y="167904"/>
                  </a:lnTo>
                  <a:lnTo>
                    <a:pt x="95513" y="162950"/>
                  </a:lnTo>
                  <a:lnTo>
                    <a:pt x="70862" y="152472"/>
                  </a:lnTo>
                  <a:lnTo>
                    <a:pt x="47310" y="139798"/>
                  </a:lnTo>
                  <a:lnTo>
                    <a:pt x="24994" y="125004"/>
                  </a:lnTo>
                  <a:lnTo>
                    <a:pt x="4052" y="108167"/>
                  </a:lnTo>
                  <a:close/>
                </a:path>
              </a:pathLst>
            </a:custGeom>
            <a:ln w="41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650605" y="5794791"/>
              <a:ext cx="492125" cy="63500"/>
            </a:xfrm>
            <a:custGeom>
              <a:avLst/>
              <a:gdLst/>
              <a:ahLst/>
              <a:cxnLst/>
              <a:rect l="l" t="t" r="r" b="b"/>
              <a:pathLst>
                <a:path w="492125" h="63500">
                  <a:moveTo>
                    <a:pt x="0" y="40446"/>
                  </a:moveTo>
                  <a:lnTo>
                    <a:pt x="491998" y="22554"/>
                  </a:lnTo>
                </a:path>
                <a:path w="492125" h="63500">
                  <a:moveTo>
                    <a:pt x="22339" y="16143"/>
                  </a:moveTo>
                  <a:lnTo>
                    <a:pt x="0" y="40446"/>
                  </a:lnTo>
                  <a:lnTo>
                    <a:pt x="24013" y="63000"/>
                  </a:lnTo>
                </a:path>
                <a:path w="492125" h="63500">
                  <a:moveTo>
                    <a:pt x="469658" y="46856"/>
                  </a:moveTo>
                  <a:lnTo>
                    <a:pt x="491998" y="22554"/>
                  </a:lnTo>
                  <a:lnTo>
                    <a:pt x="467984" y="0"/>
                  </a:lnTo>
                </a:path>
              </a:pathLst>
            </a:custGeom>
            <a:ln w="8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1518335" y="5453453"/>
            <a:ext cx="405130" cy="123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50" spc="-10" dirty="0">
                <a:latin typeface="Carlito"/>
                <a:cs typeface="Carlito"/>
              </a:rPr>
              <a:t>Các bí</a:t>
            </a:r>
            <a:r>
              <a:rPr sz="650" spc="-50" dirty="0">
                <a:latin typeface="Carlito"/>
                <a:cs typeface="Carlito"/>
              </a:rPr>
              <a:t> </a:t>
            </a:r>
            <a:r>
              <a:rPr sz="650" spc="-10" dirty="0">
                <a:latin typeface="Carlito"/>
                <a:cs typeface="Carlito"/>
              </a:rPr>
              <a:t>danh</a:t>
            </a:r>
            <a:endParaRPr sz="650">
              <a:latin typeface="Carlito"/>
              <a:cs typeface="Carlito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1657964" y="3785483"/>
            <a:ext cx="296545" cy="298450"/>
            <a:chOff x="1657964" y="3785483"/>
            <a:chExt cx="296545" cy="298450"/>
          </a:xfrm>
        </p:grpSpPr>
        <p:sp>
          <p:nvSpPr>
            <p:cNvPr id="92" name="object 92"/>
            <p:cNvSpPr/>
            <p:nvPr/>
          </p:nvSpPr>
          <p:spPr>
            <a:xfrm>
              <a:off x="1672221" y="3794214"/>
              <a:ext cx="281940" cy="289560"/>
            </a:xfrm>
            <a:custGeom>
              <a:avLst/>
              <a:gdLst/>
              <a:ahLst/>
              <a:cxnLst/>
              <a:rect l="l" t="t" r="r" b="b"/>
              <a:pathLst>
                <a:path w="281939" h="289560">
                  <a:moveTo>
                    <a:pt x="93916" y="136550"/>
                  </a:moveTo>
                  <a:lnTo>
                    <a:pt x="66774" y="140003"/>
                  </a:lnTo>
                  <a:lnTo>
                    <a:pt x="41419" y="150007"/>
                  </a:lnTo>
                  <a:lnTo>
                    <a:pt x="18833" y="166034"/>
                  </a:lnTo>
                  <a:lnTo>
                    <a:pt x="0" y="187553"/>
                  </a:lnTo>
                  <a:lnTo>
                    <a:pt x="0" y="289483"/>
                  </a:lnTo>
                  <a:lnTo>
                    <a:pt x="281762" y="289483"/>
                  </a:lnTo>
                  <a:lnTo>
                    <a:pt x="281762" y="187553"/>
                  </a:lnTo>
                  <a:lnTo>
                    <a:pt x="270688" y="174802"/>
                  </a:lnTo>
                  <a:lnTo>
                    <a:pt x="140881" y="174802"/>
                  </a:lnTo>
                  <a:lnTo>
                    <a:pt x="132813" y="174069"/>
                  </a:lnTo>
                  <a:lnTo>
                    <a:pt x="124917" y="171869"/>
                  </a:lnTo>
                  <a:lnTo>
                    <a:pt x="268141" y="171869"/>
                  </a:lnTo>
                  <a:lnTo>
                    <a:pt x="263574" y="166610"/>
                  </a:lnTo>
                  <a:lnTo>
                    <a:pt x="241815" y="150806"/>
                  </a:lnTo>
                  <a:lnTo>
                    <a:pt x="220456" y="141922"/>
                  </a:lnTo>
                  <a:lnTo>
                    <a:pt x="95656" y="141922"/>
                  </a:lnTo>
                  <a:lnTo>
                    <a:pt x="94386" y="138366"/>
                  </a:lnTo>
                  <a:lnTo>
                    <a:pt x="93916" y="136550"/>
                  </a:lnTo>
                  <a:close/>
                </a:path>
                <a:path w="281939" h="289560">
                  <a:moveTo>
                    <a:pt x="268141" y="171869"/>
                  </a:moveTo>
                  <a:lnTo>
                    <a:pt x="156844" y="171869"/>
                  </a:lnTo>
                  <a:lnTo>
                    <a:pt x="148948" y="174069"/>
                  </a:lnTo>
                  <a:lnTo>
                    <a:pt x="140881" y="174802"/>
                  </a:lnTo>
                  <a:lnTo>
                    <a:pt x="270688" y="174802"/>
                  </a:lnTo>
                  <a:lnTo>
                    <a:pt x="268141" y="171869"/>
                  </a:lnTo>
                  <a:close/>
                </a:path>
                <a:path w="281939" h="289560">
                  <a:moveTo>
                    <a:pt x="143395" y="0"/>
                  </a:moveTo>
                  <a:lnTo>
                    <a:pt x="119467" y="5207"/>
                  </a:lnTo>
                  <a:lnTo>
                    <a:pt x="99925" y="19408"/>
                  </a:lnTo>
                  <a:lnTo>
                    <a:pt x="86747" y="40472"/>
                  </a:lnTo>
                  <a:lnTo>
                    <a:pt x="81915" y="66268"/>
                  </a:lnTo>
                  <a:lnTo>
                    <a:pt x="83448" y="81016"/>
                  </a:lnTo>
                  <a:lnTo>
                    <a:pt x="87903" y="94849"/>
                  </a:lnTo>
                  <a:lnTo>
                    <a:pt x="95063" y="107273"/>
                  </a:lnTo>
                  <a:lnTo>
                    <a:pt x="104711" y="117792"/>
                  </a:lnTo>
                  <a:lnTo>
                    <a:pt x="95656" y="128511"/>
                  </a:lnTo>
                  <a:lnTo>
                    <a:pt x="95656" y="141922"/>
                  </a:lnTo>
                  <a:lnTo>
                    <a:pt x="220456" y="141922"/>
                  </a:lnTo>
                  <a:lnTo>
                    <a:pt x="217373" y="140640"/>
                  </a:lnTo>
                  <a:lnTo>
                    <a:pt x="191135" y="136613"/>
                  </a:lnTo>
                  <a:lnTo>
                    <a:pt x="191135" y="128511"/>
                  </a:lnTo>
                  <a:lnTo>
                    <a:pt x="182003" y="117792"/>
                  </a:lnTo>
                  <a:lnTo>
                    <a:pt x="191690" y="107273"/>
                  </a:lnTo>
                  <a:lnTo>
                    <a:pt x="198874" y="94849"/>
                  </a:lnTo>
                  <a:lnTo>
                    <a:pt x="203340" y="81016"/>
                  </a:lnTo>
                  <a:lnTo>
                    <a:pt x="204876" y="66268"/>
                  </a:lnTo>
                  <a:lnTo>
                    <a:pt x="200042" y="40472"/>
                  </a:lnTo>
                  <a:lnTo>
                    <a:pt x="186861" y="19408"/>
                  </a:lnTo>
                  <a:lnTo>
                    <a:pt x="167318" y="5207"/>
                  </a:lnTo>
                  <a:lnTo>
                    <a:pt x="143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740331" y="3786174"/>
              <a:ext cx="123024" cy="171869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738890" y="3785483"/>
              <a:ext cx="125159" cy="173257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658658" y="3914686"/>
              <a:ext cx="286372" cy="160616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658662" y="3914685"/>
              <a:ext cx="286385" cy="160655"/>
            </a:xfrm>
            <a:custGeom>
              <a:avLst/>
              <a:gdLst/>
              <a:ahLst/>
              <a:cxnLst/>
              <a:rect l="l" t="t" r="r" b="b"/>
              <a:pathLst>
                <a:path w="286385" h="160654">
                  <a:moveTo>
                    <a:pt x="47722" y="160619"/>
                  </a:moveTo>
                  <a:lnTo>
                    <a:pt x="286372" y="160619"/>
                  </a:lnTo>
                  <a:lnTo>
                    <a:pt x="286372" y="70518"/>
                  </a:lnTo>
                  <a:lnTo>
                    <a:pt x="270918" y="40838"/>
                  </a:lnTo>
                  <a:lnTo>
                    <a:pt x="248677" y="18321"/>
                  </a:lnTo>
                  <a:lnTo>
                    <a:pt x="221414" y="4273"/>
                  </a:lnTo>
                  <a:lnTo>
                    <a:pt x="190893" y="0"/>
                  </a:lnTo>
                  <a:lnTo>
                    <a:pt x="181731" y="19631"/>
                  </a:lnTo>
                  <a:lnTo>
                    <a:pt x="167081" y="33306"/>
                  </a:lnTo>
                  <a:lnTo>
                    <a:pt x="148925" y="39814"/>
                  </a:lnTo>
                  <a:lnTo>
                    <a:pt x="129242" y="37940"/>
                  </a:lnTo>
                  <a:lnTo>
                    <a:pt x="117764" y="32323"/>
                  </a:lnTo>
                  <a:lnTo>
                    <a:pt x="108028" y="23821"/>
                  </a:lnTo>
                  <a:lnTo>
                    <a:pt x="100457" y="12894"/>
                  </a:lnTo>
                  <a:lnTo>
                    <a:pt x="95472" y="0"/>
                  </a:lnTo>
                  <a:lnTo>
                    <a:pt x="66327" y="7658"/>
                  </a:lnTo>
                  <a:lnTo>
                    <a:pt x="40061" y="22452"/>
                  </a:lnTo>
                  <a:lnTo>
                    <a:pt x="17668" y="43649"/>
                  </a:lnTo>
                  <a:lnTo>
                    <a:pt x="144" y="70518"/>
                  </a:lnTo>
                  <a:lnTo>
                    <a:pt x="0" y="160619"/>
                  </a:lnTo>
                  <a:lnTo>
                    <a:pt x="47722" y="160619"/>
                  </a:lnTo>
                  <a:close/>
                </a:path>
                <a:path w="286385" h="160654">
                  <a:moveTo>
                    <a:pt x="57269" y="107059"/>
                  </a:moveTo>
                  <a:lnTo>
                    <a:pt x="57269" y="160619"/>
                  </a:lnTo>
                </a:path>
                <a:path w="286385" h="160654">
                  <a:moveTo>
                    <a:pt x="229108" y="160619"/>
                  </a:moveTo>
                  <a:lnTo>
                    <a:pt x="229108" y="10705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97"/>
          <p:cNvSpPr txBox="1"/>
          <p:nvPr/>
        </p:nvSpPr>
        <p:spPr>
          <a:xfrm>
            <a:off x="1545922" y="4074845"/>
            <a:ext cx="512445" cy="123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50" spc="-10" dirty="0">
                <a:latin typeface="Carlito"/>
                <a:cs typeface="Carlito"/>
              </a:rPr>
              <a:t>Người sử</a:t>
            </a:r>
            <a:r>
              <a:rPr sz="650" spc="-50" dirty="0">
                <a:latin typeface="Carlito"/>
                <a:cs typeface="Carlito"/>
              </a:rPr>
              <a:t> </a:t>
            </a:r>
            <a:r>
              <a:rPr sz="650" spc="-10" dirty="0">
                <a:latin typeface="Carlito"/>
                <a:cs typeface="Carlito"/>
              </a:rPr>
              <a:t>dụng</a:t>
            </a:r>
            <a:endParaRPr sz="650">
              <a:latin typeface="Carlito"/>
              <a:cs typeface="Carlito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1948988" y="4840101"/>
            <a:ext cx="326390" cy="349250"/>
            <a:chOff x="1948988" y="4840101"/>
            <a:chExt cx="326390" cy="349250"/>
          </a:xfrm>
        </p:grpSpPr>
        <p:sp>
          <p:nvSpPr>
            <p:cNvPr id="99" name="object 99"/>
            <p:cNvSpPr/>
            <p:nvPr/>
          </p:nvSpPr>
          <p:spPr>
            <a:xfrm>
              <a:off x="2244823" y="4943266"/>
              <a:ext cx="29209" cy="51435"/>
            </a:xfrm>
            <a:custGeom>
              <a:avLst/>
              <a:gdLst/>
              <a:ahLst/>
              <a:cxnLst/>
              <a:rect l="l" t="t" r="r" b="b"/>
              <a:pathLst>
                <a:path w="29210" h="51435">
                  <a:moveTo>
                    <a:pt x="0" y="51109"/>
                  </a:moveTo>
                  <a:lnTo>
                    <a:pt x="29109" y="51109"/>
                  </a:lnTo>
                  <a:lnTo>
                    <a:pt x="29109" y="0"/>
                  </a:lnTo>
                  <a:lnTo>
                    <a:pt x="0" y="0"/>
                  </a:lnTo>
                  <a:lnTo>
                    <a:pt x="0" y="51109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2233433" y="4943267"/>
              <a:ext cx="40640" cy="51435"/>
            </a:xfrm>
            <a:custGeom>
              <a:avLst/>
              <a:gdLst/>
              <a:ahLst/>
              <a:cxnLst/>
              <a:rect l="l" t="t" r="r" b="b"/>
              <a:pathLst>
                <a:path w="40639" h="51435">
                  <a:moveTo>
                    <a:pt x="0" y="51109"/>
                  </a:moveTo>
                  <a:lnTo>
                    <a:pt x="40498" y="51109"/>
                  </a:lnTo>
                  <a:lnTo>
                    <a:pt x="40498" y="0"/>
                  </a:lnTo>
                  <a:lnTo>
                    <a:pt x="0" y="0"/>
                  </a:lnTo>
                  <a:lnTo>
                    <a:pt x="0" y="5110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2017014" y="4851260"/>
              <a:ext cx="227965" cy="255904"/>
            </a:xfrm>
            <a:custGeom>
              <a:avLst/>
              <a:gdLst/>
              <a:ahLst/>
              <a:cxnLst/>
              <a:rect l="l" t="t" r="r" b="b"/>
              <a:pathLst>
                <a:path w="227964" h="255904">
                  <a:moveTo>
                    <a:pt x="227799" y="0"/>
                  </a:moveTo>
                  <a:lnTo>
                    <a:pt x="0" y="0"/>
                  </a:lnTo>
                  <a:lnTo>
                    <a:pt x="0" y="10198"/>
                  </a:lnTo>
                  <a:lnTo>
                    <a:pt x="0" y="245338"/>
                  </a:lnTo>
                  <a:lnTo>
                    <a:pt x="191084" y="245338"/>
                  </a:lnTo>
                  <a:lnTo>
                    <a:pt x="191084" y="255536"/>
                  </a:lnTo>
                  <a:lnTo>
                    <a:pt x="227799" y="255536"/>
                  </a:lnTo>
                  <a:lnTo>
                    <a:pt x="227799" y="245338"/>
                  </a:lnTo>
                  <a:lnTo>
                    <a:pt x="227799" y="10198"/>
                  </a:lnTo>
                  <a:lnTo>
                    <a:pt x="2277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2017018" y="4851253"/>
              <a:ext cx="227965" cy="255904"/>
            </a:xfrm>
            <a:custGeom>
              <a:avLst/>
              <a:gdLst/>
              <a:ahLst/>
              <a:cxnLst/>
              <a:rect l="l" t="t" r="r" b="b"/>
              <a:pathLst>
                <a:path w="227964" h="255904">
                  <a:moveTo>
                    <a:pt x="0" y="255545"/>
                  </a:moveTo>
                  <a:lnTo>
                    <a:pt x="227809" y="255545"/>
                  </a:lnTo>
                  <a:lnTo>
                    <a:pt x="227809" y="0"/>
                  </a:lnTo>
                  <a:lnTo>
                    <a:pt x="0" y="0"/>
                  </a:lnTo>
                  <a:lnTo>
                    <a:pt x="0" y="25554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2008124" y="4841062"/>
              <a:ext cx="227965" cy="255904"/>
            </a:xfrm>
            <a:custGeom>
              <a:avLst/>
              <a:gdLst/>
              <a:ahLst/>
              <a:cxnLst/>
              <a:rect l="l" t="t" r="r" b="b"/>
              <a:pathLst>
                <a:path w="227964" h="255904">
                  <a:moveTo>
                    <a:pt x="227799" y="0"/>
                  </a:moveTo>
                  <a:lnTo>
                    <a:pt x="0" y="0"/>
                  </a:lnTo>
                  <a:lnTo>
                    <a:pt x="0" y="30657"/>
                  </a:lnTo>
                  <a:lnTo>
                    <a:pt x="0" y="255536"/>
                  </a:lnTo>
                  <a:lnTo>
                    <a:pt x="227799" y="255536"/>
                  </a:lnTo>
                  <a:lnTo>
                    <a:pt x="227799" y="30657"/>
                  </a:lnTo>
                  <a:lnTo>
                    <a:pt x="2277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2008129" y="4841054"/>
              <a:ext cx="227965" cy="255904"/>
            </a:xfrm>
            <a:custGeom>
              <a:avLst/>
              <a:gdLst/>
              <a:ahLst/>
              <a:cxnLst/>
              <a:rect l="l" t="t" r="r" b="b"/>
              <a:pathLst>
                <a:path w="227964" h="255904">
                  <a:moveTo>
                    <a:pt x="0" y="255545"/>
                  </a:moveTo>
                  <a:lnTo>
                    <a:pt x="227809" y="255545"/>
                  </a:lnTo>
                  <a:lnTo>
                    <a:pt x="227809" y="0"/>
                  </a:lnTo>
                  <a:lnTo>
                    <a:pt x="0" y="0"/>
                  </a:lnTo>
                  <a:lnTo>
                    <a:pt x="0" y="255545"/>
                  </a:lnTo>
                  <a:close/>
                </a:path>
              </a:pathLst>
            </a:custGeom>
            <a:ln w="317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990407" y="4871719"/>
              <a:ext cx="227965" cy="255904"/>
            </a:xfrm>
            <a:custGeom>
              <a:avLst/>
              <a:gdLst/>
              <a:ahLst/>
              <a:cxnLst/>
              <a:rect l="l" t="t" r="r" b="b"/>
              <a:pathLst>
                <a:path w="227964" h="255904">
                  <a:moveTo>
                    <a:pt x="227799" y="0"/>
                  </a:moveTo>
                  <a:lnTo>
                    <a:pt x="0" y="0"/>
                  </a:lnTo>
                  <a:lnTo>
                    <a:pt x="0" y="245275"/>
                  </a:lnTo>
                  <a:lnTo>
                    <a:pt x="0" y="255536"/>
                  </a:lnTo>
                  <a:lnTo>
                    <a:pt x="227799" y="255536"/>
                  </a:lnTo>
                  <a:lnTo>
                    <a:pt x="227799" y="245275"/>
                  </a:lnTo>
                  <a:lnTo>
                    <a:pt x="2277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990407" y="4871709"/>
              <a:ext cx="227965" cy="255904"/>
            </a:xfrm>
            <a:custGeom>
              <a:avLst/>
              <a:gdLst/>
              <a:ahLst/>
              <a:cxnLst/>
              <a:rect l="l" t="t" r="r" b="b"/>
              <a:pathLst>
                <a:path w="227964" h="255904">
                  <a:moveTo>
                    <a:pt x="0" y="255545"/>
                  </a:moveTo>
                  <a:lnTo>
                    <a:pt x="227809" y="255545"/>
                  </a:lnTo>
                  <a:lnTo>
                    <a:pt x="227809" y="0"/>
                  </a:lnTo>
                  <a:lnTo>
                    <a:pt x="0" y="0"/>
                  </a:lnTo>
                  <a:lnTo>
                    <a:pt x="0" y="25554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980298" y="4861449"/>
              <a:ext cx="227965" cy="255904"/>
            </a:xfrm>
            <a:custGeom>
              <a:avLst/>
              <a:gdLst/>
              <a:ahLst/>
              <a:cxnLst/>
              <a:rect l="l" t="t" r="r" b="b"/>
              <a:pathLst>
                <a:path w="227964" h="255904">
                  <a:moveTo>
                    <a:pt x="227810" y="0"/>
                  </a:moveTo>
                  <a:lnTo>
                    <a:pt x="0" y="0"/>
                  </a:lnTo>
                  <a:lnTo>
                    <a:pt x="0" y="255545"/>
                  </a:lnTo>
                  <a:lnTo>
                    <a:pt x="227810" y="255545"/>
                  </a:lnTo>
                  <a:lnTo>
                    <a:pt x="2278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980305" y="4861452"/>
              <a:ext cx="227965" cy="255904"/>
            </a:xfrm>
            <a:custGeom>
              <a:avLst/>
              <a:gdLst/>
              <a:ahLst/>
              <a:cxnLst/>
              <a:rect l="l" t="t" r="r" b="b"/>
              <a:pathLst>
                <a:path w="227964" h="255904">
                  <a:moveTo>
                    <a:pt x="0" y="255545"/>
                  </a:moveTo>
                  <a:lnTo>
                    <a:pt x="227809" y="255545"/>
                  </a:lnTo>
                  <a:lnTo>
                    <a:pt x="227809" y="0"/>
                  </a:lnTo>
                  <a:lnTo>
                    <a:pt x="0" y="0"/>
                  </a:lnTo>
                  <a:lnTo>
                    <a:pt x="0" y="255545"/>
                  </a:lnTo>
                  <a:close/>
                </a:path>
              </a:pathLst>
            </a:custGeom>
            <a:ln w="317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2005583" y="4887055"/>
              <a:ext cx="40640" cy="41275"/>
            </a:xfrm>
            <a:custGeom>
              <a:avLst/>
              <a:gdLst/>
              <a:ahLst/>
              <a:cxnLst/>
              <a:rect l="l" t="t" r="r" b="b"/>
              <a:pathLst>
                <a:path w="40639" h="41275">
                  <a:moveTo>
                    <a:pt x="40498" y="0"/>
                  </a:moveTo>
                  <a:lnTo>
                    <a:pt x="0" y="0"/>
                  </a:lnTo>
                  <a:lnTo>
                    <a:pt x="0" y="40887"/>
                  </a:lnTo>
                  <a:lnTo>
                    <a:pt x="40498" y="40887"/>
                  </a:lnTo>
                  <a:lnTo>
                    <a:pt x="4049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2091651" y="4948338"/>
              <a:ext cx="81280" cy="143510"/>
            </a:xfrm>
            <a:custGeom>
              <a:avLst/>
              <a:gdLst/>
              <a:ahLst/>
              <a:cxnLst/>
              <a:rect l="l" t="t" r="r" b="b"/>
              <a:pathLst>
                <a:path w="81280" h="143510">
                  <a:moveTo>
                    <a:pt x="15189" y="0"/>
                  </a:moveTo>
                  <a:lnTo>
                    <a:pt x="0" y="0"/>
                  </a:lnTo>
                  <a:lnTo>
                    <a:pt x="0" y="143129"/>
                  </a:lnTo>
                  <a:lnTo>
                    <a:pt x="15189" y="143129"/>
                  </a:lnTo>
                  <a:lnTo>
                    <a:pt x="15189" y="0"/>
                  </a:lnTo>
                  <a:close/>
                </a:path>
                <a:path w="81280" h="143510">
                  <a:moveTo>
                    <a:pt x="53174" y="0"/>
                  </a:moveTo>
                  <a:lnTo>
                    <a:pt x="27889" y="0"/>
                  </a:lnTo>
                  <a:lnTo>
                    <a:pt x="27889" y="143129"/>
                  </a:lnTo>
                  <a:lnTo>
                    <a:pt x="53174" y="143129"/>
                  </a:lnTo>
                  <a:lnTo>
                    <a:pt x="53174" y="0"/>
                  </a:lnTo>
                  <a:close/>
                </a:path>
                <a:path w="81280" h="143510">
                  <a:moveTo>
                    <a:pt x="81000" y="0"/>
                  </a:moveTo>
                  <a:lnTo>
                    <a:pt x="65811" y="0"/>
                  </a:lnTo>
                  <a:lnTo>
                    <a:pt x="65811" y="143129"/>
                  </a:lnTo>
                  <a:lnTo>
                    <a:pt x="81000" y="143129"/>
                  </a:lnTo>
                  <a:lnTo>
                    <a:pt x="81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2222055" y="4943259"/>
              <a:ext cx="51841" cy="224853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2222061" y="4943265"/>
              <a:ext cx="52069" cy="225425"/>
            </a:xfrm>
            <a:custGeom>
              <a:avLst/>
              <a:gdLst/>
              <a:ahLst/>
              <a:cxnLst/>
              <a:rect l="l" t="t" r="r" b="b"/>
              <a:pathLst>
                <a:path w="52069" h="225425">
                  <a:moveTo>
                    <a:pt x="0" y="224843"/>
                  </a:moveTo>
                  <a:lnTo>
                    <a:pt x="51837" y="163533"/>
                  </a:lnTo>
                  <a:lnTo>
                    <a:pt x="51837" y="0"/>
                  </a:lnTo>
                  <a:lnTo>
                    <a:pt x="0" y="61310"/>
                  </a:lnTo>
                  <a:lnTo>
                    <a:pt x="0" y="22484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949945" y="5004561"/>
              <a:ext cx="272154" cy="163550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949941" y="5004558"/>
              <a:ext cx="272415" cy="163830"/>
            </a:xfrm>
            <a:custGeom>
              <a:avLst/>
              <a:gdLst/>
              <a:ahLst/>
              <a:cxnLst/>
              <a:rect l="l" t="t" r="r" b="b"/>
              <a:pathLst>
                <a:path w="272414" h="163829">
                  <a:moveTo>
                    <a:pt x="0" y="163550"/>
                  </a:moveTo>
                  <a:lnTo>
                    <a:pt x="272154" y="163550"/>
                  </a:lnTo>
                  <a:lnTo>
                    <a:pt x="272154" y="0"/>
                  </a:lnTo>
                  <a:lnTo>
                    <a:pt x="0" y="0"/>
                  </a:lnTo>
                  <a:lnTo>
                    <a:pt x="0" y="16355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949945" y="5004590"/>
              <a:ext cx="272415" cy="20955"/>
            </a:xfrm>
            <a:custGeom>
              <a:avLst/>
              <a:gdLst/>
              <a:ahLst/>
              <a:cxnLst/>
              <a:rect l="l" t="t" r="r" b="b"/>
              <a:pathLst>
                <a:path w="272414" h="20954">
                  <a:moveTo>
                    <a:pt x="272154" y="0"/>
                  </a:moveTo>
                  <a:lnTo>
                    <a:pt x="0" y="0"/>
                  </a:lnTo>
                  <a:lnTo>
                    <a:pt x="0" y="20443"/>
                  </a:lnTo>
                  <a:lnTo>
                    <a:pt x="272154" y="20443"/>
                  </a:lnTo>
                  <a:lnTo>
                    <a:pt x="2721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949941" y="5004558"/>
              <a:ext cx="272415" cy="163830"/>
            </a:xfrm>
            <a:custGeom>
              <a:avLst/>
              <a:gdLst/>
              <a:ahLst/>
              <a:cxnLst/>
              <a:rect l="l" t="t" r="r" b="b"/>
              <a:pathLst>
                <a:path w="272414" h="163829">
                  <a:moveTo>
                    <a:pt x="0" y="163550"/>
                  </a:moveTo>
                  <a:lnTo>
                    <a:pt x="272154" y="163550"/>
                  </a:lnTo>
                  <a:lnTo>
                    <a:pt x="272154" y="0"/>
                  </a:lnTo>
                  <a:lnTo>
                    <a:pt x="0" y="0"/>
                  </a:lnTo>
                  <a:lnTo>
                    <a:pt x="0" y="16355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949945" y="4987848"/>
              <a:ext cx="121450" cy="200710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949242" y="4970424"/>
              <a:ext cx="122853" cy="218835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9" name="object 119"/>
          <p:cNvSpPr txBox="1"/>
          <p:nvPr/>
        </p:nvSpPr>
        <p:spPr>
          <a:xfrm>
            <a:off x="1884595" y="5167649"/>
            <a:ext cx="454659" cy="123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50" spc="-10" dirty="0">
                <a:latin typeface="Carlito"/>
                <a:cs typeface="Carlito"/>
              </a:rPr>
              <a:t>Hộp thư</a:t>
            </a:r>
            <a:r>
              <a:rPr sz="650" spc="-60" dirty="0">
                <a:latin typeface="Carlito"/>
                <a:cs typeface="Carlito"/>
              </a:rPr>
              <a:t> </a:t>
            </a:r>
            <a:r>
              <a:rPr sz="650" spc="-10" dirty="0">
                <a:latin typeface="Carlito"/>
                <a:cs typeface="Carlito"/>
              </a:rPr>
              <a:t>NSD</a:t>
            </a:r>
            <a:endParaRPr sz="650">
              <a:latin typeface="Carlito"/>
              <a:cs typeface="Carlito"/>
            </a:endParaRPr>
          </a:p>
        </p:txBody>
      </p:sp>
      <p:grpSp>
        <p:nvGrpSpPr>
          <p:cNvPr id="120" name="object 120"/>
          <p:cNvGrpSpPr/>
          <p:nvPr/>
        </p:nvGrpSpPr>
        <p:grpSpPr>
          <a:xfrm>
            <a:off x="1275217" y="4840090"/>
            <a:ext cx="381000" cy="303530"/>
            <a:chOff x="1275217" y="4840090"/>
            <a:chExt cx="381000" cy="303530"/>
          </a:xfrm>
        </p:grpSpPr>
        <p:sp>
          <p:nvSpPr>
            <p:cNvPr id="121" name="object 121"/>
            <p:cNvSpPr/>
            <p:nvPr/>
          </p:nvSpPr>
          <p:spPr>
            <a:xfrm>
              <a:off x="1276172" y="4841036"/>
              <a:ext cx="379095" cy="301625"/>
            </a:xfrm>
            <a:custGeom>
              <a:avLst/>
              <a:gdLst/>
              <a:ahLst/>
              <a:cxnLst/>
              <a:rect l="l" t="t" r="r" b="b"/>
              <a:pathLst>
                <a:path w="379094" h="301625">
                  <a:moveTo>
                    <a:pt x="29082" y="109867"/>
                  </a:moveTo>
                  <a:lnTo>
                    <a:pt x="0" y="158648"/>
                  </a:lnTo>
                  <a:lnTo>
                    <a:pt x="283946" y="301421"/>
                  </a:lnTo>
                  <a:lnTo>
                    <a:pt x="306552" y="259753"/>
                  </a:lnTo>
                  <a:lnTo>
                    <a:pt x="223207" y="142786"/>
                  </a:lnTo>
                  <a:lnTo>
                    <a:pt x="157746" y="142786"/>
                  </a:lnTo>
                  <a:lnTo>
                    <a:pt x="138468" y="114350"/>
                  </a:lnTo>
                  <a:lnTo>
                    <a:pt x="29082" y="109867"/>
                  </a:lnTo>
                  <a:close/>
                </a:path>
                <a:path w="379094" h="301625">
                  <a:moveTo>
                    <a:pt x="372198" y="138709"/>
                  </a:moveTo>
                  <a:lnTo>
                    <a:pt x="222338" y="141566"/>
                  </a:lnTo>
                  <a:lnTo>
                    <a:pt x="306552" y="259753"/>
                  </a:lnTo>
                  <a:lnTo>
                    <a:pt x="372198" y="138709"/>
                  </a:lnTo>
                  <a:close/>
                </a:path>
                <a:path w="379094" h="301625">
                  <a:moveTo>
                    <a:pt x="94640" y="0"/>
                  </a:moveTo>
                  <a:lnTo>
                    <a:pt x="78917" y="26352"/>
                  </a:lnTo>
                  <a:lnTo>
                    <a:pt x="157746" y="142786"/>
                  </a:lnTo>
                  <a:lnTo>
                    <a:pt x="372198" y="138709"/>
                  </a:lnTo>
                  <a:lnTo>
                    <a:pt x="378586" y="126936"/>
                  </a:lnTo>
                  <a:lnTo>
                    <a:pt x="94640" y="0"/>
                  </a:lnTo>
                  <a:close/>
                </a:path>
                <a:path w="379094" h="301625">
                  <a:moveTo>
                    <a:pt x="222338" y="141566"/>
                  </a:moveTo>
                  <a:lnTo>
                    <a:pt x="157746" y="142786"/>
                  </a:lnTo>
                  <a:lnTo>
                    <a:pt x="223207" y="142786"/>
                  </a:lnTo>
                  <a:lnTo>
                    <a:pt x="222338" y="141566"/>
                  </a:lnTo>
                  <a:close/>
                </a:path>
                <a:path w="379094" h="301625">
                  <a:moveTo>
                    <a:pt x="78917" y="26352"/>
                  </a:moveTo>
                  <a:lnTo>
                    <a:pt x="29082" y="109867"/>
                  </a:lnTo>
                  <a:lnTo>
                    <a:pt x="138468" y="114350"/>
                  </a:lnTo>
                  <a:lnTo>
                    <a:pt x="78917" y="26352"/>
                  </a:lnTo>
                  <a:close/>
                </a:path>
              </a:pathLst>
            </a:custGeom>
            <a:solidFill>
              <a:srgbClr val="C6C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276169" y="4841042"/>
              <a:ext cx="379095" cy="301625"/>
            </a:xfrm>
            <a:custGeom>
              <a:avLst/>
              <a:gdLst/>
              <a:ahLst/>
              <a:cxnLst/>
              <a:rect l="l" t="t" r="r" b="b"/>
              <a:pathLst>
                <a:path w="379094" h="301625">
                  <a:moveTo>
                    <a:pt x="222337" y="141561"/>
                  </a:moveTo>
                  <a:lnTo>
                    <a:pt x="372199" y="138705"/>
                  </a:lnTo>
                  <a:lnTo>
                    <a:pt x="378589" y="126933"/>
                  </a:lnTo>
                  <a:lnTo>
                    <a:pt x="94647" y="0"/>
                  </a:lnTo>
                  <a:lnTo>
                    <a:pt x="78917" y="26342"/>
                  </a:lnTo>
                  <a:lnTo>
                    <a:pt x="157747" y="142785"/>
                  </a:lnTo>
                  <a:lnTo>
                    <a:pt x="222337" y="141561"/>
                  </a:lnTo>
                  <a:close/>
                </a:path>
                <a:path w="379094" h="301625">
                  <a:moveTo>
                    <a:pt x="306547" y="259753"/>
                  </a:moveTo>
                  <a:lnTo>
                    <a:pt x="372199" y="138705"/>
                  </a:lnTo>
                  <a:lnTo>
                    <a:pt x="222337" y="141561"/>
                  </a:lnTo>
                  <a:lnTo>
                    <a:pt x="306547" y="259753"/>
                  </a:lnTo>
                  <a:close/>
                </a:path>
                <a:path w="379094" h="301625">
                  <a:moveTo>
                    <a:pt x="29088" y="109857"/>
                  </a:moveTo>
                  <a:lnTo>
                    <a:pt x="0" y="158637"/>
                  </a:lnTo>
                  <a:lnTo>
                    <a:pt x="283942" y="301423"/>
                  </a:lnTo>
                  <a:lnTo>
                    <a:pt x="306547" y="259753"/>
                  </a:lnTo>
                  <a:lnTo>
                    <a:pt x="222337" y="141561"/>
                  </a:lnTo>
                  <a:lnTo>
                    <a:pt x="157747" y="142785"/>
                  </a:lnTo>
                  <a:lnTo>
                    <a:pt x="138472" y="114344"/>
                  </a:lnTo>
                  <a:lnTo>
                    <a:pt x="29088" y="10985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283114" y="4859168"/>
              <a:ext cx="365320" cy="126757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4" name="object 124"/>
          <p:cNvSpPr txBox="1"/>
          <p:nvPr/>
        </p:nvSpPr>
        <p:spPr>
          <a:xfrm>
            <a:off x="1155247" y="5142064"/>
            <a:ext cx="621665" cy="123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50" spc="-10" dirty="0">
                <a:latin typeface="Carlito"/>
                <a:cs typeface="Carlito"/>
              </a:rPr>
              <a:t>Bộ đệm thư gửi</a:t>
            </a:r>
            <a:r>
              <a:rPr sz="650" spc="-40" dirty="0">
                <a:latin typeface="Carlito"/>
                <a:cs typeface="Carlito"/>
              </a:rPr>
              <a:t> </a:t>
            </a:r>
            <a:r>
              <a:rPr sz="650" spc="-10" dirty="0">
                <a:latin typeface="Carlito"/>
                <a:cs typeface="Carlito"/>
              </a:rPr>
              <a:t>đi</a:t>
            </a:r>
            <a:endParaRPr sz="650">
              <a:latin typeface="Carlito"/>
              <a:cs typeface="Carlito"/>
            </a:endParaRPr>
          </a:p>
        </p:txBody>
      </p:sp>
      <p:grpSp>
        <p:nvGrpSpPr>
          <p:cNvPr id="125" name="object 125"/>
          <p:cNvGrpSpPr/>
          <p:nvPr/>
        </p:nvGrpSpPr>
        <p:grpSpPr>
          <a:xfrm>
            <a:off x="1453019" y="4578942"/>
            <a:ext cx="663575" cy="1210310"/>
            <a:chOff x="1453019" y="4578942"/>
            <a:chExt cx="663575" cy="1210310"/>
          </a:xfrm>
        </p:grpSpPr>
        <p:sp>
          <p:nvSpPr>
            <p:cNvPr id="126" name="object 126"/>
            <p:cNvSpPr/>
            <p:nvPr/>
          </p:nvSpPr>
          <p:spPr>
            <a:xfrm>
              <a:off x="1458612" y="4583387"/>
              <a:ext cx="653415" cy="1201420"/>
            </a:xfrm>
            <a:custGeom>
              <a:avLst/>
              <a:gdLst/>
              <a:ahLst/>
              <a:cxnLst/>
              <a:rect l="l" t="t" r="r" b="b"/>
              <a:pathLst>
                <a:path w="653414" h="1201420">
                  <a:moveTo>
                    <a:pt x="262225" y="1200971"/>
                  </a:moveTo>
                  <a:lnTo>
                    <a:pt x="262225" y="870525"/>
                  </a:lnTo>
                </a:path>
                <a:path w="653414" h="1201420">
                  <a:moveTo>
                    <a:pt x="239020" y="1177543"/>
                  </a:moveTo>
                  <a:lnTo>
                    <a:pt x="262225" y="1200971"/>
                  </a:lnTo>
                  <a:lnTo>
                    <a:pt x="285420" y="1177543"/>
                  </a:lnTo>
                </a:path>
                <a:path w="653414" h="1201420">
                  <a:moveTo>
                    <a:pt x="285420" y="893953"/>
                  </a:moveTo>
                  <a:lnTo>
                    <a:pt x="262225" y="870525"/>
                  </a:lnTo>
                  <a:lnTo>
                    <a:pt x="239020" y="893953"/>
                  </a:lnTo>
                </a:path>
                <a:path w="653414" h="1201420">
                  <a:moveTo>
                    <a:pt x="653307" y="584721"/>
                  </a:moveTo>
                  <a:lnTo>
                    <a:pt x="262225" y="655764"/>
                  </a:lnTo>
                </a:path>
                <a:path w="653414" h="1201420">
                  <a:moveTo>
                    <a:pt x="634604" y="611937"/>
                  </a:moveTo>
                  <a:lnTo>
                    <a:pt x="653307" y="584721"/>
                  </a:lnTo>
                  <a:lnTo>
                    <a:pt x="626349" y="565838"/>
                  </a:lnTo>
                </a:path>
                <a:path w="653414" h="1201420">
                  <a:moveTo>
                    <a:pt x="280975" y="628547"/>
                  </a:moveTo>
                  <a:lnTo>
                    <a:pt x="262225" y="655764"/>
                  </a:lnTo>
                  <a:lnTo>
                    <a:pt x="289172" y="674705"/>
                  </a:lnTo>
                </a:path>
                <a:path w="653414" h="1201420">
                  <a:moveTo>
                    <a:pt x="7163" y="559078"/>
                  </a:moveTo>
                  <a:lnTo>
                    <a:pt x="262225" y="655764"/>
                  </a:lnTo>
                </a:path>
                <a:path w="653414" h="1201420">
                  <a:moveTo>
                    <a:pt x="37048" y="545382"/>
                  </a:moveTo>
                  <a:lnTo>
                    <a:pt x="7163" y="559078"/>
                  </a:lnTo>
                  <a:lnTo>
                    <a:pt x="20735" y="589266"/>
                  </a:lnTo>
                </a:path>
                <a:path w="653414" h="1201420">
                  <a:moveTo>
                    <a:pt x="232346" y="669459"/>
                  </a:moveTo>
                  <a:lnTo>
                    <a:pt x="262225" y="655764"/>
                  </a:lnTo>
                  <a:lnTo>
                    <a:pt x="248660" y="625633"/>
                  </a:lnTo>
                </a:path>
                <a:path w="653414" h="1201420">
                  <a:moveTo>
                    <a:pt x="169021" y="0"/>
                  </a:moveTo>
                  <a:lnTo>
                    <a:pt x="7163" y="257654"/>
                  </a:lnTo>
                </a:path>
                <a:path w="653414" h="1201420">
                  <a:moveTo>
                    <a:pt x="176185" y="32345"/>
                  </a:moveTo>
                  <a:lnTo>
                    <a:pt x="169021" y="0"/>
                  </a:lnTo>
                  <a:lnTo>
                    <a:pt x="136995" y="7284"/>
                  </a:lnTo>
                </a:path>
                <a:path w="653414" h="1201420">
                  <a:moveTo>
                    <a:pt x="0" y="225309"/>
                  </a:moveTo>
                  <a:lnTo>
                    <a:pt x="7163" y="257654"/>
                  </a:lnTo>
                  <a:lnTo>
                    <a:pt x="39190" y="250428"/>
                  </a:lnTo>
                </a:path>
              </a:pathLst>
            </a:custGeom>
            <a:ln w="8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453019" y="4663294"/>
              <a:ext cx="187960" cy="98425"/>
            </a:xfrm>
            <a:custGeom>
              <a:avLst/>
              <a:gdLst/>
              <a:ahLst/>
              <a:cxnLst/>
              <a:rect l="l" t="t" r="r" b="b"/>
              <a:pathLst>
                <a:path w="187960" h="98425">
                  <a:moveTo>
                    <a:pt x="187360" y="0"/>
                  </a:moveTo>
                  <a:lnTo>
                    <a:pt x="0" y="0"/>
                  </a:lnTo>
                  <a:lnTo>
                    <a:pt x="0" y="97910"/>
                  </a:lnTo>
                  <a:lnTo>
                    <a:pt x="187360" y="97910"/>
                  </a:lnTo>
                  <a:lnTo>
                    <a:pt x="1873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8" name="object 128"/>
          <p:cNvSpPr txBox="1"/>
          <p:nvPr/>
        </p:nvSpPr>
        <p:spPr>
          <a:xfrm>
            <a:off x="1440324" y="4642432"/>
            <a:ext cx="213360" cy="123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50" spc="-10" dirty="0">
                <a:latin typeface="Carlito"/>
                <a:cs typeface="Carlito"/>
              </a:rPr>
              <a:t>SMTP</a:t>
            </a:r>
            <a:endParaRPr sz="650">
              <a:latin typeface="Carlito"/>
              <a:cs typeface="Carlito"/>
            </a:endParaRPr>
          </a:p>
        </p:txBody>
      </p:sp>
      <p:grpSp>
        <p:nvGrpSpPr>
          <p:cNvPr id="129" name="object 129"/>
          <p:cNvGrpSpPr/>
          <p:nvPr/>
        </p:nvGrpSpPr>
        <p:grpSpPr>
          <a:xfrm>
            <a:off x="1813305" y="4494320"/>
            <a:ext cx="346710" cy="351790"/>
            <a:chOff x="1813305" y="4494320"/>
            <a:chExt cx="346710" cy="351790"/>
          </a:xfrm>
        </p:grpSpPr>
        <p:sp>
          <p:nvSpPr>
            <p:cNvPr id="130" name="object 130"/>
            <p:cNvSpPr/>
            <p:nvPr/>
          </p:nvSpPr>
          <p:spPr>
            <a:xfrm>
              <a:off x="1855963" y="4498765"/>
              <a:ext cx="260985" cy="342900"/>
            </a:xfrm>
            <a:custGeom>
              <a:avLst/>
              <a:gdLst/>
              <a:ahLst/>
              <a:cxnLst/>
              <a:rect l="l" t="t" r="r" b="b"/>
              <a:pathLst>
                <a:path w="260985" h="342900">
                  <a:moveTo>
                    <a:pt x="4848" y="0"/>
                  </a:moveTo>
                  <a:lnTo>
                    <a:pt x="255956" y="342277"/>
                  </a:lnTo>
                </a:path>
                <a:path w="260985" h="342900">
                  <a:moveTo>
                    <a:pt x="37290" y="4895"/>
                  </a:moveTo>
                  <a:lnTo>
                    <a:pt x="4848" y="0"/>
                  </a:lnTo>
                  <a:lnTo>
                    <a:pt x="0" y="32811"/>
                  </a:lnTo>
                </a:path>
                <a:path w="260985" h="342900">
                  <a:moveTo>
                    <a:pt x="223514" y="337381"/>
                  </a:moveTo>
                  <a:lnTo>
                    <a:pt x="255956" y="342277"/>
                  </a:lnTo>
                  <a:lnTo>
                    <a:pt x="260805" y="309465"/>
                  </a:lnTo>
                </a:path>
              </a:pathLst>
            </a:custGeom>
            <a:ln w="8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1813305" y="4620978"/>
              <a:ext cx="346710" cy="98425"/>
            </a:xfrm>
            <a:custGeom>
              <a:avLst/>
              <a:gdLst/>
              <a:ahLst/>
              <a:cxnLst/>
              <a:rect l="l" t="t" r="r" b="b"/>
              <a:pathLst>
                <a:path w="346710" h="98425">
                  <a:moveTo>
                    <a:pt x="346188" y="0"/>
                  </a:moveTo>
                  <a:lnTo>
                    <a:pt x="0" y="0"/>
                  </a:lnTo>
                  <a:lnTo>
                    <a:pt x="0" y="97910"/>
                  </a:lnTo>
                  <a:lnTo>
                    <a:pt x="346188" y="97910"/>
                  </a:lnTo>
                  <a:lnTo>
                    <a:pt x="3461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2" name="object 132"/>
          <p:cNvSpPr txBox="1"/>
          <p:nvPr/>
        </p:nvSpPr>
        <p:spPr>
          <a:xfrm>
            <a:off x="2117733" y="4616725"/>
            <a:ext cx="41910" cy="99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40"/>
              </a:lnSpc>
            </a:pPr>
            <a:r>
              <a:rPr sz="650" spc="-10" dirty="0">
                <a:latin typeface="Carlito"/>
                <a:cs typeface="Carlito"/>
              </a:rPr>
              <a:t>P</a:t>
            </a:r>
            <a:endParaRPr sz="650">
              <a:latin typeface="Carlito"/>
              <a:cs typeface="Carlito"/>
            </a:endParaRPr>
          </a:p>
        </p:txBody>
      </p:sp>
      <p:grpSp>
        <p:nvGrpSpPr>
          <p:cNvPr id="133" name="object 133"/>
          <p:cNvGrpSpPr/>
          <p:nvPr/>
        </p:nvGrpSpPr>
        <p:grpSpPr>
          <a:xfrm>
            <a:off x="2469676" y="4837059"/>
            <a:ext cx="351790" cy="334645"/>
            <a:chOff x="2469676" y="4837059"/>
            <a:chExt cx="351790" cy="334645"/>
          </a:xfrm>
        </p:grpSpPr>
        <p:sp>
          <p:nvSpPr>
            <p:cNvPr id="134" name="object 134"/>
            <p:cNvSpPr/>
            <p:nvPr/>
          </p:nvSpPr>
          <p:spPr>
            <a:xfrm>
              <a:off x="2473858" y="4837773"/>
              <a:ext cx="181495" cy="46393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2475420" y="4838065"/>
              <a:ext cx="175260" cy="46355"/>
            </a:xfrm>
            <a:custGeom>
              <a:avLst/>
              <a:gdLst/>
              <a:ahLst/>
              <a:cxnLst/>
              <a:rect l="l" t="t" r="r" b="b"/>
              <a:pathLst>
                <a:path w="175260" h="46354">
                  <a:moveTo>
                    <a:pt x="124053" y="0"/>
                  </a:moveTo>
                  <a:lnTo>
                    <a:pt x="49301" y="1117"/>
                  </a:lnTo>
                  <a:lnTo>
                    <a:pt x="0" y="43014"/>
                  </a:lnTo>
                  <a:lnTo>
                    <a:pt x="16217" y="45872"/>
                  </a:lnTo>
                  <a:lnTo>
                    <a:pt x="54952" y="14871"/>
                  </a:lnTo>
                  <a:lnTo>
                    <a:pt x="118567" y="14871"/>
                  </a:lnTo>
                  <a:lnTo>
                    <a:pt x="157187" y="45872"/>
                  </a:lnTo>
                  <a:lnTo>
                    <a:pt x="175260" y="42659"/>
                  </a:lnTo>
                  <a:lnTo>
                    <a:pt x="1240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2488869" y="4885375"/>
              <a:ext cx="327660" cy="242570"/>
            </a:xfrm>
            <a:custGeom>
              <a:avLst/>
              <a:gdLst/>
              <a:ahLst/>
              <a:cxnLst/>
              <a:rect l="l" t="t" r="r" b="b"/>
              <a:pathLst>
                <a:path w="327660" h="242570">
                  <a:moveTo>
                    <a:pt x="327265" y="0"/>
                  </a:moveTo>
                  <a:lnTo>
                    <a:pt x="0" y="0"/>
                  </a:lnTo>
                  <a:lnTo>
                    <a:pt x="0" y="242351"/>
                  </a:lnTo>
                  <a:lnTo>
                    <a:pt x="327265" y="242351"/>
                  </a:lnTo>
                  <a:lnTo>
                    <a:pt x="3272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2473223" y="4884166"/>
              <a:ext cx="327596" cy="230555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2473566" y="4884166"/>
              <a:ext cx="322580" cy="231140"/>
            </a:xfrm>
            <a:custGeom>
              <a:avLst/>
              <a:gdLst/>
              <a:ahLst/>
              <a:cxnLst/>
              <a:rect l="l" t="t" r="r" b="b"/>
              <a:pathLst>
                <a:path w="322580" h="231139">
                  <a:moveTo>
                    <a:pt x="322287" y="0"/>
                  </a:moveTo>
                  <a:lnTo>
                    <a:pt x="0" y="0"/>
                  </a:lnTo>
                  <a:lnTo>
                    <a:pt x="0" y="230555"/>
                  </a:lnTo>
                  <a:lnTo>
                    <a:pt x="14731" y="228460"/>
                  </a:lnTo>
                  <a:lnTo>
                    <a:pt x="15303" y="16611"/>
                  </a:lnTo>
                  <a:lnTo>
                    <a:pt x="320446" y="16840"/>
                  </a:lnTo>
                  <a:lnTo>
                    <a:pt x="3222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2473573" y="4884169"/>
              <a:ext cx="322580" cy="231140"/>
            </a:xfrm>
            <a:custGeom>
              <a:avLst/>
              <a:gdLst/>
              <a:ahLst/>
              <a:cxnLst/>
              <a:rect l="l" t="t" r="r" b="b"/>
              <a:pathLst>
                <a:path w="322580" h="231139">
                  <a:moveTo>
                    <a:pt x="0" y="230554"/>
                  </a:moveTo>
                  <a:lnTo>
                    <a:pt x="14720" y="228456"/>
                  </a:lnTo>
                  <a:lnTo>
                    <a:pt x="15297" y="16609"/>
                  </a:lnTo>
                  <a:lnTo>
                    <a:pt x="320436" y="16842"/>
                  </a:lnTo>
                  <a:lnTo>
                    <a:pt x="322283" y="0"/>
                  </a:lnTo>
                  <a:lnTo>
                    <a:pt x="0" y="0"/>
                  </a:lnTo>
                  <a:lnTo>
                    <a:pt x="0" y="230554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2470629" y="4838012"/>
              <a:ext cx="330835" cy="276860"/>
            </a:xfrm>
            <a:custGeom>
              <a:avLst/>
              <a:gdLst/>
              <a:ahLst/>
              <a:cxnLst/>
              <a:rect l="l" t="t" r="r" b="b"/>
              <a:pathLst>
                <a:path w="330835" h="276860">
                  <a:moveTo>
                    <a:pt x="2944" y="276712"/>
                  </a:moveTo>
                  <a:lnTo>
                    <a:pt x="330209" y="276712"/>
                  </a:lnTo>
                  <a:lnTo>
                    <a:pt x="330209" y="46140"/>
                  </a:lnTo>
                  <a:lnTo>
                    <a:pt x="2944" y="46140"/>
                  </a:lnTo>
                  <a:lnTo>
                    <a:pt x="2944" y="276712"/>
                  </a:lnTo>
                  <a:close/>
                </a:path>
                <a:path w="330835" h="276860">
                  <a:moveTo>
                    <a:pt x="1385" y="46157"/>
                  </a:moveTo>
                  <a:lnTo>
                    <a:pt x="183395" y="45866"/>
                  </a:lnTo>
                  <a:lnTo>
                    <a:pt x="184088" y="45866"/>
                  </a:lnTo>
                  <a:lnTo>
                    <a:pt x="184665" y="45283"/>
                  </a:lnTo>
                  <a:lnTo>
                    <a:pt x="184665" y="44584"/>
                  </a:lnTo>
                  <a:lnTo>
                    <a:pt x="184665" y="44176"/>
                  </a:lnTo>
                  <a:lnTo>
                    <a:pt x="184492" y="43826"/>
                  </a:lnTo>
                  <a:lnTo>
                    <a:pt x="184203" y="43593"/>
                  </a:lnTo>
                  <a:lnTo>
                    <a:pt x="129767" y="291"/>
                  </a:lnTo>
                  <a:lnTo>
                    <a:pt x="129537" y="116"/>
                  </a:lnTo>
                  <a:lnTo>
                    <a:pt x="129248" y="0"/>
                  </a:lnTo>
                  <a:lnTo>
                    <a:pt x="129017" y="0"/>
                  </a:lnTo>
                  <a:lnTo>
                    <a:pt x="55936" y="0"/>
                  </a:lnTo>
                  <a:lnTo>
                    <a:pt x="55647" y="0"/>
                  </a:lnTo>
                  <a:lnTo>
                    <a:pt x="55359" y="116"/>
                  </a:lnTo>
                  <a:lnTo>
                    <a:pt x="55186" y="291"/>
                  </a:lnTo>
                  <a:lnTo>
                    <a:pt x="634" y="43884"/>
                  </a:lnTo>
                  <a:lnTo>
                    <a:pt x="57" y="44350"/>
                  </a:lnTo>
                  <a:lnTo>
                    <a:pt x="0" y="45108"/>
                  </a:lnTo>
                  <a:lnTo>
                    <a:pt x="404" y="45691"/>
                  </a:lnTo>
                  <a:lnTo>
                    <a:pt x="634" y="45982"/>
                  </a:lnTo>
                  <a:lnTo>
                    <a:pt x="1039" y="46157"/>
                  </a:lnTo>
                  <a:lnTo>
                    <a:pt x="1385" y="46157"/>
                  </a:lnTo>
                  <a:close/>
                </a:path>
              </a:pathLst>
            </a:custGeom>
            <a:ln w="3175">
              <a:solidFill>
                <a:srgbClr val="9A9A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2605820" y="4953934"/>
              <a:ext cx="215433" cy="217493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2" name="object 142"/>
          <p:cNvSpPr txBox="1"/>
          <p:nvPr/>
        </p:nvSpPr>
        <p:spPr>
          <a:xfrm>
            <a:off x="2432876" y="5170971"/>
            <a:ext cx="408940" cy="123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50" spc="-10" dirty="0">
                <a:latin typeface="Carlito"/>
                <a:cs typeface="Carlito"/>
              </a:rPr>
              <a:t>Web</a:t>
            </a:r>
            <a:r>
              <a:rPr sz="650" spc="-50" dirty="0">
                <a:latin typeface="Carlito"/>
                <a:cs typeface="Carlito"/>
              </a:rPr>
              <a:t> </a:t>
            </a:r>
            <a:r>
              <a:rPr sz="650" spc="-10" dirty="0">
                <a:latin typeface="Carlito"/>
                <a:cs typeface="Carlito"/>
              </a:rPr>
              <a:t>Server</a:t>
            </a:r>
            <a:endParaRPr sz="650">
              <a:latin typeface="Carlito"/>
              <a:cs typeface="Carlito"/>
            </a:endParaRPr>
          </a:p>
        </p:txBody>
      </p:sp>
      <p:grpSp>
        <p:nvGrpSpPr>
          <p:cNvPr id="143" name="object 143"/>
          <p:cNvGrpSpPr/>
          <p:nvPr/>
        </p:nvGrpSpPr>
        <p:grpSpPr>
          <a:xfrm>
            <a:off x="1940589" y="4412145"/>
            <a:ext cx="701040" cy="622300"/>
            <a:chOff x="1940589" y="4412145"/>
            <a:chExt cx="701040" cy="622300"/>
          </a:xfrm>
        </p:grpSpPr>
        <p:sp>
          <p:nvSpPr>
            <p:cNvPr id="144" name="object 144"/>
            <p:cNvSpPr/>
            <p:nvPr/>
          </p:nvSpPr>
          <p:spPr>
            <a:xfrm>
              <a:off x="1945034" y="4416590"/>
              <a:ext cx="692150" cy="613410"/>
            </a:xfrm>
            <a:custGeom>
              <a:avLst/>
              <a:gdLst/>
              <a:ahLst/>
              <a:cxnLst/>
              <a:rect l="l" t="t" r="r" b="b"/>
              <a:pathLst>
                <a:path w="692150" h="613410">
                  <a:moveTo>
                    <a:pt x="328864" y="587984"/>
                  </a:moveTo>
                  <a:lnTo>
                    <a:pt x="528538" y="589616"/>
                  </a:lnTo>
                </a:path>
                <a:path w="692150" h="613410">
                  <a:moveTo>
                    <a:pt x="352301" y="564731"/>
                  </a:moveTo>
                  <a:lnTo>
                    <a:pt x="328864" y="587984"/>
                  </a:lnTo>
                  <a:lnTo>
                    <a:pt x="351897" y="611588"/>
                  </a:lnTo>
                </a:path>
                <a:path w="692150" h="613410">
                  <a:moveTo>
                    <a:pt x="505102" y="612870"/>
                  </a:moveTo>
                  <a:lnTo>
                    <a:pt x="528538" y="589616"/>
                  </a:lnTo>
                  <a:lnTo>
                    <a:pt x="505506" y="566013"/>
                  </a:lnTo>
                </a:path>
                <a:path w="692150" h="613410">
                  <a:moveTo>
                    <a:pt x="0" y="8100"/>
                  </a:moveTo>
                  <a:lnTo>
                    <a:pt x="692134" y="424451"/>
                  </a:lnTo>
                </a:path>
                <a:path w="692150" h="613410">
                  <a:moveTo>
                    <a:pt x="31806" y="0"/>
                  </a:moveTo>
                  <a:lnTo>
                    <a:pt x="0" y="8100"/>
                  </a:lnTo>
                  <a:lnTo>
                    <a:pt x="8023" y="40271"/>
                  </a:lnTo>
                </a:path>
                <a:path w="692150" h="613410">
                  <a:moveTo>
                    <a:pt x="660327" y="432552"/>
                  </a:moveTo>
                  <a:lnTo>
                    <a:pt x="692134" y="424451"/>
                  </a:lnTo>
                  <a:lnTo>
                    <a:pt x="684110" y="392339"/>
                  </a:lnTo>
                </a:path>
              </a:pathLst>
            </a:custGeom>
            <a:ln w="8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2132241" y="4583906"/>
              <a:ext cx="318135" cy="98425"/>
            </a:xfrm>
            <a:custGeom>
              <a:avLst/>
              <a:gdLst/>
              <a:ahLst/>
              <a:cxnLst/>
              <a:rect l="l" t="t" r="r" b="b"/>
              <a:pathLst>
                <a:path w="318135" h="98425">
                  <a:moveTo>
                    <a:pt x="317741" y="0"/>
                  </a:moveTo>
                  <a:lnTo>
                    <a:pt x="0" y="0"/>
                  </a:lnTo>
                  <a:lnTo>
                    <a:pt x="0" y="97910"/>
                  </a:lnTo>
                  <a:lnTo>
                    <a:pt x="317741" y="97910"/>
                  </a:lnTo>
                  <a:lnTo>
                    <a:pt x="3177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6" name="object 146"/>
          <p:cNvSpPr txBox="1"/>
          <p:nvPr/>
        </p:nvSpPr>
        <p:spPr>
          <a:xfrm>
            <a:off x="1775204" y="4563054"/>
            <a:ext cx="713105" cy="123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975" spc="-15" baseline="-25641" dirty="0">
                <a:latin typeface="Carlito"/>
                <a:cs typeface="Carlito"/>
              </a:rPr>
              <a:t>POP/IMA </a:t>
            </a:r>
            <a:r>
              <a:rPr sz="650" spc="-10" dirty="0">
                <a:latin typeface="Carlito"/>
                <a:cs typeface="Carlito"/>
              </a:rPr>
              <a:t>Web</a:t>
            </a:r>
            <a:r>
              <a:rPr sz="650" spc="-65" dirty="0">
                <a:latin typeface="Carlito"/>
                <a:cs typeface="Carlito"/>
              </a:rPr>
              <a:t> </a:t>
            </a:r>
            <a:r>
              <a:rPr sz="650" spc="-10" dirty="0">
                <a:latin typeface="Carlito"/>
                <a:cs typeface="Carlito"/>
              </a:rPr>
              <a:t>Mail</a:t>
            </a:r>
            <a:endParaRPr sz="650">
              <a:latin typeface="Carlito"/>
              <a:cs typeface="Carlito"/>
            </a:endParaRPr>
          </a:p>
        </p:txBody>
      </p:sp>
      <p:grpSp>
        <p:nvGrpSpPr>
          <p:cNvPr id="147" name="object 147"/>
          <p:cNvGrpSpPr/>
          <p:nvPr/>
        </p:nvGrpSpPr>
        <p:grpSpPr>
          <a:xfrm>
            <a:off x="2840796" y="6491384"/>
            <a:ext cx="247650" cy="262890"/>
            <a:chOff x="2840796" y="6491384"/>
            <a:chExt cx="247650" cy="262890"/>
          </a:xfrm>
        </p:grpSpPr>
        <p:sp>
          <p:nvSpPr>
            <p:cNvPr id="148" name="object 148"/>
            <p:cNvSpPr/>
            <p:nvPr/>
          </p:nvSpPr>
          <p:spPr>
            <a:xfrm>
              <a:off x="3071822" y="6567186"/>
              <a:ext cx="15875" cy="38735"/>
            </a:xfrm>
            <a:custGeom>
              <a:avLst/>
              <a:gdLst/>
              <a:ahLst/>
              <a:cxnLst/>
              <a:rect l="l" t="t" r="r" b="b"/>
              <a:pathLst>
                <a:path w="15875" h="38734">
                  <a:moveTo>
                    <a:pt x="0" y="38719"/>
                  </a:moveTo>
                  <a:lnTo>
                    <a:pt x="15342" y="38719"/>
                  </a:lnTo>
                  <a:lnTo>
                    <a:pt x="15342" y="0"/>
                  </a:lnTo>
                  <a:lnTo>
                    <a:pt x="0" y="0"/>
                  </a:lnTo>
                  <a:lnTo>
                    <a:pt x="0" y="38719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3056489" y="6567186"/>
              <a:ext cx="31115" cy="38735"/>
            </a:xfrm>
            <a:custGeom>
              <a:avLst/>
              <a:gdLst/>
              <a:ahLst/>
              <a:cxnLst/>
              <a:rect l="l" t="t" r="r" b="b"/>
              <a:pathLst>
                <a:path w="31114" h="38734">
                  <a:moveTo>
                    <a:pt x="0" y="38719"/>
                  </a:moveTo>
                  <a:lnTo>
                    <a:pt x="30681" y="38719"/>
                  </a:lnTo>
                  <a:lnTo>
                    <a:pt x="30681" y="0"/>
                  </a:lnTo>
                  <a:lnTo>
                    <a:pt x="0" y="0"/>
                  </a:lnTo>
                  <a:lnTo>
                    <a:pt x="0" y="3871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2867952" y="6492172"/>
              <a:ext cx="108127" cy="30328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2868879" y="6492388"/>
              <a:ext cx="104775" cy="30480"/>
            </a:xfrm>
            <a:custGeom>
              <a:avLst/>
              <a:gdLst/>
              <a:ahLst/>
              <a:cxnLst/>
              <a:rect l="l" t="t" r="r" b="b"/>
              <a:pathLst>
                <a:path w="104775" h="30479">
                  <a:moveTo>
                    <a:pt x="73888" y="0"/>
                  </a:moveTo>
                  <a:lnTo>
                    <a:pt x="29387" y="699"/>
                  </a:lnTo>
                  <a:lnTo>
                    <a:pt x="0" y="28091"/>
                  </a:lnTo>
                  <a:lnTo>
                    <a:pt x="9639" y="29944"/>
                  </a:lnTo>
                  <a:lnTo>
                    <a:pt x="32727" y="9686"/>
                  </a:lnTo>
                  <a:lnTo>
                    <a:pt x="70662" y="9686"/>
                  </a:lnTo>
                  <a:lnTo>
                    <a:pt x="93637" y="29955"/>
                  </a:lnTo>
                  <a:lnTo>
                    <a:pt x="104368" y="27852"/>
                  </a:lnTo>
                  <a:lnTo>
                    <a:pt x="738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2876905" y="6523282"/>
              <a:ext cx="194945" cy="158750"/>
            </a:xfrm>
            <a:custGeom>
              <a:avLst/>
              <a:gdLst/>
              <a:ahLst/>
              <a:cxnLst/>
              <a:rect l="l" t="t" r="r" b="b"/>
              <a:pathLst>
                <a:path w="194944" h="158750">
                  <a:moveTo>
                    <a:pt x="194917" y="0"/>
                  </a:moveTo>
                  <a:lnTo>
                    <a:pt x="0" y="0"/>
                  </a:lnTo>
                  <a:lnTo>
                    <a:pt x="0" y="158370"/>
                  </a:lnTo>
                  <a:lnTo>
                    <a:pt x="194917" y="158370"/>
                  </a:lnTo>
                  <a:lnTo>
                    <a:pt x="1949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2867609" y="6522501"/>
              <a:ext cx="195110" cy="150671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2867786" y="6522501"/>
              <a:ext cx="194945" cy="151130"/>
            </a:xfrm>
            <a:custGeom>
              <a:avLst/>
              <a:gdLst/>
              <a:ahLst/>
              <a:cxnLst/>
              <a:rect l="l" t="t" r="r" b="b"/>
              <a:pathLst>
                <a:path w="194944" h="151129">
                  <a:moveTo>
                    <a:pt x="191935" y="0"/>
                  </a:moveTo>
                  <a:lnTo>
                    <a:pt x="0" y="0"/>
                  </a:lnTo>
                  <a:lnTo>
                    <a:pt x="0" y="150671"/>
                  </a:lnTo>
                  <a:lnTo>
                    <a:pt x="8775" y="149289"/>
                  </a:lnTo>
                  <a:lnTo>
                    <a:pt x="9118" y="10863"/>
                  </a:lnTo>
                  <a:lnTo>
                    <a:pt x="194818" y="10030"/>
                  </a:lnTo>
                  <a:lnTo>
                    <a:pt x="1919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2867783" y="6522502"/>
              <a:ext cx="194945" cy="151130"/>
            </a:xfrm>
            <a:custGeom>
              <a:avLst/>
              <a:gdLst/>
              <a:ahLst/>
              <a:cxnLst/>
              <a:rect l="l" t="t" r="r" b="b"/>
              <a:pathLst>
                <a:path w="194944" h="151129">
                  <a:moveTo>
                    <a:pt x="0" y="150670"/>
                  </a:moveTo>
                  <a:lnTo>
                    <a:pt x="8774" y="149289"/>
                  </a:lnTo>
                  <a:lnTo>
                    <a:pt x="9120" y="10863"/>
                  </a:lnTo>
                  <a:lnTo>
                    <a:pt x="194825" y="10029"/>
                  </a:lnTo>
                  <a:lnTo>
                    <a:pt x="191938" y="0"/>
                  </a:lnTo>
                  <a:lnTo>
                    <a:pt x="0" y="0"/>
                  </a:lnTo>
                  <a:lnTo>
                    <a:pt x="0" y="15067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2866687" y="6492336"/>
              <a:ext cx="196215" cy="180975"/>
            </a:xfrm>
            <a:custGeom>
              <a:avLst/>
              <a:gdLst/>
              <a:ahLst/>
              <a:cxnLst/>
              <a:rect l="l" t="t" r="r" b="b"/>
              <a:pathLst>
                <a:path w="196214" h="180975">
                  <a:moveTo>
                    <a:pt x="1096" y="180836"/>
                  </a:moveTo>
                  <a:lnTo>
                    <a:pt x="196014" y="180836"/>
                  </a:lnTo>
                  <a:lnTo>
                    <a:pt x="196014" y="30165"/>
                  </a:lnTo>
                  <a:lnTo>
                    <a:pt x="1096" y="30165"/>
                  </a:lnTo>
                  <a:lnTo>
                    <a:pt x="1096" y="180836"/>
                  </a:lnTo>
                  <a:close/>
                </a:path>
                <a:path w="196214" h="180975">
                  <a:moveTo>
                    <a:pt x="1385" y="30159"/>
                  </a:moveTo>
                  <a:lnTo>
                    <a:pt x="107370" y="29961"/>
                  </a:lnTo>
                  <a:lnTo>
                    <a:pt x="108062" y="29961"/>
                  </a:lnTo>
                  <a:lnTo>
                    <a:pt x="108640" y="29396"/>
                  </a:lnTo>
                  <a:lnTo>
                    <a:pt x="108640" y="28696"/>
                  </a:lnTo>
                  <a:lnTo>
                    <a:pt x="108640" y="28335"/>
                  </a:lnTo>
                  <a:lnTo>
                    <a:pt x="108467" y="27985"/>
                  </a:lnTo>
                  <a:lnTo>
                    <a:pt x="108236" y="27747"/>
                  </a:lnTo>
                  <a:lnTo>
                    <a:pt x="76775" y="303"/>
                  </a:lnTo>
                  <a:lnTo>
                    <a:pt x="76544" y="104"/>
                  </a:lnTo>
                  <a:lnTo>
                    <a:pt x="76255" y="0"/>
                  </a:lnTo>
                  <a:lnTo>
                    <a:pt x="75967" y="0"/>
                  </a:lnTo>
                  <a:lnTo>
                    <a:pt x="32903" y="0"/>
                  </a:lnTo>
                  <a:lnTo>
                    <a:pt x="32557" y="0"/>
                  </a:lnTo>
                  <a:lnTo>
                    <a:pt x="32268" y="104"/>
                  </a:lnTo>
                  <a:lnTo>
                    <a:pt x="32037" y="308"/>
                  </a:lnTo>
                  <a:lnTo>
                    <a:pt x="577" y="27950"/>
                  </a:lnTo>
                  <a:lnTo>
                    <a:pt x="57" y="28405"/>
                  </a:lnTo>
                  <a:lnTo>
                    <a:pt x="0" y="29198"/>
                  </a:lnTo>
                  <a:lnTo>
                    <a:pt x="461" y="29722"/>
                  </a:lnTo>
                  <a:lnTo>
                    <a:pt x="692" y="30002"/>
                  </a:lnTo>
                  <a:lnTo>
                    <a:pt x="1039" y="30159"/>
                  </a:lnTo>
                  <a:lnTo>
                    <a:pt x="1385" y="30159"/>
                  </a:lnTo>
                  <a:close/>
                </a:path>
              </a:pathLst>
            </a:custGeom>
            <a:ln w="3175">
              <a:solidFill>
                <a:srgbClr val="9A9A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3047885" y="6567185"/>
              <a:ext cx="39370" cy="170815"/>
            </a:xfrm>
            <a:custGeom>
              <a:avLst/>
              <a:gdLst/>
              <a:ahLst/>
              <a:cxnLst/>
              <a:rect l="l" t="t" r="r" b="b"/>
              <a:pathLst>
                <a:path w="39369" h="170815">
                  <a:moveTo>
                    <a:pt x="39319" y="0"/>
                  </a:moveTo>
                  <a:lnTo>
                    <a:pt x="0" y="46466"/>
                  </a:lnTo>
                  <a:lnTo>
                    <a:pt x="0" y="170362"/>
                  </a:lnTo>
                  <a:lnTo>
                    <a:pt x="39319" y="123902"/>
                  </a:lnTo>
                  <a:lnTo>
                    <a:pt x="39319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3047888" y="6567185"/>
              <a:ext cx="39370" cy="170815"/>
            </a:xfrm>
            <a:custGeom>
              <a:avLst/>
              <a:gdLst/>
              <a:ahLst/>
              <a:cxnLst/>
              <a:rect l="l" t="t" r="r" b="b"/>
              <a:pathLst>
                <a:path w="39369" h="170815">
                  <a:moveTo>
                    <a:pt x="0" y="170363"/>
                  </a:moveTo>
                  <a:lnTo>
                    <a:pt x="39311" y="123902"/>
                  </a:lnTo>
                  <a:lnTo>
                    <a:pt x="39311" y="0"/>
                  </a:lnTo>
                  <a:lnTo>
                    <a:pt x="0" y="46466"/>
                  </a:lnTo>
                  <a:lnTo>
                    <a:pt x="0" y="17036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2841751" y="6613645"/>
              <a:ext cx="206375" cy="124460"/>
            </a:xfrm>
            <a:custGeom>
              <a:avLst/>
              <a:gdLst/>
              <a:ahLst/>
              <a:cxnLst/>
              <a:rect l="l" t="t" r="r" b="b"/>
              <a:pathLst>
                <a:path w="206375" h="124459">
                  <a:moveTo>
                    <a:pt x="206179" y="0"/>
                  </a:moveTo>
                  <a:lnTo>
                    <a:pt x="0" y="0"/>
                  </a:lnTo>
                  <a:lnTo>
                    <a:pt x="0" y="123902"/>
                  </a:lnTo>
                  <a:lnTo>
                    <a:pt x="206179" y="123902"/>
                  </a:lnTo>
                  <a:lnTo>
                    <a:pt x="206179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2841749" y="6613645"/>
              <a:ext cx="206375" cy="124460"/>
            </a:xfrm>
            <a:custGeom>
              <a:avLst/>
              <a:gdLst/>
              <a:ahLst/>
              <a:cxnLst/>
              <a:rect l="l" t="t" r="r" b="b"/>
              <a:pathLst>
                <a:path w="206375" h="124459">
                  <a:moveTo>
                    <a:pt x="0" y="123902"/>
                  </a:moveTo>
                  <a:lnTo>
                    <a:pt x="206179" y="123902"/>
                  </a:lnTo>
                  <a:lnTo>
                    <a:pt x="206179" y="0"/>
                  </a:lnTo>
                  <a:lnTo>
                    <a:pt x="0" y="0"/>
                  </a:lnTo>
                  <a:lnTo>
                    <a:pt x="0" y="12390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2841751" y="6613649"/>
              <a:ext cx="206375" cy="15875"/>
            </a:xfrm>
            <a:custGeom>
              <a:avLst/>
              <a:gdLst/>
              <a:ahLst/>
              <a:cxnLst/>
              <a:rect l="l" t="t" r="r" b="b"/>
              <a:pathLst>
                <a:path w="206375" h="15875">
                  <a:moveTo>
                    <a:pt x="206179" y="0"/>
                  </a:moveTo>
                  <a:lnTo>
                    <a:pt x="0" y="0"/>
                  </a:lnTo>
                  <a:lnTo>
                    <a:pt x="0" y="15487"/>
                  </a:lnTo>
                  <a:lnTo>
                    <a:pt x="206179" y="15487"/>
                  </a:lnTo>
                  <a:lnTo>
                    <a:pt x="2061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2841749" y="6613645"/>
              <a:ext cx="206375" cy="124460"/>
            </a:xfrm>
            <a:custGeom>
              <a:avLst/>
              <a:gdLst/>
              <a:ahLst/>
              <a:cxnLst/>
              <a:rect l="l" t="t" r="r" b="b"/>
              <a:pathLst>
                <a:path w="206375" h="124459">
                  <a:moveTo>
                    <a:pt x="0" y="123902"/>
                  </a:moveTo>
                  <a:lnTo>
                    <a:pt x="206179" y="123902"/>
                  </a:lnTo>
                  <a:lnTo>
                    <a:pt x="206179" y="0"/>
                  </a:lnTo>
                  <a:lnTo>
                    <a:pt x="0" y="0"/>
                  </a:lnTo>
                  <a:lnTo>
                    <a:pt x="0" y="12390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2841751" y="6600976"/>
              <a:ext cx="92011" cy="152063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2841749" y="6600975"/>
              <a:ext cx="92075" cy="152400"/>
            </a:xfrm>
            <a:custGeom>
              <a:avLst/>
              <a:gdLst/>
              <a:ahLst/>
              <a:cxnLst/>
              <a:rect l="l" t="t" r="r" b="b"/>
              <a:pathLst>
                <a:path w="92075" h="152400">
                  <a:moveTo>
                    <a:pt x="92015" y="139393"/>
                  </a:moveTo>
                  <a:lnTo>
                    <a:pt x="92015" y="0"/>
                  </a:lnTo>
                  <a:lnTo>
                    <a:pt x="0" y="0"/>
                  </a:lnTo>
                  <a:lnTo>
                    <a:pt x="0" y="139393"/>
                  </a:lnTo>
                  <a:lnTo>
                    <a:pt x="3608" y="144323"/>
                  </a:lnTo>
                  <a:lnTo>
                    <a:pt x="13457" y="148351"/>
                  </a:lnTo>
                  <a:lnTo>
                    <a:pt x="28079" y="151067"/>
                  </a:lnTo>
                  <a:lnTo>
                    <a:pt x="46007" y="152063"/>
                  </a:lnTo>
                  <a:lnTo>
                    <a:pt x="63911" y="151067"/>
                  </a:lnTo>
                  <a:lnTo>
                    <a:pt x="78536" y="148351"/>
                  </a:lnTo>
                  <a:lnTo>
                    <a:pt x="88398" y="144323"/>
                  </a:lnTo>
                  <a:lnTo>
                    <a:pt x="92015" y="13939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2841751" y="6588305"/>
              <a:ext cx="92075" cy="25400"/>
            </a:xfrm>
            <a:custGeom>
              <a:avLst/>
              <a:gdLst/>
              <a:ahLst/>
              <a:cxnLst/>
              <a:rect l="l" t="t" r="r" b="b"/>
              <a:pathLst>
                <a:path w="92075" h="25400">
                  <a:moveTo>
                    <a:pt x="45999" y="0"/>
                  </a:moveTo>
                  <a:lnTo>
                    <a:pt x="28074" y="995"/>
                  </a:lnTo>
                  <a:lnTo>
                    <a:pt x="13455" y="3710"/>
                  </a:lnTo>
                  <a:lnTo>
                    <a:pt x="3608" y="7737"/>
                  </a:lnTo>
                  <a:lnTo>
                    <a:pt x="0" y="12670"/>
                  </a:lnTo>
                  <a:lnTo>
                    <a:pt x="3608" y="17604"/>
                  </a:lnTo>
                  <a:lnTo>
                    <a:pt x="13455" y="21633"/>
                  </a:lnTo>
                  <a:lnTo>
                    <a:pt x="28074" y="24350"/>
                  </a:lnTo>
                  <a:lnTo>
                    <a:pt x="45999" y="25346"/>
                  </a:lnTo>
                  <a:lnTo>
                    <a:pt x="63904" y="24350"/>
                  </a:lnTo>
                  <a:lnTo>
                    <a:pt x="78530" y="21633"/>
                  </a:lnTo>
                  <a:lnTo>
                    <a:pt x="88393" y="17604"/>
                  </a:lnTo>
                  <a:lnTo>
                    <a:pt x="92011" y="12670"/>
                  </a:lnTo>
                  <a:lnTo>
                    <a:pt x="88393" y="7737"/>
                  </a:lnTo>
                  <a:lnTo>
                    <a:pt x="78530" y="3710"/>
                  </a:lnTo>
                  <a:lnTo>
                    <a:pt x="63904" y="995"/>
                  </a:lnTo>
                  <a:lnTo>
                    <a:pt x="4599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2841749" y="6588305"/>
              <a:ext cx="92075" cy="25400"/>
            </a:xfrm>
            <a:custGeom>
              <a:avLst/>
              <a:gdLst/>
              <a:ahLst/>
              <a:cxnLst/>
              <a:rect l="l" t="t" r="r" b="b"/>
              <a:pathLst>
                <a:path w="92075" h="25400">
                  <a:moveTo>
                    <a:pt x="92015" y="12670"/>
                  </a:moveTo>
                  <a:lnTo>
                    <a:pt x="88398" y="7737"/>
                  </a:lnTo>
                  <a:lnTo>
                    <a:pt x="78536" y="3710"/>
                  </a:lnTo>
                  <a:lnTo>
                    <a:pt x="63911" y="995"/>
                  </a:lnTo>
                  <a:lnTo>
                    <a:pt x="46007" y="0"/>
                  </a:lnTo>
                  <a:lnTo>
                    <a:pt x="28079" y="995"/>
                  </a:lnTo>
                  <a:lnTo>
                    <a:pt x="13457" y="3710"/>
                  </a:lnTo>
                  <a:lnTo>
                    <a:pt x="3608" y="7737"/>
                  </a:lnTo>
                  <a:lnTo>
                    <a:pt x="0" y="12670"/>
                  </a:lnTo>
                  <a:lnTo>
                    <a:pt x="3608" y="17603"/>
                  </a:lnTo>
                  <a:lnTo>
                    <a:pt x="13457" y="21632"/>
                  </a:lnTo>
                  <a:lnTo>
                    <a:pt x="28079" y="24349"/>
                  </a:lnTo>
                  <a:lnTo>
                    <a:pt x="46007" y="25345"/>
                  </a:lnTo>
                  <a:lnTo>
                    <a:pt x="63911" y="24349"/>
                  </a:lnTo>
                  <a:lnTo>
                    <a:pt x="78536" y="21632"/>
                  </a:lnTo>
                  <a:lnTo>
                    <a:pt x="88398" y="17603"/>
                  </a:lnTo>
                  <a:lnTo>
                    <a:pt x="92015" y="1267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7" name="object 167"/>
          <p:cNvSpPr txBox="1"/>
          <p:nvPr/>
        </p:nvSpPr>
        <p:spPr>
          <a:xfrm>
            <a:off x="2882215" y="6737102"/>
            <a:ext cx="164465" cy="123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50" spc="-10" dirty="0">
                <a:latin typeface="Carlito"/>
                <a:cs typeface="Carlito"/>
              </a:rPr>
              <a:t>DNS</a:t>
            </a:r>
            <a:endParaRPr sz="650">
              <a:latin typeface="Carlito"/>
              <a:cs typeface="Carlito"/>
            </a:endParaRPr>
          </a:p>
        </p:txBody>
      </p:sp>
      <p:grpSp>
        <p:nvGrpSpPr>
          <p:cNvPr id="168" name="object 168"/>
          <p:cNvGrpSpPr/>
          <p:nvPr/>
        </p:nvGrpSpPr>
        <p:grpSpPr>
          <a:xfrm>
            <a:off x="1716393" y="5774844"/>
            <a:ext cx="1130300" cy="848360"/>
            <a:chOff x="1716393" y="5774844"/>
            <a:chExt cx="1130300" cy="848360"/>
          </a:xfrm>
        </p:grpSpPr>
        <p:sp>
          <p:nvSpPr>
            <p:cNvPr id="169" name="object 169"/>
            <p:cNvSpPr/>
            <p:nvPr/>
          </p:nvSpPr>
          <p:spPr>
            <a:xfrm>
              <a:off x="1720838" y="5779289"/>
              <a:ext cx="1121410" cy="839469"/>
            </a:xfrm>
            <a:custGeom>
              <a:avLst/>
              <a:gdLst/>
              <a:ahLst/>
              <a:cxnLst/>
              <a:rect l="l" t="t" r="r" b="b"/>
              <a:pathLst>
                <a:path w="1121410" h="839470">
                  <a:moveTo>
                    <a:pt x="0" y="5070"/>
                  </a:moveTo>
                  <a:lnTo>
                    <a:pt x="1120910" y="834362"/>
                  </a:lnTo>
                </a:path>
                <a:path w="1121410" h="839470">
                  <a:moveTo>
                    <a:pt x="32430" y="0"/>
                  </a:moveTo>
                  <a:lnTo>
                    <a:pt x="0" y="5070"/>
                  </a:lnTo>
                  <a:lnTo>
                    <a:pt x="5004" y="37765"/>
                  </a:lnTo>
                </a:path>
                <a:path w="1121410" h="839470">
                  <a:moveTo>
                    <a:pt x="1088468" y="839409"/>
                  </a:moveTo>
                  <a:lnTo>
                    <a:pt x="1120910" y="834362"/>
                  </a:lnTo>
                  <a:lnTo>
                    <a:pt x="1115888" y="801615"/>
                  </a:lnTo>
                </a:path>
              </a:pathLst>
            </a:custGeom>
            <a:ln w="8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2029028" y="6150057"/>
              <a:ext cx="504825" cy="98425"/>
            </a:xfrm>
            <a:custGeom>
              <a:avLst/>
              <a:gdLst/>
              <a:ahLst/>
              <a:cxnLst/>
              <a:rect l="l" t="t" r="r" b="b"/>
              <a:pathLst>
                <a:path w="504825" h="98425">
                  <a:moveTo>
                    <a:pt x="504507" y="0"/>
                  </a:moveTo>
                  <a:lnTo>
                    <a:pt x="0" y="0"/>
                  </a:lnTo>
                  <a:lnTo>
                    <a:pt x="0" y="97910"/>
                  </a:lnTo>
                  <a:lnTo>
                    <a:pt x="504507" y="97910"/>
                  </a:lnTo>
                  <a:lnTo>
                    <a:pt x="5045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1" name="object 171"/>
          <p:cNvSpPr txBox="1"/>
          <p:nvPr/>
        </p:nvSpPr>
        <p:spPr>
          <a:xfrm>
            <a:off x="2016325" y="6129207"/>
            <a:ext cx="530225" cy="123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50" spc="-10" dirty="0">
                <a:latin typeface="Carlito"/>
                <a:cs typeface="Carlito"/>
              </a:rPr>
              <a:t>Các bản ghi</a:t>
            </a:r>
            <a:r>
              <a:rPr sz="650" spc="-50" dirty="0">
                <a:latin typeface="Carlito"/>
                <a:cs typeface="Carlito"/>
              </a:rPr>
              <a:t> </a:t>
            </a:r>
            <a:r>
              <a:rPr sz="650" spc="-10" dirty="0">
                <a:latin typeface="Carlito"/>
                <a:cs typeface="Carlito"/>
              </a:rPr>
              <a:t>MX</a:t>
            </a:r>
            <a:endParaRPr sz="650">
              <a:latin typeface="Carlito"/>
              <a:cs typeface="Carlito"/>
            </a:endParaRPr>
          </a:p>
        </p:txBody>
      </p:sp>
      <p:grpSp>
        <p:nvGrpSpPr>
          <p:cNvPr id="172" name="object 172"/>
          <p:cNvGrpSpPr/>
          <p:nvPr/>
        </p:nvGrpSpPr>
        <p:grpSpPr>
          <a:xfrm>
            <a:off x="3082755" y="5808179"/>
            <a:ext cx="1064895" cy="814705"/>
            <a:chOff x="3082755" y="5808179"/>
            <a:chExt cx="1064895" cy="814705"/>
          </a:xfrm>
        </p:grpSpPr>
        <p:sp>
          <p:nvSpPr>
            <p:cNvPr id="173" name="object 173"/>
            <p:cNvSpPr/>
            <p:nvPr/>
          </p:nvSpPr>
          <p:spPr>
            <a:xfrm>
              <a:off x="3087200" y="5812624"/>
              <a:ext cx="1056005" cy="805815"/>
            </a:xfrm>
            <a:custGeom>
              <a:avLst/>
              <a:gdLst/>
              <a:ahLst/>
              <a:cxnLst/>
              <a:rect l="l" t="t" r="r" b="b"/>
              <a:pathLst>
                <a:path w="1056004" h="805815">
                  <a:moveTo>
                    <a:pt x="0" y="801026"/>
                  </a:moveTo>
                  <a:lnTo>
                    <a:pt x="1055403" y="4720"/>
                  </a:lnTo>
                </a:path>
                <a:path w="1056004" h="805815">
                  <a:moveTo>
                    <a:pt x="4675" y="768232"/>
                  </a:moveTo>
                  <a:lnTo>
                    <a:pt x="0" y="801026"/>
                  </a:lnTo>
                  <a:lnTo>
                    <a:pt x="32441" y="805764"/>
                  </a:lnTo>
                </a:path>
                <a:path w="1056004" h="805815">
                  <a:moveTo>
                    <a:pt x="1050727" y="37532"/>
                  </a:moveTo>
                  <a:lnTo>
                    <a:pt x="1055403" y="4720"/>
                  </a:lnTo>
                  <a:lnTo>
                    <a:pt x="1022903" y="0"/>
                  </a:lnTo>
                </a:path>
              </a:pathLst>
            </a:custGeom>
            <a:ln w="8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3362604" y="6166555"/>
              <a:ext cx="504825" cy="98425"/>
            </a:xfrm>
            <a:custGeom>
              <a:avLst/>
              <a:gdLst/>
              <a:ahLst/>
              <a:cxnLst/>
              <a:rect l="l" t="t" r="r" b="b"/>
              <a:pathLst>
                <a:path w="504825" h="98425">
                  <a:moveTo>
                    <a:pt x="504507" y="0"/>
                  </a:moveTo>
                  <a:lnTo>
                    <a:pt x="0" y="0"/>
                  </a:lnTo>
                  <a:lnTo>
                    <a:pt x="0" y="97910"/>
                  </a:lnTo>
                  <a:lnTo>
                    <a:pt x="504507" y="97910"/>
                  </a:lnTo>
                  <a:lnTo>
                    <a:pt x="5045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5" name="object 175"/>
          <p:cNvSpPr txBox="1"/>
          <p:nvPr/>
        </p:nvSpPr>
        <p:spPr>
          <a:xfrm>
            <a:off x="3349910" y="6145700"/>
            <a:ext cx="530225" cy="123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50" spc="-10" dirty="0">
                <a:latin typeface="Carlito"/>
                <a:cs typeface="Carlito"/>
              </a:rPr>
              <a:t>Các bản ghi</a:t>
            </a:r>
            <a:r>
              <a:rPr sz="650" spc="-50" dirty="0">
                <a:latin typeface="Carlito"/>
                <a:cs typeface="Carlito"/>
              </a:rPr>
              <a:t> </a:t>
            </a:r>
            <a:r>
              <a:rPr sz="650" spc="-10" dirty="0">
                <a:latin typeface="Carlito"/>
                <a:cs typeface="Carlito"/>
              </a:rPr>
              <a:t>MX</a:t>
            </a:r>
            <a:endParaRPr sz="650">
              <a:latin typeface="Carlito"/>
              <a:cs typeface="Carlito"/>
            </a:endParaRPr>
          </a:p>
        </p:txBody>
      </p:sp>
      <p:grpSp>
        <p:nvGrpSpPr>
          <p:cNvPr id="176" name="object 176"/>
          <p:cNvGrpSpPr/>
          <p:nvPr/>
        </p:nvGrpSpPr>
        <p:grpSpPr>
          <a:xfrm>
            <a:off x="3933319" y="4197676"/>
            <a:ext cx="424815" cy="1259840"/>
            <a:chOff x="3933319" y="4197676"/>
            <a:chExt cx="424815" cy="1259840"/>
          </a:xfrm>
        </p:grpSpPr>
        <p:sp>
          <p:nvSpPr>
            <p:cNvPr id="177" name="object 177"/>
            <p:cNvSpPr/>
            <p:nvPr/>
          </p:nvSpPr>
          <p:spPr>
            <a:xfrm>
              <a:off x="3937673" y="4459071"/>
              <a:ext cx="232689" cy="162661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3937676" y="4459076"/>
              <a:ext cx="233045" cy="144145"/>
            </a:xfrm>
            <a:custGeom>
              <a:avLst/>
              <a:gdLst/>
              <a:ahLst/>
              <a:cxnLst/>
              <a:rect l="l" t="t" r="r" b="b"/>
              <a:pathLst>
                <a:path w="233045" h="144145">
                  <a:moveTo>
                    <a:pt x="0" y="50586"/>
                  </a:moveTo>
                  <a:lnTo>
                    <a:pt x="71291" y="0"/>
                  </a:lnTo>
                  <a:lnTo>
                    <a:pt x="232693" y="94296"/>
                  </a:lnTo>
                  <a:lnTo>
                    <a:pt x="158688" y="143659"/>
                  </a:lnTo>
                  <a:lnTo>
                    <a:pt x="0" y="50586"/>
                  </a:lnTo>
                  <a:close/>
                </a:path>
              </a:pathLst>
            </a:custGeom>
            <a:ln w="418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4049953" y="4293679"/>
              <a:ext cx="303352" cy="178968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4049953" y="4293678"/>
              <a:ext cx="303530" cy="179070"/>
            </a:xfrm>
            <a:custGeom>
              <a:avLst/>
              <a:gdLst/>
              <a:ahLst/>
              <a:cxnLst/>
              <a:rect l="l" t="t" r="r" b="b"/>
              <a:pathLst>
                <a:path w="303529" h="179070">
                  <a:moveTo>
                    <a:pt x="156725" y="178977"/>
                  </a:moveTo>
                  <a:lnTo>
                    <a:pt x="303349" y="92956"/>
                  </a:lnTo>
                  <a:lnTo>
                    <a:pt x="145931" y="0"/>
                  </a:lnTo>
                  <a:lnTo>
                    <a:pt x="0" y="87477"/>
                  </a:lnTo>
                  <a:lnTo>
                    <a:pt x="34765" y="117625"/>
                  </a:lnTo>
                  <a:lnTo>
                    <a:pt x="72777" y="143106"/>
                  </a:lnTo>
                  <a:lnTo>
                    <a:pt x="113583" y="163647"/>
                  </a:lnTo>
                  <a:lnTo>
                    <a:pt x="156725" y="178977"/>
                  </a:lnTo>
                  <a:close/>
                </a:path>
              </a:pathLst>
            </a:custGeom>
            <a:ln w="418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4217416" y="4275493"/>
              <a:ext cx="30822" cy="171284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4217416" y="4275495"/>
              <a:ext cx="31115" cy="171450"/>
            </a:xfrm>
            <a:custGeom>
              <a:avLst/>
              <a:gdLst/>
              <a:ahLst/>
              <a:cxnLst/>
              <a:rect l="l" t="t" r="r" b="b"/>
              <a:pathLst>
                <a:path w="31114" h="171450">
                  <a:moveTo>
                    <a:pt x="0" y="171284"/>
                  </a:moveTo>
                  <a:lnTo>
                    <a:pt x="0" y="18183"/>
                  </a:lnTo>
                  <a:lnTo>
                    <a:pt x="30825" y="0"/>
                  </a:lnTo>
                  <a:lnTo>
                    <a:pt x="29613" y="145291"/>
                  </a:lnTo>
                  <a:lnTo>
                    <a:pt x="0" y="171284"/>
                  </a:lnTo>
                  <a:close/>
                </a:path>
              </a:pathLst>
            </a:custGeom>
            <a:ln w="415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4247032" y="4267682"/>
              <a:ext cx="57835" cy="138061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4247030" y="4267686"/>
              <a:ext cx="58419" cy="138430"/>
            </a:xfrm>
            <a:custGeom>
              <a:avLst/>
              <a:gdLst/>
              <a:ahLst/>
              <a:cxnLst/>
              <a:rect l="l" t="t" r="r" b="b"/>
              <a:pathLst>
                <a:path w="58420" h="138429">
                  <a:moveTo>
                    <a:pt x="1096" y="22088"/>
                  </a:moveTo>
                  <a:lnTo>
                    <a:pt x="57841" y="0"/>
                  </a:lnTo>
                  <a:lnTo>
                    <a:pt x="57841" y="90217"/>
                  </a:lnTo>
                  <a:lnTo>
                    <a:pt x="0" y="138064"/>
                  </a:lnTo>
                  <a:lnTo>
                    <a:pt x="1096" y="22088"/>
                  </a:lnTo>
                  <a:close/>
                </a:path>
              </a:pathLst>
            </a:custGeom>
            <a:ln w="41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4155529" y="4207598"/>
              <a:ext cx="149339" cy="82168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4155534" y="4207599"/>
              <a:ext cx="149860" cy="82550"/>
            </a:xfrm>
            <a:custGeom>
              <a:avLst/>
              <a:gdLst/>
              <a:ahLst/>
              <a:cxnLst/>
              <a:rect l="l" t="t" r="r" b="b"/>
              <a:pathLst>
                <a:path w="149860" h="82550">
                  <a:moveTo>
                    <a:pt x="92592" y="82174"/>
                  </a:moveTo>
                  <a:lnTo>
                    <a:pt x="92707" y="67895"/>
                  </a:lnTo>
                  <a:lnTo>
                    <a:pt x="0" y="13637"/>
                  </a:lnTo>
                  <a:lnTo>
                    <a:pt x="47104" y="0"/>
                  </a:lnTo>
                  <a:lnTo>
                    <a:pt x="149337" y="60086"/>
                  </a:lnTo>
                  <a:lnTo>
                    <a:pt x="92592" y="82174"/>
                  </a:lnTo>
                  <a:close/>
                </a:path>
              </a:pathLst>
            </a:custGeom>
            <a:ln w="418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4206671" y="4386630"/>
              <a:ext cx="146634" cy="151701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4206679" y="4386635"/>
              <a:ext cx="146685" cy="151765"/>
            </a:xfrm>
            <a:custGeom>
              <a:avLst/>
              <a:gdLst/>
              <a:ahLst/>
              <a:cxnLst/>
              <a:rect l="l" t="t" r="r" b="b"/>
              <a:pathLst>
                <a:path w="146685" h="151764">
                  <a:moveTo>
                    <a:pt x="0" y="86020"/>
                  </a:moveTo>
                  <a:lnTo>
                    <a:pt x="146623" y="0"/>
                  </a:lnTo>
                  <a:lnTo>
                    <a:pt x="146623" y="65623"/>
                  </a:lnTo>
                  <a:lnTo>
                    <a:pt x="0" y="151702"/>
                  </a:lnTo>
                  <a:lnTo>
                    <a:pt x="0" y="86020"/>
                  </a:lnTo>
                  <a:close/>
                </a:path>
              </a:pathLst>
            </a:custGeom>
            <a:ln w="4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4085628" y="4202125"/>
              <a:ext cx="162610" cy="91554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4085628" y="4202121"/>
              <a:ext cx="163195" cy="92075"/>
            </a:xfrm>
            <a:custGeom>
              <a:avLst/>
              <a:gdLst/>
              <a:ahLst/>
              <a:cxnLst/>
              <a:rect l="l" t="t" r="r" b="b"/>
              <a:pathLst>
                <a:path w="163195" h="92075">
                  <a:moveTo>
                    <a:pt x="0" y="15036"/>
                  </a:moveTo>
                  <a:lnTo>
                    <a:pt x="37637" y="0"/>
                  </a:lnTo>
                  <a:lnTo>
                    <a:pt x="70021" y="19115"/>
                  </a:lnTo>
                  <a:lnTo>
                    <a:pt x="162613" y="73432"/>
                  </a:lnTo>
                  <a:lnTo>
                    <a:pt x="131788" y="91557"/>
                  </a:lnTo>
                  <a:lnTo>
                    <a:pt x="96040" y="77716"/>
                  </a:lnTo>
                  <a:lnTo>
                    <a:pt x="61976" y="60246"/>
                  </a:lnTo>
                  <a:lnTo>
                    <a:pt x="29870" y="39302"/>
                  </a:lnTo>
                  <a:lnTo>
                    <a:pt x="0" y="15036"/>
                  </a:lnTo>
                  <a:close/>
                </a:path>
              </a:pathLst>
            </a:custGeom>
            <a:ln w="418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3937673" y="4509668"/>
              <a:ext cx="158686" cy="112064"/>
            </a:xfrm>
            <a:prstGeom prst="rect">
              <a:avLst/>
            </a:prstGeom>
            <a:blipFill>
              <a:blip r:embed="rId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3937676" y="4509663"/>
              <a:ext cx="158750" cy="112395"/>
            </a:xfrm>
            <a:custGeom>
              <a:avLst/>
              <a:gdLst/>
              <a:ahLst/>
              <a:cxnLst/>
              <a:rect l="l" t="t" r="r" b="b"/>
              <a:pathLst>
                <a:path w="158750" h="112395">
                  <a:moveTo>
                    <a:pt x="0" y="0"/>
                  </a:moveTo>
                  <a:lnTo>
                    <a:pt x="158688" y="93072"/>
                  </a:lnTo>
                  <a:lnTo>
                    <a:pt x="158688" y="112072"/>
                  </a:lnTo>
                  <a:lnTo>
                    <a:pt x="0" y="19115"/>
                  </a:lnTo>
                  <a:lnTo>
                    <a:pt x="0" y="0"/>
                  </a:lnTo>
                  <a:close/>
                </a:path>
              </a:pathLst>
            </a:custGeom>
            <a:ln w="41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3954932" y="4468520"/>
              <a:ext cx="194310" cy="121920"/>
            </a:xfrm>
            <a:custGeom>
              <a:avLst/>
              <a:gdLst/>
              <a:ahLst/>
              <a:cxnLst/>
              <a:rect l="l" t="t" r="r" b="b"/>
              <a:pathLst>
                <a:path w="194310" h="121920">
                  <a:moveTo>
                    <a:pt x="139357" y="108280"/>
                  </a:moveTo>
                  <a:lnTo>
                    <a:pt x="129654" y="114693"/>
                  </a:lnTo>
                  <a:lnTo>
                    <a:pt x="141312" y="121678"/>
                  </a:lnTo>
                  <a:lnTo>
                    <a:pt x="151015" y="115277"/>
                  </a:lnTo>
                  <a:lnTo>
                    <a:pt x="139357" y="108280"/>
                  </a:lnTo>
                  <a:close/>
                </a:path>
                <a:path w="194310" h="121920">
                  <a:moveTo>
                    <a:pt x="153784" y="98488"/>
                  </a:moveTo>
                  <a:lnTo>
                    <a:pt x="144081" y="104902"/>
                  </a:lnTo>
                  <a:lnTo>
                    <a:pt x="155752" y="111899"/>
                  </a:lnTo>
                  <a:lnTo>
                    <a:pt x="165442" y="105486"/>
                  </a:lnTo>
                  <a:lnTo>
                    <a:pt x="153784" y="98488"/>
                  </a:lnTo>
                  <a:close/>
                </a:path>
                <a:path w="194310" h="121920">
                  <a:moveTo>
                    <a:pt x="117767" y="95110"/>
                  </a:moveTo>
                  <a:lnTo>
                    <a:pt x="108064" y="101574"/>
                  </a:lnTo>
                  <a:lnTo>
                    <a:pt x="119722" y="108572"/>
                  </a:lnTo>
                  <a:lnTo>
                    <a:pt x="129425" y="102108"/>
                  </a:lnTo>
                  <a:lnTo>
                    <a:pt x="117767" y="95110"/>
                  </a:lnTo>
                  <a:close/>
                </a:path>
                <a:path w="194310" h="121920">
                  <a:moveTo>
                    <a:pt x="168211" y="88696"/>
                  </a:moveTo>
                  <a:lnTo>
                    <a:pt x="158521" y="95110"/>
                  </a:lnTo>
                  <a:lnTo>
                    <a:pt x="170116" y="102108"/>
                  </a:lnTo>
                  <a:lnTo>
                    <a:pt x="179819" y="95694"/>
                  </a:lnTo>
                  <a:lnTo>
                    <a:pt x="168211" y="88696"/>
                  </a:lnTo>
                  <a:close/>
                </a:path>
                <a:path w="194310" h="121920">
                  <a:moveTo>
                    <a:pt x="132194" y="85318"/>
                  </a:moveTo>
                  <a:lnTo>
                    <a:pt x="122491" y="91782"/>
                  </a:lnTo>
                  <a:lnTo>
                    <a:pt x="134099" y="98780"/>
                  </a:lnTo>
                  <a:lnTo>
                    <a:pt x="143802" y="92316"/>
                  </a:lnTo>
                  <a:lnTo>
                    <a:pt x="132194" y="85318"/>
                  </a:lnTo>
                  <a:close/>
                </a:path>
                <a:path w="194310" h="121920">
                  <a:moveTo>
                    <a:pt x="52933" y="55651"/>
                  </a:moveTo>
                  <a:lnTo>
                    <a:pt x="43243" y="62128"/>
                  </a:lnTo>
                  <a:lnTo>
                    <a:pt x="98082" y="95402"/>
                  </a:lnTo>
                  <a:lnTo>
                    <a:pt x="107772" y="88988"/>
                  </a:lnTo>
                  <a:lnTo>
                    <a:pt x="52933" y="55651"/>
                  </a:lnTo>
                  <a:close/>
                </a:path>
                <a:path w="194310" h="121920">
                  <a:moveTo>
                    <a:pt x="182587" y="78905"/>
                  </a:moveTo>
                  <a:lnTo>
                    <a:pt x="172897" y="85318"/>
                  </a:lnTo>
                  <a:lnTo>
                    <a:pt x="184556" y="92316"/>
                  </a:lnTo>
                  <a:lnTo>
                    <a:pt x="194246" y="85902"/>
                  </a:lnTo>
                  <a:lnTo>
                    <a:pt x="182587" y="78905"/>
                  </a:lnTo>
                  <a:close/>
                </a:path>
                <a:path w="194310" h="121920">
                  <a:moveTo>
                    <a:pt x="146570" y="75526"/>
                  </a:moveTo>
                  <a:lnTo>
                    <a:pt x="136867" y="81991"/>
                  </a:lnTo>
                  <a:lnTo>
                    <a:pt x="148526" y="88925"/>
                  </a:lnTo>
                  <a:lnTo>
                    <a:pt x="158229" y="82524"/>
                  </a:lnTo>
                  <a:lnTo>
                    <a:pt x="146570" y="75526"/>
                  </a:lnTo>
                  <a:close/>
                </a:path>
                <a:path w="194310" h="121920">
                  <a:moveTo>
                    <a:pt x="110553" y="72199"/>
                  </a:moveTo>
                  <a:lnTo>
                    <a:pt x="100850" y="78613"/>
                  </a:lnTo>
                  <a:lnTo>
                    <a:pt x="112509" y="85610"/>
                  </a:lnTo>
                  <a:lnTo>
                    <a:pt x="122212" y="79197"/>
                  </a:lnTo>
                  <a:lnTo>
                    <a:pt x="110553" y="72199"/>
                  </a:lnTo>
                  <a:close/>
                </a:path>
                <a:path w="194310" h="121920">
                  <a:moveTo>
                    <a:pt x="160997" y="65735"/>
                  </a:moveTo>
                  <a:lnTo>
                    <a:pt x="151307" y="72148"/>
                  </a:lnTo>
                  <a:lnTo>
                    <a:pt x="162902" y="79146"/>
                  </a:lnTo>
                  <a:lnTo>
                    <a:pt x="172605" y="72732"/>
                  </a:lnTo>
                  <a:lnTo>
                    <a:pt x="160997" y="65735"/>
                  </a:lnTo>
                  <a:close/>
                </a:path>
                <a:path w="194310" h="121920">
                  <a:moveTo>
                    <a:pt x="124980" y="62357"/>
                  </a:moveTo>
                  <a:lnTo>
                    <a:pt x="115277" y="68821"/>
                  </a:lnTo>
                  <a:lnTo>
                    <a:pt x="126885" y="75819"/>
                  </a:lnTo>
                  <a:lnTo>
                    <a:pt x="136575" y="69405"/>
                  </a:lnTo>
                  <a:lnTo>
                    <a:pt x="124980" y="62357"/>
                  </a:lnTo>
                  <a:close/>
                </a:path>
                <a:path w="194310" h="121920">
                  <a:moveTo>
                    <a:pt x="88963" y="59029"/>
                  </a:moveTo>
                  <a:lnTo>
                    <a:pt x="79260" y="65443"/>
                  </a:lnTo>
                  <a:lnTo>
                    <a:pt x="90868" y="72440"/>
                  </a:lnTo>
                  <a:lnTo>
                    <a:pt x="100558" y="66027"/>
                  </a:lnTo>
                  <a:lnTo>
                    <a:pt x="88963" y="59029"/>
                  </a:lnTo>
                  <a:close/>
                </a:path>
                <a:path w="194310" h="121920">
                  <a:moveTo>
                    <a:pt x="139357" y="52565"/>
                  </a:moveTo>
                  <a:lnTo>
                    <a:pt x="129654" y="59029"/>
                  </a:lnTo>
                  <a:lnTo>
                    <a:pt x="141312" y="66027"/>
                  </a:lnTo>
                  <a:lnTo>
                    <a:pt x="151015" y="59563"/>
                  </a:lnTo>
                  <a:lnTo>
                    <a:pt x="139357" y="52565"/>
                  </a:lnTo>
                  <a:close/>
                </a:path>
                <a:path w="194310" h="121920">
                  <a:moveTo>
                    <a:pt x="103327" y="49237"/>
                  </a:moveTo>
                  <a:lnTo>
                    <a:pt x="93637" y="55651"/>
                  </a:lnTo>
                  <a:lnTo>
                    <a:pt x="105295" y="62649"/>
                  </a:lnTo>
                  <a:lnTo>
                    <a:pt x="114998" y="56235"/>
                  </a:lnTo>
                  <a:lnTo>
                    <a:pt x="103327" y="49237"/>
                  </a:lnTo>
                  <a:close/>
                </a:path>
                <a:path w="194310" h="121920">
                  <a:moveTo>
                    <a:pt x="67310" y="45859"/>
                  </a:moveTo>
                  <a:lnTo>
                    <a:pt x="57607" y="52336"/>
                  </a:lnTo>
                  <a:lnTo>
                    <a:pt x="69278" y="59321"/>
                  </a:lnTo>
                  <a:lnTo>
                    <a:pt x="78968" y="52857"/>
                  </a:lnTo>
                  <a:lnTo>
                    <a:pt x="67310" y="45859"/>
                  </a:lnTo>
                  <a:close/>
                </a:path>
                <a:path w="194310" h="121920">
                  <a:moveTo>
                    <a:pt x="31292" y="42545"/>
                  </a:moveTo>
                  <a:lnTo>
                    <a:pt x="21590" y="48945"/>
                  </a:lnTo>
                  <a:lnTo>
                    <a:pt x="33248" y="55943"/>
                  </a:lnTo>
                  <a:lnTo>
                    <a:pt x="42951" y="49530"/>
                  </a:lnTo>
                  <a:lnTo>
                    <a:pt x="31292" y="42545"/>
                  </a:lnTo>
                  <a:close/>
                </a:path>
                <a:path w="194310" h="121920">
                  <a:moveTo>
                    <a:pt x="117767" y="39446"/>
                  </a:moveTo>
                  <a:lnTo>
                    <a:pt x="108064" y="45859"/>
                  </a:lnTo>
                  <a:lnTo>
                    <a:pt x="119722" y="52857"/>
                  </a:lnTo>
                  <a:lnTo>
                    <a:pt x="129425" y="46443"/>
                  </a:lnTo>
                  <a:lnTo>
                    <a:pt x="117767" y="39446"/>
                  </a:lnTo>
                  <a:close/>
                </a:path>
                <a:path w="194310" h="121920">
                  <a:moveTo>
                    <a:pt x="81749" y="36068"/>
                  </a:moveTo>
                  <a:lnTo>
                    <a:pt x="72047" y="42545"/>
                  </a:lnTo>
                  <a:lnTo>
                    <a:pt x="83705" y="49530"/>
                  </a:lnTo>
                  <a:lnTo>
                    <a:pt x="93408" y="43065"/>
                  </a:lnTo>
                  <a:lnTo>
                    <a:pt x="81749" y="36068"/>
                  </a:lnTo>
                  <a:close/>
                </a:path>
                <a:path w="194310" h="121920">
                  <a:moveTo>
                    <a:pt x="45720" y="32753"/>
                  </a:moveTo>
                  <a:lnTo>
                    <a:pt x="36017" y="39166"/>
                  </a:lnTo>
                  <a:lnTo>
                    <a:pt x="47688" y="46151"/>
                  </a:lnTo>
                  <a:lnTo>
                    <a:pt x="57378" y="39738"/>
                  </a:lnTo>
                  <a:lnTo>
                    <a:pt x="45720" y="32753"/>
                  </a:lnTo>
                  <a:close/>
                </a:path>
                <a:path w="194310" h="121920">
                  <a:moveTo>
                    <a:pt x="9702" y="29375"/>
                  </a:moveTo>
                  <a:lnTo>
                    <a:pt x="0" y="35839"/>
                  </a:lnTo>
                  <a:lnTo>
                    <a:pt x="11658" y="42837"/>
                  </a:lnTo>
                  <a:lnTo>
                    <a:pt x="21361" y="36360"/>
                  </a:lnTo>
                  <a:lnTo>
                    <a:pt x="9702" y="29375"/>
                  </a:lnTo>
                  <a:close/>
                </a:path>
                <a:path w="194310" h="121920">
                  <a:moveTo>
                    <a:pt x="96177" y="26276"/>
                  </a:moveTo>
                  <a:lnTo>
                    <a:pt x="86474" y="32753"/>
                  </a:lnTo>
                  <a:lnTo>
                    <a:pt x="98082" y="39738"/>
                  </a:lnTo>
                  <a:lnTo>
                    <a:pt x="107772" y="33274"/>
                  </a:lnTo>
                  <a:lnTo>
                    <a:pt x="96177" y="26276"/>
                  </a:lnTo>
                  <a:close/>
                </a:path>
                <a:path w="194310" h="121920">
                  <a:moveTo>
                    <a:pt x="60159" y="22961"/>
                  </a:moveTo>
                  <a:lnTo>
                    <a:pt x="50457" y="29375"/>
                  </a:lnTo>
                  <a:lnTo>
                    <a:pt x="62052" y="36360"/>
                  </a:lnTo>
                  <a:lnTo>
                    <a:pt x="71755" y="29946"/>
                  </a:lnTo>
                  <a:lnTo>
                    <a:pt x="60159" y="22961"/>
                  </a:lnTo>
                  <a:close/>
                </a:path>
                <a:path w="194310" h="121920">
                  <a:moveTo>
                    <a:pt x="24130" y="19583"/>
                  </a:moveTo>
                  <a:lnTo>
                    <a:pt x="14439" y="26047"/>
                  </a:lnTo>
                  <a:lnTo>
                    <a:pt x="26035" y="33045"/>
                  </a:lnTo>
                  <a:lnTo>
                    <a:pt x="35737" y="26568"/>
                  </a:lnTo>
                  <a:lnTo>
                    <a:pt x="24130" y="19583"/>
                  </a:lnTo>
                  <a:close/>
                </a:path>
                <a:path w="194310" h="121920">
                  <a:moveTo>
                    <a:pt x="74523" y="13169"/>
                  </a:moveTo>
                  <a:lnTo>
                    <a:pt x="64833" y="19583"/>
                  </a:lnTo>
                  <a:lnTo>
                    <a:pt x="76492" y="26568"/>
                  </a:lnTo>
                  <a:lnTo>
                    <a:pt x="86182" y="20167"/>
                  </a:lnTo>
                  <a:lnTo>
                    <a:pt x="74523" y="13169"/>
                  </a:lnTo>
                  <a:close/>
                </a:path>
                <a:path w="194310" h="121920">
                  <a:moveTo>
                    <a:pt x="38506" y="9791"/>
                  </a:moveTo>
                  <a:lnTo>
                    <a:pt x="28803" y="16256"/>
                  </a:lnTo>
                  <a:lnTo>
                    <a:pt x="40462" y="23253"/>
                  </a:lnTo>
                  <a:lnTo>
                    <a:pt x="50165" y="16776"/>
                  </a:lnTo>
                  <a:lnTo>
                    <a:pt x="38506" y="9791"/>
                  </a:lnTo>
                  <a:close/>
                </a:path>
                <a:path w="194310" h="121920">
                  <a:moveTo>
                    <a:pt x="52933" y="0"/>
                  </a:moveTo>
                  <a:lnTo>
                    <a:pt x="43243" y="6464"/>
                  </a:lnTo>
                  <a:lnTo>
                    <a:pt x="54838" y="13398"/>
                  </a:lnTo>
                  <a:lnTo>
                    <a:pt x="64541" y="6985"/>
                  </a:lnTo>
                  <a:lnTo>
                    <a:pt x="529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3954932" y="4474933"/>
              <a:ext cx="194310" cy="118110"/>
            </a:xfrm>
            <a:custGeom>
              <a:avLst/>
              <a:gdLst/>
              <a:ahLst/>
              <a:cxnLst/>
              <a:rect l="l" t="t" r="r" b="b"/>
              <a:pathLst>
                <a:path w="194310" h="118110">
                  <a:moveTo>
                    <a:pt x="43243" y="0"/>
                  </a:moveTo>
                  <a:lnTo>
                    <a:pt x="43243" y="2794"/>
                  </a:lnTo>
                  <a:lnTo>
                    <a:pt x="54838" y="9740"/>
                  </a:lnTo>
                  <a:lnTo>
                    <a:pt x="54868" y="6965"/>
                  </a:lnTo>
                  <a:lnTo>
                    <a:pt x="43243" y="0"/>
                  </a:lnTo>
                  <a:close/>
                </a:path>
                <a:path w="194310" h="118110">
                  <a:moveTo>
                    <a:pt x="64541" y="571"/>
                  </a:moveTo>
                  <a:lnTo>
                    <a:pt x="54868" y="6965"/>
                  </a:lnTo>
                  <a:lnTo>
                    <a:pt x="54902" y="9737"/>
                  </a:lnTo>
                  <a:lnTo>
                    <a:pt x="64541" y="3378"/>
                  </a:lnTo>
                  <a:lnTo>
                    <a:pt x="64541" y="571"/>
                  </a:lnTo>
                  <a:close/>
                </a:path>
                <a:path w="194310" h="118110">
                  <a:moveTo>
                    <a:pt x="64833" y="13169"/>
                  </a:moveTo>
                  <a:lnTo>
                    <a:pt x="64833" y="15963"/>
                  </a:lnTo>
                  <a:lnTo>
                    <a:pt x="76492" y="22961"/>
                  </a:lnTo>
                  <a:lnTo>
                    <a:pt x="76492" y="20154"/>
                  </a:lnTo>
                  <a:lnTo>
                    <a:pt x="64833" y="13169"/>
                  </a:lnTo>
                  <a:close/>
                </a:path>
                <a:path w="194310" h="118110">
                  <a:moveTo>
                    <a:pt x="86182" y="13754"/>
                  </a:moveTo>
                  <a:lnTo>
                    <a:pt x="76492" y="20154"/>
                  </a:lnTo>
                  <a:lnTo>
                    <a:pt x="76492" y="22961"/>
                  </a:lnTo>
                  <a:lnTo>
                    <a:pt x="86182" y="16548"/>
                  </a:lnTo>
                  <a:lnTo>
                    <a:pt x="86182" y="13754"/>
                  </a:lnTo>
                  <a:close/>
                </a:path>
                <a:path w="194310" h="118110">
                  <a:moveTo>
                    <a:pt x="86474" y="26339"/>
                  </a:moveTo>
                  <a:lnTo>
                    <a:pt x="86474" y="29133"/>
                  </a:lnTo>
                  <a:lnTo>
                    <a:pt x="98082" y="36131"/>
                  </a:lnTo>
                  <a:lnTo>
                    <a:pt x="98082" y="33324"/>
                  </a:lnTo>
                  <a:lnTo>
                    <a:pt x="86474" y="26339"/>
                  </a:lnTo>
                  <a:close/>
                </a:path>
                <a:path w="194310" h="118110">
                  <a:moveTo>
                    <a:pt x="107772" y="26860"/>
                  </a:moveTo>
                  <a:lnTo>
                    <a:pt x="98082" y="33324"/>
                  </a:lnTo>
                  <a:lnTo>
                    <a:pt x="98082" y="36131"/>
                  </a:lnTo>
                  <a:lnTo>
                    <a:pt x="107772" y="29654"/>
                  </a:lnTo>
                  <a:lnTo>
                    <a:pt x="107772" y="26860"/>
                  </a:lnTo>
                  <a:close/>
                </a:path>
                <a:path w="194310" h="118110">
                  <a:moveTo>
                    <a:pt x="108064" y="39446"/>
                  </a:moveTo>
                  <a:lnTo>
                    <a:pt x="108064" y="42252"/>
                  </a:lnTo>
                  <a:lnTo>
                    <a:pt x="119722" y="49237"/>
                  </a:lnTo>
                  <a:lnTo>
                    <a:pt x="119722" y="46443"/>
                  </a:lnTo>
                  <a:lnTo>
                    <a:pt x="108064" y="39446"/>
                  </a:lnTo>
                  <a:close/>
                </a:path>
                <a:path w="194310" h="118110">
                  <a:moveTo>
                    <a:pt x="129425" y="40030"/>
                  </a:moveTo>
                  <a:lnTo>
                    <a:pt x="119722" y="46443"/>
                  </a:lnTo>
                  <a:lnTo>
                    <a:pt x="119722" y="49237"/>
                  </a:lnTo>
                  <a:lnTo>
                    <a:pt x="129425" y="42824"/>
                  </a:lnTo>
                  <a:lnTo>
                    <a:pt x="129425" y="40030"/>
                  </a:lnTo>
                  <a:close/>
                </a:path>
                <a:path w="194310" h="118110">
                  <a:moveTo>
                    <a:pt x="129654" y="52616"/>
                  </a:moveTo>
                  <a:lnTo>
                    <a:pt x="129717" y="55422"/>
                  </a:lnTo>
                  <a:lnTo>
                    <a:pt x="141312" y="62407"/>
                  </a:lnTo>
                  <a:lnTo>
                    <a:pt x="141312" y="59613"/>
                  </a:lnTo>
                  <a:lnTo>
                    <a:pt x="129654" y="52616"/>
                  </a:lnTo>
                  <a:close/>
                </a:path>
                <a:path w="194310" h="118110">
                  <a:moveTo>
                    <a:pt x="151015" y="53149"/>
                  </a:moveTo>
                  <a:lnTo>
                    <a:pt x="141312" y="59613"/>
                  </a:lnTo>
                  <a:lnTo>
                    <a:pt x="141312" y="62407"/>
                  </a:lnTo>
                  <a:lnTo>
                    <a:pt x="151015" y="55943"/>
                  </a:lnTo>
                  <a:lnTo>
                    <a:pt x="151015" y="53149"/>
                  </a:lnTo>
                  <a:close/>
                </a:path>
                <a:path w="194310" h="118110">
                  <a:moveTo>
                    <a:pt x="151307" y="65735"/>
                  </a:moveTo>
                  <a:lnTo>
                    <a:pt x="151307" y="68529"/>
                  </a:lnTo>
                  <a:lnTo>
                    <a:pt x="162902" y="75577"/>
                  </a:lnTo>
                  <a:lnTo>
                    <a:pt x="162819" y="72732"/>
                  </a:lnTo>
                  <a:lnTo>
                    <a:pt x="151307" y="65735"/>
                  </a:lnTo>
                  <a:close/>
                </a:path>
                <a:path w="194310" h="118110">
                  <a:moveTo>
                    <a:pt x="172605" y="66319"/>
                  </a:moveTo>
                  <a:lnTo>
                    <a:pt x="162902" y="72732"/>
                  </a:lnTo>
                  <a:lnTo>
                    <a:pt x="162902" y="75526"/>
                  </a:lnTo>
                  <a:lnTo>
                    <a:pt x="172605" y="69113"/>
                  </a:lnTo>
                  <a:lnTo>
                    <a:pt x="172605" y="66319"/>
                  </a:lnTo>
                  <a:close/>
                </a:path>
                <a:path w="194310" h="118110">
                  <a:moveTo>
                    <a:pt x="172897" y="78905"/>
                  </a:moveTo>
                  <a:lnTo>
                    <a:pt x="172897" y="81699"/>
                  </a:lnTo>
                  <a:lnTo>
                    <a:pt x="184556" y="88696"/>
                  </a:lnTo>
                  <a:lnTo>
                    <a:pt x="184556" y="85902"/>
                  </a:lnTo>
                  <a:lnTo>
                    <a:pt x="172897" y="78905"/>
                  </a:lnTo>
                  <a:close/>
                </a:path>
                <a:path w="194310" h="118110">
                  <a:moveTo>
                    <a:pt x="194246" y="79489"/>
                  </a:moveTo>
                  <a:lnTo>
                    <a:pt x="184556" y="85902"/>
                  </a:lnTo>
                  <a:lnTo>
                    <a:pt x="184556" y="88696"/>
                  </a:lnTo>
                  <a:lnTo>
                    <a:pt x="194246" y="82283"/>
                  </a:lnTo>
                  <a:lnTo>
                    <a:pt x="194246" y="79489"/>
                  </a:lnTo>
                  <a:close/>
                </a:path>
                <a:path w="194310" h="118110">
                  <a:moveTo>
                    <a:pt x="28803" y="9779"/>
                  </a:moveTo>
                  <a:lnTo>
                    <a:pt x="28803" y="12585"/>
                  </a:lnTo>
                  <a:lnTo>
                    <a:pt x="40462" y="19570"/>
                  </a:lnTo>
                  <a:lnTo>
                    <a:pt x="40462" y="16776"/>
                  </a:lnTo>
                  <a:lnTo>
                    <a:pt x="28803" y="9779"/>
                  </a:lnTo>
                  <a:close/>
                </a:path>
                <a:path w="194310" h="118110">
                  <a:moveTo>
                    <a:pt x="50165" y="10363"/>
                  </a:moveTo>
                  <a:lnTo>
                    <a:pt x="40462" y="16776"/>
                  </a:lnTo>
                  <a:lnTo>
                    <a:pt x="40462" y="19570"/>
                  </a:lnTo>
                  <a:lnTo>
                    <a:pt x="50165" y="13169"/>
                  </a:lnTo>
                  <a:lnTo>
                    <a:pt x="50165" y="10363"/>
                  </a:lnTo>
                  <a:close/>
                </a:path>
                <a:path w="194310" h="118110">
                  <a:moveTo>
                    <a:pt x="50457" y="22961"/>
                  </a:moveTo>
                  <a:lnTo>
                    <a:pt x="50457" y="25755"/>
                  </a:lnTo>
                  <a:lnTo>
                    <a:pt x="62052" y="32753"/>
                  </a:lnTo>
                  <a:lnTo>
                    <a:pt x="62052" y="29946"/>
                  </a:lnTo>
                  <a:lnTo>
                    <a:pt x="50457" y="22961"/>
                  </a:lnTo>
                  <a:close/>
                </a:path>
                <a:path w="194310" h="118110">
                  <a:moveTo>
                    <a:pt x="71755" y="23533"/>
                  </a:moveTo>
                  <a:lnTo>
                    <a:pt x="62052" y="29946"/>
                  </a:lnTo>
                  <a:lnTo>
                    <a:pt x="62052" y="32753"/>
                  </a:lnTo>
                  <a:lnTo>
                    <a:pt x="71755" y="26339"/>
                  </a:lnTo>
                  <a:lnTo>
                    <a:pt x="71755" y="23533"/>
                  </a:lnTo>
                  <a:close/>
                </a:path>
                <a:path w="194310" h="118110">
                  <a:moveTo>
                    <a:pt x="72047" y="36131"/>
                  </a:moveTo>
                  <a:lnTo>
                    <a:pt x="72047" y="38925"/>
                  </a:lnTo>
                  <a:lnTo>
                    <a:pt x="83705" y="45923"/>
                  </a:lnTo>
                  <a:lnTo>
                    <a:pt x="83705" y="43116"/>
                  </a:lnTo>
                  <a:lnTo>
                    <a:pt x="72047" y="36131"/>
                  </a:lnTo>
                  <a:close/>
                </a:path>
                <a:path w="194310" h="118110">
                  <a:moveTo>
                    <a:pt x="93408" y="36652"/>
                  </a:moveTo>
                  <a:lnTo>
                    <a:pt x="83705" y="43116"/>
                  </a:lnTo>
                  <a:lnTo>
                    <a:pt x="83705" y="45923"/>
                  </a:lnTo>
                  <a:lnTo>
                    <a:pt x="93408" y="39446"/>
                  </a:lnTo>
                  <a:lnTo>
                    <a:pt x="93408" y="36652"/>
                  </a:lnTo>
                  <a:close/>
                </a:path>
                <a:path w="194310" h="118110">
                  <a:moveTo>
                    <a:pt x="129654" y="108280"/>
                  </a:moveTo>
                  <a:lnTo>
                    <a:pt x="129654" y="111074"/>
                  </a:lnTo>
                  <a:lnTo>
                    <a:pt x="141312" y="118071"/>
                  </a:lnTo>
                  <a:lnTo>
                    <a:pt x="141312" y="115265"/>
                  </a:lnTo>
                  <a:lnTo>
                    <a:pt x="129654" y="108280"/>
                  </a:lnTo>
                  <a:close/>
                </a:path>
                <a:path w="194310" h="118110">
                  <a:moveTo>
                    <a:pt x="151015" y="108864"/>
                  </a:moveTo>
                  <a:lnTo>
                    <a:pt x="141312" y="115265"/>
                  </a:lnTo>
                  <a:lnTo>
                    <a:pt x="141312" y="118071"/>
                  </a:lnTo>
                  <a:lnTo>
                    <a:pt x="151015" y="111658"/>
                  </a:lnTo>
                  <a:lnTo>
                    <a:pt x="151015" y="108864"/>
                  </a:lnTo>
                  <a:close/>
                </a:path>
                <a:path w="194310" h="118110">
                  <a:moveTo>
                    <a:pt x="144081" y="98488"/>
                  </a:moveTo>
                  <a:lnTo>
                    <a:pt x="144081" y="101282"/>
                  </a:lnTo>
                  <a:lnTo>
                    <a:pt x="155752" y="108280"/>
                  </a:lnTo>
                  <a:lnTo>
                    <a:pt x="155752" y="105486"/>
                  </a:lnTo>
                  <a:lnTo>
                    <a:pt x="144081" y="98488"/>
                  </a:lnTo>
                  <a:close/>
                </a:path>
                <a:path w="194310" h="118110">
                  <a:moveTo>
                    <a:pt x="165442" y="99072"/>
                  </a:moveTo>
                  <a:lnTo>
                    <a:pt x="155752" y="105486"/>
                  </a:lnTo>
                  <a:lnTo>
                    <a:pt x="155752" y="108280"/>
                  </a:lnTo>
                  <a:lnTo>
                    <a:pt x="165442" y="101866"/>
                  </a:lnTo>
                  <a:lnTo>
                    <a:pt x="165442" y="99072"/>
                  </a:lnTo>
                  <a:close/>
                </a:path>
                <a:path w="194310" h="118110">
                  <a:moveTo>
                    <a:pt x="108064" y="95161"/>
                  </a:moveTo>
                  <a:lnTo>
                    <a:pt x="108064" y="97967"/>
                  </a:lnTo>
                  <a:lnTo>
                    <a:pt x="119722" y="104952"/>
                  </a:lnTo>
                  <a:lnTo>
                    <a:pt x="119722" y="102158"/>
                  </a:lnTo>
                  <a:lnTo>
                    <a:pt x="108064" y="95161"/>
                  </a:lnTo>
                  <a:close/>
                </a:path>
                <a:path w="194310" h="118110">
                  <a:moveTo>
                    <a:pt x="129425" y="95694"/>
                  </a:moveTo>
                  <a:lnTo>
                    <a:pt x="119722" y="102158"/>
                  </a:lnTo>
                  <a:lnTo>
                    <a:pt x="119722" y="104952"/>
                  </a:lnTo>
                  <a:lnTo>
                    <a:pt x="129425" y="98488"/>
                  </a:lnTo>
                  <a:lnTo>
                    <a:pt x="129425" y="95694"/>
                  </a:lnTo>
                  <a:close/>
                </a:path>
                <a:path w="194310" h="118110">
                  <a:moveTo>
                    <a:pt x="158521" y="88696"/>
                  </a:moveTo>
                  <a:lnTo>
                    <a:pt x="158521" y="91490"/>
                  </a:lnTo>
                  <a:lnTo>
                    <a:pt x="170116" y="98488"/>
                  </a:lnTo>
                  <a:lnTo>
                    <a:pt x="170116" y="95694"/>
                  </a:lnTo>
                  <a:lnTo>
                    <a:pt x="158521" y="88696"/>
                  </a:lnTo>
                  <a:close/>
                </a:path>
                <a:path w="194310" h="118110">
                  <a:moveTo>
                    <a:pt x="179819" y="89281"/>
                  </a:moveTo>
                  <a:lnTo>
                    <a:pt x="170116" y="95694"/>
                  </a:lnTo>
                  <a:lnTo>
                    <a:pt x="170116" y="98488"/>
                  </a:lnTo>
                  <a:lnTo>
                    <a:pt x="179819" y="92075"/>
                  </a:lnTo>
                  <a:lnTo>
                    <a:pt x="179819" y="89281"/>
                  </a:lnTo>
                  <a:close/>
                </a:path>
                <a:path w="194310" h="118110">
                  <a:moveTo>
                    <a:pt x="122491" y="85369"/>
                  </a:moveTo>
                  <a:lnTo>
                    <a:pt x="122491" y="88176"/>
                  </a:lnTo>
                  <a:lnTo>
                    <a:pt x="134099" y="95161"/>
                  </a:lnTo>
                  <a:lnTo>
                    <a:pt x="133993" y="92303"/>
                  </a:lnTo>
                  <a:lnTo>
                    <a:pt x="122491" y="85369"/>
                  </a:lnTo>
                  <a:close/>
                </a:path>
                <a:path w="194310" h="118110">
                  <a:moveTo>
                    <a:pt x="143802" y="85902"/>
                  </a:moveTo>
                  <a:lnTo>
                    <a:pt x="134099" y="92303"/>
                  </a:lnTo>
                  <a:lnTo>
                    <a:pt x="134099" y="95110"/>
                  </a:lnTo>
                  <a:lnTo>
                    <a:pt x="143802" y="88696"/>
                  </a:lnTo>
                  <a:lnTo>
                    <a:pt x="143802" y="85902"/>
                  </a:lnTo>
                  <a:close/>
                </a:path>
                <a:path w="194310" h="118110">
                  <a:moveTo>
                    <a:pt x="43243" y="55714"/>
                  </a:moveTo>
                  <a:lnTo>
                    <a:pt x="43243" y="58508"/>
                  </a:lnTo>
                  <a:lnTo>
                    <a:pt x="98082" y="91782"/>
                  </a:lnTo>
                  <a:lnTo>
                    <a:pt x="98082" y="88988"/>
                  </a:lnTo>
                  <a:lnTo>
                    <a:pt x="43243" y="55714"/>
                  </a:lnTo>
                  <a:close/>
                </a:path>
                <a:path w="194310" h="118110">
                  <a:moveTo>
                    <a:pt x="107772" y="82575"/>
                  </a:moveTo>
                  <a:lnTo>
                    <a:pt x="98082" y="88988"/>
                  </a:lnTo>
                  <a:lnTo>
                    <a:pt x="98082" y="91782"/>
                  </a:lnTo>
                  <a:lnTo>
                    <a:pt x="107772" y="85369"/>
                  </a:lnTo>
                  <a:lnTo>
                    <a:pt x="107772" y="82575"/>
                  </a:lnTo>
                  <a:close/>
                </a:path>
                <a:path w="194310" h="118110">
                  <a:moveTo>
                    <a:pt x="136867" y="75526"/>
                  </a:moveTo>
                  <a:lnTo>
                    <a:pt x="136867" y="78384"/>
                  </a:lnTo>
                  <a:lnTo>
                    <a:pt x="148526" y="85369"/>
                  </a:lnTo>
                  <a:lnTo>
                    <a:pt x="148421" y="82511"/>
                  </a:lnTo>
                  <a:lnTo>
                    <a:pt x="136867" y="75526"/>
                  </a:lnTo>
                  <a:close/>
                </a:path>
                <a:path w="194310" h="118110">
                  <a:moveTo>
                    <a:pt x="158229" y="76111"/>
                  </a:moveTo>
                  <a:lnTo>
                    <a:pt x="148526" y="82511"/>
                  </a:lnTo>
                  <a:lnTo>
                    <a:pt x="148526" y="85318"/>
                  </a:lnTo>
                  <a:lnTo>
                    <a:pt x="158229" y="78905"/>
                  </a:lnTo>
                  <a:lnTo>
                    <a:pt x="158229" y="76111"/>
                  </a:lnTo>
                  <a:close/>
                </a:path>
                <a:path w="194310" h="118110">
                  <a:moveTo>
                    <a:pt x="100850" y="72199"/>
                  </a:moveTo>
                  <a:lnTo>
                    <a:pt x="100850" y="75006"/>
                  </a:lnTo>
                  <a:lnTo>
                    <a:pt x="112509" y="81991"/>
                  </a:lnTo>
                  <a:lnTo>
                    <a:pt x="112509" y="79197"/>
                  </a:lnTo>
                  <a:lnTo>
                    <a:pt x="100850" y="72199"/>
                  </a:lnTo>
                  <a:close/>
                </a:path>
                <a:path w="194310" h="118110">
                  <a:moveTo>
                    <a:pt x="122212" y="72732"/>
                  </a:moveTo>
                  <a:lnTo>
                    <a:pt x="112509" y="79197"/>
                  </a:lnTo>
                  <a:lnTo>
                    <a:pt x="112509" y="81991"/>
                  </a:lnTo>
                  <a:lnTo>
                    <a:pt x="122212" y="75526"/>
                  </a:lnTo>
                  <a:lnTo>
                    <a:pt x="122212" y="72732"/>
                  </a:lnTo>
                  <a:close/>
                </a:path>
                <a:path w="194310" h="118110">
                  <a:moveTo>
                    <a:pt x="115277" y="62407"/>
                  </a:moveTo>
                  <a:lnTo>
                    <a:pt x="115277" y="65214"/>
                  </a:lnTo>
                  <a:lnTo>
                    <a:pt x="126885" y="72199"/>
                  </a:lnTo>
                  <a:lnTo>
                    <a:pt x="126885" y="69405"/>
                  </a:lnTo>
                  <a:lnTo>
                    <a:pt x="115277" y="62407"/>
                  </a:lnTo>
                  <a:close/>
                </a:path>
                <a:path w="194310" h="118110">
                  <a:moveTo>
                    <a:pt x="136575" y="62941"/>
                  </a:moveTo>
                  <a:lnTo>
                    <a:pt x="126885" y="69405"/>
                  </a:lnTo>
                  <a:lnTo>
                    <a:pt x="126885" y="72199"/>
                  </a:lnTo>
                  <a:lnTo>
                    <a:pt x="136575" y="65735"/>
                  </a:lnTo>
                  <a:lnTo>
                    <a:pt x="136575" y="62941"/>
                  </a:lnTo>
                  <a:close/>
                </a:path>
                <a:path w="194310" h="118110">
                  <a:moveTo>
                    <a:pt x="79260" y="59029"/>
                  </a:moveTo>
                  <a:lnTo>
                    <a:pt x="79260" y="61823"/>
                  </a:lnTo>
                  <a:lnTo>
                    <a:pt x="90868" y="68821"/>
                  </a:lnTo>
                  <a:lnTo>
                    <a:pt x="90868" y="66027"/>
                  </a:lnTo>
                  <a:lnTo>
                    <a:pt x="79260" y="59029"/>
                  </a:lnTo>
                  <a:close/>
                </a:path>
                <a:path w="194310" h="118110">
                  <a:moveTo>
                    <a:pt x="100558" y="59613"/>
                  </a:moveTo>
                  <a:lnTo>
                    <a:pt x="90868" y="66027"/>
                  </a:lnTo>
                  <a:lnTo>
                    <a:pt x="90868" y="68821"/>
                  </a:lnTo>
                  <a:lnTo>
                    <a:pt x="100558" y="62407"/>
                  </a:lnTo>
                  <a:lnTo>
                    <a:pt x="100558" y="59613"/>
                  </a:lnTo>
                  <a:close/>
                </a:path>
                <a:path w="194310" h="118110">
                  <a:moveTo>
                    <a:pt x="93637" y="49237"/>
                  </a:moveTo>
                  <a:lnTo>
                    <a:pt x="93687" y="52031"/>
                  </a:lnTo>
                  <a:lnTo>
                    <a:pt x="105295" y="59029"/>
                  </a:lnTo>
                  <a:lnTo>
                    <a:pt x="105295" y="56235"/>
                  </a:lnTo>
                  <a:lnTo>
                    <a:pt x="93637" y="49237"/>
                  </a:lnTo>
                  <a:close/>
                </a:path>
                <a:path w="194310" h="118110">
                  <a:moveTo>
                    <a:pt x="114998" y="49822"/>
                  </a:moveTo>
                  <a:lnTo>
                    <a:pt x="105295" y="56235"/>
                  </a:lnTo>
                  <a:lnTo>
                    <a:pt x="105295" y="59029"/>
                  </a:lnTo>
                  <a:lnTo>
                    <a:pt x="114998" y="52616"/>
                  </a:lnTo>
                  <a:lnTo>
                    <a:pt x="114998" y="49822"/>
                  </a:lnTo>
                  <a:close/>
                </a:path>
                <a:path w="194310" h="118110">
                  <a:moveTo>
                    <a:pt x="57607" y="45923"/>
                  </a:moveTo>
                  <a:lnTo>
                    <a:pt x="57670" y="48717"/>
                  </a:lnTo>
                  <a:lnTo>
                    <a:pt x="69278" y="55714"/>
                  </a:lnTo>
                  <a:lnTo>
                    <a:pt x="69278" y="52908"/>
                  </a:lnTo>
                  <a:lnTo>
                    <a:pt x="57607" y="45923"/>
                  </a:lnTo>
                  <a:close/>
                </a:path>
                <a:path w="194310" h="118110">
                  <a:moveTo>
                    <a:pt x="78968" y="46443"/>
                  </a:moveTo>
                  <a:lnTo>
                    <a:pt x="69278" y="52908"/>
                  </a:lnTo>
                  <a:lnTo>
                    <a:pt x="69278" y="55714"/>
                  </a:lnTo>
                  <a:lnTo>
                    <a:pt x="78968" y="49237"/>
                  </a:lnTo>
                  <a:lnTo>
                    <a:pt x="78968" y="46443"/>
                  </a:lnTo>
                  <a:close/>
                </a:path>
                <a:path w="194310" h="118110">
                  <a:moveTo>
                    <a:pt x="14439" y="19570"/>
                  </a:moveTo>
                  <a:lnTo>
                    <a:pt x="14439" y="22377"/>
                  </a:lnTo>
                  <a:lnTo>
                    <a:pt x="26035" y="29425"/>
                  </a:lnTo>
                  <a:lnTo>
                    <a:pt x="25930" y="26568"/>
                  </a:lnTo>
                  <a:lnTo>
                    <a:pt x="14439" y="19570"/>
                  </a:lnTo>
                  <a:close/>
                </a:path>
                <a:path w="194310" h="118110">
                  <a:moveTo>
                    <a:pt x="35737" y="20154"/>
                  </a:moveTo>
                  <a:lnTo>
                    <a:pt x="26035" y="26568"/>
                  </a:lnTo>
                  <a:lnTo>
                    <a:pt x="26035" y="29362"/>
                  </a:lnTo>
                  <a:lnTo>
                    <a:pt x="35737" y="22961"/>
                  </a:lnTo>
                  <a:lnTo>
                    <a:pt x="35737" y="20154"/>
                  </a:lnTo>
                  <a:close/>
                </a:path>
                <a:path w="194310" h="118110">
                  <a:moveTo>
                    <a:pt x="36017" y="32753"/>
                  </a:moveTo>
                  <a:lnTo>
                    <a:pt x="36017" y="35547"/>
                  </a:lnTo>
                  <a:lnTo>
                    <a:pt x="47688" y="42532"/>
                  </a:lnTo>
                  <a:lnTo>
                    <a:pt x="47688" y="39738"/>
                  </a:lnTo>
                  <a:lnTo>
                    <a:pt x="36017" y="32753"/>
                  </a:lnTo>
                  <a:close/>
                </a:path>
                <a:path w="194310" h="118110">
                  <a:moveTo>
                    <a:pt x="57378" y="33324"/>
                  </a:moveTo>
                  <a:lnTo>
                    <a:pt x="47688" y="39738"/>
                  </a:lnTo>
                  <a:lnTo>
                    <a:pt x="47688" y="42532"/>
                  </a:lnTo>
                  <a:lnTo>
                    <a:pt x="57378" y="36131"/>
                  </a:lnTo>
                  <a:lnTo>
                    <a:pt x="57378" y="33324"/>
                  </a:lnTo>
                  <a:close/>
                </a:path>
                <a:path w="194310" h="118110">
                  <a:moveTo>
                    <a:pt x="0" y="29362"/>
                  </a:moveTo>
                  <a:lnTo>
                    <a:pt x="0" y="32219"/>
                  </a:lnTo>
                  <a:lnTo>
                    <a:pt x="11658" y="39217"/>
                  </a:lnTo>
                  <a:lnTo>
                    <a:pt x="11553" y="36360"/>
                  </a:lnTo>
                  <a:lnTo>
                    <a:pt x="0" y="29362"/>
                  </a:lnTo>
                  <a:close/>
                </a:path>
                <a:path w="194310" h="118110">
                  <a:moveTo>
                    <a:pt x="21361" y="29946"/>
                  </a:moveTo>
                  <a:lnTo>
                    <a:pt x="11658" y="36360"/>
                  </a:lnTo>
                  <a:lnTo>
                    <a:pt x="11658" y="39154"/>
                  </a:lnTo>
                  <a:lnTo>
                    <a:pt x="21361" y="32753"/>
                  </a:lnTo>
                  <a:lnTo>
                    <a:pt x="21361" y="29946"/>
                  </a:lnTo>
                  <a:close/>
                </a:path>
                <a:path w="194310" h="118110">
                  <a:moveTo>
                    <a:pt x="21590" y="42532"/>
                  </a:moveTo>
                  <a:lnTo>
                    <a:pt x="21653" y="45339"/>
                  </a:lnTo>
                  <a:lnTo>
                    <a:pt x="33248" y="52324"/>
                  </a:lnTo>
                  <a:lnTo>
                    <a:pt x="33248" y="49530"/>
                  </a:lnTo>
                  <a:lnTo>
                    <a:pt x="21590" y="42532"/>
                  </a:lnTo>
                  <a:close/>
                </a:path>
                <a:path w="194310" h="118110">
                  <a:moveTo>
                    <a:pt x="42951" y="43116"/>
                  </a:moveTo>
                  <a:lnTo>
                    <a:pt x="33248" y="49530"/>
                  </a:lnTo>
                  <a:lnTo>
                    <a:pt x="33248" y="52324"/>
                  </a:lnTo>
                  <a:lnTo>
                    <a:pt x="42951" y="45923"/>
                  </a:lnTo>
                  <a:lnTo>
                    <a:pt x="42951" y="43116"/>
                  </a:lnTo>
                  <a:close/>
                </a:path>
              </a:pathLst>
            </a:custGeom>
            <a:solidFill>
              <a:srgbClr val="959595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4319066" y="4407788"/>
              <a:ext cx="18415" cy="45085"/>
            </a:xfrm>
            <a:custGeom>
              <a:avLst/>
              <a:gdLst/>
              <a:ahLst/>
              <a:cxnLst/>
              <a:rect l="l" t="t" r="r" b="b"/>
              <a:pathLst>
                <a:path w="18414" h="45085">
                  <a:moveTo>
                    <a:pt x="17437" y="0"/>
                  </a:moveTo>
                  <a:lnTo>
                    <a:pt x="17030" y="292"/>
                  </a:lnTo>
                  <a:lnTo>
                    <a:pt x="9359" y="4775"/>
                  </a:lnTo>
                  <a:lnTo>
                    <a:pt x="9296" y="38646"/>
                  </a:lnTo>
                  <a:lnTo>
                    <a:pt x="9588" y="39103"/>
                  </a:lnTo>
                  <a:lnTo>
                    <a:pt x="10109" y="39217"/>
                  </a:lnTo>
                  <a:lnTo>
                    <a:pt x="10566" y="38988"/>
                  </a:lnTo>
                  <a:lnTo>
                    <a:pt x="17957" y="34671"/>
                  </a:lnTo>
                  <a:lnTo>
                    <a:pt x="18186" y="34505"/>
                  </a:lnTo>
                  <a:lnTo>
                    <a:pt x="18414" y="34213"/>
                  </a:lnTo>
                  <a:lnTo>
                    <a:pt x="18364" y="762"/>
                  </a:lnTo>
                  <a:lnTo>
                    <a:pt x="18008" y="177"/>
                  </a:lnTo>
                  <a:lnTo>
                    <a:pt x="17437" y="0"/>
                  </a:lnTo>
                  <a:close/>
                </a:path>
                <a:path w="18414" h="45085">
                  <a:moveTo>
                    <a:pt x="5194" y="7226"/>
                  </a:moveTo>
                  <a:lnTo>
                    <a:pt x="4737" y="7454"/>
                  </a:lnTo>
                  <a:lnTo>
                    <a:pt x="114" y="10198"/>
                  </a:lnTo>
                  <a:lnTo>
                    <a:pt x="0" y="43891"/>
                  </a:lnTo>
                  <a:lnTo>
                    <a:pt x="355" y="44462"/>
                  </a:lnTo>
                  <a:lnTo>
                    <a:pt x="927" y="44640"/>
                  </a:lnTo>
                  <a:lnTo>
                    <a:pt x="5943" y="41668"/>
                  </a:lnTo>
                  <a:lnTo>
                    <a:pt x="6121" y="41376"/>
                  </a:lnTo>
                  <a:lnTo>
                    <a:pt x="6007" y="7810"/>
                  </a:lnTo>
                  <a:lnTo>
                    <a:pt x="5714" y="7340"/>
                  </a:lnTo>
                  <a:lnTo>
                    <a:pt x="5194" y="7226"/>
                  </a:lnTo>
                  <a:close/>
                </a:path>
              </a:pathLst>
            </a:custGeom>
            <a:solidFill>
              <a:srgbClr val="808080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4049953" y="4217161"/>
              <a:ext cx="167462" cy="321170"/>
            </a:xfrm>
            <a:prstGeom prst="rect">
              <a:avLst/>
            </a:prstGeom>
            <a:blipFill>
              <a:blip r:embed="rId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4049953" y="4217157"/>
              <a:ext cx="224154" cy="321310"/>
            </a:xfrm>
            <a:custGeom>
              <a:avLst/>
              <a:gdLst/>
              <a:ahLst/>
              <a:cxnLst/>
              <a:rect l="l" t="t" r="r" b="b"/>
              <a:pathLst>
                <a:path w="224154" h="321310">
                  <a:moveTo>
                    <a:pt x="167462" y="229622"/>
                  </a:moveTo>
                  <a:lnTo>
                    <a:pt x="131163" y="217367"/>
                  </a:lnTo>
                  <a:lnTo>
                    <a:pt x="96828" y="200599"/>
                  </a:lnTo>
                  <a:lnTo>
                    <a:pt x="64863" y="179547"/>
                  </a:lnTo>
                  <a:lnTo>
                    <a:pt x="35674" y="154441"/>
                  </a:lnTo>
                  <a:lnTo>
                    <a:pt x="35674" y="0"/>
                  </a:lnTo>
                  <a:lnTo>
                    <a:pt x="65488" y="24364"/>
                  </a:lnTo>
                  <a:lnTo>
                    <a:pt x="97585" y="45341"/>
                  </a:lnTo>
                  <a:lnTo>
                    <a:pt x="131674" y="62778"/>
                  </a:lnTo>
                  <a:lnTo>
                    <a:pt x="167462" y="76521"/>
                  </a:lnTo>
                  <a:lnTo>
                    <a:pt x="167462" y="229622"/>
                  </a:lnTo>
                  <a:close/>
                </a:path>
                <a:path w="224154" h="321310">
                  <a:moveTo>
                    <a:pt x="0" y="229622"/>
                  </a:moveTo>
                  <a:lnTo>
                    <a:pt x="34643" y="259942"/>
                  </a:lnTo>
                  <a:lnTo>
                    <a:pt x="72626" y="285498"/>
                  </a:lnTo>
                  <a:lnTo>
                    <a:pt x="113477" y="306005"/>
                  </a:lnTo>
                  <a:lnTo>
                    <a:pt x="156725" y="321179"/>
                  </a:lnTo>
                  <a:lnTo>
                    <a:pt x="156725" y="255498"/>
                  </a:lnTo>
                  <a:lnTo>
                    <a:pt x="113518" y="240300"/>
                  </a:lnTo>
                  <a:lnTo>
                    <a:pt x="72691" y="219802"/>
                  </a:lnTo>
                  <a:lnTo>
                    <a:pt x="34700" y="194277"/>
                  </a:lnTo>
                  <a:lnTo>
                    <a:pt x="0" y="163999"/>
                  </a:lnTo>
                  <a:lnTo>
                    <a:pt x="0" y="229622"/>
                  </a:lnTo>
                  <a:close/>
                </a:path>
                <a:path w="224154" h="321310">
                  <a:moveTo>
                    <a:pt x="11429" y="191332"/>
                  </a:moveTo>
                  <a:lnTo>
                    <a:pt x="19606" y="199198"/>
                  </a:lnTo>
                  <a:lnTo>
                    <a:pt x="28184" y="206616"/>
                  </a:lnTo>
                  <a:lnTo>
                    <a:pt x="37130" y="213575"/>
                  </a:lnTo>
                  <a:lnTo>
                    <a:pt x="46411" y="220064"/>
                  </a:lnTo>
                </a:path>
                <a:path w="224154" h="321310">
                  <a:moveTo>
                    <a:pt x="11429" y="200890"/>
                  </a:moveTo>
                  <a:lnTo>
                    <a:pt x="19606" y="208756"/>
                  </a:lnTo>
                  <a:lnTo>
                    <a:pt x="28184" y="216174"/>
                  </a:lnTo>
                  <a:lnTo>
                    <a:pt x="37130" y="223133"/>
                  </a:lnTo>
                  <a:lnTo>
                    <a:pt x="46411" y="229622"/>
                  </a:lnTo>
                </a:path>
                <a:path w="224154" h="321310">
                  <a:moveTo>
                    <a:pt x="11429" y="210448"/>
                  </a:moveTo>
                  <a:lnTo>
                    <a:pt x="19606" y="218347"/>
                  </a:lnTo>
                  <a:lnTo>
                    <a:pt x="28184" y="225775"/>
                  </a:lnTo>
                  <a:lnTo>
                    <a:pt x="37130" y="232723"/>
                  </a:lnTo>
                  <a:lnTo>
                    <a:pt x="46411" y="239180"/>
                  </a:lnTo>
                </a:path>
                <a:path w="224154" h="321310">
                  <a:moveTo>
                    <a:pt x="11429" y="220064"/>
                  </a:moveTo>
                  <a:lnTo>
                    <a:pt x="19606" y="227929"/>
                  </a:lnTo>
                  <a:lnTo>
                    <a:pt x="28184" y="235341"/>
                  </a:lnTo>
                  <a:lnTo>
                    <a:pt x="37130" y="242282"/>
                  </a:lnTo>
                  <a:lnTo>
                    <a:pt x="46411" y="248738"/>
                  </a:lnTo>
                </a:path>
                <a:path w="224154" h="321310">
                  <a:moveTo>
                    <a:pt x="137907" y="15618"/>
                  </a:moveTo>
                  <a:lnTo>
                    <a:pt x="199731" y="51927"/>
                  </a:lnTo>
                </a:path>
                <a:path w="224154" h="321310">
                  <a:moveTo>
                    <a:pt x="145931" y="13346"/>
                  </a:moveTo>
                  <a:lnTo>
                    <a:pt x="207813" y="49654"/>
                  </a:lnTo>
                </a:path>
                <a:path w="224154" h="321310">
                  <a:moveTo>
                    <a:pt x="154012" y="11073"/>
                  </a:moveTo>
                  <a:lnTo>
                    <a:pt x="215895" y="47381"/>
                  </a:lnTo>
                </a:path>
                <a:path w="224154" h="321310">
                  <a:moveTo>
                    <a:pt x="162094" y="8800"/>
                  </a:moveTo>
                  <a:lnTo>
                    <a:pt x="223976" y="45108"/>
                  </a:lnTo>
                </a:path>
              </a:pathLst>
            </a:custGeom>
            <a:ln w="41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4101733" y="4251309"/>
              <a:ext cx="95885" cy="168275"/>
            </a:xfrm>
            <a:custGeom>
              <a:avLst/>
              <a:gdLst/>
              <a:ahLst/>
              <a:cxnLst/>
              <a:rect l="l" t="t" r="r" b="b"/>
              <a:pathLst>
                <a:path w="95885" h="168275">
                  <a:moveTo>
                    <a:pt x="0" y="0"/>
                  </a:moveTo>
                  <a:lnTo>
                    <a:pt x="0" y="110731"/>
                  </a:lnTo>
                  <a:lnTo>
                    <a:pt x="21892" y="128278"/>
                  </a:lnTo>
                  <a:lnTo>
                    <a:pt x="45213" y="143710"/>
                  </a:lnTo>
                  <a:lnTo>
                    <a:pt x="69812" y="156946"/>
                  </a:lnTo>
                  <a:lnTo>
                    <a:pt x="95536" y="167904"/>
                  </a:lnTo>
                </a:path>
              </a:pathLst>
            </a:custGeom>
            <a:ln w="416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4049953" y="4202121"/>
              <a:ext cx="303530" cy="336550"/>
            </a:xfrm>
            <a:custGeom>
              <a:avLst/>
              <a:gdLst/>
              <a:ahLst/>
              <a:cxnLst/>
              <a:rect l="l" t="t" r="r" b="b"/>
              <a:pathLst>
                <a:path w="303529" h="336550">
                  <a:moveTo>
                    <a:pt x="156725" y="336216"/>
                  </a:moveTo>
                  <a:lnTo>
                    <a:pt x="303349" y="250136"/>
                  </a:lnTo>
                  <a:lnTo>
                    <a:pt x="303349" y="184513"/>
                  </a:lnTo>
                  <a:lnTo>
                    <a:pt x="254917" y="155781"/>
                  </a:lnTo>
                  <a:lnTo>
                    <a:pt x="254917" y="65564"/>
                  </a:lnTo>
                  <a:lnTo>
                    <a:pt x="152685" y="5478"/>
                  </a:lnTo>
                  <a:lnTo>
                    <a:pt x="105580" y="19115"/>
                  </a:lnTo>
                  <a:lnTo>
                    <a:pt x="73311" y="0"/>
                  </a:lnTo>
                  <a:lnTo>
                    <a:pt x="35674" y="15036"/>
                  </a:lnTo>
                  <a:lnTo>
                    <a:pt x="35674" y="158521"/>
                  </a:lnTo>
                  <a:lnTo>
                    <a:pt x="0" y="179035"/>
                  </a:lnTo>
                  <a:lnTo>
                    <a:pt x="0" y="244658"/>
                  </a:lnTo>
                  <a:lnTo>
                    <a:pt x="34732" y="274872"/>
                  </a:lnTo>
                  <a:lnTo>
                    <a:pt x="72734" y="300381"/>
                  </a:lnTo>
                  <a:lnTo>
                    <a:pt x="113550" y="320918"/>
                  </a:lnTo>
                  <a:lnTo>
                    <a:pt x="156725" y="336216"/>
                  </a:lnTo>
                  <a:close/>
                </a:path>
              </a:pathLst>
            </a:custGeom>
            <a:ln w="86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3933319" y="4453892"/>
              <a:ext cx="266494" cy="172200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4178503" y="4419561"/>
              <a:ext cx="11150" cy="13055"/>
            </a:xfrm>
            <a:prstGeom prst="rect">
              <a:avLst/>
            </a:prstGeom>
            <a:blipFill>
              <a:blip r:embed="rId5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4178509" y="4419563"/>
              <a:ext cx="11430" cy="13335"/>
            </a:xfrm>
            <a:custGeom>
              <a:avLst/>
              <a:gdLst/>
              <a:ahLst/>
              <a:cxnLst/>
              <a:rect l="l" t="t" r="r" b="b"/>
              <a:pathLst>
                <a:path w="11429" h="13335">
                  <a:moveTo>
                    <a:pt x="9467" y="4254"/>
                  </a:moveTo>
                  <a:lnTo>
                    <a:pt x="7850" y="1340"/>
                  </a:lnTo>
                  <a:lnTo>
                    <a:pt x="4733" y="0"/>
                  </a:lnTo>
                  <a:lnTo>
                    <a:pt x="2539" y="1282"/>
                  </a:lnTo>
                  <a:lnTo>
                    <a:pt x="404" y="2506"/>
                  </a:lnTo>
                  <a:lnTo>
                    <a:pt x="0" y="5886"/>
                  </a:lnTo>
                  <a:lnTo>
                    <a:pt x="1674" y="8800"/>
                  </a:lnTo>
                  <a:lnTo>
                    <a:pt x="3348" y="11714"/>
                  </a:lnTo>
                  <a:lnTo>
                    <a:pt x="6465" y="13054"/>
                  </a:lnTo>
                  <a:lnTo>
                    <a:pt x="8601" y="11830"/>
                  </a:lnTo>
                  <a:lnTo>
                    <a:pt x="10737" y="10548"/>
                  </a:lnTo>
                  <a:lnTo>
                    <a:pt x="11141" y="7168"/>
                  </a:lnTo>
                  <a:lnTo>
                    <a:pt x="9467" y="425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4101731" y="4251312"/>
              <a:ext cx="95542" cy="162940"/>
            </a:xfrm>
            <a:prstGeom prst="rect">
              <a:avLst/>
            </a:prstGeom>
            <a:blipFill>
              <a:blip r:embed="rId5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4101733" y="4251309"/>
              <a:ext cx="95885" cy="168275"/>
            </a:xfrm>
            <a:custGeom>
              <a:avLst/>
              <a:gdLst/>
              <a:ahLst/>
              <a:cxnLst/>
              <a:rect l="l" t="t" r="r" b="b"/>
              <a:pathLst>
                <a:path w="95885" h="168275">
                  <a:moveTo>
                    <a:pt x="4040" y="108167"/>
                  </a:moveTo>
                  <a:lnTo>
                    <a:pt x="4040" y="4079"/>
                  </a:lnTo>
                  <a:lnTo>
                    <a:pt x="0" y="0"/>
                  </a:lnTo>
                  <a:lnTo>
                    <a:pt x="21194" y="18681"/>
                  </a:lnTo>
                  <a:lnTo>
                    <a:pt x="44347" y="34581"/>
                  </a:lnTo>
                  <a:lnTo>
                    <a:pt x="69211" y="47542"/>
                  </a:lnTo>
                  <a:lnTo>
                    <a:pt x="95536" y="57405"/>
                  </a:lnTo>
                  <a:lnTo>
                    <a:pt x="95536" y="167904"/>
                  </a:lnTo>
                  <a:lnTo>
                    <a:pt x="95536" y="162950"/>
                  </a:lnTo>
                  <a:lnTo>
                    <a:pt x="70882" y="152464"/>
                  </a:lnTo>
                  <a:lnTo>
                    <a:pt x="47320" y="139776"/>
                  </a:lnTo>
                  <a:lnTo>
                    <a:pt x="24993" y="124980"/>
                  </a:lnTo>
                  <a:lnTo>
                    <a:pt x="4040" y="108167"/>
                  </a:lnTo>
                  <a:close/>
                </a:path>
              </a:pathLst>
            </a:custGeom>
            <a:ln w="41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4022070" y="5241371"/>
              <a:ext cx="213362" cy="216149"/>
            </a:xfrm>
            <a:prstGeom prst="rect">
              <a:avLst/>
            </a:prstGeom>
            <a:blipFill>
              <a:blip r:embed="rId5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6" name="object 206"/>
          <p:cNvSpPr txBox="1"/>
          <p:nvPr/>
        </p:nvSpPr>
        <p:spPr>
          <a:xfrm>
            <a:off x="3926592" y="5456367"/>
            <a:ext cx="405130" cy="123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50" spc="-10" dirty="0">
                <a:latin typeface="Carlito"/>
                <a:cs typeface="Carlito"/>
              </a:rPr>
              <a:t>Các bí</a:t>
            </a:r>
            <a:r>
              <a:rPr sz="650" spc="-50" dirty="0">
                <a:latin typeface="Carlito"/>
                <a:cs typeface="Carlito"/>
              </a:rPr>
              <a:t> </a:t>
            </a:r>
            <a:r>
              <a:rPr sz="650" spc="-10" dirty="0">
                <a:latin typeface="Carlito"/>
                <a:cs typeface="Carlito"/>
              </a:rPr>
              <a:t>danh</a:t>
            </a:r>
            <a:endParaRPr sz="650">
              <a:latin typeface="Carlito"/>
              <a:cs typeface="Carlito"/>
            </a:endParaRPr>
          </a:p>
        </p:txBody>
      </p:sp>
      <p:grpSp>
        <p:nvGrpSpPr>
          <p:cNvPr id="207" name="object 207"/>
          <p:cNvGrpSpPr/>
          <p:nvPr/>
        </p:nvGrpSpPr>
        <p:grpSpPr>
          <a:xfrm>
            <a:off x="4066227" y="3788397"/>
            <a:ext cx="296545" cy="298450"/>
            <a:chOff x="4066227" y="3788397"/>
            <a:chExt cx="296545" cy="298450"/>
          </a:xfrm>
        </p:grpSpPr>
        <p:sp>
          <p:nvSpPr>
            <p:cNvPr id="208" name="object 208"/>
            <p:cNvSpPr/>
            <p:nvPr/>
          </p:nvSpPr>
          <p:spPr>
            <a:xfrm>
              <a:off x="4080484" y="3797134"/>
              <a:ext cx="281940" cy="289560"/>
            </a:xfrm>
            <a:custGeom>
              <a:avLst/>
              <a:gdLst/>
              <a:ahLst/>
              <a:cxnLst/>
              <a:rect l="l" t="t" r="r" b="b"/>
              <a:pathLst>
                <a:path w="281939" h="289560">
                  <a:moveTo>
                    <a:pt x="93929" y="136486"/>
                  </a:moveTo>
                  <a:lnTo>
                    <a:pt x="66785" y="139948"/>
                  </a:lnTo>
                  <a:lnTo>
                    <a:pt x="41425" y="149967"/>
                  </a:lnTo>
                  <a:lnTo>
                    <a:pt x="18835" y="165997"/>
                  </a:lnTo>
                  <a:lnTo>
                    <a:pt x="0" y="187490"/>
                  </a:lnTo>
                  <a:lnTo>
                    <a:pt x="0" y="289471"/>
                  </a:lnTo>
                  <a:lnTo>
                    <a:pt x="281762" y="289471"/>
                  </a:lnTo>
                  <a:lnTo>
                    <a:pt x="281762" y="187490"/>
                  </a:lnTo>
                  <a:lnTo>
                    <a:pt x="270680" y="174755"/>
                  </a:lnTo>
                  <a:lnTo>
                    <a:pt x="140882" y="174755"/>
                  </a:lnTo>
                  <a:lnTo>
                    <a:pt x="132818" y="174033"/>
                  </a:lnTo>
                  <a:lnTo>
                    <a:pt x="124929" y="171869"/>
                  </a:lnTo>
                  <a:lnTo>
                    <a:pt x="268168" y="171869"/>
                  </a:lnTo>
                  <a:lnTo>
                    <a:pt x="263567" y="166580"/>
                  </a:lnTo>
                  <a:lnTo>
                    <a:pt x="241796" y="150785"/>
                  </a:lnTo>
                  <a:lnTo>
                    <a:pt x="220480" y="141909"/>
                  </a:lnTo>
                  <a:lnTo>
                    <a:pt x="95656" y="141909"/>
                  </a:lnTo>
                  <a:lnTo>
                    <a:pt x="94957" y="140157"/>
                  </a:lnTo>
                  <a:lnTo>
                    <a:pt x="94386" y="138353"/>
                  </a:lnTo>
                  <a:lnTo>
                    <a:pt x="93929" y="136486"/>
                  </a:lnTo>
                  <a:close/>
                </a:path>
                <a:path w="281939" h="289560">
                  <a:moveTo>
                    <a:pt x="268168" y="171869"/>
                  </a:moveTo>
                  <a:lnTo>
                    <a:pt x="156845" y="171869"/>
                  </a:lnTo>
                  <a:lnTo>
                    <a:pt x="148948" y="174033"/>
                  </a:lnTo>
                  <a:lnTo>
                    <a:pt x="140882" y="174755"/>
                  </a:lnTo>
                  <a:lnTo>
                    <a:pt x="270680" y="174755"/>
                  </a:lnTo>
                  <a:lnTo>
                    <a:pt x="268168" y="171869"/>
                  </a:lnTo>
                  <a:close/>
                </a:path>
                <a:path w="281939" h="289560">
                  <a:moveTo>
                    <a:pt x="143395" y="0"/>
                  </a:moveTo>
                  <a:lnTo>
                    <a:pt x="119446" y="5207"/>
                  </a:lnTo>
                  <a:lnTo>
                    <a:pt x="99906" y="19408"/>
                  </a:lnTo>
                  <a:lnTo>
                    <a:pt x="86740" y="40472"/>
                  </a:lnTo>
                  <a:lnTo>
                    <a:pt x="81914" y="66268"/>
                  </a:lnTo>
                  <a:lnTo>
                    <a:pt x="83448" y="80980"/>
                  </a:lnTo>
                  <a:lnTo>
                    <a:pt x="87904" y="94800"/>
                  </a:lnTo>
                  <a:lnTo>
                    <a:pt x="95068" y="107232"/>
                  </a:lnTo>
                  <a:lnTo>
                    <a:pt x="104724" y="117779"/>
                  </a:lnTo>
                  <a:lnTo>
                    <a:pt x="95656" y="128511"/>
                  </a:lnTo>
                  <a:lnTo>
                    <a:pt x="95656" y="141909"/>
                  </a:lnTo>
                  <a:lnTo>
                    <a:pt x="220480" y="141909"/>
                  </a:lnTo>
                  <a:lnTo>
                    <a:pt x="217352" y="140607"/>
                  </a:lnTo>
                  <a:lnTo>
                    <a:pt x="191135" y="136550"/>
                  </a:lnTo>
                  <a:lnTo>
                    <a:pt x="191135" y="128511"/>
                  </a:lnTo>
                  <a:lnTo>
                    <a:pt x="182016" y="117779"/>
                  </a:lnTo>
                  <a:lnTo>
                    <a:pt x="191701" y="107232"/>
                  </a:lnTo>
                  <a:lnTo>
                    <a:pt x="198880" y="94800"/>
                  </a:lnTo>
                  <a:lnTo>
                    <a:pt x="203342" y="80980"/>
                  </a:lnTo>
                  <a:lnTo>
                    <a:pt x="204876" y="66268"/>
                  </a:lnTo>
                  <a:lnTo>
                    <a:pt x="200043" y="40472"/>
                  </a:lnTo>
                  <a:lnTo>
                    <a:pt x="186866" y="19408"/>
                  </a:lnTo>
                  <a:lnTo>
                    <a:pt x="167323" y="5207"/>
                  </a:lnTo>
                  <a:lnTo>
                    <a:pt x="143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4148607" y="3789095"/>
              <a:ext cx="123012" cy="171856"/>
            </a:xfrm>
            <a:prstGeom prst="rect">
              <a:avLst/>
            </a:prstGeom>
            <a:blipFill>
              <a:blip r:embed="rId5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4147159" y="3788397"/>
              <a:ext cx="125159" cy="173257"/>
            </a:xfrm>
            <a:prstGeom prst="rect">
              <a:avLst/>
            </a:prstGeom>
            <a:blipFill>
              <a:blip r:embed="rId5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4066921" y="3917594"/>
              <a:ext cx="286384" cy="160616"/>
            </a:xfrm>
            <a:prstGeom prst="rect">
              <a:avLst/>
            </a:prstGeom>
            <a:blipFill>
              <a:blip r:embed="rId5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4066925" y="3917599"/>
              <a:ext cx="286385" cy="160655"/>
            </a:xfrm>
            <a:custGeom>
              <a:avLst/>
              <a:gdLst/>
              <a:ahLst/>
              <a:cxnLst/>
              <a:rect l="l" t="t" r="r" b="b"/>
              <a:pathLst>
                <a:path w="286385" h="160654">
                  <a:moveTo>
                    <a:pt x="47739" y="160619"/>
                  </a:moveTo>
                  <a:lnTo>
                    <a:pt x="286378" y="160619"/>
                  </a:lnTo>
                  <a:lnTo>
                    <a:pt x="286378" y="70460"/>
                  </a:lnTo>
                  <a:lnTo>
                    <a:pt x="270915" y="40781"/>
                  </a:lnTo>
                  <a:lnTo>
                    <a:pt x="248661" y="18270"/>
                  </a:lnTo>
                  <a:lnTo>
                    <a:pt x="221396" y="4239"/>
                  </a:lnTo>
                  <a:lnTo>
                    <a:pt x="190899" y="0"/>
                  </a:lnTo>
                  <a:lnTo>
                    <a:pt x="181737" y="19606"/>
                  </a:lnTo>
                  <a:lnTo>
                    <a:pt x="167087" y="33285"/>
                  </a:lnTo>
                  <a:lnTo>
                    <a:pt x="148931" y="39806"/>
                  </a:lnTo>
                  <a:lnTo>
                    <a:pt x="129248" y="37940"/>
                  </a:lnTo>
                  <a:lnTo>
                    <a:pt x="117769" y="32323"/>
                  </a:lnTo>
                  <a:lnTo>
                    <a:pt x="108034" y="23821"/>
                  </a:lnTo>
                  <a:lnTo>
                    <a:pt x="100462" y="12894"/>
                  </a:lnTo>
                  <a:lnTo>
                    <a:pt x="95478" y="0"/>
                  </a:lnTo>
                  <a:lnTo>
                    <a:pt x="66323" y="7657"/>
                  </a:lnTo>
                  <a:lnTo>
                    <a:pt x="40047" y="22445"/>
                  </a:lnTo>
                  <a:lnTo>
                    <a:pt x="17646" y="43625"/>
                  </a:lnTo>
                  <a:lnTo>
                    <a:pt x="115" y="70460"/>
                  </a:lnTo>
                  <a:lnTo>
                    <a:pt x="0" y="160619"/>
                  </a:lnTo>
                  <a:lnTo>
                    <a:pt x="47739" y="160619"/>
                  </a:lnTo>
                  <a:close/>
                </a:path>
                <a:path w="286385" h="160654">
                  <a:moveTo>
                    <a:pt x="57264" y="107059"/>
                  </a:moveTo>
                  <a:lnTo>
                    <a:pt x="57264" y="160619"/>
                  </a:lnTo>
                </a:path>
                <a:path w="286385" h="160654">
                  <a:moveTo>
                    <a:pt x="229056" y="160619"/>
                  </a:moveTo>
                  <a:lnTo>
                    <a:pt x="229056" y="10705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3" name="object 213"/>
          <p:cNvSpPr txBox="1"/>
          <p:nvPr/>
        </p:nvSpPr>
        <p:spPr>
          <a:xfrm>
            <a:off x="3954185" y="4077759"/>
            <a:ext cx="512445" cy="123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50" spc="-10" dirty="0">
                <a:latin typeface="Carlito"/>
                <a:cs typeface="Carlito"/>
              </a:rPr>
              <a:t>Người sử</a:t>
            </a:r>
            <a:r>
              <a:rPr sz="650" spc="-50" dirty="0">
                <a:latin typeface="Carlito"/>
                <a:cs typeface="Carlito"/>
              </a:rPr>
              <a:t> </a:t>
            </a:r>
            <a:r>
              <a:rPr sz="650" spc="-10" dirty="0">
                <a:latin typeface="Carlito"/>
                <a:cs typeface="Carlito"/>
              </a:rPr>
              <a:t>dụng</a:t>
            </a:r>
            <a:endParaRPr sz="650">
              <a:latin typeface="Carlito"/>
              <a:cs typeface="Carlito"/>
            </a:endParaRPr>
          </a:p>
        </p:txBody>
      </p:sp>
      <p:grpSp>
        <p:nvGrpSpPr>
          <p:cNvPr id="214" name="object 214"/>
          <p:cNvGrpSpPr/>
          <p:nvPr/>
        </p:nvGrpSpPr>
        <p:grpSpPr>
          <a:xfrm>
            <a:off x="3683480" y="4842945"/>
            <a:ext cx="1000125" cy="349250"/>
            <a:chOff x="3683480" y="4842945"/>
            <a:chExt cx="1000125" cy="349250"/>
          </a:xfrm>
        </p:grpSpPr>
        <p:sp>
          <p:nvSpPr>
            <p:cNvPr id="215" name="object 215"/>
            <p:cNvSpPr/>
            <p:nvPr/>
          </p:nvSpPr>
          <p:spPr>
            <a:xfrm>
              <a:off x="4653099" y="4946124"/>
              <a:ext cx="29209" cy="51435"/>
            </a:xfrm>
            <a:custGeom>
              <a:avLst/>
              <a:gdLst/>
              <a:ahLst/>
              <a:cxnLst/>
              <a:rect l="l" t="t" r="r" b="b"/>
              <a:pathLst>
                <a:path w="29210" h="51435">
                  <a:moveTo>
                    <a:pt x="0" y="51109"/>
                  </a:moveTo>
                  <a:lnTo>
                    <a:pt x="29096" y="51109"/>
                  </a:lnTo>
                  <a:lnTo>
                    <a:pt x="29096" y="0"/>
                  </a:lnTo>
                  <a:lnTo>
                    <a:pt x="0" y="0"/>
                  </a:lnTo>
                  <a:lnTo>
                    <a:pt x="0" y="51109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4641702" y="4946122"/>
              <a:ext cx="40640" cy="51435"/>
            </a:xfrm>
            <a:custGeom>
              <a:avLst/>
              <a:gdLst/>
              <a:ahLst/>
              <a:cxnLst/>
              <a:rect l="l" t="t" r="r" b="b"/>
              <a:pathLst>
                <a:path w="40639" h="51435">
                  <a:moveTo>
                    <a:pt x="0" y="51109"/>
                  </a:moveTo>
                  <a:lnTo>
                    <a:pt x="40498" y="51109"/>
                  </a:lnTo>
                  <a:lnTo>
                    <a:pt x="40498" y="0"/>
                  </a:lnTo>
                  <a:lnTo>
                    <a:pt x="0" y="0"/>
                  </a:lnTo>
                  <a:lnTo>
                    <a:pt x="0" y="5110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4425289" y="4854181"/>
              <a:ext cx="227965" cy="255904"/>
            </a:xfrm>
            <a:custGeom>
              <a:avLst/>
              <a:gdLst/>
              <a:ahLst/>
              <a:cxnLst/>
              <a:rect l="l" t="t" r="r" b="b"/>
              <a:pathLst>
                <a:path w="227964" h="255904">
                  <a:moveTo>
                    <a:pt x="227799" y="0"/>
                  </a:moveTo>
                  <a:lnTo>
                    <a:pt x="0" y="0"/>
                  </a:lnTo>
                  <a:lnTo>
                    <a:pt x="0" y="10185"/>
                  </a:lnTo>
                  <a:lnTo>
                    <a:pt x="0" y="245275"/>
                  </a:lnTo>
                  <a:lnTo>
                    <a:pt x="191084" y="245275"/>
                  </a:lnTo>
                  <a:lnTo>
                    <a:pt x="191084" y="255536"/>
                  </a:lnTo>
                  <a:lnTo>
                    <a:pt x="227799" y="255536"/>
                  </a:lnTo>
                  <a:lnTo>
                    <a:pt x="227799" y="245275"/>
                  </a:lnTo>
                  <a:lnTo>
                    <a:pt x="227799" y="10185"/>
                  </a:lnTo>
                  <a:lnTo>
                    <a:pt x="2277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4425287" y="4854167"/>
              <a:ext cx="227965" cy="255904"/>
            </a:xfrm>
            <a:custGeom>
              <a:avLst/>
              <a:gdLst/>
              <a:ahLst/>
              <a:cxnLst/>
              <a:rect l="l" t="t" r="r" b="b"/>
              <a:pathLst>
                <a:path w="227964" h="255904">
                  <a:moveTo>
                    <a:pt x="0" y="255545"/>
                  </a:moveTo>
                  <a:lnTo>
                    <a:pt x="227809" y="255545"/>
                  </a:lnTo>
                  <a:lnTo>
                    <a:pt x="227809" y="0"/>
                  </a:lnTo>
                  <a:lnTo>
                    <a:pt x="0" y="0"/>
                  </a:lnTo>
                  <a:lnTo>
                    <a:pt x="0" y="25554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4416399" y="4843919"/>
              <a:ext cx="227965" cy="255904"/>
            </a:xfrm>
            <a:custGeom>
              <a:avLst/>
              <a:gdLst/>
              <a:ahLst/>
              <a:cxnLst/>
              <a:rect l="l" t="t" r="r" b="b"/>
              <a:pathLst>
                <a:path w="227964" h="255904">
                  <a:moveTo>
                    <a:pt x="227799" y="0"/>
                  </a:moveTo>
                  <a:lnTo>
                    <a:pt x="0" y="0"/>
                  </a:lnTo>
                  <a:lnTo>
                    <a:pt x="0" y="30657"/>
                  </a:lnTo>
                  <a:lnTo>
                    <a:pt x="0" y="255536"/>
                  </a:lnTo>
                  <a:lnTo>
                    <a:pt x="227799" y="255536"/>
                  </a:lnTo>
                  <a:lnTo>
                    <a:pt x="227799" y="30657"/>
                  </a:lnTo>
                  <a:lnTo>
                    <a:pt x="2277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4416397" y="4843910"/>
              <a:ext cx="227965" cy="255904"/>
            </a:xfrm>
            <a:custGeom>
              <a:avLst/>
              <a:gdLst/>
              <a:ahLst/>
              <a:cxnLst/>
              <a:rect l="l" t="t" r="r" b="b"/>
              <a:pathLst>
                <a:path w="227964" h="255904">
                  <a:moveTo>
                    <a:pt x="0" y="255545"/>
                  </a:moveTo>
                  <a:lnTo>
                    <a:pt x="227809" y="255545"/>
                  </a:lnTo>
                  <a:lnTo>
                    <a:pt x="227809" y="0"/>
                  </a:lnTo>
                  <a:lnTo>
                    <a:pt x="0" y="0"/>
                  </a:lnTo>
                  <a:lnTo>
                    <a:pt x="0" y="255545"/>
                  </a:lnTo>
                  <a:close/>
                </a:path>
              </a:pathLst>
            </a:custGeom>
            <a:ln w="317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4398670" y="4874577"/>
              <a:ext cx="227965" cy="255904"/>
            </a:xfrm>
            <a:custGeom>
              <a:avLst/>
              <a:gdLst/>
              <a:ahLst/>
              <a:cxnLst/>
              <a:rect l="l" t="t" r="r" b="b"/>
              <a:pathLst>
                <a:path w="227964" h="255904">
                  <a:moveTo>
                    <a:pt x="227799" y="0"/>
                  </a:moveTo>
                  <a:lnTo>
                    <a:pt x="0" y="0"/>
                  </a:lnTo>
                  <a:lnTo>
                    <a:pt x="0" y="245325"/>
                  </a:lnTo>
                  <a:lnTo>
                    <a:pt x="0" y="255536"/>
                  </a:lnTo>
                  <a:lnTo>
                    <a:pt x="227799" y="255536"/>
                  </a:lnTo>
                  <a:lnTo>
                    <a:pt x="227799" y="245325"/>
                  </a:lnTo>
                  <a:lnTo>
                    <a:pt x="2277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4398675" y="4874565"/>
              <a:ext cx="227965" cy="255904"/>
            </a:xfrm>
            <a:custGeom>
              <a:avLst/>
              <a:gdLst/>
              <a:ahLst/>
              <a:cxnLst/>
              <a:rect l="l" t="t" r="r" b="b"/>
              <a:pathLst>
                <a:path w="227964" h="255904">
                  <a:moveTo>
                    <a:pt x="0" y="255545"/>
                  </a:moveTo>
                  <a:lnTo>
                    <a:pt x="227809" y="255545"/>
                  </a:lnTo>
                  <a:lnTo>
                    <a:pt x="227809" y="0"/>
                  </a:lnTo>
                  <a:lnTo>
                    <a:pt x="0" y="0"/>
                  </a:lnTo>
                  <a:lnTo>
                    <a:pt x="0" y="25554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4388573" y="4864357"/>
              <a:ext cx="227965" cy="255904"/>
            </a:xfrm>
            <a:custGeom>
              <a:avLst/>
              <a:gdLst/>
              <a:ahLst/>
              <a:cxnLst/>
              <a:rect l="l" t="t" r="r" b="b"/>
              <a:pathLst>
                <a:path w="227964" h="255904">
                  <a:moveTo>
                    <a:pt x="227810" y="0"/>
                  </a:moveTo>
                  <a:lnTo>
                    <a:pt x="0" y="0"/>
                  </a:lnTo>
                  <a:lnTo>
                    <a:pt x="0" y="255545"/>
                  </a:lnTo>
                  <a:lnTo>
                    <a:pt x="227810" y="255545"/>
                  </a:lnTo>
                  <a:lnTo>
                    <a:pt x="2278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4388573" y="4864366"/>
              <a:ext cx="227965" cy="255904"/>
            </a:xfrm>
            <a:custGeom>
              <a:avLst/>
              <a:gdLst/>
              <a:ahLst/>
              <a:cxnLst/>
              <a:rect l="l" t="t" r="r" b="b"/>
              <a:pathLst>
                <a:path w="227964" h="255904">
                  <a:moveTo>
                    <a:pt x="0" y="255545"/>
                  </a:moveTo>
                  <a:lnTo>
                    <a:pt x="227809" y="255545"/>
                  </a:lnTo>
                  <a:lnTo>
                    <a:pt x="227809" y="0"/>
                  </a:lnTo>
                  <a:lnTo>
                    <a:pt x="0" y="0"/>
                  </a:lnTo>
                  <a:lnTo>
                    <a:pt x="0" y="255545"/>
                  </a:lnTo>
                  <a:close/>
                </a:path>
              </a:pathLst>
            </a:custGeom>
            <a:ln w="317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4413859" y="4889900"/>
              <a:ext cx="40640" cy="41275"/>
            </a:xfrm>
            <a:custGeom>
              <a:avLst/>
              <a:gdLst/>
              <a:ahLst/>
              <a:cxnLst/>
              <a:rect l="l" t="t" r="r" b="b"/>
              <a:pathLst>
                <a:path w="40639" h="41275">
                  <a:moveTo>
                    <a:pt x="40498" y="0"/>
                  </a:moveTo>
                  <a:lnTo>
                    <a:pt x="0" y="0"/>
                  </a:lnTo>
                  <a:lnTo>
                    <a:pt x="0" y="40887"/>
                  </a:lnTo>
                  <a:lnTo>
                    <a:pt x="40498" y="40887"/>
                  </a:lnTo>
                  <a:lnTo>
                    <a:pt x="4049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4499927" y="4951247"/>
              <a:ext cx="81280" cy="143510"/>
            </a:xfrm>
            <a:custGeom>
              <a:avLst/>
              <a:gdLst/>
              <a:ahLst/>
              <a:cxnLst/>
              <a:rect l="l" t="t" r="r" b="b"/>
              <a:pathLst>
                <a:path w="81279" h="143510">
                  <a:moveTo>
                    <a:pt x="15176" y="0"/>
                  </a:moveTo>
                  <a:lnTo>
                    <a:pt x="0" y="0"/>
                  </a:lnTo>
                  <a:lnTo>
                    <a:pt x="0" y="143078"/>
                  </a:lnTo>
                  <a:lnTo>
                    <a:pt x="15176" y="143078"/>
                  </a:lnTo>
                  <a:lnTo>
                    <a:pt x="15176" y="0"/>
                  </a:lnTo>
                  <a:close/>
                </a:path>
                <a:path w="81279" h="143510">
                  <a:moveTo>
                    <a:pt x="53162" y="0"/>
                  </a:moveTo>
                  <a:lnTo>
                    <a:pt x="27825" y="0"/>
                  </a:lnTo>
                  <a:lnTo>
                    <a:pt x="27825" y="143078"/>
                  </a:lnTo>
                  <a:lnTo>
                    <a:pt x="53162" y="143078"/>
                  </a:lnTo>
                  <a:lnTo>
                    <a:pt x="53162" y="0"/>
                  </a:lnTo>
                  <a:close/>
                </a:path>
                <a:path w="81279" h="143510">
                  <a:moveTo>
                    <a:pt x="80987" y="0"/>
                  </a:moveTo>
                  <a:lnTo>
                    <a:pt x="65811" y="0"/>
                  </a:lnTo>
                  <a:lnTo>
                    <a:pt x="65811" y="143078"/>
                  </a:lnTo>
                  <a:lnTo>
                    <a:pt x="80987" y="143078"/>
                  </a:lnTo>
                  <a:lnTo>
                    <a:pt x="80987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4630330" y="4946116"/>
              <a:ext cx="51828" cy="224904"/>
            </a:xfrm>
            <a:prstGeom prst="rect">
              <a:avLst/>
            </a:prstGeom>
            <a:blipFill>
              <a:blip r:embed="rId6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4630330" y="4946121"/>
              <a:ext cx="52069" cy="225425"/>
            </a:xfrm>
            <a:custGeom>
              <a:avLst/>
              <a:gdLst/>
              <a:ahLst/>
              <a:cxnLst/>
              <a:rect l="l" t="t" r="r" b="b"/>
              <a:pathLst>
                <a:path w="52070" h="225425">
                  <a:moveTo>
                    <a:pt x="0" y="224901"/>
                  </a:moveTo>
                  <a:lnTo>
                    <a:pt x="51837" y="163591"/>
                  </a:lnTo>
                  <a:lnTo>
                    <a:pt x="51837" y="0"/>
                  </a:lnTo>
                  <a:lnTo>
                    <a:pt x="0" y="61368"/>
                  </a:lnTo>
                  <a:lnTo>
                    <a:pt x="0" y="22490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4358208" y="5007470"/>
              <a:ext cx="272154" cy="163550"/>
            </a:xfrm>
            <a:prstGeom prst="rect">
              <a:avLst/>
            </a:prstGeom>
            <a:blipFill>
              <a:blip r:embed="rId6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4358209" y="5007472"/>
              <a:ext cx="272415" cy="163830"/>
            </a:xfrm>
            <a:custGeom>
              <a:avLst/>
              <a:gdLst/>
              <a:ahLst/>
              <a:cxnLst/>
              <a:rect l="l" t="t" r="r" b="b"/>
              <a:pathLst>
                <a:path w="272414" h="163829">
                  <a:moveTo>
                    <a:pt x="0" y="163550"/>
                  </a:moveTo>
                  <a:lnTo>
                    <a:pt x="272154" y="163550"/>
                  </a:lnTo>
                  <a:lnTo>
                    <a:pt x="272154" y="0"/>
                  </a:lnTo>
                  <a:lnTo>
                    <a:pt x="0" y="0"/>
                  </a:lnTo>
                  <a:lnTo>
                    <a:pt x="0" y="16355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4358208" y="5007447"/>
              <a:ext cx="272415" cy="20955"/>
            </a:xfrm>
            <a:custGeom>
              <a:avLst/>
              <a:gdLst/>
              <a:ahLst/>
              <a:cxnLst/>
              <a:rect l="l" t="t" r="r" b="b"/>
              <a:pathLst>
                <a:path w="272414" h="20954">
                  <a:moveTo>
                    <a:pt x="272154" y="0"/>
                  </a:moveTo>
                  <a:lnTo>
                    <a:pt x="0" y="0"/>
                  </a:lnTo>
                  <a:lnTo>
                    <a:pt x="0" y="20443"/>
                  </a:lnTo>
                  <a:lnTo>
                    <a:pt x="272154" y="20443"/>
                  </a:lnTo>
                  <a:lnTo>
                    <a:pt x="2721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4358209" y="5007472"/>
              <a:ext cx="272415" cy="163830"/>
            </a:xfrm>
            <a:custGeom>
              <a:avLst/>
              <a:gdLst/>
              <a:ahLst/>
              <a:cxnLst/>
              <a:rect l="l" t="t" r="r" b="b"/>
              <a:pathLst>
                <a:path w="272414" h="163829">
                  <a:moveTo>
                    <a:pt x="0" y="163550"/>
                  </a:moveTo>
                  <a:lnTo>
                    <a:pt x="272154" y="163550"/>
                  </a:lnTo>
                  <a:lnTo>
                    <a:pt x="272154" y="0"/>
                  </a:lnTo>
                  <a:lnTo>
                    <a:pt x="0" y="0"/>
                  </a:lnTo>
                  <a:lnTo>
                    <a:pt x="0" y="16355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4358208" y="4990757"/>
              <a:ext cx="121450" cy="200723"/>
            </a:xfrm>
            <a:prstGeom prst="rect">
              <a:avLst/>
            </a:prstGeom>
            <a:blipFill>
              <a:blip r:embed="rId6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4357511" y="4973338"/>
              <a:ext cx="122853" cy="218835"/>
            </a:xfrm>
            <a:prstGeom prst="rect">
              <a:avLst/>
            </a:prstGeom>
            <a:blipFill>
              <a:blip r:embed="rId6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3684434" y="4843894"/>
              <a:ext cx="379095" cy="301625"/>
            </a:xfrm>
            <a:custGeom>
              <a:avLst/>
              <a:gdLst/>
              <a:ahLst/>
              <a:cxnLst/>
              <a:rect l="l" t="t" r="r" b="b"/>
              <a:pathLst>
                <a:path w="379095" h="301625">
                  <a:moveTo>
                    <a:pt x="29095" y="109918"/>
                  </a:moveTo>
                  <a:lnTo>
                    <a:pt x="0" y="158699"/>
                  </a:lnTo>
                  <a:lnTo>
                    <a:pt x="283946" y="301485"/>
                  </a:lnTo>
                  <a:lnTo>
                    <a:pt x="306514" y="259816"/>
                  </a:lnTo>
                  <a:lnTo>
                    <a:pt x="223264" y="142849"/>
                  </a:lnTo>
                  <a:lnTo>
                    <a:pt x="157759" y="142849"/>
                  </a:lnTo>
                  <a:lnTo>
                    <a:pt x="138460" y="114349"/>
                  </a:lnTo>
                  <a:lnTo>
                    <a:pt x="29095" y="109918"/>
                  </a:lnTo>
                  <a:close/>
                </a:path>
                <a:path w="379095" h="301625">
                  <a:moveTo>
                    <a:pt x="372211" y="138709"/>
                  </a:moveTo>
                  <a:lnTo>
                    <a:pt x="222351" y="141566"/>
                  </a:lnTo>
                  <a:lnTo>
                    <a:pt x="306514" y="259816"/>
                  </a:lnTo>
                  <a:lnTo>
                    <a:pt x="372211" y="138709"/>
                  </a:lnTo>
                  <a:close/>
                </a:path>
                <a:path w="379095" h="301625">
                  <a:moveTo>
                    <a:pt x="94665" y="0"/>
                  </a:moveTo>
                  <a:lnTo>
                    <a:pt x="78905" y="26403"/>
                  </a:lnTo>
                  <a:lnTo>
                    <a:pt x="138480" y="114350"/>
                  </a:lnTo>
                  <a:lnTo>
                    <a:pt x="157759" y="142849"/>
                  </a:lnTo>
                  <a:lnTo>
                    <a:pt x="372211" y="138709"/>
                  </a:lnTo>
                  <a:lnTo>
                    <a:pt x="378561" y="126936"/>
                  </a:lnTo>
                  <a:lnTo>
                    <a:pt x="94665" y="0"/>
                  </a:lnTo>
                  <a:close/>
                </a:path>
                <a:path w="379095" h="301625">
                  <a:moveTo>
                    <a:pt x="222351" y="141566"/>
                  </a:moveTo>
                  <a:lnTo>
                    <a:pt x="157759" y="142849"/>
                  </a:lnTo>
                  <a:lnTo>
                    <a:pt x="223264" y="142849"/>
                  </a:lnTo>
                  <a:lnTo>
                    <a:pt x="222351" y="141566"/>
                  </a:lnTo>
                  <a:close/>
                </a:path>
                <a:path w="379095" h="301625">
                  <a:moveTo>
                    <a:pt x="78905" y="26403"/>
                  </a:moveTo>
                  <a:lnTo>
                    <a:pt x="29095" y="109918"/>
                  </a:lnTo>
                  <a:lnTo>
                    <a:pt x="138460" y="114349"/>
                  </a:lnTo>
                  <a:lnTo>
                    <a:pt x="78905" y="26403"/>
                  </a:lnTo>
                  <a:close/>
                </a:path>
              </a:pathLst>
            </a:custGeom>
            <a:solidFill>
              <a:srgbClr val="C6C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3684432" y="4843898"/>
              <a:ext cx="379095" cy="301625"/>
            </a:xfrm>
            <a:custGeom>
              <a:avLst/>
              <a:gdLst/>
              <a:ahLst/>
              <a:cxnLst/>
              <a:rect l="l" t="t" r="r" b="b"/>
              <a:pathLst>
                <a:path w="379095" h="301625">
                  <a:moveTo>
                    <a:pt x="222360" y="141561"/>
                  </a:moveTo>
                  <a:lnTo>
                    <a:pt x="372216" y="138705"/>
                  </a:lnTo>
                  <a:lnTo>
                    <a:pt x="378566" y="126933"/>
                  </a:lnTo>
                  <a:lnTo>
                    <a:pt x="94670" y="0"/>
                  </a:lnTo>
                  <a:lnTo>
                    <a:pt x="78911" y="26400"/>
                  </a:lnTo>
                  <a:lnTo>
                    <a:pt x="157765" y="142843"/>
                  </a:lnTo>
                  <a:lnTo>
                    <a:pt x="222360" y="141561"/>
                  </a:lnTo>
                  <a:close/>
                </a:path>
                <a:path w="379095" h="301625">
                  <a:moveTo>
                    <a:pt x="306524" y="259811"/>
                  </a:moveTo>
                  <a:lnTo>
                    <a:pt x="372216" y="138705"/>
                  </a:lnTo>
                  <a:lnTo>
                    <a:pt x="222360" y="141561"/>
                  </a:lnTo>
                  <a:lnTo>
                    <a:pt x="306524" y="259811"/>
                  </a:lnTo>
                  <a:close/>
                </a:path>
                <a:path w="379095" h="301625">
                  <a:moveTo>
                    <a:pt x="29093" y="109915"/>
                  </a:moveTo>
                  <a:lnTo>
                    <a:pt x="0" y="158695"/>
                  </a:lnTo>
                  <a:lnTo>
                    <a:pt x="283953" y="301481"/>
                  </a:lnTo>
                  <a:lnTo>
                    <a:pt x="306524" y="259811"/>
                  </a:lnTo>
                  <a:lnTo>
                    <a:pt x="222360" y="141561"/>
                  </a:lnTo>
                  <a:lnTo>
                    <a:pt x="157765" y="142843"/>
                  </a:lnTo>
                  <a:lnTo>
                    <a:pt x="138484" y="114344"/>
                  </a:lnTo>
                  <a:lnTo>
                    <a:pt x="29093" y="10991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3691354" y="4862082"/>
              <a:ext cx="365372" cy="126699"/>
            </a:xfrm>
            <a:prstGeom prst="rect">
              <a:avLst/>
            </a:prstGeom>
            <a:blipFill>
              <a:blip r:embed="rId6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8" name="object 238"/>
          <p:cNvSpPr txBox="1"/>
          <p:nvPr/>
        </p:nvSpPr>
        <p:spPr>
          <a:xfrm>
            <a:off x="3563496" y="5144920"/>
            <a:ext cx="621665" cy="123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50" spc="-10" dirty="0">
                <a:latin typeface="Carlito"/>
                <a:cs typeface="Carlito"/>
              </a:rPr>
              <a:t>Bộ đệm thư gửi</a:t>
            </a:r>
            <a:r>
              <a:rPr sz="650" spc="-40" dirty="0">
                <a:latin typeface="Carlito"/>
                <a:cs typeface="Carlito"/>
              </a:rPr>
              <a:t> </a:t>
            </a:r>
            <a:r>
              <a:rPr sz="650" spc="-10" dirty="0">
                <a:latin typeface="Carlito"/>
                <a:cs typeface="Carlito"/>
              </a:rPr>
              <a:t>đi</a:t>
            </a:r>
            <a:endParaRPr sz="650">
              <a:latin typeface="Carlito"/>
              <a:cs typeface="Carlito"/>
            </a:endParaRPr>
          </a:p>
        </p:txBody>
      </p:sp>
      <p:grpSp>
        <p:nvGrpSpPr>
          <p:cNvPr id="239" name="object 239"/>
          <p:cNvGrpSpPr/>
          <p:nvPr/>
        </p:nvGrpSpPr>
        <p:grpSpPr>
          <a:xfrm>
            <a:off x="3861308" y="4581856"/>
            <a:ext cx="663575" cy="1240155"/>
            <a:chOff x="3861308" y="4581856"/>
            <a:chExt cx="663575" cy="1240155"/>
          </a:xfrm>
        </p:grpSpPr>
        <p:sp>
          <p:nvSpPr>
            <p:cNvPr id="240" name="object 240"/>
            <p:cNvSpPr/>
            <p:nvPr/>
          </p:nvSpPr>
          <p:spPr>
            <a:xfrm>
              <a:off x="3866846" y="4586301"/>
              <a:ext cx="653415" cy="1231265"/>
            </a:xfrm>
            <a:custGeom>
              <a:avLst/>
              <a:gdLst/>
              <a:ahLst/>
              <a:cxnLst/>
              <a:rect l="l" t="t" r="r" b="b"/>
              <a:pathLst>
                <a:path w="653414" h="1231264">
                  <a:moveTo>
                    <a:pt x="275756" y="1231044"/>
                  </a:moveTo>
                  <a:lnTo>
                    <a:pt x="262248" y="870525"/>
                  </a:lnTo>
                </a:path>
                <a:path w="653414" h="1231264">
                  <a:moveTo>
                    <a:pt x="251685" y="1208548"/>
                  </a:moveTo>
                  <a:lnTo>
                    <a:pt x="275756" y="1231044"/>
                  </a:lnTo>
                  <a:lnTo>
                    <a:pt x="298096" y="1206799"/>
                  </a:lnTo>
                </a:path>
                <a:path w="653414" h="1231264">
                  <a:moveTo>
                    <a:pt x="286320" y="893021"/>
                  </a:moveTo>
                  <a:lnTo>
                    <a:pt x="262248" y="870525"/>
                  </a:lnTo>
                  <a:lnTo>
                    <a:pt x="239966" y="894827"/>
                  </a:lnTo>
                </a:path>
                <a:path w="653414" h="1231264">
                  <a:moveTo>
                    <a:pt x="653342" y="584721"/>
                  </a:moveTo>
                  <a:lnTo>
                    <a:pt x="262248" y="655764"/>
                  </a:lnTo>
                </a:path>
                <a:path w="653414" h="1231264">
                  <a:moveTo>
                    <a:pt x="634581" y="611937"/>
                  </a:moveTo>
                  <a:lnTo>
                    <a:pt x="653342" y="584721"/>
                  </a:lnTo>
                  <a:lnTo>
                    <a:pt x="626384" y="565780"/>
                  </a:lnTo>
                </a:path>
                <a:path w="653414" h="1231264">
                  <a:moveTo>
                    <a:pt x="281009" y="628547"/>
                  </a:moveTo>
                  <a:lnTo>
                    <a:pt x="262248" y="655764"/>
                  </a:lnTo>
                  <a:lnTo>
                    <a:pt x="289206" y="674646"/>
                  </a:lnTo>
                </a:path>
                <a:path w="653414" h="1231264">
                  <a:moveTo>
                    <a:pt x="7215" y="559078"/>
                  </a:moveTo>
                  <a:lnTo>
                    <a:pt x="262248" y="655764"/>
                  </a:lnTo>
                </a:path>
                <a:path w="653414" h="1231264">
                  <a:moveTo>
                    <a:pt x="37060" y="545382"/>
                  </a:moveTo>
                  <a:lnTo>
                    <a:pt x="7215" y="559078"/>
                  </a:lnTo>
                  <a:lnTo>
                    <a:pt x="20781" y="589266"/>
                  </a:lnTo>
                </a:path>
                <a:path w="653414" h="1231264">
                  <a:moveTo>
                    <a:pt x="232346" y="669459"/>
                  </a:moveTo>
                  <a:lnTo>
                    <a:pt x="262248" y="655764"/>
                  </a:lnTo>
                  <a:lnTo>
                    <a:pt x="248683" y="625575"/>
                  </a:lnTo>
                </a:path>
                <a:path w="653414" h="1231264">
                  <a:moveTo>
                    <a:pt x="169021" y="0"/>
                  </a:moveTo>
                  <a:lnTo>
                    <a:pt x="7215" y="257596"/>
                  </a:lnTo>
                </a:path>
                <a:path w="653414" h="1231264">
                  <a:moveTo>
                    <a:pt x="176237" y="32345"/>
                  </a:moveTo>
                  <a:lnTo>
                    <a:pt x="169021" y="0"/>
                  </a:lnTo>
                  <a:lnTo>
                    <a:pt x="137041" y="7226"/>
                  </a:lnTo>
                </a:path>
                <a:path w="653414" h="1231264">
                  <a:moveTo>
                    <a:pt x="0" y="225309"/>
                  </a:moveTo>
                  <a:lnTo>
                    <a:pt x="7215" y="257596"/>
                  </a:lnTo>
                  <a:lnTo>
                    <a:pt x="39195" y="250369"/>
                  </a:lnTo>
                </a:path>
              </a:pathLst>
            </a:custGeom>
            <a:ln w="8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3861308" y="4666139"/>
              <a:ext cx="187960" cy="98425"/>
            </a:xfrm>
            <a:custGeom>
              <a:avLst/>
              <a:gdLst/>
              <a:ahLst/>
              <a:cxnLst/>
              <a:rect l="l" t="t" r="r" b="b"/>
              <a:pathLst>
                <a:path w="187960" h="98425">
                  <a:moveTo>
                    <a:pt x="187360" y="0"/>
                  </a:moveTo>
                  <a:lnTo>
                    <a:pt x="0" y="0"/>
                  </a:lnTo>
                  <a:lnTo>
                    <a:pt x="0" y="97910"/>
                  </a:lnTo>
                  <a:lnTo>
                    <a:pt x="187360" y="97910"/>
                  </a:lnTo>
                  <a:lnTo>
                    <a:pt x="1873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2" name="object 242"/>
          <p:cNvSpPr txBox="1"/>
          <p:nvPr/>
        </p:nvSpPr>
        <p:spPr>
          <a:xfrm>
            <a:off x="3848605" y="4645287"/>
            <a:ext cx="213360" cy="123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50" spc="-10" dirty="0">
                <a:latin typeface="Carlito"/>
                <a:cs typeface="Carlito"/>
              </a:rPr>
              <a:t>SMTP</a:t>
            </a:r>
            <a:endParaRPr sz="650">
              <a:latin typeface="Carlito"/>
              <a:cs typeface="Carlito"/>
            </a:endParaRPr>
          </a:p>
        </p:txBody>
      </p:sp>
      <p:grpSp>
        <p:nvGrpSpPr>
          <p:cNvPr id="243" name="object 243"/>
          <p:cNvGrpSpPr/>
          <p:nvPr/>
        </p:nvGrpSpPr>
        <p:grpSpPr>
          <a:xfrm>
            <a:off x="4221518" y="4497234"/>
            <a:ext cx="346710" cy="351155"/>
            <a:chOff x="4221518" y="4497234"/>
            <a:chExt cx="346710" cy="351155"/>
          </a:xfrm>
        </p:grpSpPr>
        <p:sp>
          <p:nvSpPr>
            <p:cNvPr id="244" name="object 244"/>
            <p:cNvSpPr/>
            <p:nvPr/>
          </p:nvSpPr>
          <p:spPr>
            <a:xfrm>
              <a:off x="4264232" y="4501679"/>
              <a:ext cx="260985" cy="342265"/>
            </a:xfrm>
            <a:custGeom>
              <a:avLst/>
              <a:gdLst/>
              <a:ahLst/>
              <a:cxnLst/>
              <a:rect l="l" t="t" r="r" b="b"/>
              <a:pathLst>
                <a:path w="260985" h="342264">
                  <a:moveTo>
                    <a:pt x="4848" y="0"/>
                  </a:moveTo>
                  <a:lnTo>
                    <a:pt x="255956" y="342218"/>
                  </a:lnTo>
                </a:path>
                <a:path w="260985" h="342264">
                  <a:moveTo>
                    <a:pt x="37290" y="4895"/>
                  </a:moveTo>
                  <a:lnTo>
                    <a:pt x="4848" y="0"/>
                  </a:lnTo>
                  <a:lnTo>
                    <a:pt x="0" y="32753"/>
                  </a:lnTo>
                </a:path>
                <a:path w="260985" h="342264">
                  <a:moveTo>
                    <a:pt x="223514" y="337381"/>
                  </a:moveTo>
                  <a:lnTo>
                    <a:pt x="255956" y="342218"/>
                  </a:lnTo>
                  <a:lnTo>
                    <a:pt x="260805" y="309465"/>
                  </a:lnTo>
                </a:path>
              </a:pathLst>
            </a:custGeom>
            <a:ln w="8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4221518" y="4623835"/>
              <a:ext cx="346710" cy="98425"/>
            </a:xfrm>
            <a:custGeom>
              <a:avLst/>
              <a:gdLst/>
              <a:ahLst/>
              <a:cxnLst/>
              <a:rect l="l" t="t" r="r" b="b"/>
              <a:pathLst>
                <a:path w="346710" h="98425">
                  <a:moveTo>
                    <a:pt x="346188" y="0"/>
                  </a:moveTo>
                  <a:lnTo>
                    <a:pt x="0" y="0"/>
                  </a:lnTo>
                  <a:lnTo>
                    <a:pt x="0" y="97910"/>
                  </a:lnTo>
                  <a:lnTo>
                    <a:pt x="346188" y="97910"/>
                  </a:lnTo>
                  <a:lnTo>
                    <a:pt x="3461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6" name="object 246"/>
          <p:cNvSpPr txBox="1"/>
          <p:nvPr/>
        </p:nvSpPr>
        <p:spPr>
          <a:xfrm>
            <a:off x="4526002" y="4619580"/>
            <a:ext cx="41910" cy="99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40"/>
              </a:lnSpc>
            </a:pPr>
            <a:r>
              <a:rPr sz="650" spc="-10" dirty="0">
                <a:latin typeface="Carlito"/>
                <a:cs typeface="Carlito"/>
              </a:rPr>
              <a:t>P</a:t>
            </a:r>
            <a:endParaRPr sz="650">
              <a:latin typeface="Carlito"/>
              <a:cs typeface="Carlito"/>
            </a:endParaRPr>
          </a:p>
        </p:txBody>
      </p:sp>
      <p:grpSp>
        <p:nvGrpSpPr>
          <p:cNvPr id="247" name="object 247"/>
          <p:cNvGrpSpPr/>
          <p:nvPr/>
        </p:nvGrpSpPr>
        <p:grpSpPr>
          <a:xfrm>
            <a:off x="4877945" y="4839973"/>
            <a:ext cx="351790" cy="334645"/>
            <a:chOff x="4877945" y="4839973"/>
            <a:chExt cx="351790" cy="334645"/>
          </a:xfrm>
        </p:grpSpPr>
        <p:sp>
          <p:nvSpPr>
            <p:cNvPr id="248" name="object 248"/>
            <p:cNvSpPr/>
            <p:nvPr/>
          </p:nvSpPr>
          <p:spPr>
            <a:xfrm>
              <a:off x="4882070" y="4840630"/>
              <a:ext cx="181546" cy="46456"/>
            </a:xfrm>
            <a:prstGeom prst="rect">
              <a:avLst/>
            </a:prstGeom>
            <a:blipFill>
              <a:blip r:embed="rId6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4883683" y="4840985"/>
              <a:ext cx="175260" cy="46355"/>
            </a:xfrm>
            <a:custGeom>
              <a:avLst/>
              <a:gdLst/>
              <a:ahLst/>
              <a:cxnLst/>
              <a:rect l="l" t="t" r="r" b="b"/>
              <a:pathLst>
                <a:path w="175260" h="46354">
                  <a:moveTo>
                    <a:pt x="124053" y="0"/>
                  </a:moveTo>
                  <a:lnTo>
                    <a:pt x="49237" y="1041"/>
                  </a:lnTo>
                  <a:lnTo>
                    <a:pt x="0" y="43002"/>
                  </a:lnTo>
                  <a:lnTo>
                    <a:pt x="16230" y="45808"/>
                  </a:lnTo>
                  <a:lnTo>
                    <a:pt x="54965" y="14795"/>
                  </a:lnTo>
                  <a:lnTo>
                    <a:pt x="118567" y="14795"/>
                  </a:lnTo>
                  <a:lnTo>
                    <a:pt x="157187" y="45859"/>
                  </a:lnTo>
                  <a:lnTo>
                    <a:pt x="175260" y="42595"/>
                  </a:lnTo>
                  <a:lnTo>
                    <a:pt x="1240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4897132" y="4888283"/>
              <a:ext cx="327660" cy="242570"/>
            </a:xfrm>
            <a:custGeom>
              <a:avLst/>
              <a:gdLst/>
              <a:ahLst/>
              <a:cxnLst/>
              <a:rect l="l" t="t" r="r" b="b"/>
              <a:pathLst>
                <a:path w="327660" h="242570">
                  <a:moveTo>
                    <a:pt x="327265" y="0"/>
                  </a:moveTo>
                  <a:lnTo>
                    <a:pt x="0" y="0"/>
                  </a:lnTo>
                  <a:lnTo>
                    <a:pt x="0" y="242351"/>
                  </a:lnTo>
                  <a:lnTo>
                    <a:pt x="327265" y="242351"/>
                  </a:lnTo>
                  <a:lnTo>
                    <a:pt x="3272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4881499" y="4887086"/>
              <a:ext cx="327596" cy="230555"/>
            </a:xfrm>
            <a:prstGeom prst="rect">
              <a:avLst/>
            </a:prstGeom>
            <a:blipFill>
              <a:blip r:embed="rId6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4881778" y="4887086"/>
              <a:ext cx="322580" cy="231140"/>
            </a:xfrm>
            <a:custGeom>
              <a:avLst/>
              <a:gdLst/>
              <a:ahLst/>
              <a:cxnLst/>
              <a:rect l="l" t="t" r="r" b="b"/>
              <a:pathLst>
                <a:path w="322579" h="231139">
                  <a:moveTo>
                    <a:pt x="322351" y="0"/>
                  </a:moveTo>
                  <a:lnTo>
                    <a:pt x="0" y="0"/>
                  </a:lnTo>
                  <a:lnTo>
                    <a:pt x="0" y="230555"/>
                  </a:lnTo>
                  <a:lnTo>
                    <a:pt x="14782" y="228447"/>
                  </a:lnTo>
                  <a:lnTo>
                    <a:pt x="15354" y="16598"/>
                  </a:lnTo>
                  <a:lnTo>
                    <a:pt x="320497" y="16776"/>
                  </a:lnTo>
                  <a:lnTo>
                    <a:pt x="3223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4881784" y="4887083"/>
              <a:ext cx="322580" cy="231140"/>
            </a:xfrm>
            <a:custGeom>
              <a:avLst/>
              <a:gdLst/>
              <a:ahLst/>
              <a:cxnLst/>
              <a:rect l="l" t="t" r="r" b="b"/>
              <a:pathLst>
                <a:path w="322579" h="231139">
                  <a:moveTo>
                    <a:pt x="0" y="230554"/>
                  </a:moveTo>
                  <a:lnTo>
                    <a:pt x="14777" y="228456"/>
                  </a:lnTo>
                  <a:lnTo>
                    <a:pt x="15355" y="16609"/>
                  </a:lnTo>
                  <a:lnTo>
                    <a:pt x="320494" y="16784"/>
                  </a:lnTo>
                  <a:lnTo>
                    <a:pt x="322341" y="0"/>
                  </a:lnTo>
                  <a:lnTo>
                    <a:pt x="0" y="0"/>
                  </a:lnTo>
                  <a:lnTo>
                    <a:pt x="0" y="230554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4878898" y="4840926"/>
              <a:ext cx="330200" cy="276860"/>
            </a:xfrm>
            <a:custGeom>
              <a:avLst/>
              <a:gdLst/>
              <a:ahLst/>
              <a:cxnLst/>
              <a:rect l="l" t="t" r="r" b="b"/>
              <a:pathLst>
                <a:path w="330200" h="276860">
                  <a:moveTo>
                    <a:pt x="2886" y="276712"/>
                  </a:moveTo>
                  <a:lnTo>
                    <a:pt x="330152" y="276712"/>
                  </a:lnTo>
                  <a:lnTo>
                    <a:pt x="330152" y="46140"/>
                  </a:lnTo>
                  <a:lnTo>
                    <a:pt x="2886" y="46140"/>
                  </a:lnTo>
                  <a:lnTo>
                    <a:pt x="2886" y="276712"/>
                  </a:lnTo>
                  <a:close/>
                </a:path>
                <a:path w="330200" h="276860">
                  <a:moveTo>
                    <a:pt x="1385" y="46157"/>
                  </a:moveTo>
                  <a:lnTo>
                    <a:pt x="183395" y="45807"/>
                  </a:lnTo>
                  <a:lnTo>
                    <a:pt x="184088" y="45807"/>
                  </a:lnTo>
                  <a:lnTo>
                    <a:pt x="184665" y="45283"/>
                  </a:lnTo>
                  <a:lnTo>
                    <a:pt x="184665" y="44584"/>
                  </a:lnTo>
                  <a:lnTo>
                    <a:pt x="184665" y="44176"/>
                  </a:lnTo>
                  <a:lnTo>
                    <a:pt x="184492" y="43826"/>
                  </a:lnTo>
                  <a:lnTo>
                    <a:pt x="184203" y="43593"/>
                  </a:lnTo>
                  <a:lnTo>
                    <a:pt x="129767" y="233"/>
                  </a:lnTo>
                  <a:lnTo>
                    <a:pt x="129537" y="58"/>
                  </a:lnTo>
                  <a:lnTo>
                    <a:pt x="129248" y="0"/>
                  </a:lnTo>
                  <a:lnTo>
                    <a:pt x="128959" y="0"/>
                  </a:lnTo>
                  <a:lnTo>
                    <a:pt x="55936" y="0"/>
                  </a:lnTo>
                  <a:lnTo>
                    <a:pt x="55647" y="0"/>
                  </a:lnTo>
                  <a:lnTo>
                    <a:pt x="55359" y="58"/>
                  </a:lnTo>
                  <a:lnTo>
                    <a:pt x="55186" y="233"/>
                  </a:lnTo>
                  <a:lnTo>
                    <a:pt x="634" y="43884"/>
                  </a:lnTo>
                  <a:lnTo>
                    <a:pt x="57" y="44292"/>
                  </a:lnTo>
                  <a:lnTo>
                    <a:pt x="0" y="45108"/>
                  </a:lnTo>
                  <a:lnTo>
                    <a:pt x="404" y="45633"/>
                  </a:lnTo>
                  <a:lnTo>
                    <a:pt x="634" y="45982"/>
                  </a:lnTo>
                  <a:lnTo>
                    <a:pt x="1039" y="46157"/>
                  </a:lnTo>
                  <a:lnTo>
                    <a:pt x="1385" y="46157"/>
                  </a:lnTo>
                  <a:close/>
                </a:path>
              </a:pathLst>
            </a:custGeom>
            <a:ln w="3175">
              <a:solidFill>
                <a:srgbClr val="9A9A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5014089" y="4956789"/>
              <a:ext cx="215428" cy="217558"/>
            </a:xfrm>
            <a:prstGeom prst="rect">
              <a:avLst/>
            </a:prstGeom>
            <a:blipFill>
              <a:blip r:embed="rId6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6" name="object 256"/>
          <p:cNvSpPr txBox="1"/>
          <p:nvPr/>
        </p:nvSpPr>
        <p:spPr>
          <a:xfrm>
            <a:off x="4292863" y="5173885"/>
            <a:ext cx="956944" cy="123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75" spc="-15" baseline="4273" dirty="0">
                <a:latin typeface="Carlito"/>
                <a:cs typeface="Carlito"/>
              </a:rPr>
              <a:t>Hộp thư NSD </a:t>
            </a:r>
            <a:r>
              <a:rPr sz="650" spc="-10" dirty="0">
                <a:latin typeface="Carlito"/>
                <a:cs typeface="Carlito"/>
              </a:rPr>
              <a:t>Web</a:t>
            </a:r>
            <a:r>
              <a:rPr sz="650" spc="-65" dirty="0">
                <a:latin typeface="Carlito"/>
                <a:cs typeface="Carlito"/>
              </a:rPr>
              <a:t> </a:t>
            </a:r>
            <a:r>
              <a:rPr sz="650" spc="-10" dirty="0">
                <a:latin typeface="Carlito"/>
                <a:cs typeface="Carlito"/>
              </a:rPr>
              <a:t>Server</a:t>
            </a:r>
            <a:endParaRPr sz="650">
              <a:latin typeface="Carlito"/>
              <a:cs typeface="Carlito"/>
            </a:endParaRPr>
          </a:p>
        </p:txBody>
      </p:sp>
      <p:grpSp>
        <p:nvGrpSpPr>
          <p:cNvPr id="257" name="object 257"/>
          <p:cNvGrpSpPr/>
          <p:nvPr/>
        </p:nvGrpSpPr>
        <p:grpSpPr>
          <a:xfrm>
            <a:off x="4348943" y="4415101"/>
            <a:ext cx="701040" cy="621665"/>
            <a:chOff x="4348943" y="4415101"/>
            <a:chExt cx="701040" cy="621665"/>
          </a:xfrm>
        </p:grpSpPr>
        <p:sp>
          <p:nvSpPr>
            <p:cNvPr id="258" name="object 258"/>
            <p:cNvSpPr/>
            <p:nvPr/>
          </p:nvSpPr>
          <p:spPr>
            <a:xfrm>
              <a:off x="4353303" y="4419446"/>
              <a:ext cx="692150" cy="613410"/>
            </a:xfrm>
            <a:custGeom>
              <a:avLst/>
              <a:gdLst/>
              <a:ahLst/>
              <a:cxnLst/>
              <a:rect l="l" t="t" r="r" b="b"/>
              <a:pathLst>
                <a:path w="692150" h="613410">
                  <a:moveTo>
                    <a:pt x="328864" y="588043"/>
                  </a:moveTo>
                  <a:lnTo>
                    <a:pt x="528481" y="589674"/>
                  </a:lnTo>
                </a:path>
                <a:path w="692150" h="613410">
                  <a:moveTo>
                    <a:pt x="352301" y="564789"/>
                  </a:moveTo>
                  <a:lnTo>
                    <a:pt x="328864" y="588043"/>
                  </a:lnTo>
                  <a:lnTo>
                    <a:pt x="351897" y="611646"/>
                  </a:lnTo>
                </a:path>
                <a:path w="692150" h="613410">
                  <a:moveTo>
                    <a:pt x="505102" y="612928"/>
                  </a:moveTo>
                  <a:lnTo>
                    <a:pt x="528481" y="589674"/>
                  </a:lnTo>
                  <a:lnTo>
                    <a:pt x="505506" y="566071"/>
                  </a:lnTo>
                </a:path>
                <a:path w="692150" h="613410">
                  <a:moveTo>
                    <a:pt x="0" y="8159"/>
                  </a:moveTo>
                  <a:lnTo>
                    <a:pt x="692134" y="424451"/>
                  </a:lnTo>
                </a:path>
                <a:path w="692150" h="613410">
                  <a:moveTo>
                    <a:pt x="31806" y="0"/>
                  </a:moveTo>
                  <a:lnTo>
                    <a:pt x="0" y="8159"/>
                  </a:lnTo>
                  <a:lnTo>
                    <a:pt x="8023" y="40271"/>
                  </a:lnTo>
                </a:path>
                <a:path w="692150" h="613410">
                  <a:moveTo>
                    <a:pt x="660327" y="432610"/>
                  </a:moveTo>
                  <a:lnTo>
                    <a:pt x="692134" y="424451"/>
                  </a:lnTo>
                  <a:lnTo>
                    <a:pt x="684110" y="392339"/>
                  </a:lnTo>
                </a:path>
              </a:pathLst>
            </a:custGeom>
            <a:ln w="8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4540504" y="4586827"/>
              <a:ext cx="318135" cy="98425"/>
            </a:xfrm>
            <a:custGeom>
              <a:avLst/>
              <a:gdLst/>
              <a:ahLst/>
              <a:cxnLst/>
              <a:rect l="l" t="t" r="r" b="b"/>
              <a:pathLst>
                <a:path w="318135" h="98425">
                  <a:moveTo>
                    <a:pt x="317741" y="0"/>
                  </a:moveTo>
                  <a:lnTo>
                    <a:pt x="0" y="0"/>
                  </a:lnTo>
                  <a:lnTo>
                    <a:pt x="0" y="97910"/>
                  </a:lnTo>
                  <a:lnTo>
                    <a:pt x="317741" y="97910"/>
                  </a:lnTo>
                  <a:lnTo>
                    <a:pt x="3177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0" name="object 260"/>
          <p:cNvSpPr txBox="1"/>
          <p:nvPr/>
        </p:nvSpPr>
        <p:spPr>
          <a:xfrm>
            <a:off x="4183415" y="4565968"/>
            <a:ext cx="713105" cy="123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975" spc="-15" baseline="-25641" dirty="0">
                <a:latin typeface="Carlito"/>
                <a:cs typeface="Carlito"/>
              </a:rPr>
              <a:t>POP/IMA </a:t>
            </a:r>
            <a:r>
              <a:rPr sz="650" spc="-10" dirty="0">
                <a:latin typeface="Carlito"/>
                <a:cs typeface="Carlito"/>
              </a:rPr>
              <a:t>Web</a:t>
            </a:r>
            <a:r>
              <a:rPr sz="650" spc="-60" dirty="0">
                <a:latin typeface="Carlito"/>
                <a:cs typeface="Carlito"/>
              </a:rPr>
              <a:t> </a:t>
            </a:r>
            <a:r>
              <a:rPr sz="650" spc="-10" dirty="0">
                <a:latin typeface="Carlito"/>
                <a:cs typeface="Carlito"/>
              </a:rPr>
              <a:t>Mail</a:t>
            </a:r>
            <a:endParaRPr sz="650">
              <a:latin typeface="Carlito"/>
              <a:cs typeface="Carlito"/>
            </a:endParaRPr>
          </a:p>
        </p:txBody>
      </p:sp>
      <p:sp>
        <p:nvSpPr>
          <p:cNvPr id="261" name="object 261"/>
          <p:cNvSpPr/>
          <p:nvPr/>
        </p:nvSpPr>
        <p:spPr>
          <a:xfrm>
            <a:off x="5300921" y="1974093"/>
            <a:ext cx="4759058" cy="2491838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3CDD37-1DBA-4C60-98D5-20BE2BB1F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FA87-2912-44AB-AF81-FA028857AAEA}" type="datetime1">
              <a:rPr lang="en-US" smtClean="0"/>
              <a:t>11/7/2022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500" y="671689"/>
            <a:ext cx="7818691" cy="531043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25"/>
              </a:spcBef>
            </a:pPr>
            <a:r>
              <a:rPr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đặc trưng của </a:t>
            </a:r>
            <a:r>
              <a:rPr sz="3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một </a:t>
            </a:r>
            <a:r>
              <a:rPr sz="3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hệ </a:t>
            </a:r>
            <a:r>
              <a:rPr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thống phân  </a:t>
            </a:r>
            <a:r>
              <a:rPr sz="3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tán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5435" y="1800903"/>
            <a:ext cx="3180715" cy="227177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43535" indent="-331470">
              <a:lnSpc>
                <a:spcPct val="100000"/>
              </a:lnSpc>
              <a:spcBef>
                <a:spcPts val="915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  <a:tab pos="344170" algn="l"/>
              </a:tabLst>
            </a:pPr>
            <a:r>
              <a:rPr sz="3000" spc="-5" dirty="0">
                <a:latin typeface="Times New Roman"/>
                <a:cs typeface="Times New Roman"/>
              </a:rPr>
              <a:t>Chia sẻ tài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nguyên</a:t>
            </a:r>
            <a:endParaRPr sz="3000">
              <a:latin typeface="Times New Roman"/>
              <a:cs typeface="Times New Roman"/>
            </a:endParaRPr>
          </a:p>
          <a:p>
            <a:pPr marL="343535" indent="-331470">
              <a:spcBef>
                <a:spcPts val="815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  <a:tab pos="344170" algn="l"/>
              </a:tabLst>
            </a:pPr>
            <a:r>
              <a:rPr lang="en-US" sz="3000" spc="-5">
                <a:latin typeface="Times New Roman"/>
                <a:cs typeface="Times New Roman"/>
              </a:rPr>
              <a:t>Tính trong</a:t>
            </a:r>
            <a:r>
              <a:rPr lang="en-US" sz="3000" spc="-25">
                <a:latin typeface="Times New Roman"/>
                <a:cs typeface="Times New Roman"/>
              </a:rPr>
              <a:t> </a:t>
            </a:r>
            <a:r>
              <a:rPr lang="en-US" sz="3000" spc="-5">
                <a:latin typeface="Times New Roman"/>
                <a:cs typeface="Times New Roman"/>
              </a:rPr>
              <a:t>suốt</a:t>
            </a:r>
            <a:endParaRPr lang="en-US" sz="3000">
              <a:latin typeface="Times New Roman"/>
              <a:cs typeface="Times New Roman"/>
            </a:endParaRPr>
          </a:p>
          <a:p>
            <a:pPr marL="343535" indent="-331470">
              <a:lnSpc>
                <a:spcPct val="100000"/>
              </a:lnSpc>
              <a:spcBef>
                <a:spcPts val="815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  <a:tab pos="344170" algn="l"/>
              </a:tabLst>
            </a:pPr>
            <a:r>
              <a:rPr sz="3000" spc="-5">
                <a:latin typeface="Times New Roman"/>
                <a:cs typeface="Times New Roman"/>
              </a:rPr>
              <a:t>Tính</a:t>
            </a:r>
            <a:r>
              <a:rPr sz="3000" spc="-1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mở</a:t>
            </a:r>
            <a:endParaRPr sz="3000">
              <a:latin typeface="Times New Roman"/>
              <a:cs typeface="Times New Roman"/>
            </a:endParaRPr>
          </a:p>
          <a:p>
            <a:pPr marL="343535" indent="-331470">
              <a:lnSpc>
                <a:spcPct val="100000"/>
              </a:lnSpc>
              <a:spcBef>
                <a:spcPts val="795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  <a:tab pos="344170" algn="l"/>
              </a:tabLst>
            </a:pPr>
            <a:r>
              <a:rPr sz="3000" spc="-5">
                <a:latin typeface="Times New Roman"/>
                <a:cs typeface="Times New Roman"/>
              </a:rPr>
              <a:t>Tính </a:t>
            </a:r>
            <a:r>
              <a:rPr sz="3000" dirty="0">
                <a:latin typeface="Times New Roman"/>
                <a:cs typeface="Times New Roman"/>
              </a:rPr>
              <a:t>co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giãn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1842A5-9B51-4729-BF8F-67AB7E450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77F3-D7CF-4B5C-B99F-406A61826C5E}" type="datetime1">
              <a:rPr lang="en-US" smtClean="0"/>
              <a:t>11/7/2022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5435" y="588521"/>
            <a:ext cx="53251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Chia </a:t>
            </a:r>
            <a:r>
              <a:rPr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sẻ </a:t>
            </a:r>
            <a:r>
              <a:rPr sz="3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sz="36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endParaRPr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5435" y="1800903"/>
            <a:ext cx="5188585" cy="279908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43535" indent="-331470">
              <a:lnSpc>
                <a:spcPct val="100000"/>
              </a:lnSpc>
              <a:spcBef>
                <a:spcPts val="915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  <a:tab pos="344170" algn="l"/>
              </a:tabLst>
            </a:pPr>
            <a:r>
              <a:rPr sz="3000" dirty="0">
                <a:latin typeface="Times New Roman"/>
                <a:cs typeface="Times New Roman"/>
              </a:rPr>
              <a:t>Kết nối </a:t>
            </a:r>
            <a:r>
              <a:rPr sz="3000" spc="-5" dirty="0">
                <a:latin typeface="Times New Roman"/>
                <a:cs typeface="Times New Roman"/>
              </a:rPr>
              <a:t>tài</a:t>
            </a:r>
            <a:r>
              <a:rPr sz="3000" spc="-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nguyên</a:t>
            </a:r>
            <a:endParaRPr sz="3000">
              <a:latin typeface="Times New Roman"/>
              <a:cs typeface="Times New Roman"/>
            </a:endParaRPr>
          </a:p>
          <a:p>
            <a:pPr marL="343535" indent="-331470">
              <a:lnSpc>
                <a:spcPct val="100000"/>
              </a:lnSpc>
              <a:spcBef>
                <a:spcPts val="815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  <a:tab pos="344170" algn="l"/>
              </a:tabLst>
            </a:pPr>
            <a:r>
              <a:rPr sz="3000" spc="-5" dirty="0">
                <a:latin typeface="Times New Roman"/>
                <a:cs typeface="Times New Roman"/>
              </a:rPr>
              <a:t>Giảm </a:t>
            </a:r>
            <a:r>
              <a:rPr sz="3000" dirty="0">
                <a:latin typeface="Times New Roman"/>
                <a:cs typeface="Times New Roman"/>
              </a:rPr>
              <a:t>chi</a:t>
            </a:r>
            <a:r>
              <a:rPr sz="3000" spc="-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phí</a:t>
            </a:r>
            <a:endParaRPr sz="3000">
              <a:latin typeface="Times New Roman"/>
              <a:cs typeface="Times New Roman"/>
            </a:endParaRPr>
          </a:p>
          <a:p>
            <a:pPr marL="343535" indent="-331470">
              <a:lnSpc>
                <a:spcPct val="100000"/>
              </a:lnSpc>
              <a:spcBef>
                <a:spcPts val="695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  <a:tab pos="344170" algn="l"/>
              </a:tabLst>
            </a:pPr>
            <a:r>
              <a:rPr sz="3000" dirty="0">
                <a:latin typeface="Times New Roman"/>
                <a:cs typeface="Times New Roman"/>
              </a:rPr>
              <a:t>Tăng </a:t>
            </a:r>
            <a:r>
              <a:rPr sz="3000" spc="-5" dirty="0">
                <a:latin typeface="Times New Roman"/>
                <a:cs typeface="Times New Roman"/>
              </a:rPr>
              <a:t>tính sẵn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sàng</a:t>
            </a:r>
            <a:endParaRPr sz="3000">
              <a:latin typeface="Times New Roman"/>
              <a:cs typeface="Times New Roman"/>
            </a:endParaRPr>
          </a:p>
          <a:p>
            <a:pPr marL="343535" indent="-331470">
              <a:lnSpc>
                <a:spcPct val="100000"/>
              </a:lnSpc>
              <a:spcBef>
                <a:spcPts val="795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  <a:tab pos="344170" algn="l"/>
              </a:tabLst>
            </a:pPr>
            <a:r>
              <a:rPr sz="3000" dirty="0">
                <a:latin typeface="Times New Roman"/>
                <a:cs typeface="Times New Roman"/>
              </a:rPr>
              <a:t>Hỗ </a:t>
            </a:r>
            <a:r>
              <a:rPr sz="3000" spc="-5" dirty="0">
                <a:latin typeface="Times New Roman"/>
                <a:cs typeface="Times New Roman"/>
              </a:rPr>
              <a:t>trợ làm việc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nhóm</a:t>
            </a:r>
            <a:endParaRPr sz="3000">
              <a:latin typeface="Times New Roman"/>
              <a:cs typeface="Times New Roman"/>
            </a:endParaRPr>
          </a:p>
          <a:p>
            <a:pPr marL="343535" indent="-331470">
              <a:lnSpc>
                <a:spcPct val="100000"/>
              </a:lnSpc>
              <a:spcBef>
                <a:spcPts val="720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  <a:tab pos="344170" algn="l"/>
              </a:tabLst>
            </a:pPr>
            <a:r>
              <a:rPr sz="3000" dirty="0">
                <a:latin typeface="Times New Roman"/>
                <a:cs typeface="Times New Roman"/>
              </a:rPr>
              <a:t>Tăng </a:t>
            </a:r>
            <a:r>
              <a:rPr sz="3000" spc="-5" dirty="0">
                <a:latin typeface="Times New Roman"/>
                <a:cs typeface="Times New Roman"/>
              </a:rPr>
              <a:t>rủi ro </a:t>
            </a:r>
            <a:r>
              <a:rPr sz="3000" dirty="0">
                <a:latin typeface="Times New Roman"/>
                <a:cs typeface="Times New Roman"/>
              </a:rPr>
              <a:t>về an </a:t>
            </a:r>
            <a:r>
              <a:rPr sz="3000" spc="-5" dirty="0">
                <a:latin typeface="Times New Roman"/>
                <a:cs typeface="Times New Roman"/>
              </a:rPr>
              <a:t>toàn thông</a:t>
            </a:r>
            <a:r>
              <a:rPr sz="3000" spc="-7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tin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2A5ED1-247A-4A3F-9160-945A9F2A2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1F533-29F0-4B62-BA44-870461194AB4}" type="datetime1">
              <a:rPr lang="en-US" smtClean="0"/>
              <a:t>11/7/2022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1681" y="540452"/>
            <a:ext cx="69962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Tính 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trong suốt</a:t>
            </a:r>
            <a:r>
              <a:rPr sz="36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(transparency)</a:t>
            </a:r>
            <a:endParaRPr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5435" y="1804632"/>
            <a:ext cx="6394450" cy="3758080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343535" indent="-331470">
              <a:lnSpc>
                <a:spcPct val="100000"/>
              </a:lnSpc>
              <a:spcBef>
                <a:spcPts val="885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  <a:tab pos="344170" algn="l"/>
              </a:tabLst>
            </a:pPr>
            <a:r>
              <a:rPr sz="3000" dirty="0">
                <a:latin typeface="Times New Roman"/>
                <a:cs typeface="Times New Roman"/>
              </a:rPr>
              <a:t>Hệ </a:t>
            </a:r>
            <a:r>
              <a:rPr sz="3000" spc="-5" dirty="0">
                <a:latin typeface="Times New Roman"/>
                <a:cs typeface="Times New Roman"/>
              </a:rPr>
              <a:t>thống là </a:t>
            </a:r>
            <a:r>
              <a:rPr sz="3000" dirty="0">
                <a:latin typeface="Times New Roman"/>
                <a:cs typeface="Times New Roman"/>
              </a:rPr>
              <a:t>duy nhất với</a:t>
            </a:r>
            <a:r>
              <a:rPr sz="3000" spc="-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NSD</a:t>
            </a:r>
            <a:endParaRPr sz="3000">
              <a:latin typeface="Times New Roman"/>
              <a:cs typeface="Times New Roman"/>
            </a:endParaRPr>
          </a:p>
          <a:p>
            <a:pPr marL="675005" lvl="1" indent="-284480">
              <a:lnSpc>
                <a:spcPct val="100000"/>
              </a:lnSpc>
              <a:spcBef>
                <a:spcPts val="710"/>
              </a:spcBef>
              <a:buClr>
                <a:srgbClr val="94B6D2"/>
              </a:buClr>
              <a:buSzPct val="70370"/>
              <a:buFont typeface="Arial"/>
              <a:buChar char="¤"/>
              <a:tabLst>
                <a:tab pos="675005" algn="l"/>
              </a:tabLst>
            </a:pPr>
            <a:r>
              <a:rPr sz="2700" spc="-10" dirty="0">
                <a:latin typeface="Times New Roman"/>
                <a:cs typeface="Times New Roman"/>
              </a:rPr>
              <a:t>Giao </a:t>
            </a:r>
            <a:r>
              <a:rPr sz="2700" spc="-5" dirty="0">
                <a:latin typeface="Times New Roman"/>
                <a:cs typeface="Times New Roman"/>
              </a:rPr>
              <a:t>diện giống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nhau</a:t>
            </a:r>
            <a:endParaRPr sz="2700">
              <a:latin typeface="Times New Roman"/>
              <a:cs typeface="Times New Roman"/>
            </a:endParaRPr>
          </a:p>
          <a:p>
            <a:pPr marL="675005" lvl="1" indent="-28448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370"/>
              <a:buFont typeface="Arial"/>
              <a:buChar char="¤"/>
              <a:tabLst>
                <a:tab pos="675005" algn="l"/>
              </a:tabLst>
            </a:pPr>
            <a:r>
              <a:rPr sz="2700" spc="-10" dirty="0">
                <a:latin typeface="Times New Roman"/>
                <a:cs typeface="Times New Roman"/>
              </a:rPr>
              <a:t>Cách </a:t>
            </a:r>
            <a:r>
              <a:rPr sz="2700" spc="-5" dirty="0">
                <a:latin typeface="Times New Roman"/>
                <a:cs typeface="Times New Roman"/>
              </a:rPr>
              <a:t>thức </a:t>
            </a:r>
            <a:r>
              <a:rPr sz="2700" spc="-10" dirty="0">
                <a:latin typeface="Times New Roman"/>
                <a:cs typeface="Times New Roman"/>
              </a:rPr>
              <a:t>truy cập </a:t>
            </a:r>
            <a:r>
              <a:rPr sz="2700" spc="-5" dirty="0">
                <a:latin typeface="Times New Roman"/>
                <a:cs typeface="Times New Roman"/>
              </a:rPr>
              <a:t>giống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nhau</a:t>
            </a:r>
            <a:endParaRPr sz="2700">
              <a:latin typeface="Times New Roman"/>
              <a:cs typeface="Times New Roman"/>
            </a:endParaRPr>
          </a:p>
          <a:p>
            <a:pPr marL="343535" indent="-331470">
              <a:lnSpc>
                <a:spcPct val="100000"/>
              </a:lnSpc>
              <a:spcBef>
                <a:spcPts val="780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  <a:tab pos="344170" algn="l"/>
              </a:tabLst>
            </a:pPr>
            <a:r>
              <a:rPr sz="3000" spc="-25" dirty="0">
                <a:latin typeface="Times New Roman"/>
                <a:cs typeface="Times New Roman"/>
              </a:rPr>
              <a:t>Trong </a:t>
            </a:r>
            <a:r>
              <a:rPr sz="3000" spc="-5" dirty="0">
                <a:latin typeface="Times New Roman"/>
                <a:cs typeface="Times New Roman"/>
              </a:rPr>
              <a:t>suốt </a:t>
            </a:r>
            <a:r>
              <a:rPr sz="3000" dirty="0">
                <a:latin typeface="Times New Roman"/>
                <a:cs typeface="Times New Roman"/>
              </a:rPr>
              <a:t>về qui </a:t>
            </a:r>
            <a:r>
              <a:rPr sz="3000" spc="-5" dirty="0">
                <a:latin typeface="Times New Roman"/>
                <a:cs typeface="Times New Roman"/>
              </a:rPr>
              <a:t>mô </a:t>
            </a:r>
            <a:r>
              <a:rPr sz="3000" dirty="0">
                <a:latin typeface="Times New Roman"/>
                <a:cs typeface="Times New Roman"/>
              </a:rPr>
              <a:t>và vị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trí</a:t>
            </a:r>
            <a:endParaRPr sz="3000">
              <a:latin typeface="Times New Roman"/>
              <a:cs typeface="Times New Roman"/>
            </a:endParaRPr>
          </a:p>
          <a:p>
            <a:pPr marL="343535" indent="-331470">
              <a:lnSpc>
                <a:spcPct val="100000"/>
              </a:lnSpc>
              <a:spcBef>
                <a:spcPts val="790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  <a:tab pos="344170" algn="l"/>
              </a:tabLst>
            </a:pPr>
            <a:r>
              <a:rPr sz="3000" dirty="0">
                <a:latin typeface="Times New Roman"/>
                <a:cs typeface="Times New Roman"/>
              </a:rPr>
              <a:t>Che </a:t>
            </a:r>
            <a:r>
              <a:rPr sz="3000" spc="-5" dirty="0">
                <a:latin typeface="Times New Roman"/>
                <a:cs typeface="Times New Roman"/>
              </a:rPr>
              <a:t>giấu tính </a:t>
            </a:r>
            <a:r>
              <a:rPr sz="3000" dirty="0">
                <a:latin typeface="Times New Roman"/>
                <a:cs typeface="Times New Roman"/>
              </a:rPr>
              <a:t>phân </a:t>
            </a:r>
            <a:r>
              <a:rPr sz="3000" spc="-5" dirty="0">
                <a:latin typeface="Times New Roman"/>
                <a:cs typeface="Times New Roman"/>
              </a:rPr>
              <a:t>tán </a:t>
            </a:r>
            <a:r>
              <a:rPr sz="3000" dirty="0">
                <a:latin typeface="Times New Roman"/>
                <a:cs typeface="Times New Roman"/>
              </a:rPr>
              <a:t>của hệ phân</a:t>
            </a:r>
            <a:r>
              <a:rPr sz="3000" spc="-5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tán</a:t>
            </a:r>
            <a:endParaRPr sz="3000">
              <a:latin typeface="Times New Roman"/>
              <a:cs typeface="Times New Roman"/>
            </a:endParaRPr>
          </a:p>
          <a:p>
            <a:pPr marL="343535" indent="-331470">
              <a:lnSpc>
                <a:spcPct val="100000"/>
              </a:lnSpc>
              <a:spcBef>
                <a:spcPts val="815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  <a:tab pos="344170" algn="l"/>
              </a:tabLst>
            </a:pPr>
            <a:r>
              <a:rPr sz="3000" spc="-5">
                <a:latin typeface="Times New Roman"/>
                <a:cs typeface="Times New Roman"/>
              </a:rPr>
              <a:t>Mức </a:t>
            </a:r>
            <a:r>
              <a:rPr sz="3000" dirty="0">
                <a:latin typeface="Times New Roman"/>
                <a:cs typeface="Times New Roman"/>
              </a:rPr>
              <a:t>độ </a:t>
            </a:r>
            <a:r>
              <a:rPr sz="3000" spc="-5" dirty="0">
                <a:latin typeface="Times New Roman"/>
                <a:cs typeface="Times New Roman"/>
              </a:rPr>
              <a:t>trong suốt:</a:t>
            </a:r>
            <a:endParaRPr sz="3000">
              <a:latin typeface="Times New Roman"/>
              <a:cs typeface="Times New Roman"/>
            </a:endParaRPr>
          </a:p>
          <a:p>
            <a:pPr marL="675005" lvl="1" indent="-284480">
              <a:lnSpc>
                <a:spcPct val="100000"/>
              </a:lnSpc>
              <a:spcBef>
                <a:spcPts val="585"/>
              </a:spcBef>
              <a:buClr>
                <a:srgbClr val="94B6D2"/>
              </a:buClr>
              <a:buSzPct val="70370"/>
              <a:buFont typeface="Arial"/>
              <a:buChar char="¤"/>
              <a:tabLst>
                <a:tab pos="675005" algn="l"/>
              </a:tabLst>
            </a:pPr>
            <a:r>
              <a:rPr sz="2700" spc="-5" dirty="0">
                <a:latin typeface="Times New Roman"/>
                <a:cs typeface="Times New Roman"/>
              </a:rPr>
              <a:t>Cân bằng giữa hiệu năng và độ </a:t>
            </a:r>
            <a:r>
              <a:rPr sz="2700" spc="-10" dirty="0">
                <a:latin typeface="Times New Roman"/>
                <a:cs typeface="Times New Roman"/>
              </a:rPr>
              <a:t>trong</a:t>
            </a:r>
            <a:r>
              <a:rPr sz="2700" spc="-100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suốt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F77D6-F7AA-4DDA-811D-8F026B684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BDF91-956C-4EBE-975B-69D8710085BF}" type="datetime1">
              <a:rPr lang="en-US" smtClean="0"/>
              <a:t>11/7/2022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2050" y="588521"/>
            <a:ext cx="601344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loại trong</a:t>
            </a:r>
            <a:r>
              <a:rPr sz="36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suốt</a:t>
            </a:r>
            <a:endParaRPr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208844"/>
              </p:ext>
            </p:extLst>
          </p:nvPr>
        </p:nvGraphicFramePr>
        <p:xfrm>
          <a:off x="622300" y="1492250"/>
          <a:ext cx="7760970" cy="49826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4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6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412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900" b="1" spc="0" dirty="0">
                          <a:latin typeface="Tahoma"/>
                          <a:cs typeface="Tahoma"/>
                        </a:rPr>
                        <a:t>Loại trong suốt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900" b="1" spc="0" dirty="0">
                          <a:latin typeface="Tahoma"/>
                          <a:cs typeface="Tahoma"/>
                        </a:rPr>
                        <a:t>Mô tả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2595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495"/>
                        </a:spcBef>
                      </a:pPr>
                      <a:r>
                        <a:rPr sz="1900" spc="0">
                          <a:latin typeface="Tahoma"/>
                          <a:cs typeface="Tahoma"/>
                        </a:rPr>
                        <a:t>Truy</a:t>
                      </a:r>
                      <a:r>
                        <a:rPr lang="en-US" sz="1900" spc="0">
                          <a:latin typeface="Tahoma"/>
                          <a:cs typeface="Tahoma"/>
                        </a:rPr>
                        <a:t> cập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18986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 marR="384175">
                        <a:lnSpc>
                          <a:spcPts val="2210"/>
                        </a:lnSpc>
                        <a:spcBef>
                          <a:spcPts val="500"/>
                        </a:spcBef>
                      </a:pPr>
                      <a:r>
                        <a:rPr sz="1900" spc="0" dirty="0">
                          <a:latin typeface="Tahoma"/>
                          <a:cs typeface="Tahoma"/>
                        </a:rPr>
                        <a:t>Che giấu sự khác nhau trong biểu diễn dữ liệu và  cách thức truy cập tài nguyên.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635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417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900" spc="0" dirty="0">
                          <a:latin typeface="Tahoma"/>
                          <a:cs typeface="Tahoma"/>
                        </a:rPr>
                        <a:t>Địa điểm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666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900" spc="0" dirty="0">
                          <a:latin typeface="Tahoma"/>
                          <a:cs typeface="Tahoma"/>
                        </a:rPr>
                        <a:t>Che giấu vị trí của tài nguyên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417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900" spc="0" dirty="0">
                          <a:latin typeface="Tahoma"/>
                          <a:cs typeface="Tahoma"/>
                        </a:rPr>
                        <a:t>Di trú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6731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900" spc="0" dirty="0">
                          <a:latin typeface="Tahoma"/>
                          <a:cs typeface="Tahoma"/>
                        </a:rPr>
                        <a:t>Che giấu việc tài nguyên chuyển đến địa điểm khác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673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259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1900" spc="0" dirty="0">
                          <a:latin typeface="Tahoma"/>
                          <a:cs typeface="Tahoma"/>
                        </a:rPr>
                        <a:t>Chuyển địa điểm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1892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 marR="143510">
                        <a:lnSpc>
                          <a:spcPts val="2210"/>
                        </a:lnSpc>
                        <a:spcBef>
                          <a:spcPts val="495"/>
                        </a:spcBef>
                      </a:pPr>
                      <a:r>
                        <a:rPr sz="1900" spc="0" dirty="0">
                          <a:latin typeface="Tahoma"/>
                          <a:cs typeface="Tahoma"/>
                        </a:rPr>
                        <a:t>Che giấu việc tài nguyên chuyển đến địa điểm khác  trong khi đang được sử dụng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628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26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sz="1900" spc="0" dirty="0">
                          <a:latin typeface="Tahoma"/>
                          <a:cs typeface="Tahoma"/>
                        </a:rPr>
                        <a:t>Sao lưu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1911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 marR="337185">
                        <a:lnSpc>
                          <a:spcPts val="2210"/>
                        </a:lnSpc>
                        <a:spcBef>
                          <a:spcPts val="509"/>
                        </a:spcBef>
                      </a:pPr>
                      <a:r>
                        <a:rPr sz="1900" spc="0" dirty="0">
                          <a:latin typeface="Tahoma"/>
                          <a:cs typeface="Tahoma"/>
                        </a:rPr>
                        <a:t>Che giấu việc dữ liệu được cung cấp từ nhiều bản  sao khác nhau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2611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495"/>
                        </a:spcBef>
                      </a:pPr>
                      <a:r>
                        <a:rPr sz="1900" spc="0" dirty="0">
                          <a:latin typeface="Tahoma"/>
                          <a:cs typeface="Tahoma"/>
                        </a:rPr>
                        <a:t>Tương tranh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18986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 marR="372110">
                        <a:lnSpc>
                          <a:spcPts val="2210"/>
                        </a:lnSpc>
                        <a:spcBef>
                          <a:spcPts val="500"/>
                        </a:spcBef>
                      </a:pPr>
                      <a:r>
                        <a:rPr sz="1900" spc="0" dirty="0">
                          <a:latin typeface="Tahoma"/>
                          <a:cs typeface="Tahoma"/>
                        </a:rPr>
                        <a:t>Che giấu việc tài nguyên được truy cập đồng thời  bởi nhiều NSD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635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407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900" spc="0" dirty="0">
                          <a:latin typeface="Tahoma"/>
                          <a:cs typeface="Tahoma"/>
                        </a:rPr>
                        <a:t>Thứ lỗi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666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900" spc="0" dirty="0">
                          <a:latin typeface="Tahoma"/>
                          <a:cs typeface="Tahoma"/>
                        </a:rPr>
                        <a:t>Che giấu lỗi và quá trình phục hồi của tài nguyên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626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510"/>
                        </a:spcBef>
                      </a:pPr>
                      <a:r>
                        <a:rPr sz="1900" spc="0" dirty="0">
                          <a:latin typeface="Tahoma"/>
                          <a:cs typeface="Tahoma"/>
                        </a:rPr>
                        <a:t>Bền vững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1917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 marR="320675">
                        <a:lnSpc>
                          <a:spcPts val="2210"/>
                        </a:lnSpc>
                        <a:spcBef>
                          <a:spcPts val="515"/>
                        </a:spcBef>
                      </a:pPr>
                      <a:r>
                        <a:rPr sz="1900" spc="0" dirty="0">
                          <a:latin typeface="Tahoma"/>
                          <a:cs typeface="Tahoma"/>
                        </a:rPr>
                        <a:t>Che giấu việc tài nguyên/dữ liệu được lưu trữ bền  vững (disk) hoặc không (RAM)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654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571D25-E4FE-4D28-A382-A3A57CDC1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46EA-91CD-4DA9-A593-F881D879516F}" type="datetime1">
              <a:rPr lang="en-US" smtClean="0"/>
              <a:t>11/7/2022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</TotalTime>
  <Words>1182</Words>
  <Application>Microsoft Office PowerPoint</Application>
  <PresentationFormat>Custom</PresentationFormat>
  <Paragraphs>239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Carlito</vt:lpstr>
      <vt:lpstr>NimbusSanL-Regu</vt:lpstr>
      <vt:lpstr>Tahoma</vt:lpstr>
      <vt:lpstr>Times New Roman</vt:lpstr>
      <vt:lpstr>Trebuchet MS</vt:lpstr>
      <vt:lpstr>Wingdings</vt:lpstr>
      <vt:lpstr>Wingdings 3</vt:lpstr>
      <vt:lpstr>Facet</vt:lpstr>
      <vt:lpstr>PowerPoint Presentation</vt:lpstr>
      <vt:lpstr>Nội dung</vt:lpstr>
      <vt:lpstr>Các hệ thống phân tán</vt:lpstr>
      <vt:lpstr>Định nghĩa hệ thống phân tán</vt:lpstr>
      <vt:lpstr>Ví dụ về hệ phân tán</vt:lpstr>
      <vt:lpstr>Các đặc trưng của một hệ thống phân  tán</vt:lpstr>
      <vt:lpstr>Chia sẻ tài nguyên</vt:lpstr>
      <vt:lpstr>Tính trong suốt (transparency)</vt:lpstr>
      <vt:lpstr>Các loại trong suốt</vt:lpstr>
      <vt:lpstr>Tính mở</vt:lpstr>
      <vt:lpstr>Tính mở</vt:lpstr>
      <vt:lpstr>Tính co giãn</vt:lpstr>
      <vt:lpstr>Co giãn theo số lượng</vt:lpstr>
      <vt:lpstr>Co giãn theo không gian địa lý</vt:lpstr>
      <vt:lpstr>Các thành phần của hệ phân tán</vt:lpstr>
      <vt:lpstr>Phần cứng Hệ Phân Tán</vt:lpstr>
      <vt:lpstr>Phần mềm hệ phân tán</vt:lpstr>
      <vt:lpstr>Distributed Operating Systems  (DOS)</vt:lpstr>
      <vt:lpstr>Multicomputer OS</vt:lpstr>
      <vt:lpstr>Hệ điều hành mạng (NOS)</vt:lpstr>
      <vt:lpstr>Hệ điều hành mạng</vt:lpstr>
      <vt:lpstr>Middleware</vt:lpstr>
      <vt:lpstr>So sánh các phần mềm của hệ  phân tán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Hai</cp:lastModifiedBy>
  <cp:revision>20</cp:revision>
  <dcterms:created xsi:type="dcterms:W3CDTF">2021-02-23T15:50:15Z</dcterms:created>
  <dcterms:modified xsi:type="dcterms:W3CDTF">2022-11-07T16:06:23Z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2021-02-23T00:00:00Z</vt:filetime>
  </property>
</Properties>
</file>