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86" r:id="rId15"/>
    <p:sldId id="287" r:id="rId16"/>
    <p:sldId id="273" r:id="rId17"/>
    <p:sldId id="274" r:id="rId18"/>
    <p:sldId id="290" r:id="rId19"/>
    <p:sldId id="288" r:id="rId20"/>
    <p:sldId id="289" r:id="rId21"/>
    <p:sldId id="275" r:id="rId22"/>
    <p:sldId id="276" r:id="rId23"/>
    <p:sldId id="277" r:id="rId24"/>
    <p:sldId id="278" r:id="rId25"/>
    <p:sldId id="279" r:id="rId26"/>
    <p:sldId id="280" r:id="rId27"/>
    <p:sldId id="282" r:id="rId28"/>
    <p:sldId id="283" r:id="rId29"/>
    <p:sldId id="284" r:id="rId30"/>
    <p:sldId id="285"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705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2587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559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9499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427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09873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7553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06241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4"/>
                </a:solidFill>
                <a:latin typeface="Times New Roman"/>
                <a:cs typeface="Times New Roman"/>
              </a:defRPr>
            </a:lvl1pPr>
          </a:lstStyle>
          <a:p>
            <a:endParaRPr/>
          </a:p>
        </p:txBody>
      </p:sp>
      <p:sp>
        <p:nvSpPr>
          <p:cNvPr id="3" name="Holder 3"/>
          <p:cNvSpPr>
            <a:spLocks noGrp="1"/>
          </p:cNvSpPr>
          <p:nvPr>
            <p:ph sz="half" idx="2"/>
          </p:nvPr>
        </p:nvSpPr>
        <p:spPr>
          <a:xfrm>
            <a:off x="1054404" y="1897507"/>
            <a:ext cx="3234690" cy="371475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0925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760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41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054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62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424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792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068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10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11/10/2022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5267824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ino.org/vi/customer-experience-la-gi/"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659885" y="3299282"/>
            <a:ext cx="274002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CÁC HỆ PHÂN</a:t>
            </a:r>
            <a:r>
              <a:rPr sz="2400" spc="-70" dirty="0">
                <a:solidFill>
                  <a:srgbClr val="FFFFFF"/>
                </a:solidFill>
                <a:latin typeface="Times New Roman"/>
                <a:cs typeface="Times New Roman"/>
              </a:rPr>
              <a:t> </a:t>
            </a:r>
            <a:r>
              <a:rPr sz="2400" spc="-5" dirty="0">
                <a:solidFill>
                  <a:srgbClr val="FFFFFF"/>
                </a:solidFill>
                <a:latin typeface="Times New Roman"/>
                <a:cs typeface="Times New Roman"/>
              </a:rPr>
              <a:t>TÁN</a:t>
            </a:r>
            <a:endParaRPr sz="2400">
              <a:latin typeface="Times New Roman"/>
              <a:cs typeface="Times New Roman"/>
            </a:endParaRPr>
          </a:p>
        </p:txBody>
      </p:sp>
      <p:sp>
        <p:nvSpPr>
          <p:cNvPr id="10" name="object 10"/>
          <p:cNvSpPr txBox="1"/>
          <p:nvPr/>
        </p:nvSpPr>
        <p:spPr>
          <a:xfrm>
            <a:off x="990600" y="2330026"/>
            <a:ext cx="6804659" cy="1121461"/>
          </a:xfrm>
          <a:prstGeom prst="rect">
            <a:avLst/>
          </a:prstGeom>
        </p:spPr>
        <p:txBody>
          <a:bodyPr vert="horz" wrap="square" lIns="0" tIns="13335" rIns="0" bIns="0" rtlCol="0">
            <a:spAutoFit/>
          </a:bodyPr>
          <a:lstStyle/>
          <a:p>
            <a:pPr algn="ctr">
              <a:lnSpc>
                <a:spcPct val="100000"/>
              </a:lnSpc>
              <a:spcBef>
                <a:spcPts val="105"/>
              </a:spcBef>
            </a:pPr>
            <a:r>
              <a:rPr sz="3600" dirty="0">
                <a:solidFill>
                  <a:srgbClr val="00B0F0"/>
                </a:solidFill>
                <a:latin typeface="Times New Roman"/>
                <a:cs typeface="Times New Roman"/>
              </a:rPr>
              <a:t>CHƯƠNG</a:t>
            </a:r>
            <a:r>
              <a:rPr sz="3600" spc="-40" dirty="0">
                <a:solidFill>
                  <a:srgbClr val="00B0F0"/>
                </a:solidFill>
                <a:latin typeface="Times New Roman"/>
                <a:cs typeface="Times New Roman"/>
              </a:rPr>
              <a:t> </a:t>
            </a:r>
            <a:r>
              <a:rPr sz="3600" dirty="0">
                <a:solidFill>
                  <a:srgbClr val="00B0F0"/>
                </a:solidFill>
                <a:latin typeface="Times New Roman"/>
                <a:cs typeface="Times New Roman"/>
              </a:rPr>
              <a:t>2</a:t>
            </a:r>
            <a:endParaRPr sz="3600">
              <a:solidFill>
                <a:srgbClr val="00B0F0"/>
              </a:solidFill>
              <a:latin typeface="Times New Roman"/>
              <a:cs typeface="Times New Roman"/>
            </a:endParaRPr>
          </a:p>
          <a:p>
            <a:pPr algn="ctr">
              <a:lnSpc>
                <a:spcPct val="100000"/>
              </a:lnSpc>
              <a:spcBef>
                <a:spcPts val="5"/>
              </a:spcBef>
            </a:pPr>
            <a:r>
              <a:rPr sz="3600" spc="-5" dirty="0">
                <a:solidFill>
                  <a:srgbClr val="00B0F0"/>
                </a:solidFill>
                <a:latin typeface="Times New Roman"/>
                <a:cs typeface="Times New Roman"/>
              </a:rPr>
              <a:t>KIẾN </a:t>
            </a:r>
            <a:r>
              <a:rPr sz="3600" dirty="0">
                <a:solidFill>
                  <a:srgbClr val="00B0F0"/>
                </a:solidFill>
                <a:latin typeface="Times New Roman"/>
                <a:cs typeface="Times New Roman"/>
              </a:rPr>
              <a:t>TRÚC HỆ </a:t>
            </a:r>
            <a:r>
              <a:rPr sz="3600" spc="-5" dirty="0">
                <a:solidFill>
                  <a:srgbClr val="00B0F0"/>
                </a:solidFill>
                <a:latin typeface="Times New Roman"/>
                <a:cs typeface="Times New Roman"/>
              </a:rPr>
              <a:t>PHÂN</a:t>
            </a:r>
            <a:r>
              <a:rPr sz="3600" spc="-250" dirty="0">
                <a:solidFill>
                  <a:srgbClr val="00B0F0"/>
                </a:solidFill>
                <a:latin typeface="Times New Roman"/>
                <a:cs typeface="Times New Roman"/>
              </a:rPr>
              <a:t> </a:t>
            </a:r>
            <a:r>
              <a:rPr sz="3600" dirty="0">
                <a:solidFill>
                  <a:srgbClr val="00B0F0"/>
                </a:solidFill>
                <a:latin typeface="Times New Roman"/>
                <a:cs typeface="Times New Roman"/>
              </a:rPr>
              <a:t>TÁN</a:t>
            </a:r>
            <a:endParaRPr sz="3600">
              <a:solidFill>
                <a:srgbClr val="00B0F0"/>
              </a:solidFill>
              <a:latin typeface="Times New Roman"/>
              <a:cs typeface="Times New Roman"/>
            </a:endParaRPr>
          </a:p>
        </p:txBody>
      </p:sp>
      <p:sp>
        <p:nvSpPr>
          <p:cNvPr id="11" name="object 11"/>
          <p:cNvSpPr txBox="1"/>
          <p:nvPr/>
        </p:nvSpPr>
        <p:spPr>
          <a:xfrm>
            <a:off x="8359267" y="29362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EBDDC3"/>
                </a:solidFill>
                <a:latin typeface="Arial"/>
                <a:cs typeface="Arial"/>
              </a:rPr>
              <a:t>1</a:t>
            </a:r>
            <a:endParaRPr sz="1400">
              <a:latin typeface="Arial"/>
              <a:cs typeface="Arial"/>
            </a:endParaRPr>
          </a:p>
        </p:txBody>
      </p:sp>
      <p:sp>
        <p:nvSpPr>
          <p:cNvPr id="12" name="object 12"/>
          <p:cNvSpPr txBox="1"/>
          <p:nvPr/>
        </p:nvSpPr>
        <p:spPr>
          <a:xfrm>
            <a:off x="2593975" y="6193942"/>
            <a:ext cx="6440170" cy="624205"/>
          </a:xfrm>
          <a:prstGeom prst="rect">
            <a:avLst/>
          </a:prstGeom>
        </p:spPr>
        <p:txBody>
          <a:bodyPr vert="horz" wrap="square" lIns="0" tIns="12065" rIns="0" bIns="0" rtlCol="0">
            <a:spAutoFit/>
          </a:bodyPr>
          <a:lstStyle/>
          <a:p>
            <a:pPr marL="12700">
              <a:lnSpc>
                <a:spcPts val="3195"/>
              </a:lnSpc>
              <a:spcBef>
                <a:spcPts val="95"/>
              </a:spcBef>
            </a:pPr>
            <a:r>
              <a:rPr sz="2800" spc="-5" dirty="0">
                <a:solidFill>
                  <a:srgbClr val="FFFFFF"/>
                </a:solidFill>
                <a:latin typeface="Times New Roman"/>
                <a:cs typeface="Times New Roman"/>
              </a:rPr>
              <a:t>TS. </a:t>
            </a:r>
            <a:r>
              <a:rPr sz="2800" spc="-10" dirty="0">
                <a:solidFill>
                  <a:srgbClr val="FFFFFF"/>
                </a:solidFill>
                <a:latin typeface="Times New Roman"/>
                <a:cs typeface="Times New Roman"/>
              </a:rPr>
              <a:t>TRẦN HẢI</a:t>
            </a:r>
            <a:r>
              <a:rPr sz="2800" spc="-150" dirty="0">
                <a:solidFill>
                  <a:srgbClr val="FFFFFF"/>
                </a:solidFill>
                <a:latin typeface="Times New Roman"/>
                <a:cs typeface="Times New Roman"/>
              </a:rPr>
              <a:t> </a:t>
            </a:r>
            <a:r>
              <a:rPr sz="2800" spc="-10" dirty="0">
                <a:solidFill>
                  <a:srgbClr val="FFFFFF"/>
                </a:solidFill>
                <a:latin typeface="Times New Roman"/>
                <a:cs typeface="Times New Roman"/>
              </a:rPr>
              <a:t>ANH</a:t>
            </a:r>
            <a:endParaRPr sz="2800">
              <a:latin typeface="Times New Roman"/>
              <a:cs typeface="Times New Roman"/>
            </a:endParaRPr>
          </a:p>
          <a:p>
            <a:pPr marL="2766060">
              <a:lnSpc>
                <a:spcPts val="1515"/>
              </a:lnSpc>
            </a:pPr>
            <a:r>
              <a:rPr sz="1400" spc="-5" dirty="0">
                <a:solidFill>
                  <a:srgbClr val="FFFFFF"/>
                </a:solidFill>
                <a:latin typeface="Times New Roman"/>
                <a:cs typeface="Times New Roman"/>
              </a:rPr>
              <a:t>Tham </a:t>
            </a:r>
            <a:r>
              <a:rPr sz="1400" dirty="0">
                <a:solidFill>
                  <a:srgbClr val="FFFFFF"/>
                </a:solidFill>
                <a:latin typeface="Times New Roman"/>
                <a:cs typeface="Times New Roman"/>
              </a:rPr>
              <a:t>khảo bài giảng </a:t>
            </a:r>
            <a:r>
              <a:rPr sz="1400" spc="5" dirty="0">
                <a:solidFill>
                  <a:srgbClr val="FFFFFF"/>
                </a:solidFill>
                <a:latin typeface="Times New Roman"/>
                <a:cs typeface="Times New Roman"/>
              </a:rPr>
              <a:t>của </a:t>
            </a:r>
            <a:r>
              <a:rPr sz="1400" spc="-5" dirty="0">
                <a:solidFill>
                  <a:srgbClr val="FFFFFF"/>
                </a:solidFill>
                <a:latin typeface="Times New Roman"/>
                <a:cs typeface="Times New Roman"/>
              </a:rPr>
              <a:t>PGS. TS. Hà Quốc</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Trung</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5848" y="1258644"/>
            <a:ext cx="5753952" cy="5181600"/>
          </a:xfrm>
          <a:custGeom>
            <a:avLst/>
            <a:gdLst/>
            <a:ahLst/>
            <a:cxnLst/>
            <a:rect l="l" t="t" r="r" b="b"/>
            <a:pathLst>
              <a:path w="5334000" h="5181600">
                <a:moveTo>
                  <a:pt x="0" y="5181600"/>
                </a:moveTo>
                <a:lnTo>
                  <a:pt x="5334000" y="5181600"/>
                </a:lnTo>
                <a:lnTo>
                  <a:pt x="5334000" y="0"/>
                </a:lnTo>
                <a:lnTo>
                  <a:pt x="0" y="0"/>
                </a:lnTo>
                <a:lnTo>
                  <a:pt x="0" y="5181600"/>
                </a:lnTo>
                <a:close/>
              </a:path>
            </a:pathLst>
          </a:custGeom>
          <a:ln w="19812">
            <a:solidFill>
              <a:srgbClr val="7AA79D"/>
            </a:solidFill>
          </a:ln>
        </p:spPr>
        <p:txBody>
          <a:bodyPr wrap="square" lIns="0" tIns="0" rIns="0" bIns="0" rtlCol="0"/>
          <a:lstStyle/>
          <a:p>
            <a:endParaRPr/>
          </a:p>
        </p:txBody>
      </p:sp>
      <p:sp>
        <p:nvSpPr>
          <p:cNvPr id="3" name="object 3"/>
          <p:cNvSpPr txBox="1">
            <a:spLocks noGrp="1"/>
          </p:cNvSpPr>
          <p:nvPr>
            <p:ph type="title"/>
          </p:nvPr>
        </p:nvSpPr>
        <p:spPr>
          <a:xfrm>
            <a:off x="688340" y="340613"/>
            <a:ext cx="6857365"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sự</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kiện</a:t>
            </a:r>
            <a:endParaRPr>
              <a:latin typeface="Times New Roman" panose="02020603050405020304" pitchFamily="18" charset="0"/>
              <a:cs typeface="Times New Roman" panose="02020603050405020304" pitchFamily="18" charset="0"/>
            </a:endParaRP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35</a:t>
            </a:r>
            <a:endParaRPr sz="1200">
              <a:latin typeface="Arial"/>
              <a:cs typeface="Arial"/>
            </a:endParaRPr>
          </a:p>
        </p:txBody>
      </p:sp>
      <p:sp>
        <p:nvSpPr>
          <p:cNvPr id="5" name="object 5"/>
          <p:cNvSpPr txBox="1"/>
          <p:nvPr/>
        </p:nvSpPr>
        <p:spPr>
          <a:xfrm>
            <a:off x="479044" y="1371853"/>
            <a:ext cx="5235956" cy="413703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DD8046"/>
                </a:solidFill>
                <a:latin typeface="Times New Roman"/>
                <a:cs typeface="Times New Roman"/>
              </a:rPr>
              <a:t>-</a:t>
            </a:r>
            <a:r>
              <a:rPr sz="2200" spc="-5" dirty="0">
                <a:latin typeface="Times New Roman"/>
                <a:cs typeface="Times New Roman"/>
              </a:rPr>
              <a:t>Thành </a:t>
            </a:r>
            <a:r>
              <a:rPr sz="2200" dirty="0">
                <a:latin typeface="Times New Roman"/>
                <a:cs typeface="Times New Roman"/>
              </a:rPr>
              <a:t>phần </a:t>
            </a:r>
            <a:r>
              <a:rPr sz="2200" spc="-5" dirty="0">
                <a:latin typeface="Times New Roman"/>
                <a:cs typeface="Times New Roman"/>
              </a:rPr>
              <a:t>hệ </a:t>
            </a:r>
            <a:r>
              <a:rPr sz="2200" dirty="0">
                <a:latin typeface="Times New Roman"/>
                <a:cs typeface="Times New Roman"/>
              </a:rPr>
              <a:t>thống trao </a:t>
            </a:r>
            <a:r>
              <a:rPr sz="2200" spc="-5" dirty="0">
                <a:latin typeface="Times New Roman"/>
                <a:cs typeface="Times New Roman"/>
              </a:rPr>
              <a:t>đổi </a:t>
            </a:r>
            <a:r>
              <a:rPr sz="2200" dirty="0">
                <a:latin typeface="Times New Roman"/>
                <a:cs typeface="Times New Roman"/>
              </a:rPr>
              <a:t>thông</a:t>
            </a:r>
            <a:r>
              <a:rPr sz="2200" spc="-80" dirty="0">
                <a:latin typeface="Times New Roman"/>
                <a:cs typeface="Times New Roman"/>
              </a:rPr>
              <a:t> </a:t>
            </a:r>
            <a:r>
              <a:rPr sz="2200" dirty="0">
                <a:latin typeface="Times New Roman"/>
                <a:cs typeface="Times New Roman"/>
              </a:rPr>
              <a:t>tin</a:t>
            </a:r>
          </a:p>
          <a:p>
            <a:pPr marL="12700">
              <a:lnSpc>
                <a:spcPct val="100000"/>
              </a:lnSpc>
              <a:spcBef>
                <a:spcPts val="5"/>
              </a:spcBef>
            </a:pPr>
            <a:r>
              <a:rPr sz="2200" dirty="0">
                <a:latin typeface="Times New Roman"/>
                <a:cs typeface="Times New Roman"/>
              </a:rPr>
              <a:t>với nhau thông qua các sự</a:t>
            </a:r>
            <a:r>
              <a:rPr sz="2200" spc="-60" dirty="0">
                <a:latin typeface="Times New Roman"/>
                <a:cs typeface="Times New Roman"/>
              </a:rPr>
              <a:t> </a:t>
            </a:r>
            <a:r>
              <a:rPr sz="2200" dirty="0">
                <a:latin typeface="Times New Roman"/>
                <a:cs typeface="Times New Roman"/>
              </a:rPr>
              <a:t>kiện</a:t>
            </a:r>
          </a:p>
          <a:p>
            <a:pPr marL="12700" marR="185420">
              <a:lnSpc>
                <a:spcPct val="100000"/>
              </a:lnSpc>
              <a:spcBef>
                <a:spcPts val="1705"/>
              </a:spcBef>
            </a:pPr>
            <a:r>
              <a:rPr sz="2200" spc="-5" dirty="0">
                <a:solidFill>
                  <a:srgbClr val="DD8046"/>
                </a:solidFill>
                <a:latin typeface="Times New Roman"/>
                <a:cs typeface="Times New Roman"/>
              </a:rPr>
              <a:t>-</a:t>
            </a:r>
            <a:r>
              <a:rPr sz="2200" spc="-5" dirty="0">
                <a:latin typeface="Times New Roman"/>
                <a:cs typeface="Times New Roman"/>
              </a:rPr>
              <a:t>Các </a:t>
            </a:r>
            <a:r>
              <a:rPr sz="2200" dirty="0">
                <a:latin typeface="Times New Roman"/>
                <a:cs typeface="Times New Roman"/>
              </a:rPr>
              <a:t>sự kiện chứa các thông tin </a:t>
            </a:r>
            <a:r>
              <a:rPr sz="2200" dirty="0" err="1">
                <a:latin typeface="Times New Roman"/>
                <a:cs typeface="Times New Roman"/>
              </a:rPr>
              <a:t>cần</a:t>
            </a:r>
            <a:r>
              <a:rPr sz="2200" spc="-145" dirty="0">
                <a:latin typeface="Times New Roman"/>
                <a:cs typeface="Times New Roman"/>
              </a:rPr>
              <a:t> </a:t>
            </a:r>
            <a:r>
              <a:rPr sz="2200" dirty="0" err="1">
                <a:latin typeface="Times New Roman"/>
                <a:cs typeface="Times New Roman"/>
              </a:rPr>
              <a:t>trao</a:t>
            </a:r>
            <a:r>
              <a:rPr sz="2200" dirty="0">
                <a:latin typeface="Times New Roman"/>
                <a:cs typeface="Times New Roman"/>
              </a:rPr>
              <a:t> đổi</a:t>
            </a:r>
          </a:p>
          <a:p>
            <a:pPr marL="12700" marR="21590">
              <a:lnSpc>
                <a:spcPct val="100000"/>
              </a:lnSpc>
              <a:spcBef>
                <a:spcPts val="1689"/>
              </a:spcBef>
            </a:pPr>
            <a:r>
              <a:rPr sz="2200" spc="-5" dirty="0">
                <a:solidFill>
                  <a:srgbClr val="DD8046"/>
                </a:solidFill>
                <a:latin typeface="Times New Roman"/>
                <a:cs typeface="Times New Roman"/>
              </a:rPr>
              <a:t>-</a:t>
            </a:r>
            <a:r>
              <a:rPr sz="2200" spc="-5" dirty="0">
                <a:latin typeface="Times New Roman"/>
                <a:cs typeface="Times New Roman"/>
              </a:rPr>
              <a:t>Các </a:t>
            </a:r>
            <a:r>
              <a:rPr sz="2200" dirty="0">
                <a:latin typeface="Times New Roman"/>
                <a:cs typeface="Times New Roman"/>
              </a:rPr>
              <a:t>sự kiện có thể kích hoạt các thao</a:t>
            </a:r>
            <a:r>
              <a:rPr sz="2200" spc="-155" dirty="0">
                <a:latin typeface="Times New Roman"/>
                <a:cs typeface="Times New Roman"/>
              </a:rPr>
              <a:t> </a:t>
            </a:r>
            <a:r>
              <a:rPr sz="2200" dirty="0">
                <a:latin typeface="Times New Roman"/>
                <a:cs typeface="Times New Roman"/>
              </a:rPr>
              <a:t>tác  trong các tiến</a:t>
            </a:r>
            <a:r>
              <a:rPr sz="2200" spc="-65" dirty="0">
                <a:latin typeface="Times New Roman"/>
                <a:cs typeface="Times New Roman"/>
              </a:rPr>
              <a:t> </a:t>
            </a:r>
            <a:r>
              <a:rPr sz="2200" dirty="0">
                <a:latin typeface="Times New Roman"/>
                <a:cs typeface="Times New Roman"/>
              </a:rPr>
              <a:t>trình</a:t>
            </a:r>
          </a:p>
          <a:p>
            <a:pPr marL="12700" marR="5080">
              <a:lnSpc>
                <a:spcPct val="100000"/>
              </a:lnSpc>
              <a:spcBef>
                <a:spcPts val="1705"/>
              </a:spcBef>
            </a:pPr>
            <a:r>
              <a:rPr sz="2200" spc="-5" dirty="0">
                <a:solidFill>
                  <a:srgbClr val="DD8046"/>
                </a:solidFill>
                <a:latin typeface="Times New Roman"/>
                <a:cs typeface="Times New Roman"/>
              </a:rPr>
              <a:t>-</a:t>
            </a:r>
            <a:r>
              <a:rPr sz="2200" spc="-5" dirty="0">
                <a:latin typeface="Times New Roman"/>
                <a:cs typeface="Times New Roman"/>
              </a:rPr>
              <a:t>Có </a:t>
            </a:r>
            <a:r>
              <a:rPr sz="2200" dirty="0">
                <a:latin typeface="Times New Roman"/>
                <a:cs typeface="Times New Roman"/>
              </a:rPr>
              <a:t>thể thực hiện theo </a:t>
            </a:r>
            <a:r>
              <a:rPr sz="2200" spc="-10" dirty="0">
                <a:latin typeface="Times New Roman"/>
                <a:cs typeface="Times New Roman"/>
              </a:rPr>
              <a:t>mô </a:t>
            </a:r>
            <a:r>
              <a:rPr sz="2200" dirty="0" err="1">
                <a:latin typeface="Times New Roman"/>
                <a:cs typeface="Times New Roman"/>
              </a:rPr>
              <a:t>hình</a:t>
            </a:r>
            <a:r>
              <a:rPr sz="2200" dirty="0">
                <a:latin typeface="Times New Roman"/>
                <a:cs typeface="Times New Roman"/>
              </a:rPr>
              <a:t> </a:t>
            </a:r>
            <a:r>
              <a:rPr sz="2200" dirty="0" err="1">
                <a:latin typeface="Times New Roman"/>
                <a:cs typeface="Times New Roman"/>
              </a:rPr>
              <a:t>điểm</a:t>
            </a:r>
            <a:r>
              <a:rPr lang="en-US" sz="2200" dirty="0" err="1">
                <a:latin typeface="Times New Roman"/>
                <a:cs typeface="Times New Roman"/>
              </a:rPr>
              <a:t>-</a:t>
            </a:r>
            <a:r>
              <a:rPr sz="2200" dirty="0" err="1">
                <a:latin typeface="Times New Roman"/>
                <a:cs typeface="Times New Roman"/>
              </a:rPr>
              <a:t>điểm</a:t>
            </a:r>
            <a:r>
              <a:rPr sz="2200" dirty="0">
                <a:latin typeface="Times New Roman"/>
                <a:cs typeface="Times New Roman"/>
              </a:rPr>
              <a:t> hoặc </a:t>
            </a:r>
            <a:r>
              <a:rPr sz="2200" spc="-10" dirty="0">
                <a:latin typeface="Times New Roman"/>
                <a:cs typeface="Times New Roman"/>
              </a:rPr>
              <a:t>mô </a:t>
            </a:r>
            <a:r>
              <a:rPr sz="2200" dirty="0">
                <a:latin typeface="Times New Roman"/>
                <a:cs typeface="Times New Roman"/>
              </a:rPr>
              <a:t>hình trục quảng bá sự</a:t>
            </a:r>
            <a:r>
              <a:rPr sz="2200" spc="-125" dirty="0">
                <a:latin typeface="Times New Roman"/>
                <a:cs typeface="Times New Roman"/>
              </a:rPr>
              <a:t> </a:t>
            </a:r>
            <a:r>
              <a:rPr sz="2200" dirty="0">
                <a:latin typeface="Times New Roman"/>
                <a:cs typeface="Times New Roman"/>
              </a:rPr>
              <a:t>kiện</a:t>
            </a:r>
          </a:p>
          <a:p>
            <a:pPr marL="12700">
              <a:lnSpc>
                <a:spcPct val="100000"/>
              </a:lnSpc>
              <a:spcBef>
                <a:spcPts val="1730"/>
              </a:spcBef>
            </a:pPr>
            <a:r>
              <a:rPr sz="2200" dirty="0">
                <a:solidFill>
                  <a:srgbClr val="DD8046"/>
                </a:solidFill>
                <a:latin typeface="Times New Roman"/>
                <a:cs typeface="Times New Roman"/>
              </a:rPr>
              <a:t>-</a:t>
            </a:r>
            <a:r>
              <a:rPr sz="2200" dirty="0">
                <a:latin typeface="Times New Roman"/>
                <a:cs typeface="Times New Roman"/>
              </a:rPr>
              <a:t>Ví</a:t>
            </a:r>
            <a:r>
              <a:rPr sz="2200" spc="-10" dirty="0">
                <a:latin typeface="Times New Roman"/>
                <a:cs typeface="Times New Roman"/>
              </a:rPr>
              <a:t> </a:t>
            </a:r>
            <a:r>
              <a:rPr sz="2200" dirty="0">
                <a:latin typeface="Times New Roman"/>
                <a:cs typeface="Times New Roman"/>
              </a:rPr>
              <a:t>dụ</a:t>
            </a:r>
          </a:p>
          <a:p>
            <a:pPr marL="378460">
              <a:lnSpc>
                <a:spcPct val="100000"/>
              </a:lnSpc>
              <a:spcBef>
                <a:spcPts val="1605"/>
              </a:spcBef>
              <a:tabLst>
                <a:tab pos="652780" algn="l"/>
              </a:tabLst>
            </a:pPr>
            <a:r>
              <a:rPr sz="2200" spc="5" dirty="0">
                <a:solidFill>
                  <a:srgbClr val="93B6D2"/>
                </a:solidFill>
                <a:latin typeface="Times New Roman"/>
                <a:cs typeface="Times New Roman"/>
              </a:rPr>
              <a:t>-	</a:t>
            </a:r>
            <a:r>
              <a:rPr lang="en-US" sz="2200" spc="-20" dirty="0" err="1">
                <a:latin typeface="Times New Roman"/>
                <a:cs typeface="Times New Roman"/>
              </a:rPr>
              <a:t>Mô</a:t>
            </a:r>
            <a:r>
              <a:rPr sz="2200" spc="-20" dirty="0">
                <a:latin typeface="Times New Roman"/>
                <a:cs typeface="Times New Roman"/>
              </a:rPr>
              <a:t> </a:t>
            </a:r>
            <a:r>
              <a:rPr sz="2200" spc="-5" dirty="0">
                <a:latin typeface="Times New Roman"/>
                <a:cs typeface="Times New Roman"/>
              </a:rPr>
              <a:t>hình thuê bao/</a:t>
            </a:r>
            <a:r>
              <a:rPr sz="2200" spc="-5" dirty="0" err="1">
                <a:latin typeface="Times New Roman"/>
                <a:cs typeface="Times New Roman"/>
              </a:rPr>
              <a:t>xuất</a:t>
            </a:r>
            <a:r>
              <a:rPr sz="2200" spc="70" dirty="0">
                <a:latin typeface="Times New Roman"/>
                <a:cs typeface="Times New Roman"/>
              </a:rPr>
              <a:t> </a:t>
            </a:r>
            <a:r>
              <a:rPr sz="2200" spc="-5" dirty="0" err="1">
                <a:latin typeface="Times New Roman"/>
                <a:cs typeface="Times New Roman"/>
              </a:rPr>
              <a:t>bản</a:t>
            </a:r>
            <a:endParaRPr sz="2200" dirty="0">
              <a:latin typeface="Times New Roman"/>
              <a:cs typeface="Times New Roman"/>
            </a:endParaRPr>
          </a:p>
        </p:txBody>
      </p:sp>
      <p:sp>
        <p:nvSpPr>
          <p:cNvPr id="6" name="object 6"/>
          <p:cNvSpPr/>
          <p:nvPr/>
        </p:nvSpPr>
        <p:spPr>
          <a:xfrm>
            <a:off x="6205957" y="2438400"/>
            <a:ext cx="2831592" cy="182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83478"/>
            <a:ext cx="6795770"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dữ</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liệu</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43</a:t>
            </a:r>
            <a:endParaRPr sz="1200">
              <a:latin typeface="Arial"/>
              <a:cs typeface="Arial"/>
            </a:endParaRPr>
          </a:p>
        </p:txBody>
      </p:sp>
      <p:sp>
        <p:nvSpPr>
          <p:cNvPr id="5" name="object 5"/>
          <p:cNvSpPr/>
          <p:nvPr/>
        </p:nvSpPr>
        <p:spPr>
          <a:xfrm>
            <a:off x="2865120" y="2260345"/>
            <a:ext cx="4297680" cy="2464055"/>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DDB560BE-E6F0-425E-89BF-EB78F6373338}"/>
              </a:ext>
            </a:extLst>
          </p:cNvPr>
          <p:cNvSpPr txBox="1"/>
          <p:nvPr/>
        </p:nvSpPr>
        <p:spPr>
          <a:xfrm>
            <a:off x="533400" y="1600200"/>
            <a:ext cx="2295832" cy="923330"/>
          </a:xfrm>
          <a:prstGeom prst="rect">
            <a:avLst/>
          </a:prstGeom>
          <a:noFill/>
        </p:spPr>
        <p:txBody>
          <a:bodyPr wrap="square">
            <a:spAutoFit/>
          </a:bodyPr>
          <a:lstStyle/>
          <a:p>
            <a:r>
              <a:rPr lang="en-US" sz="1800" spc="-5">
                <a:latin typeface="Times New Roman"/>
                <a:cs typeface="Times New Roman"/>
              </a:rPr>
              <a:t>Các </a:t>
            </a:r>
            <a:r>
              <a:rPr lang="en-US" sz="1800">
                <a:latin typeface="Times New Roman"/>
                <a:cs typeface="Times New Roman"/>
              </a:rPr>
              <a:t>thành phần</a:t>
            </a:r>
            <a:r>
              <a:rPr lang="en-US" sz="1800" spc="-95">
                <a:latin typeface="Times New Roman"/>
                <a:cs typeface="Times New Roman"/>
              </a:rPr>
              <a:t> </a:t>
            </a:r>
            <a:r>
              <a:rPr lang="en-US" sz="1800">
                <a:latin typeface="Times New Roman"/>
                <a:cs typeface="Times New Roman"/>
              </a:rPr>
              <a:t>trao  </a:t>
            </a:r>
            <a:r>
              <a:rPr lang="en-US" sz="1800" spc="5">
                <a:latin typeface="Times New Roman"/>
                <a:cs typeface="Times New Roman"/>
              </a:rPr>
              <a:t>đổi </a:t>
            </a:r>
            <a:r>
              <a:rPr lang="en-US" sz="1800">
                <a:latin typeface="Times New Roman"/>
                <a:cs typeface="Times New Roman"/>
              </a:rPr>
              <a:t>thông </a:t>
            </a:r>
            <a:r>
              <a:rPr lang="en-US" sz="1800" spc="-5">
                <a:latin typeface="Times New Roman"/>
                <a:cs typeface="Times New Roman"/>
              </a:rPr>
              <a:t>tin </a:t>
            </a:r>
            <a:r>
              <a:rPr lang="en-US" sz="1800">
                <a:latin typeface="Times New Roman"/>
                <a:cs typeface="Times New Roman"/>
              </a:rPr>
              <a:t>thông  </a:t>
            </a:r>
            <a:r>
              <a:rPr lang="en-US" sz="1800" spc="5">
                <a:latin typeface="Times New Roman"/>
                <a:cs typeface="Times New Roman"/>
              </a:rPr>
              <a:t>qua kho </a:t>
            </a:r>
            <a:r>
              <a:rPr lang="en-US" sz="1800">
                <a:latin typeface="Times New Roman"/>
                <a:cs typeface="Times New Roman"/>
              </a:rPr>
              <a:t>dữ </a:t>
            </a:r>
            <a:r>
              <a:rPr lang="en-US" sz="1800" spc="-5">
                <a:latin typeface="Times New Roman"/>
                <a:cs typeface="Times New Roman"/>
              </a:rPr>
              <a:t>liệu </a:t>
            </a:r>
            <a:r>
              <a:rPr lang="en-US" sz="1800">
                <a:latin typeface="Times New Roman"/>
                <a:cs typeface="Times New Roman"/>
              </a:rPr>
              <a:t>chung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2276" y="149300"/>
            <a:ext cx="6242813" cy="1121461"/>
          </a:xfrm>
          <a:prstGeom prst="rect">
            <a:avLst/>
          </a:prstGeom>
        </p:spPr>
        <p:txBody>
          <a:bodyPr vert="horz" wrap="square" lIns="0" tIns="13335" rIns="0" bIns="0" rtlCol="0">
            <a:spAutoFit/>
          </a:bodyPr>
          <a:lstStyle/>
          <a:p>
            <a:pPr marL="12700" algn="ctr">
              <a:lnSpc>
                <a:spcPct val="100000"/>
              </a:lnSpc>
              <a:spcBef>
                <a:spcPts val="105"/>
              </a:spcBef>
            </a:pPr>
            <a:r>
              <a:rPr lang="en-US" b="1">
                <a:latin typeface="Times New Roman" panose="02020603050405020304" pitchFamily="18" charset="0"/>
                <a:cs typeface="Times New Roman" panose="02020603050405020304" pitchFamily="18" charset="0"/>
              </a:rPr>
              <a:t>Kiến trúc hướng dịch vụ</a:t>
            </a:r>
            <a:br>
              <a:rPr lang="en-US" b="1">
                <a:latin typeface="Times New Roman" panose="02020603050405020304" pitchFamily="18" charset="0"/>
                <a:cs typeface="Times New Roman" panose="02020603050405020304" pitchFamily="18" charset="0"/>
              </a:rPr>
            </a:br>
            <a:r>
              <a:rPr b="1">
                <a:latin typeface="Times New Roman" panose="02020603050405020304" pitchFamily="18" charset="0"/>
                <a:cs typeface="Times New Roman" panose="02020603050405020304" pitchFamily="18" charset="0"/>
              </a:rPr>
              <a:t>Microservices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44</a:t>
            </a:r>
            <a:endParaRPr sz="1200">
              <a:latin typeface="Tahoma"/>
              <a:cs typeface="Tahoma"/>
            </a:endParaRPr>
          </a:p>
        </p:txBody>
      </p:sp>
      <p:sp>
        <p:nvSpPr>
          <p:cNvPr id="4" name="object 4"/>
          <p:cNvSpPr txBox="1"/>
          <p:nvPr/>
        </p:nvSpPr>
        <p:spPr>
          <a:xfrm>
            <a:off x="341297" y="1235633"/>
            <a:ext cx="5922645" cy="4501232"/>
          </a:xfrm>
          <a:prstGeom prst="rect">
            <a:avLst/>
          </a:prstGeom>
        </p:spPr>
        <p:txBody>
          <a:bodyPr vert="horz" wrap="square" lIns="0" tIns="101600" rIns="0" bIns="0" rtlCol="0">
            <a:spAutoFit/>
          </a:bodyPr>
          <a:lstStyle/>
          <a:p>
            <a:pPr marL="332740" marR="85090" indent="-320675">
              <a:lnSpc>
                <a:spcPct val="100000"/>
              </a:lnSpc>
              <a:spcBef>
                <a:spcPts val="700"/>
              </a:spcBef>
              <a:buClr>
                <a:srgbClr val="DD8046"/>
              </a:buClr>
              <a:buSzPct val="59259"/>
              <a:buFont typeface="Wingdings"/>
              <a:buChar char=""/>
              <a:tabLst>
                <a:tab pos="332740" algn="l"/>
                <a:tab pos="333375" algn="l"/>
              </a:tabLst>
            </a:pPr>
            <a:r>
              <a:rPr sz="2700" spc="-5">
                <a:latin typeface="Times New Roman"/>
                <a:cs typeface="Times New Roman"/>
              </a:rPr>
              <a:t>Xây </a:t>
            </a:r>
            <a:r>
              <a:rPr sz="2700" dirty="0">
                <a:latin typeface="Times New Roman"/>
                <a:cs typeface="Times New Roman"/>
              </a:rPr>
              <a:t>dựng ứng dụng dựa trên số lượng  nhỏ các services, </a:t>
            </a:r>
            <a:r>
              <a:rPr sz="2700" spc="-5" dirty="0">
                <a:latin typeface="Times New Roman"/>
                <a:cs typeface="Times New Roman"/>
              </a:rPr>
              <a:t>mỗi </a:t>
            </a:r>
            <a:r>
              <a:rPr sz="2700" dirty="0">
                <a:latin typeface="Times New Roman"/>
                <a:cs typeface="Times New Roman"/>
              </a:rPr>
              <a:t>services chạy</a:t>
            </a:r>
            <a:r>
              <a:rPr sz="2700" spc="-85" dirty="0">
                <a:latin typeface="Times New Roman"/>
                <a:cs typeface="Times New Roman"/>
              </a:rPr>
              <a:t> </a:t>
            </a:r>
            <a:r>
              <a:rPr sz="2700" dirty="0">
                <a:latin typeface="Times New Roman"/>
                <a:cs typeface="Times New Roman"/>
              </a:rPr>
              <a:t>trên  tiến trình riêng và hoàn toàn triển khai  độc lập</a:t>
            </a:r>
            <a:r>
              <a:rPr sz="2700" spc="-25" dirty="0">
                <a:latin typeface="Times New Roman"/>
                <a:cs typeface="Times New Roman"/>
              </a:rPr>
              <a:t> </a:t>
            </a:r>
            <a:r>
              <a:rPr sz="2700" dirty="0">
                <a:latin typeface="Times New Roman"/>
                <a:cs typeface="Times New Roman"/>
              </a:rPr>
              <a:t>được.</a:t>
            </a:r>
            <a:endParaRPr sz="2700">
              <a:latin typeface="Times New Roman"/>
              <a:cs typeface="Times New Roman"/>
            </a:endParaRPr>
          </a:p>
          <a:p>
            <a:pPr marL="332740" indent="-320675">
              <a:lnSpc>
                <a:spcPct val="100000"/>
              </a:lnSpc>
              <a:spcBef>
                <a:spcPts val="695"/>
              </a:spcBef>
              <a:buClr>
                <a:srgbClr val="DD8046"/>
              </a:buClr>
              <a:buSzPct val="59259"/>
              <a:buFont typeface="Wingdings"/>
              <a:buChar char=""/>
              <a:tabLst>
                <a:tab pos="332740" algn="l"/>
                <a:tab pos="333375" algn="l"/>
              </a:tabLst>
            </a:pPr>
            <a:r>
              <a:rPr sz="2700" dirty="0">
                <a:latin typeface="Times New Roman"/>
                <a:cs typeface="Times New Roman"/>
              </a:rPr>
              <a:t>Ưu</a:t>
            </a:r>
            <a:r>
              <a:rPr sz="2700" spc="-5" dirty="0">
                <a:latin typeface="Times New Roman"/>
                <a:cs typeface="Times New Roman"/>
              </a:rPr>
              <a:t> điểm:</a:t>
            </a:r>
            <a:endParaRPr sz="2700">
              <a:latin typeface="Times New Roman"/>
              <a:cs typeface="Times New Roman"/>
            </a:endParaRPr>
          </a:p>
          <a:p>
            <a:pPr marL="652780" lvl="1" indent="-274955">
              <a:lnSpc>
                <a:spcPct val="100000"/>
              </a:lnSpc>
              <a:spcBef>
                <a:spcPts val="615"/>
              </a:spcBef>
              <a:buClr>
                <a:srgbClr val="93B6D2"/>
              </a:buClr>
              <a:buSzPct val="68750"/>
              <a:buFont typeface="Arial"/>
              <a:buChar char=""/>
              <a:tabLst>
                <a:tab pos="653415" algn="l"/>
              </a:tabLst>
            </a:pPr>
            <a:r>
              <a:rPr sz="2400" spc="-5" dirty="0">
                <a:latin typeface="Times New Roman"/>
                <a:cs typeface="Times New Roman"/>
              </a:rPr>
              <a:t>Đơn </a:t>
            </a:r>
            <a:r>
              <a:rPr sz="2400" dirty="0">
                <a:latin typeface="Times New Roman"/>
                <a:cs typeface="Times New Roman"/>
              </a:rPr>
              <a:t>giản triển</a:t>
            </a:r>
            <a:r>
              <a:rPr sz="2400" spc="-30" dirty="0">
                <a:latin typeface="Times New Roman"/>
                <a:cs typeface="Times New Roman"/>
              </a:rPr>
              <a:t> </a:t>
            </a:r>
            <a:r>
              <a:rPr sz="2400" dirty="0">
                <a:latin typeface="Times New Roman"/>
                <a:cs typeface="Times New Roman"/>
              </a:rPr>
              <a:t>khai</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spc="-5" dirty="0">
                <a:latin typeface="Times New Roman"/>
                <a:cs typeface="Times New Roman"/>
              </a:rPr>
              <a:t>Đơn </a:t>
            </a:r>
            <a:r>
              <a:rPr sz="2400" dirty="0">
                <a:latin typeface="Times New Roman"/>
                <a:cs typeface="Times New Roman"/>
              </a:rPr>
              <a:t>giản </a:t>
            </a:r>
            <a:r>
              <a:rPr sz="2400" spc="-5" dirty="0">
                <a:latin typeface="Times New Roman"/>
                <a:cs typeface="Times New Roman"/>
              </a:rPr>
              <a:t>để</a:t>
            </a:r>
            <a:r>
              <a:rPr sz="2400" spc="-20" dirty="0">
                <a:latin typeface="Times New Roman"/>
                <a:cs typeface="Times New Roman"/>
              </a:rPr>
              <a:t> </a:t>
            </a:r>
            <a:r>
              <a:rPr sz="2400" dirty="0">
                <a:latin typeface="Times New Roman"/>
                <a:cs typeface="Times New Roman"/>
              </a:rPr>
              <a:t>hiểu</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dirty="0">
                <a:latin typeface="Times New Roman"/>
                <a:cs typeface="Times New Roman"/>
              </a:rPr>
              <a:t>Tái sử</a:t>
            </a:r>
            <a:r>
              <a:rPr sz="2400" spc="-20" dirty="0">
                <a:latin typeface="Times New Roman"/>
                <a:cs typeface="Times New Roman"/>
              </a:rPr>
              <a:t> </a:t>
            </a:r>
            <a:r>
              <a:rPr sz="2400" dirty="0">
                <a:latin typeface="Times New Roman"/>
                <a:cs typeface="Times New Roman"/>
              </a:rPr>
              <a:t>dụng</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dirty="0">
                <a:latin typeface="Times New Roman"/>
                <a:cs typeface="Times New Roman"/>
              </a:rPr>
              <a:t>Nhanh chóng cách ly thành phần</a:t>
            </a:r>
            <a:r>
              <a:rPr sz="2400" spc="-95" dirty="0">
                <a:latin typeface="Times New Roman"/>
                <a:cs typeface="Times New Roman"/>
              </a:rPr>
              <a:t> </a:t>
            </a:r>
            <a:r>
              <a:rPr sz="2400" dirty="0">
                <a:latin typeface="Times New Roman"/>
                <a:cs typeface="Times New Roman"/>
              </a:rPr>
              <a:t>hỏng</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spc="-5" dirty="0">
                <a:latin typeface="Times New Roman"/>
                <a:cs typeface="Times New Roman"/>
              </a:rPr>
              <a:t>Giảm </a:t>
            </a:r>
            <a:r>
              <a:rPr sz="2400" dirty="0">
                <a:latin typeface="Times New Roman"/>
                <a:cs typeface="Times New Roman"/>
              </a:rPr>
              <a:t>thiểu </a:t>
            </a:r>
            <a:r>
              <a:rPr sz="2400" spc="-5" dirty="0">
                <a:latin typeface="Times New Roman"/>
                <a:cs typeface="Times New Roman"/>
              </a:rPr>
              <a:t>nguy </a:t>
            </a:r>
            <a:r>
              <a:rPr sz="2400" dirty="0">
                <a:latin typeface="Times New Roman"/>
                <a:cs typeface="Times New Roman"/>
              </a:rPr>
              <a:t>cơ </a:t>
            </a:r>
            <a:r>
              <a:rPr sz="2400" spc="-5" dirty="0">
                <a:latin typeface="Times New Roman"/>
                <a:cs typeface="Times New Roman"/>
              </a:rPr>
              <a:t>khi </a:t>
            </a:r>
            <a:r>
              <a:rPr sz="2400" dirty="0">
                <a:latin typeface="Times New Roman"/>
                <a:cs typeface="Times New Roman"/>
              </a:rPr>
              <a:t>thực hiện thay</a:t>
            </a:r>
            <a:r>
              <a:rPr sz="2400" spc="-114" dirty="0">
                <a:latin typeface="Times New Roman"/>
                <a:cs typeface="Times New Roman"/>
              </a:rPr>
              <a:t> </a:t>
            </a:r>
            <a:r>
              <a:rPr sz="2400" spc="-5" dirty="0">
                <a:latin typeface="Times New Roman"/>
                <a:cs typeface="Times New Roman"/>
              </a:rPr>
              <a:t>đổi</a:t>
            </a:r>
            <a:endParaRPr sz="2400">
              <a:latin typeface="Times New Roman"/>
              <a:cs typeface="Times New Roman"/>
            </a:endParaRPr>
          </a:p>
        </p:txBody>
      </p:sp>
      <p:sp>
        <p:nvSpPr>
          <p:cNvPr id="5" name="object 5"/>
          <p:cNvSpPr/>
          <p:nvPr/>
        </p:nvSpPr>
        <p:spPr>
          <a:xfrm>
            <a:off x="5330315" y="3433916"/>
            <a:ext cx="1867253" cy="10858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319659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Microservices</a:t>
            </a:r>
            <a:endParaRPr b="1">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45</a:t>
            </a:r>
            <a:endParaRPr sz="1200">
              <a:latin typeface="Tahoma"/>
              <a:cs typeface="Tahoma"/>
            </a:endParaRPr>
          </a:p>
        </p:txBody>
      </p:sp>
      <p:sp>
        <p:nvSpPr>
          <p:cNvPr id="4" name="object 4"/>
          <p:cNvSpPr/>
          <p:nvPr/>
        </p:nvSpPr>
        <p:spPr>
          <a:xfrm>
            <a:off x="364239" y="1302716"/>
            <a:ext cx="6798562" cy="36502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A2DF-1F38-7A81-5FC9-E782EAB92174}"/>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546D1BBA-DA2D-D6D1-14A1-3DF1A3C3E0D3}"/>
              </a:ext>
            </a:extLst>
          </p:cNvPr>
          <p:cNvSpPr>
            <a:spLocks noGrp="1"/>
          </p:cNvSpPr>
          <p:nvPr>
            <p:ph idx="1"/>
          </p:nvPr>
        </p:nvSpPr>
        <p:spPr>
          <a:xfrm>
            <a:off x="609599" y="1676400"/>
            <a:ext cx="7620001" cy="3880773"/>
          </a:xfrm>
        </p:spPr>
        <p:txBody>
          <a:bodyPr>
            <a:noAutofit/>
          </a:bodyPr>
          <a:lstStyle/>
          <a:p>
            <a:r>
              <a:rPr lang="en-US" sz="2200" b="0" i="0" dirty="0">
                <a:solidFill>
                  <a:srgbClr val="000000"/>
                </a:solidFill>
                <a:effectLst/>
                <a:latin typeface="Times New Roman" panose="02020603050405020304" pitchFamily="18" charset="0"/>
                <a:cs typeface="Times New Roman" panose="02020603050405020304" pitchFamily="18" charset="0"/>
              </a:rPr>
              <a:t>C</a:t>
            </a:r>
            <a:r>
              <a:rPr lang="vi-VN" sz="2200" b="0" i="0" dirty="0">
                <a:solidFill>
                  <a:srgbClr val="000000"/>
                </a:solidFill>
                <a:effectLst/>
                <a:latin typeface="Times New Roman" panose="02020603050405020304" pitchFamily="18" charset="0"/>
                <a:cs typeface="Times New Roman" panose="02020603050405020304" pitchFamily="18" charset="0"/>
              </a:rPr>
              <a:t>ontainer hóa là một phương pháp ảo hóa mức hệ điều hành để triển khai và chạy các ứng dụng phân tán mà không cần khởi chạy toàn bộ máy ảo (VM - virtual machine) cho mỗi ứng dụng. </a:t>
            </a: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vi-VN" sz="2200" b="0" i="0" dirty="0">
                <a:solidFill>
                  <a:srgbClr val="000000"/>
                </a:solidFill>
                <a:effectLst/>
                <a:latin typeface="Times New Roman" panose="02020603050405020304" pitchFamily="18" charset="0"/>
                <a:cs typeface="Times New Roman" panose="02020603050405020304" pitchFamily="18" charset="0"/>
              </a:rPr>
              <a:t>Nó cho phép nhiều ứng dụng hoặc dịch vụ riêng biệt chạy trên một host duy nhất và truy cập vào nhân hệ điều hành của host đó.</a:t>
            </a: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vi-VN" sz="2200" b="0" i="0" dirty="0">
                <a:solidFill>
                  <a:srgbClr val="000000"/>
                </a:solidFill>
                <a:effectLst/>
                <a:latin typeface="Times New Roman" panose="02020603050405020304" pitchFamily="18" charset="0"/>
                <a:cs typeface="Times New Roman" panose="02020603050405020304" pitchFamily="18" charset="0"/>
              </a:rPr>
              <a:t>Container bao gồm toàn bộ môi trường runtime của một ứng dụng/dịch vụ, cộng với tất cả các gói phụ thuộc (dependency), các thư viện (lib) và các tệp binary (bin) khác của nó, cùng với các tệp cấu hình cần thiết để chạy nó, tất cả chúng được đóng thành một gói.</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8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A2DF-1F38-7A81-5FC9-E782EAB92174}"/>
              </a:ext>
            </a:extLst>
          </p:cNvPr>
          <p:cNvSpPr>
            <a:spLocks noGrp="1"/>
          </p:cNvSpPr>
          <p:nvPr>
            <p:ph type="title"/>
          </p:nvPr>
        </p:nvSpPr>
        <p:spPr>
          <a:xfrm>
            <a:off x="609597" y="207501"/>
            <a:ext cx="6347713" cy="1320800"/>
          </a:xfrm>
        </p:spPr>
        <p:txBody>
          <a:bodyPr/>
          <a:lstStyle/>
          <a:p>
            <a:r>
              <a:rPr lang="en-US" dirty="0"/>
              <a:t>Container (</a:t>
            </a:r>
            <a:r>
              <a:rPr lang="en-US" dirty="0" err="1"/>
              <a:t>tt</a:t>
            </a:r>
            <a:r>
              <a:rPr lang="en-US" dirty="0"/>
              <a:t>.)</a:t>
            </a:r>
          </a:p>
        </p:txBody>
      </p:sp>
      <p:pic>
        <p:nvPicPr>
          <p:cNvPr id="9" name="Picture 8">
            <a:extLst>
              <a:ext uri="{FF2B5EF4-FFF2-40B4-BE49-F238E27FC236}">
                <a16:creationId xmlns:a16="http://schemas.microsoft.com/office/drawing/2014/main" id="{BB282FD0-9545-9014-CFF8-054128E6D018}"/>
              </a:ext>
            </a:extLst>
          </p:cNvPr>
          <p:cNvPicPr>
            <a:picLocks noChangeAspect="1"/>
          </p:cNvPicPr>
          <p:nvPr/>
        </p:nvPicPr>
        <p:blipFill>
          <a:blip r:embed="rId2"/>
          <a:stretch>
            <a:fillRect/>
          </a:stretch>
        </p:blipFill>
        <p:spPr>
          <a:xfrm>
            <a:off x="302065" y="867901"/>
            <a:ext cx="6962775" cy="2714625"/>
          </a:xfrm>
          <a:prstGeom prst="rect">
            <a:avLst/>
          </a:prstGeom>
        </p:spPr>
      </p:pic>
      <p:sp>
        <p:nvSpPr>
          <p:cNvPr id="11" name="TextBox 10">
            <a:extLst>
              <a:ext uri="{FF2B5EF4-FFF2-40B4-BE49-F238E27FC236}">
                <a16:creationId xmlns:a16="http://schemas.microsoft.com/office/drawing/2014/main" id="{1CCAF733-AD51-076E-1AD1-79444F4DD59D}"/>
              </a:ext>
            </a:extLst>
          </p:cNvPr>
          <p:cNvSpPr txBox="1"/>
          <p:nvPr/>
        </p:nvSpPr>
        <p:spPr>
          <a:xfrm>
            <a:off x="457200" y="3718679"/>
            <a:ext cx="8077200" cy="3139321"/>
          </a:xfrm>
          <a:prstGeom prst="rect">
            <a:avLst/>
          </a:prstGeom>
          <a:noFill/>
        </p:spPr>
        <p:txBody>
          <a:bodyPr wrap="square">
            <a:spAutoFit/>
          </a:bodyPr>
          <a:lstStyle/>
          <a:p>
            <a:r>
              <a:rPr lang="vi-VN" sz="2200" b="1" i="0" dirty="0">
                <a:solidFill>
                  <a:srgbClr val="222222"/>
                </a:solidFill>
                <a:effectLst/>
                <a:latin typeface="Times New Roman" panose="02020603050405020304" pitchFamily="18" charset="0"/>
                <a:cs typeface="Times New Roman" panose="02020603050405020304" pitchFamily="18" charset="0"/>
              </a:rPr>
              <a:t>Thời đại triển khai Container:</a:t>
            </a:r>
            <a:r>
              <a:rPr lang="vi-VN" sz="2200" b="0" i="0" dirty="0">
                <a:solidFill>
                  <a:srgbClr val="222222"/>
                </a:solidFill>
                <a:effectLst/>
                <a:latin typeface="Times New Roman" panose="02020603050405020304" pitchFamily="18" charset="0"/>
                <a:cs typeface="Times New Roman" panose="02020603050405020304" pitchFamily="18" charset="0"/>
              </a:rPr>
              <a:t>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Các container tương tự như VM, nhưng chúng có tính cô lập để chia sẻ Hệ điều hành (HĐH) giữa các ứng dụng. Do đó, container được coi là nhẹ (lightweight).</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Tương tự như VM, một container có hệ thống tệp (filesystem), CPU, bộ nhớ, process space, v.v.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Khi chúng được tách rời khỏi cơ sở hạ tầng bên dưới, chúng có thể khả chuyển (portable) trên cloud hoặc các bản phân phối Hệ điều hành.</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48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664210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Container Orchestration</a:t>
            </a:r>
            <a:r>
              <a:rPr b="1" spc="-9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tools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48</a:t>
            </a:r>
            <a:endParaRPr sz="1200">
              <a:latin typeface="Tahoma"/>
              <a:cs typeface="Tahoma"/>
            </a:endParaRPr>
          </a:p>
        </p:txBody>
      </p:sp>
      <p:sp>
        <p:nvSpPr>
          <p:cNvPr id="4" name="object 4"/>
          <p:cNvSpPr txBox="1"/>
          <p:nvPr/>
        </p:nvSpPr>
        <p:spPr>
          <a:xfrm>
            <a:off x="609600" y="1349605"/>
            <a:ext cx="7239000" cy="4820550"/>
          </a:xfrm>
          <a:prstGeom prst="rect">
            <a:avLst/>
          </a:prstGeom>
        </p:spPr>
        <p:txBody>
          <a:bodyPr vert="horz" wrap="square" lIns="0" tIns="102870" rIns="0" bIns="0" rtlCol="0">
            <a:spAutoFit/>
          </a:bodyPr>
          <a:lstStyle/>
          <a:p>
            <a:pPr marL="469265" indent="-457200">
              <a:lnSpc>
                <a:spcPct val="100000"/>
              </a:lnSpc>
              <a:spcBef>
                <a:spcPts val="810"/>
              </a:spcBef>
              <a:buClr>
                <a:srgbClr val="DD8046"/>
              </a:buClr>
              <a:buSzPct val="60344"/>
              <a:buFont typeface="Wingdings" panose="05000000000000000000" pitchFamily="2" charset="2"/>
              <a:buChar char="q"/>
              <a:tabLst>
                <a:tab pos="333375" algn="l"/>
              </a:tabLst>
            </a:pPr>
            <a:r>
              <a:rPr lang="en-US" sz="2400" spc="-10" dirty="0">
                <a:latin typeface="Times New Roman"/>
                <a:cs typeface="Times New Roman"/>
              </a:rPr>
              <a:t>Container orchestration: </a:t>
            </a:r>
            <a:r>
              <a:rPr lang="en-US" sz="2400" spc="-10" dirty="0" err="1">
                <a:latin typeface="Times New Roman"/>
                <a:cs typeface="Times New Roman"/>
              </a:rPr>
              <a:t>là</a:t>
            </a:r>
            <a:r>
              <a:rPr lang="en-US" sz="2400" spc="-10" dirty="0">
                <a:latin typeface="Times New Roman"/>
                <a:cs typeface="Times New Roman"/>
              </a:rPr>
              <a:t> </a:t>
            </a:r>
            <a:r>
              <a:rPr lang="en-US" sz="2400" spc="-10" dirty="0" err="1">
                <a:latin typeface="Times New Roman"/>
                <a:cs typeface="Times New Roman"/>
              </a:rPr>
              <a:t>các</a:t>
            </a:r>
            <a:r>
              <a:rPr lang="en-US" sz="2400" spc="-10" dirty="0">
                <a:latin typeface="Times New Roman"/>
                <a:cs typeface="Times New Roman"/>
              </a:rPr>
              <a:t> </a:t>
            </a:r>
            <a:r>
              <a:rPr lang="en-US" sz="2400" spc="-10" dirty="0" err="1">
                <a:latin typeface="Times New Roman"/>
                <a:cs typeface="Times New Roman"/>
              </a:rPr>
              <a:t>công</a:t>
            </a:r>
            <a:r>
              <a:rPr lang="en-US" sz="2400" spc="-10" dirty="0">
                <a:latin typeface="Times New Roman"/>
                <a:cs typeface="Times New Roman"/>
              </a:rPr>
              <a:t> </a:t>
            </a:r>
            <a:r>
              <a:rPr lang="en-US" sz="2400" spc="-10" dirty="0" err="1">
                <a:latin typeface="Times New Roman"/>
                <a:cs typeface="Times New Roman"/>
              </a:rPr>
              <a:t>cụ</a:t>
            </a:r>
            <a:r>
              <a:rPr lang="en-US" sz="2400" spc="-10" dirty="0">
                <a:latin typeface="Times New Roman"/>
                <a:cs typeface="Times New Roman"/>
              </a:rPr>
              <a:t>, </a:t>
            </a:r>
            <a:r>
              <a:rPr lang="en-US" sz="2400" spc="-10" dirty="0" err="1">
                <a:latin typeface="Times New Roman"/>
                <a:cs typeface="Times New Roman"/>
              </a:rPr>
              <a:t>dịch</a:t>
            </a:r>
            <a:r>
              <a:rPr lang="en-US" sz="2400" spc="-10" dirty="0">
                <a:latin typeface="Times New Roman"/>
                <a:cs typeface="Times New Roman"/>
              </a:rPr>
              <a:t> </a:t>
            </a:r>
            <a:r>
              <a:rPr lang="en-US" sz="2400" spc="-10" dirty="0" err="1">
                <a:latin typeface="Times New Roman"/>
                <a:cs typeface="Times New Roman"/>
              </a:rPr>
              <a:t>vụ</a:t>
            </a:r>
            <a:r>
              <a:rPr lang="en-US" sz="2400" spc="-10" dirty="0">
                <a:latin typeface="Times New Roman"/>
                <a:cs typeface="Times New Roman"/>
              </a:rPr>
              <a:t> </a:t>
            </a:r>
            <a:r>
              <a:rPr lang="en-US" sz="2400" spc="-10" dirty="0" err="1">
                <a:latin typeface="Times New Roman"/>
                <a:cs typeface="Times New Roman"/>
              </a:rPr>
              <a:t>dùng</a:t>
            </a:r>
            <a:r>
              <a:rPr lang="en-US" sz="2400" spc="-10" dirty="0">
                <a:latin typeface="Times New Roman"/>
                <a:cs typeface="Times New Roman"/>
              </a:rPr>
              <a:t> </a:t>
            </a:r>
            <a:r>
              <a:rPr lang="en-US" sz="2400" spc="-10" dirty="0" err="1">
                <a:latin typeface="Times New Roman"/>
                <a:cs typeface="Times New Roman"/>
              </a:rPr>
              <a:t>để</a:t>
            </a:r>
            <a:r>
              <a:rPr lang="en-US" sz="2400" spc="-10" dirty="0">
                <a:latin typeface="Times New Roman"/>
                <a:cs typeface="Times New Roman"/>
              </a:rPr>
              <a:t> </a:t>
            </a:r>
            <a:r>
              <a:rPr lang="en-US" sz="2400" spc="-10" dirty="0" err="1">
                <a:latin typeface="Times New Roman"/>
                <a:cs typeface="Times New Roman"/>
              </a:rPr>
              <a:t>điều</a:t>
            </a:r>
            <a:r>
              <a:rPr lang="en-US" sz="2400" spc="-10" dirty="0">
                <a:latin typeface="Times New Roman"/>
                <a:cs typeface="Times New Roman"/>
              </a:rPr>
              <a:t> </a:t>
            </a:r>
            <a:r>
              <a:rPr lang="en-US" sz="2400" spc="-10" dirty="0" err="1">
                <a:latin typeface="Times New Roman"/>
                <a:cs typeface="Times New Roman"/>
              </a:rPr>
              <a:t>phối</a:t>
            </a:r>
            <a:r>
              <a:rPr lang="en-US" sz="2400" spc="-10" dirty="0">
                <a:latin typeface="Times New Roman"/>
                <a:cs typeface="Times New Roman"/>
              </a:rPr>
              <a:t> </a:t>
            </a:r>
            <a:r>
              <a:rPr lang="en-US" sz="2400" spc="-10" dirty="0" err="1">
                <a:latin typeface="Times New Roman"/>
                <a:cs typeface="Times New Roman"/>
              </a:rPr>
              <a:t>và</a:t>
            </a:r>
            <a:r>
              <a:rPr lang="en-US" sz="2400" spc="-10" dirty="0">
                <a:latin typeface="Times New Roman"/>
                <a:cs typeface="Times New Roman"/>
              </a:rPr>
              <a:t> </a:t>
            </a:r>
            <a:r>
              <a:rPr lang="en-US" sz="2400" spc="-10" dirty="0" err="1">
                <a:latin typeface="Times New Roman"/>
                <a:cs typeface="Times New Roman"/>
              </a:rPr>
              <a:t>quản</a:t>
            </a:r>
            <a:r>
              <a:rPr lang="en-US" sz="2400" spc="-10" dirty="0">
                <a:latin typeface="Times New Roman"/>
                <a:cs typeface="Times New Roman"/>
              </a:rPr>
              <a:t> </a:t>
            </a:r>
            <a:r>
              <a:rPr lang="en-US" sz="2400" spc="-10" dirty="0" err="1">
                <a:latin typeface="Times New Roman"/>
                <a:cs typeface="Times New Roman"/>
              </a:rPr>
              <a:t>lý</a:t>
            </a:r>
            <a:r>
              <a:rPr lang="en-US" sz="2400" spc="-10" dirty="0">
                <a:latin typeface="Times New Roman"/>
                <a:cs typeface="Times New Roman"/>
              </a:rPr>
              <a:t> </a:t>
            </a:r>
            <a:r>
              <a:rPr lang="en-US" sz="2400" spc="-10" dirty="0" err="1">
                <a:latin typeface="Times New Roman"/>
                <a:cs typeface="Times New Roman"/>
              </a:rPr>
              <a:t>nhiều</a:t>
            </a:r>
            <a:r>
              <a:rPr lang="en-US" sz="2400" spc="-10" dirty="0">
                <a:latin typeface="Times New Roman"/>
                <a:cs typeface="Times New Roman"/>
              </a:rPr>
              <a:t> container </a:t>
            </a:r>
            <a:r>
              <a:rPr lang="en-US" sz="2400" spc="-10" dirty="0" err="1">
                <a:latin typeface="Times New Roman"/>
                <a:cs typeface="Times New Roman"/>
              </a:rPr>
              <a:t>sao</a:t>
            </a:r>
            <a:r>
              <a:rPr lang="en-US" sz="2400" spc="-10" dirty="0">
                <a:latin typeface="Times New Roman"/>
                <a:cs typeface="Times New Roman"/>
              </a:rPr>
              <a:t> </a:t>
            </a:r>
            <a:r>
              <a:rPr lang="en-US" sz="2400" spc="-10" dirty="0" err="1">
                <a:latin typeface="Times New Roman"/>
                <a:cs typeface="Times New Roman"/>
              </a:rPr>
              <a:t>cho</a:t>
            </a:r>
            <a:r>
              <a:rPr lang="en-US" sz="2400" spc="-10" dirty="0">
                <a:latin typeface="Times New Roman"/>
                <a:cs typeface="Times New Roman"/>
              </a:rPr>
              <a:t> </a:t>
            </a:r>
            <a:r>
              <a:rPr lang="en-US" sz="2400" spc="-10" dirty="0" err="1">
                <a:latin typeface="Times New Roman"/>
                <a:cs typeface="Times New Roman"/>
              </a:rPr>
              <a:t>chúng</a:t>
            </a:r>
            <a:r>
              <a:rPr lang="en-US" sz="2400" spc="-10" dirty="0">
                <a:latin typeface="Times New Roman"/>
                <a:cs typeface="Times New Roman"/>
              </a:rPr>
              <a:t> </a:t>
            </a:r>
            <a:r>
              <a:rPr lang="en-US" sz="2400" spc="-10" dirty="0" err="1">
                <a:latin typeface="Times New Roman"/>
                <a:cs typeface="Times New Roman"/>
              </a:rPr>
              <a:t>làm</a:t>
            </a:r>
            <a:r>
              <a:rPr lang="en-US" sz="2400" spc="-10" dirty="0">
                <a:latin typeface="Times New Roman"/>
                <a:cs typeface="Times New Roman"/>
              </a:rPr>
              <a:t> </a:t>
            </a:r>
            <a:r>
              <a:rPr lang="en-US" sz="2400" spc="-10" dirty="0" err="1">
                <a:latin typeface="Times New Roman"/>
                <a:cs typeface="Times New Roman"/>
              </a:rPr>
              <a:t>việc</a:t>
            </a:r>
            <a:r>
              <a:rPr lang="en-US" sz="2400" spc="-10" dirty="0">
                <a:latin typeface="Times New Roman"/>
                <a:cs typeface="Times New Roman"/>
              </a:rPr>
              <a:t> </a:t>
            </a:r>
            <a:r>
              <a:rPr lang="en-US" sz="2400" spc="-10" dirty="0" err="1">
                <a:latin typeface="Times New Roman"/>
                <a:cs typeface="Times New Roman"/>
              </a:rPr>
              <a:t>một</a:t>
            </a:r>
            <a:r>
              <a:rPr lang="en-US" sz="2400" spc="-10" dirty="0">
                <a:latin typeface="Times New Roman"/>
                <a:cs typeface="Times New Roman"/>
              </a:rPr>
              <a:t> </a:t>
            </a:r>
            <a:r>
              <a:rPr lang="en-US" sz="2400" spc="-10" dirty="0" err="1">
                <a:latin typeface="Times New Roman"/>
                <a:cs typeface="Times New Roman"/>
              </a:rPr>
              <a:t>cách</a:t>
            </a:r>
            <a:r>
              <a:rPr lang="en-US" sz="2400" spc="-10" dirty="0">
                <a:latin typeface="Times New Roman"/>
                <a:cs typeface="Times New Roman"/>
              </a:rPr>
              <a:t> </a:t>
            </a:r>
            <a:r>
              <a:rPr lang="en-US" sz="2400" spc="-10" dirty="0" err="1">
                <a:latin typeface="Times New Roman"/>
                <a:cs typeface="Times New Roman"/>
              </a:rPr>
              <a:t>hiệu</a:t>
            </a:r>
            <a:r>
              <a:rPr lang="en-US" sz="2400" spc="-10" dirty="0">
                <a:latin typeface="Times New Roman"/>
                <a:cs typeface="Times New Roman"/>
              </a:rPr>
              <a:t> </a:t>
            </a:r>
            <a:r>
              <a:rPr lang="en-US" sz="2400" spc="-10" dirty="0" err="1">
                <a:latin typeface="Times New Roman"/>
                <a:cs typeface="Times New Roman"/>
              </a:rPr>
              <a:t>quả</a:t>
            </a:r>
            <a:r>
              <a:rPr lang="en-US" sz="2400" spc="-10" dirty="0">
                <a:latin typeface="Times New Roman"/>
                <a:cs typeface="Times New Roman"/>
              </a:rPr>
              <a:t> </a:t>
            </a:r>
            <a:r>
              <a:rPr lang="en-US" sz="2400" spc="-10" dirty="0" err="1">
                <a:latin typeface="Times New Roman"/>
                <a:cs typeface="Times New Roman"/>
              </a:rPr>
              <a:t>nhất</a:t>
            </a:r>
            <a:r>
              <a:rPr lang="en-US" sz="2400" spc="-10" dirty="0">
                <a:latin typeface="Times New Roman"/>
                <a:cs typeface="Times New Roman"/>
              </a:rPr>
              <a:t>.</a:t>
            </a:r>
          </a:p>
          <a:p>
            <a:pPr marL="332740" indent="-320675">
              <a:lnSpc>
                <a:spcPct val="100000"/>
              </a:lnSpc>
              <a:spcBef>
                <a:spcPts val="810"/>
              </a:spcBef>
              <a:buClr>
                <a:srgbClr val="DD8046"/>
              </a:buClr>
              <a:buSzPct val="60344"/>
              <a:buFont typeface="Wingdings"/>
              <a:buChar char=""/>
              <a:tabLst>
                <a:tab pos="333375" algn="l"/>
              </a:tabLst>
            </a:pPr>
            <a:r>
              <a:rPr lang="en-US" sz="2400" spc="-10" dirty="0" err="1">
                <a:latin typeface="Times New Roman"/>
                <a:cs typeface="Times New Roman"/>
              </a:rPr>
              <a:t>Một</a:t>
            </a:r>
            <a:r>
              <a:rPr lang="en-US" sz="2400" spc="-10" dirty="0">
                <a:latin typeface="Times New Roman"/>
                <a:cs typeface="Times New Roman"/>
              </a:rPr>
              <a:t> </a:t>
            </a:r>
            <a:r>
              <a:rPr lang="en-US" sz="2400" spc="-10" dirty="0" err="1">
                <a:latin typeface="Times New Roman"/>
                <a:cs typeface="Times New Roman"/>
              </a:rPr>
              <a:t>số</a:t>
            </a:r>
            <a:r>
              <a:rPr lang="en-US" sz="2400" spc="-10" dirty="0">
                <a:latin typeface="Times New Roman"/>
                <a:cs typeface="Times New Roman"/>
              </a:rPr>
              <a:t> “Container Orchestration tools”</a:t>
            </a:r>
          </a:p>
          <a:p>
            <a:pPr marL="789940" lvl="1" indent="-320675">
              <a:spcBef>
                <a:spcPts val="810"/>
              </a:spcBef>
              <a:buClr>
                <a:srgbClr val="DD8046"/>
              </a:buClr>
              <a:buSzPct val="60344"/>
              <a:buFont typeface="Wingdings"/>
              <a:buChar char=""/>
              <a:tabLst>
                <a:tab pos="333375" algn="l"/>
              </a:tabLst>
            </a:pPr>
            <a:r>
              <a:rPr sz="2400" spc="-10" dirty="0">
                <a:latin typeface="Times New Roman"/>
                <a:cs typeface="Times New Roman"/>
              </a:rPr>
              <a:t>Amazon </a:t>
            </a:r>
            <a:r>
              <a:rPr sz="2400" dirty="0">
                <a:latin typeface="Times New Roman"/>
                <a:cs typeface="Times New Roman"/>
              </a:rPr>
              <a:t>ECS (EC2 </a:t>
            </a:r>
            <a:r>
              <a:rPr sz="2400" spc="-5" dirty="0">
                <a:latin typeface="Times New Roman"/>
                <a:cs typeface="Times New Roman"/>
              </a:rPr>
              <a:t>Container </a:t>
            </a:r>
            <a:r>
              <a:rPr sz="2400" dirty="0">
                <a:latin typeface="Times New Roman"/>
                <a:cs typeface="Times New Roman"/>
              </a:rPr>
              <a:t>Service)</a:t>
            </a:r>
            <a:r>
              <a:rPr lang="en-US" sz="2400" dirty="0">
                <a:latin typeface="Times New Roman"/>
                <a:cs typeface="Times New Roman"/>
              </a:rPr>
              <a:t>: 1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những</a:t>
            </a:r>
            <a:r>
              <a:rPr lang="en-US" sz="2400" dirty="0">
                <a:latin typeface="Times New Roman"/>
                <a:cs typeface="Times New Roman"/>
              </a:rPr>
              <a:t> </a:t>
            </a:r>
            <a:r>
              <a:rPr lang="en-US" sz="2400" dirty="0" err="1">
                <a:latin typeface="Times New Roman"/>
                <a:cs typeface="Times New Roman"/>
              </a:rPr>
              <a:t>dịch</a:t>
            </a:r>
            <a:r>
              <a:rPr lang="en-US" sz="2400" dirty="0">
                <a:latin typeface="Times New Roman"/>
                <a:cs typeface="Times New Roman"/>
              </a:rPr>
              <a:t> </a:t>
            </a:r>
            <a:r>
              <a:rPr lang="en-US" sz="2400" dirty="0" err="1">
                <a:latin typeface="Times New Roman"/>
                <a:cs typeface="Times New Roman"/>
              </a:rPr>
              <a:t>vụ</a:t>
            </a:r>
            <a:r>
              <a:rPr lang="en-US" sz="2400" dirty="0">
                <a:latin typeface="Times New Roman"/>
                <a:cs typeface="Times New Roman"/>
              </a:rPr>
              <a:t> web </a:t>
            </a:r>
            <a:r>
              <a:rPr lang="en-US" sz="2400" dirty="0" err="1">
                <a:latin typeface="Times New Roman"/>
                <a:cs typeface="Times New Roman"/>
              </a:rPr>
              <a:t>của</a:t>
            </a:r>
            <a:r>
              <a:rPr lang="en-US" sz="2400" dirty="0">
                <a:latin typeface="Times New Roman"/>
                <a:cs typeface="Times New Roman"/>
              </a:rPr>
              <a:t> Amazon</a:t>
            </a:r>
            <a:endParaRPr sz="2400" dirty="0">
              <a:latin typeface="Times New Roman"/>
              <a:cs typeface="Times New Roman"/>
            </a:endParaRPr>
          </a:p>
          <a:p>
            <a:pPr marL="789940" lvl="1" indent="-320675">
              <a:spcBef>
                <a:spcPts val="710"/>
              </a:spcBef>
              <a:buClr>
                <a:srgbClr val="DD8046"/>
              </a:buClr>
              <a:buSzPct val="60344"/>
              <a:buFont typeface="Wingdings"/>
              <a:buChar char=""/>
              <a:tabLst>
                <a:tab pos="333375" algn="l"/>
              </a:tabLst>
            </a:pPr>
            <a:r>
              <a:rPr sz="2400" dirty="0">
                <a:latin typeface="Times New Roman"/>
                <a:cs typeface="Times New Roman"/>
              </a:rPr>
              <a:t>Azure </a:t>
            </a:r>
            <a:r>
              <a:rPr sz="2400" spc="-5" dirty="0">
                <a:latin typeface="Times New Roman"/>
                <a:cs typeface="Times New Roman"/>
              </a:rPr>
              <a:t>Container </a:t>
            </a:r>
            <a:r>
              <a:rPr sz="2400" dirty="0">
                <a:latin typeface="Times New Roman"/>
                <a:cs typeface="Times New Roman"/>
              </a:rPr>
              <a:t>Service</a:t>
            </a:r>
            <a:r>
              <a:rPr sz="2400" spc="-30" dirty="0">
                <a:latin typeface="Times New Roman"/>
                <a:cs typeface="Times New Roman"/>
              </a:rPr>
              <a:t> </a:t>
            </a:r>
            <a:r>
              <a:rPr sz="2400" dirty="0">
                <a:latin typeface="Times New Roman"/>
                <a:cs typeface="Times New Roman"/>
              </a:rPr>
              <a:t>(ACS)</a:t>
            </a:r>
          </a:p>
          <a:p>
            <a:pPr marL="789940" lvl="1" indent="-320675">
              <a:spcBef>
                <a:spcPts val="700"/>
              </a:spcBef>
              <a:buClr>
                <a:srgbClr val="DD8046"/>
              </a:buClr>
              <a:buSzPct val="60344"/>
              <a:buFont typeface="Wingdings"/>
              <a:buChar char=""/>
              <a:tabLst>
                <a:tab pos="333375" algn="l"/>
              </a:tabLst>
            </a:pPr>
            <a:r>
              <a:rPr sz="2400" dirty="0">
                <a:latin typeface="Times New Roman"/>
                <a:cs typeface="Times New Roman"/>
              </a:rPr>
              <a:t>Cloud </a:t>
            </a:r>
            <a:r>
              <a:rPr sz="2400" spc="-20" dirty="0">
                <a:latin typeface="Times New Roman"/>
                <a:cs typeface="Times New Roman"/>
              </a:rPr>
              <a:t>Foundry’s</a:t>
            </a:r>
            <a:r>
              <a:rPr sz="2400" spc="-60" dirty="0">
                <a:latin typeface="Times New Roman"/>
                <a:cs typeface="Times New Roman"/>
              </a:rPr>
              <a:t> </a:t>
            </a:r>
            <a:r>
              <a:rPr sz="2400" dirty="0">
                <a:latin typeface="Times New Roman"/>
                <a:cs typeface="Times New Roman"/>
              </a:rPr>
              <a:t>Diego</a:t>
            </a:r>
          </a:p>
          <a:p>
            <a:pPr marL="789940" lvl="1" indent="-320675">
              <a:spcBef>
                <a:spcPts val="695"/>
              </a:spcBef>
              <a:buClr>
                <a:srgbClr val="DD8046"/>
              </a:buClr>
              <a:buSzPct val="60344"/>
              <a:buFont typeface="Wingdings"/>
              <a:buChar char=""/>
              <a:tabLst>
                <a:tab pos="333375" algn="l"/>
              </a:tabLst>
            </a:pPr>
            <a:r>
              <a:rPr sz="2400" dirty="0">
                <a:latin typeface="Times New Roman"/>
                <a:cs typeface="Times New Roman"/>
              </a:rPr>
              <a:t>CoreOS</a:t>
            </a:r>
            <a:r>
              <a:rPr sz="2400" spc="-10" dirty="0">
                <a:latin typeface="Times New Roman"/>
                <a:cs typeface="Times New Roman"/>
              </a:rPr>
              <a:t> </a:t>
            </a:r>
            <a:r>
              <a:rPr sz="2400" dirty="0">
                <a:latin typeface="Times New Roman"/>
                <a:cs typeface="Times New Roman"/>
              </a:rPr>
              <a:t>Fleet</a:t>
            </a:r>
          </a:p>
          <a:p>
            <a:pPr marL="789940" lvl="1" indent="-320675">
              <a:spcBef>
                <a:spcPts val="710"/>
              </a:spcBef>
              <a:buClr>
                <a:srgbClr val="DD8046"/>
              </a:buClr>
              <a:buSzPct val="60344"/>
              <a:buFont typeface="Wingdings"/>
              <a:buChar char=""/>
              <a:tabLst>
                <a:tab pos="333375" algn="l"/>
              </a:tabLst>
            </a:pPr>
            <a:r>
              <a:rPr sz="2400" dirty="0">
                <a:latin typeface="Times New Roman"/>
                <a:cs typeface="Times New Roman"/>
              </a:rPr>
              <a:t>Docker</a:t>
            </a:r>
            <a:r>
              <a:rPr sz="2400" spc="-15" dirty="0">
                <a:latin typeface="Times New Roman"/>
                <a:cs typeface="Times New Roman"/>
              </a:rPr>
              <a:t> </a:t>
            </a:r>
            <a:r>
              <a:rPr sz="2400" dirty="0">
                <a:latin typeface="Times New Roman"/>
                <a:cs typeface="Times New Roman"/>
              </a:rPr>
              <a:t>Swarm</a:t>
            </a:r>
          </a:p>
          <a:p>
            <a:pPr marL="789940" lvl="1" indent="-320675">
              <a:spcBef>
                <a:spcPts val="695"/>
              </a:spcBef>
              <a:buClr>
                <a:srgbClr val="DD8046"/>
              </a:buClr>
              <a:buSzPct val="60344"/>
              <a:buFont typeface="Wingdings"/>
              <a:buChar char=""/>
              <a:tabLst>
                <a:tab pos="333375" algn="l"/>
              </a:tabLst>
            </a:pPr>
            <a:r>
              <a:rPr sz="2400" dirty="0">
                <a:latin typeface="Times New Roman"/>
                <a:cs typeface="Times New Roman"/>
              </a:rPr>
              <a:t>Kubernetes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257429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26" name="TextBox 25">
            <a:extLst>
              <a:ext uri="{FF2B5EF4-FFF2-40B4-BE49-F238E27FC236}">
                <a16:creationId xmlns:a16="http://schemas.microsoft.com/office/drawing/2014/main" id="{3C5F5686-1E62-868D-86C5-A894685C4E03}"/>
              </a:ext>
            </a:extLst>
          </p:cNvPr>
          <p:cNvSpPr txBox="1"/>
          <p:nvPr/>
        </p:nvSpPr>
        <p:spPr>
          <a:xfrm>
            <a:off x="376528" y="1275430"/>
            <a:ext cx="7004814" cy="3447098"/>
          </a:xfrm>
          <a:prstGeom prst="rect">
            <a:avLst/>
          </a:prstGeom>
          <a:noFill/>
        </p:spPr>
        <p:txBody>
          <a:bodyPr wrap="square">
            <a:spAutoFit/>
          </a:bodyPr>
          <a:lstStyle/>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Các container là một cách tốt để đóng gói và chạy các ứng dụng.</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Trong môi trường production, Kubernetes </a:t>
            </a:r>
            <a:r>
              <a:rPr lang="en-US" sz="2200" b="0" i="0" dirty="0" err="1">
                <a:solidFill>
                  <a:srgbClr val="222222"/>
                </a:solidFill>
                <a:effectLst/>
                <a:latin typeface="Times New Roman" panose="02020603050405020304" pitchFamily="18" charset="0"/>
                <a:cs typeface="Times New Roman" panose="02020603050405020304" pitchFamily="18" charset="0"/>
              </a:rPr>
              <a:t>giúp</a:t>
            </a:r>
            <a:r>
              <a:rPr lang="vi-VN" sz="2200" b="0" i="0" dirty="0">
                <a:solidFill>
                  <a:srgbClr val="222222"/>
                </a:solidFill>
                <a:effectLst/>
                <a:latin typeface="Times New Roman" panose="02020603050405020304" pitchFamily="18" charset="0"/>
                <a:cs typeface="Times New Roman" panose="02020603050405020304" pitchFamily="18" charset="0"/>
              </a:rPr>
              <a:t> quản lý các container chạy các ứng dụng và đảm bảo rằng không có khoảng thời gian downtime. Ví dụ, nếu một container bị tắt đi, một container khác cần phải khởi động lên.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Kubernetes cung cấp một framework để chạy các hệ phân tán một cách mạnh mẽ. Nó đảm nhiệm việc nhân rộng và chuyển đổi dự phòng cho </a:t>
            </a:r>
            <a:r>
              <a:rPr lang="en-US" sz="2200" b="0" i="0" dirty="0" err="1">
                <a:solidFill>
                  <a:srgbClr val="222222"/>
                </a:solidFill>
                <a:effectLst/>
                <a:latin typeface="Times New Roman" panose="02020603050405020304" pitchFamily="18" charset="0"/>
                <a:cs typeface="Times New Roman" panose="02020603050405020304" pitchFamily="18" charset="0"/>
              </a:rPr>
              <a:t>các</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ứng dụng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3433501"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4" name="object 4"/>
          <p:cNvSpPr/>
          <p:nvPr/>
        </p:nvSpPr>
        <p:spPr>
          <a:xfrm>
            <a:off x="1676400" y="2090927"/>
            <a:ext cx="1987297" cy="2819400"/>
          </a:xfrm>
          <a:custGeom>
            <a:avLst/>
            <a:gdLst/>
            <a:ahLst/>
            <a:cxnLst/>
            <a:rect l="l" t="t" r="r" b="b"/>
            <a:pathLst>
              <a:path w="2895600" h="2819400">
                <a:moveTo>
                  <a:pt x="0" y="2819400"/>
                </a:moveTo>
                <a:lnTo>
                  <a:pt x="2895600" y="2819400"/>
                </a:lnTo>
                <a:lnTo>
                  <a:pt x="2895600" y="0"/>
                </a:lnTo>
                <a:lnTo>
                  <a:pt x="0" y="0"/>
                </a:lnTo>
                <a:lnTo>
                  <a:pt x="0" y="2819400"/>
                </a:lnTo>
                <a:close/>
              </a:path>
            </a:pathLst>
          </a:custGeom>
          <a:ln w="19812">
            <a:solidFill>
              <a:srgbClr val="6B859A"/>
            </a:solidFill>
          </a:ln>
        </p:spPr>
        <p:txBody>
          <a:bodyPr wrap="square" lIns="0" tIns="0" rIns="0" bIns="0" rtlCol="0"/>
          <a:lstStyle/>
          <a:p>
            <a:endParaRPr/>
          </a:p>
        </p:txBody>
      </p:sp>
      <p:sp>
        <p:nvSpPr>
          <p:cNvPr id="5" name="object 5"/>
          <p:cNvSpPr txBox="1"/>
          <p:nvPr/>
        </p:nvSpPr>
        <p:spPr>
          <a:xfrm>
            <a:off x="1676020" y="2824733"/>
            <a:ext cx="685800" cy="1066800"/>
          </a:xfrm>
          <a:prstGeom prst="rect">
            <a:avLst/>
          </a:prstGeom>
          <a:solidFill>
            <a:srgbClr val="93B6D2"/>
          </a:solidFill>
          <a:ln w="19812">
            <a:solidFill>
              <a:srgbClr val="6B859A"/>
            </a:solidFill>
          </a:ln>
        </p:spPr>
        <p:txBody>
          <a:bodyPr vert="horz" wrap="square" lIns="0" tIns="3175" rIns="0" bIns="0" rtlCol="0">
            <a:spAutoFit/>
          </a:bodyPr>
          <a:lstStyle/>
          <a:p>
            <a:pPr>
              <a:lnSpc>
                <a:spcPct val="100000"/>
              </a:lnSpc>
              <a:spcBef>
                <a:spcPts val="25"/>
              </a:spcBef>
            </a:pPr>
            <a:endParaRPr sz="2650">
              <a:latin typeface="Times New Roman"/>
              <a:cs typeface="Times New Roman"/>
            </a:endParaRPr>
          </a:p>
          <a:p>
            <a:pPr marL="156845">
              <a:lnSpc>
                <a:spcPct val="100000"/>
              </a:lnSpc>
            </a:pPr>
            <a:r>
              <a:rPr sz="1800" spc="-5" dirty="0">
                <a:solidFill>
                  <a:srgbClr val="FFFFFF"/>
                </a:solidFill>
                <a:latin typeface="Arial"/>
                <a:cs typeface="Arial"/>
              </a:rPr>
              <a:t>API</a:t>
            </a:r>
            <a:endParaRPr sz="1800">
              <a:latin typeface="Arial"/>
              <a:cs typeface="Arial"/>
            </a:endParaRPr>
          </a:p>
        </p:txBody>
      </p:sp>
      <p:grpSp>
        <p:nvGrpSpPr>
          <p:cNvPr id="6" name="object 6"/>
          <p:cNvGrpSpPr/>
          <p:nvPr/>
        </p:nvGrpSpPr>
        <p:grpSpPr>
          <a:xfrm>
            <a:off x="4435840" y="2756385"/>
            <a:ext cx="2915920" cy="1276350"/>
            <a:chOff x="6066790" y="3611626"/>
            <a:chExt cx="2915920" cy="1276350"/>
          </a:xfrm>
        </p:grpSpPr>
        <p:sp>
          <p:nvSpPr>
            <p:cNvPr id="7" name="object 7"/>
            <p:cNvSpPr/>
            <p:nvPr/>
          </p:nvSpPr>
          <p:spPr>
            <a:xfrm>
              <a:off x="6076950" y="3621786"/>
              <a:ext cx="2895600" cy="1256030"/>
            </a:xfrm>
            <a:custGeom>
              <a:avLst/>
              <a:gdLst/>
              <a:ahLst/>
              <a:cxnLst/>
              <a:rect l="l" t="t" r="r" b="b"/>
              <a:pathLst>
                <a:path w="2895600" h="1256029">
                  <a:moveTo>
                    <a:pt x="0" y="1255776"/>
                  </a:moveTo>
                  <a:lnTo>
                    <a:pt x="2895600" y="1255776"/>
                  </a:lnTo>
                  <a:lnTo>
                    <a:pt x="2895600" y="0"/>
                  </a:lnTo>
                  <a:lnTo>
                    <a:pt x="0" y="0"/>
                  </a:lnTo>
                  <a:lnTo>
                    <a:pt x="0" y="1255776"/>
                  </a:lnTo>
                  <a:close/>
                </a:path>
              </a:pathLst>
            </a:custGeom>
            <a:ln w="19812">
              <a:solidFill>
                <a:srgbClr val="6B859A"/>
              </a:solidFill>
            </a:ln>
          </p:spPr>
          <p:txBody>
            <a:bodyPr wrap="square" lIns="0" tIns="0" rIns="0" bIns="0" rtlCol="0"/>
            <a:lstStyle/>
            <a:p>
              <a:endParaRPr/>
            </a:p>
          </p:txBody>
        </p:sp>
        <p:sp>
          <p:nvSpPr>
            <p:cNvPr id="8" name="object 8"/>
            <p:cNvSpPr/>
            <p:nvPr/>
          </p:nvSpPr>
          <p:spPr>
            <a:xfrm>
              <a:off x="6076950" y="3947922"/>
              <a:ext cx="563880" cy="605155"/>
            </a:xfrm>
            <a:custGeom>
              <a:avLst/>
              <a:gdLst/>
              <a:ahLst/>
              <a:cxnLst/>
              <a:rect l="l" t="t" r="r" b="b"/>
              <a:pathLst>
                <a:path w="563879" h="605154">
                  <a:moveTo>
                    <a:pt x="563879" y="0"/>
                  </a:moveTo>
                  <a:lnTo>
                    <a:pt x="0" y="0"/>
                  </a:lnTo>
                  <a:lnTo>
                    <a:pt x="0" y="605027"/>
                  </a:lnTo>
                  <a:lnTo>
                    <a:pt x="563879" y="605027"/>
                  </a:lnTo>
                  <a:lnTo>
                    <a:pt x="563879" y="0"/>
                  </a:lnTo>
                  <a:close/>
                </a:path>
              </a:pathLst>
            </a:custGeom>
            <a:solidFill>
              <a:srgbClr val="93B6D2"/>
            </a:solidFill>
          </p:spPr>
          <p:txBody>
            <a:bodyPr wrap="square" lIns="0" tIns="0" rIns="0" bIns="0" rtlCol="0"/>
            <a:lstStyle/>
            <a:p>
              <a:endParaRPr/>
            </a:p>
          </p:txBody>
        </p:sp>
        <p:sp>
          <p:nvSpPr>
            <p:cNvPr id="9" name="object 9"/>
            <p:cNvSpPr/>
            <p:nvPr/>
          </p:nvSpPr>
          <p:spPr>
            <a:xfrm>
              <a:off x="6076950" y="3947922"/>
              <a:ext cx="563880" cy="605155"/>
            </a:xfrm>
            <a:custGeom>
              <a:avLst/>
              <a:gdLst/>
              <a:ahLst/>
              <a:cxnLst/>
              <a:rect l="l" t="t" r="r" b="b"/>
              <a:pathLst>
                <a:path w="563879" h="605154">
                  <a:moveTo>
                    <a:pt x="0" y="605027"/>
                  </a:moveTo>
                  <a:lnTo>
                    <a:pt x="563879" y="605027"/>
                  </a:lnTo>
                  <a:lnTo>
                    <a:pt x="563879" y="0"/>
                  </a:lnTo>
                  <a:lnTo>
                    <a:pt x="0" y="0"/>
                  </a:lnTo>
                  <a:lnTo>
                    <a:pt x="0" y="605027"/>
                  </a:lnTo>
                  <a:close/>
                </a:path>
              </a:pathLst>
            </a:custGeom>
            <a:ln w="19812">
              <a:solidFill>
                <a:srgbClr val="6B859A"/>
              </a:solidFill>
            </a:ln>
          </p:spPr>
          <p:txBody>
            <a:bodyPr wrap="square" lIns="0" tIns="0" rIns="0" bIns="0" rtlCol="0"/>
            <a:lstStyle/>
            <a:p>
              <a:endParaRPr/>
            </a:p>
          </p:txBody>
        </p:sp>
      </p:grpSp>
      <p:sp>
        <p:nvSpPr>
          <p:cNvPr id="10" name="object 10"/>
          <p:cNvSpPr txBox="1"/>
          <p:nvPr/>
        </p:nvSpPr>
        <p:spPr>
          <a:xfrm>
            <a:off x="5953505" y="3342131"/>
            <a:ext cx="554355" cy="299720"/>
          </a:xfrm>
          <a:prstGeom prst="rect">
            <a:avLst/>
          </a:prstGeom>
        </p:spPr>
        <p:txBody>
          <a:bodyPr vert="horz" wrap="square" lIns="0" tIns="12700" rIns="0" bIns="0" rtlCol="0">
            <a:spAutoFit/>
          </a:bodyPr>
          <a:lstStyle/>
          <a:p>
            <a:pPr marR="3175" algn="ctr">
              <a:lnSpc>
                <a:spcPct val="100000"/>
              </a:lnSpc>
              <a:spcBef>
                <a:spcPts val="100"/>
              </a:spcBef>
            </a:pPr>
            <a:r>
              <a:rPr sz="1800" dirty="0">
                <a:solidFill>
                  <a:srgbClr val="FFFFFF"/>
                </a:solidFill>
                <a:latin typeface="Arial"/>
                <a:cs typeface="Arial"/>
              </a:rPr>
              <a:t>K</a:t>
            </a:r>
            <a:endParaRPr sz="1800">
              <a:latin typeface="Arial"/>
              <a:cs typeface="Arial"/>
            </a:endParaRPr>
          </a:p>
        </p:txBody>
      </p:sp>
      <p:sp>
        <p:nvSpPr>
          <p:cNvPr id="11" name="object 11"/>
          <p:cNvSpPr/>
          <p:nvPr/>
        </p:nvSpPr>
        <p:spPr>
          <a:xfrm>
            <a:off x="4427473" y="4272406"/>
            <a:ext cx="2895600" cy="1256030"/>
          </a:xfrm>
          <a:custGeom>
            <a:avLst/>
            <a:gdLst/>
            <a:ahLst/>
            <a:cxnLst/>
            <a:rect l="l" t="t" r="r" b="b"/>
            <a:pathLst>
              <a:path w="2895600" h="1256029">
                <a:moveTo>
                  <a:pt x="0" y="1255775"/>
                </a:moveTo>
                <a:lnTo>
                  <a:pt x="2895600" y="1255775"/>
                </a:lnTo>
                <a:lnTo>
                  <a:pt x="2895600" y="0"/>
                </a:lnTo>
                <a:lnTo>
                  <a:pt x="0" y="0"/>
                </a:lnTo>
                <a:lnTo>
                  <a:pt x="0" y="1255775"/>
                </a:lnTo>
                <a:close/>
              </a:path>
            </a:pathLst>
          </a:custGeom>
          <a:ln w="19812">
            <a:solidFill>
              <a:srgbClr val="6B859A"/>
            </a:solidFill>
          </a:ln>
        </p:spPr>
        <p:txBody>
          <a:bodyPr wrap="square" lIns="0" tIns="0" rIns="0" bIns="0" rtlCol="0"/>
          <a:lstStyle/>
          <a:p>
            <a:endParaRPr/>
          </a:p>
        </p:txBody>
      </p:sp>
      <p:sp>
        <p:nvSpPr>
          <p:cNvPr id="12" name="object 12"/>
          <p:cNvSpPr txBox="1"/>
          <p:nvPr/>
        </p:nvSpPr>
        <p:spPr>
          <a:xfrm>
            <a:off x="4434088" y="4564009"/>
            <a:ext cx="562610" cy="607060"/>
          </a:xfrm>
          <a:prstGeom prst="rect">
            <a:avLst/>
          </a:prstGeom>
          <a:solidFill>
            <a:srgbClr val="93B6D2"/>
          </a:solidFill>
          <a:ln w="19811">
            <a:solidFill>
              <a:srgbClr val="6B859A"/>
            </a:solidFill>
          </a:ln>
        </p:spPr>
        <p:txBody>
          <a:bodyPr vert="horz" wrap="square" lIns="0" tIns="160020" rIns="0" bIns="0" rtlCol="0">
            <a:spAutoFit/>
          </a:bodyPr>
          <a:lstStyle/>
          <a:p>
            <a:pPr algn="ctr">
              <a:lnSpc>
                <a:spcPct val="100000"/>
              </a:lnSpc>
              <a:spcBef>
                <a:spcPts val="1260"/>
              </a:spcBef>
            </a:pPr>
            <a:r>
              <a:rPr sz="1800" dirty="0">
                <a:solidFill>
                  <a:srgbClr val="FFFFFF"/>
                </a:solidFill>
                <a:latin typeface="Arial"/>
                <a:cs typeface="Arial"/>
              </a:rPr>
              <a:t>K</a:t>
            </a:r>
            <a:endParaRPr sz="1800">
              <a:latin typeface="Arial"/>
              <a:cs typeface="Arial"/>
            </a:endParaRPr>
          </a:p>
        </p:txBody>
      </p:sp>
      <p:sp>
        <p:nvSpPr>
          <p:cNvPr id="13" name="object 13"/>
          <p:cNvSpPr txBox="1"/>
          <p:nvPr/>
        </p:nvSpPr>
        <p:spPr>
          <a:xfrm>
            <a:off x="2576483" y="2887915"/>
            <a:ext cx="1018377" cy="843821"/>
          </a:xfrm>
          <a:prstGeom prst="rect">
            <a:avLst/>
          </a:prstGeom>
        </p:spPr>
        <p:txBody>
          <a:bodyPr vert="horz" wrap="square" lIns="0" tIns="12700" rIns="0" bIns="0" rtlCol="0">
            <a:spAutoFit/>
          </a:bodyPr>
          <a:lstStyle/>
          <a:p>
            <a:pPr marL="12700" marR="5080">
              <a:lnSpc>
                <a:spcPct val="100000"/>
              </a:lnSpc>
              <a:spcBef>
                <a:spcPts val="100"/>
              </a:spcBef>
            </a:pPr>
            <a:r>
              <a:rPr b="1" dirty="0">
                <a:latin typeface="Arial"/>
                <a:cs typeface="Arial"/>
              </a:rPr>
              <a:t>KBs  Cluster  Ser</a:t>
            </a:r>
            <a:r>
              <a:rPr b="1" spc="-25" dirty="0">
                <a:latin typeface="Arial"/>
                <a:cs typeface="Arial"/>
              </a:rPr>
              <a:t>v</a:t>
            </a:r>
            <a:r>
              <a:rPr b="1" dirty="0">
                <a:latin typeface="Arial"/>
                <a:cs typeface="Arial"/>
              </a:rPr>
              <a:t>ices</a:t>
            </a:r>
            <a:endParaRPr>
              <a:latin typeface="Arial"/>
              <a:cs typeface="Arial"/>
            </a:endParaRPr>
          </a:p>
        </p:txBody>
      </p:sp>
      <p:sp>
        <p:nvSpPr>
          <p:cNvPr id="14" name="object 14"/>
          <p:cNvSpPr txBox="1"/>
          <p:nvPr/>
        </p:nvSpPr>
        <p:spPr>
          <a:xfrm>
            <a:off x="2477007" y="1743455"/>
            <a:ext cx="13728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00000"/>
                </a:solidFill>
                <a:latin typeface="Arial"/>
                <a:cs typeface="Arial"/>
              </a:rPr>
              <a:t>Master</a:t>
            </a:r>
            <a:r>
              <a:rPr sz="1800" b="1" spc="-60" dirty="0">
                <a:solidFill>
                  <a:srgbClr val="C00000"/>
                </a:solidFill>
                <a:latin typeface="Arial"/>
                <a:cs typeface="Arial"/>
              </a:rPr>
              <a:t> </a:t>
            </a:r>
            <a:r>
              <a:rPr sz="1800" b="1" dirty="0">
                <a:solidFill>
                  <a:srgbClr val="C00000"/>
                </a:solidFill>
                <a:latin typeface="Arial"/>
                <a:cs typeface="Arial"/>
              </a:rPr>
              <a:t>node</a:t>
            </a:r>
            <a:endParaRPr sz="1800">
              <a:latin typeface="Arial"/>
              <a:cs typeface="Arial"/>
            </a:endParaRPr>
          </a:p>
        </p:txBody>
      </p:sp>
      <p:grpSp>
        <p:nvGrpSpPr>
          <p:cNvPr id="15" name="object 15"/>
          <p:cNvGrpSpPr/>
          <p:nvPr/>
        </p:nvGrpSpPr>
        <p:grpSpPr>
          <a:xfrm>
            <a:off x="-3047" y="2182367"/>
            <a:ext cx="1487805" cy="2727960"/>
            <a:chOff x="-3047" y="2182367"/>
            <a:chExt cx="1487805" cy="2727960"/>
          </a:xfrm>
        </p:grpSpPr>
        <p:sp>
          <p:nvSpPr>
            <p:cNvPr id="16" name="object 16"/>
            <p:cNvSpPr/>
            <p:nvPr/>
          </p:nvSpPr>
          <p:spPr>
            <a:xfrm>
              <a:off x="6857" y="2192273"/>
              <a:ext cx="1468120" cy="2708275"/>
            </a:xfrm>
            <a:custGeom>
              <a:avLst/>
              <a:gdLst/>
              <a:ahLst/>
              <a:cxnLst/>
              <a:rect l="l" t="t" r="r" b="b"/>
              <a:pathLst>
                <a:path w="1468120" h="2708275">
                  <a:moveTo>
                    <a:pt x="183451" y="2524633"/>
                  </a:moveTo>
                  <a:lnTo>
                    <a:pt x="183451" y="91693"/>
                  </a:lnTo>
                  <a:lnTo>
                    <a:pt x="190660" y="55989"/>
                  </a:lnTo>
                  <a:lnTo>
                    <a:pt x="210319" y="26844"/>
                  </a:lnTo>
                  <a:lnTo>
                    <a:pt x="239478" y="7201"/>
                  </a:lnTo>
                  <a:lnTo>
                    <a:pt x="275183" y="0"/>
                  </a:lnTo>
                  <a:lnTo>
                    <a:pt x="1375917" y="0"/>
                  </a:lnTo>
                  <a:lnTo>
                    <a:pt x="1411622" y="7201"/>
                  </a:lnTo>
                  <a:lnTo>
                    <a:pt x="1440767" y="26844"/>
                  </a:lnTo>
                  <a:lnTo>
                    <a:pt x="1460410" y="55989"/>
                  </a:lnTo>
                  <a:lnTo>
                    <a:pt x="1467611" y="91693"/>
                  </a:lnTo>
                  <a:lnTo>
                    <a:pt x="1460410" y="127398"/>
                  </a:lnTo>
                  <a:lnTo>
                    <a:pt x="1440767" y="156543"/>
                  </a:lnTo>
                  <a:lnTo>
                    <a:pt x="1411622" y="176186"/>
                  </a:lnTo>
                  <a:lnTo>
                    <a:pt x="1375917" y="183387"/>
                  </a:lnTo>
                  <a:lnTo>
                    <a:pt x="1284097" y="183387"/>
                  </a:lnTo>
                  <a:lnTo>
                    <a:pt x="1284097" y="2616454"/>
                  </a:lnTo>
                  <a:lnTo>
                    <a:pt x="1276897" y="2652158"/>
                  </a:lnTo>
                  <a:lnTo>
                    <a:pt x="1257260" y="2681303"/>
                  </a:lnTo>
                  <a:lnTo>
                    <a:pt x="1228123" y="2700946"/>
                  </a:lnTo>
                  <a:lnTo>
                    <a:pt x="1192428" y="2708148"/>
                  </a:lnTo>
                  <a:lnTo>
                    <a:pt x="91725" y="2708148"/>
                  </a:lnTo>
                  <a:lnTo>
                    <a:pt x="56021" y="2700946"/>
                  </a:lnTo>
                  <a:lnTo>
                    <a:pt x="26865" y="2681303"/>
                  </a:lnTo>
                  <a:lnTo>
                    <a:pt x="7208" y="2652158"/>
                  </a:lnTo>
                  <a:lnTo>
                    <a:pt x="0" y="2616454"/>
                  </a:lnTo>
                  <a:lnTo>
                    <a:pt x="7208" y="2580729"/>
                  </a:lnTo>
                  <a:lnTo>
                    <a:pt x="26865" y="2551541"/>
                  </a:lnTo>
                  <a:lnTo>
                    <a:pt x="56021" y="2531854"/>
                  </a:lnTo>
                  <a:lnTo>
                    <a:pt x="91725" y="2524633"/>
                  </a:lnTo>
                  <a:lnTo>
                    <a:pt x="183451" y="2524633"/>
                  </a:lnTo>
                  <a:close/>
                </a:path>
              </a:pathLst>
            </a:custGeom>
            <a:ln w="19812">
              <a:solidFill>
                <a:srgbClr val="6B859A"/>
              </a:solidFill>
            </a:ln>
          </p:spPr>
          <p:txBody>
            <a:bodyPr wrap="square" lIns="0" tIns="0" rIns="0" bIns="0" rtlCol="0"/>
            <a:lstStyle/>
            <a:p>
              <a:endParaRPr/>
            </a:p>
          </p:txBody>
        </p:sp>
        <p:sp>
          <p:nvSpPr>
            <p:cNvPr id="17" name="object 17"/>
            <p:cNvSpPr/>
            <p:nvPr/>
          </p:nvSpPr>
          <p:spPr>
            <a:xfrm>
              <a:off x="226263" y="2182367"/>
              <a:ext cx="157403" cy="203199"/>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82041" y="2375661"/>
              <a:ext cx="1009015" cy="0"/>
            </a:xfrm>
            <a:custGeom>
              <a:avLst/>
              <a:gdLst/>
              <a:ahLst/>
              <a:cxnLst/>
              <a:rect l="l" t="t" r="r" b="b"/>
              <a:pathLst>
                <a:path w="1009015">
                  <a:moveTo>
                    <a:pt x="1008913" y="0"/>
                  </a:moveTo>
                  <a:lnTo>
                    <a:pt x="0" y="0"/>
                  </a:lnTo>
                </a:path>
              </a:pathLst>
            </a:custGeom>
            <a:ln w="19812">
              <a:solidFill>
                <a:srgbClr val="6B859A"/>
              </a:solidFill>
            </a:ln>
          </p:spPr>
          <p:txBody>
            <a:bodyPr wrap="square" lIns="0" tIns="0" rIns="0" bIns="0" rtlCol="0"/>
            <a:lstStyle/>
            <a:p>
              <a:endParaRPr/>
            </a:p>
          </p:txBody>
        </p:sp>
        <p:sp>
          <p:nvSpPr>
            <p:cNvPr id="19" name="object 19"/>
            <p:cNvSpPr/>
            <p:nvPr/>
          </p:nvSpPr>
          <p:spPr>
            <a:xfrm>
              <a:off x="88677" y="4707000"/>
              <a:ext cx="111537" cy="203327"/>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278993" y="1855673"/>
            <a:ext cx="1232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App1</a:t>
            </a:r>
            <a:r>
              <a:rPr sz="1800" spc="-55" dirty="0">
                <a:latin typeface="Arial"/>
                <a:cs typeface="Arial"/>
              </a:rPr>
              <a:t> </a:t>
            </a:r>
            <a:r>
              <a:rPr sz="1800" spc="-5" dirty="0">
                <a:latin typeface="Arial"/>
                <a:cs typeface="Arial"/>
              </a:rPr>
              <a:t>config</a:t>
            </a:r>
            <a:endParaRPr sz="1800">
              <a:latin typeface="Arial"/>
              <a:cs typeface="Arial"/>
            </a:endParaRPr>
          </a:p>
        </p:txBody>
      </p:sp>
      <p:sp>
        <p:nvSpPr>
          <p:cNvPr id="21" name="object 21"/>
          <p:cNvSpPr txBox="1"/>
          <p:nvPr/>
        </p:nvSpPr>
        <p:spPr>
          <a:xfrm>
            <a:off x="278993" y="2680208"/>
            <a:ext cx="894715" cy="112268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Pod1:</a:t>
            </a:r>
            <a:endParaRPr sz="1800">
              <a:latin typeface="Arial"/>
              <a:cs typeface="Arial"/>
            </a:endParaRPr>
          </a:p>
          <a:p>
            <a:pPr marL="76200">
              <a:lnSpc>
                <a:spcPct val="100000"/>
              </a:lnSpc>
            </a:pPr>
            <a:r>
              <a:rPr sz="1800" dirty="0">
                <a:latin typeface="Arial"/>
                <a:cs typeface="Arial"/>
              </a:rPr>
              <a:t>+</a:t>
            </a:r>
            <a:r>
              <a:rPr sz="1800" spc="-80" dirty="0">
                <a:latin typeface="Arial"/>
                <a:cs typeface="Arial"/>
              </a:rPr>
              <a:t> </a:t>
            </a:r>
            <a:r>
              <a:rPr sz="1800" spc="-5" dirty="0">
                <a:latin typeface="Arial"/>
                <a:cs typeface="Arial"/>
              </a:rPr>
              <a:t>Cont1</a:t>
            </a:r>
            <a:endParaRPr sz="1800">
              <a:latin typeface="Arial"/>
              <a:cs typeface="Arial"/>
            </a:endParaRPr>
          </a:p>
          <a:p>
            <a:pPr marL="76200" marR="5080">
              <a:lnSpc>
                <a:spcPct val="100000"/>
              </a:lnSpc>
            </a:pPr>
            <a:r>
              <a:rPr sz="1800" dirty="0">
                <a:latin typeface="Arial"/>
                <a:cs typeface="Arial"/>
              </a:rPr>
              <a:t>+</a:t>
            </a:r>
            <a:r>
              <a:rPr sz="1800" spc="-95" dirty="0">
                <a:latin typeface="Arial"/>
                <a:cs typeface="Arial"/>
              </a:rPr>
              <a:t> </a:t>
            </a:r>
            <a:r>
              <a:rPr sz="1800" spc="-5" dirty="0">
                <a:latin typeface="Arial"/>
                <a:cs typeface="Arial"/>
              </a:rPr>
              <a:t>Cont2  Rep=3</a:t>
            </a:r>
            <a:endParaRPr sz="1800">
              <a:latin typeface="Arial"/>
              <a:cs typeface="Arial"/>
            </a:endParaRPr>
          </a:p>
        </p:txBody>
      </p:sp>
      <p:sp>
        <p:nvSpPr>
          <p:cNvPr id="22" name="object 22"/>
          <p:cNvSpPr txBox="1"/>
          <p:nvPr/>
        </p:nvSpPr>
        <p:spPr>
          <a:xfrm>
            <a:off x="278993" y="4052061"/>
            <a:ext cx="831850" cy="8483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Pod2:</a:t>
            </a:r>
            <a:endParaRPr sz="1800">
              <a:latin typeface="Arial"/>
              <a:cs typeface="Arial"/>
            </a:endParaRPr>
          </a:p>
          <a:p>
            <a:pPr marL="76200" marR="5080">
              <a:lnSpc>
                <a:spcPct val="100000"/>
              </a:lnSpc>
            </a:pPr>
            <a:r>
              <a:rPr sz="1800" spc="-5" dirty="0">
                <a:latin typeface="Arial"/>
                <a:cs typeface="Arial"/>
              </a:rPr>
              <a:t>+Co</a:t>
            </a:r>
            <a:r>
              <a:rPr sz="1800" spc="-15" dirty="0">
                <a:latin typeface="Arial"/>
                <a:cs typeface="Arial"/>
              </a:rPr>
              <a:t>n</a:t>
            </a:r>
            <a:r>
              <a:rPr sz="1800" dirty="0">
                <a:latin typeface="Arial"/>
                <a:cs typeface="Arial"/>
              </a:rPr>
              <a:t>t3  </a:t>
            </a:r>
            <a:r>
              <a:rPr sz="1800" spc="-5" dirty="0">
                <a:latin typeface="Arial"/>
                <a:cs typeface="Arial"/>
              </a:rPr>
              <a:t>Rep=2</a:t>
            </a:r>
            <a:endParaRPr sz="1800">
              <a:latin typeface="Arial"/>
              <a:cs typeface="Arial"/>
            </a:endParaRPr>
          </a:p>
        </p:txBody>
      </p:sp>
      <p:sp>
        <p:nvSpPr>
          <p:cNvPr id="23" name="object 23"/>
          <p:cNvSpPr/>
          <p:nvPr/>
        </p:nvSpPr>
        <p:spPr>
          <a:xfrm>
            <a:off x="6291151" y="1897034"/>
            <a:ext cx="818515" cy="270553"/>
          </a:xfrm>
          <a:custGeom>
            <a:avLst/>
            <a:gdLst/>
            <a:ahLst/>
            <a:cxnLst/>
            <a:rect l="l" t="t" r="r" b="b"/>
            <a:pathLst>
              <a:path w="818515" h="370839">
                <a:moveTo>
                  <a:pt x="0" y="370332"/>
                </a:moveTo>
                <a:lnTo>
                  <a:pt x="818387" y="370332"/>
                </a:lnTo>
                <a:lnTo>
                  <a:pt x="818387" y="0"/>
                </a:lnTo>
                <a:lnTo>
                  <a:pt x="0" y="0"/>
                </a:lnTo>
                <a:lnTo>
                  <a:pt x="0" y="370332"/>
                </a:lnTo>
                <a:close/>
              </a:path>
            </a:pathLst>
          </a:custGeom>
          <a:ln w="9144">
            <a:solidFill>
              <a:srgbClr val="000000"/>
            </a:solidFill>
          </a:ln>
        </p:spPr>
        <p:txBody>
          <a:bodyPr wrap="square" lIns="0" tIns="0" rIns="0" bIns="0" rtlCol="0"/>
          <a:lstStyle/>
          <a:p>
            <a:endParaRPr/>
          </a:p>
        </p:txBody>
      </p:sp>
      <p:sp>
        <p:nvSpPr>
          <p:cNvPr id="25" name="object 25"/>
          <p:cNvSpPr/>
          <p:nvPr/>
        </p:nvSpPr>
        <p:spPr>
          <a:xfrm>
            <a:off x="3654038" y="2218371"/>
            <a:ext cx="755411" cy="2345638"/>
          </a:xfrm>
          <a:custGeom>
            <a:avLst/>
            <a:gdLst/>
            <a:ahLst/>
            <a:cxnLst/>
            <a:rect l="l" t="t" r="r" b="b"/>
            <a:pathLst>
              <a:path w="1371600" h="3524250">
                <a:moveTo>
                  <a:pt x="0" y="1770760"/>
                </a:moveTo>
                <a:lnTo>
                  <a:pt x="1364996" y="0"/>
                </a:lnTo>
              </a:path>
              <a:path w="1371600" h="3524250">
                <a:moveTo>
                  <a:pt x="0" y="1770126"/>
                </a:moveTo>
                <a:lnTo>
                  <a:pt x="1371600" y="1767839"/>
                </a:lnTo>
              </a:path>
              <a:path w="1371600" h="3524250">
                <a:moveTo>
                  <a:pt x="0" y="1770888"/>
                </a:moveTo>
                <a:lnTo>
                  <a:pt x="1364996" y="3523996"/>
                </a:lnTo>
              </a:path>
            </a:pathLst>
          </a:custGeom>
          <a:ln w="10668">
            <a:solidFill>
              <a:srgbClr val="93B6D2"/>
            </a:solidFill>
          </a:ln>
        </p:spPr>
        <p:txBody>
          <a:bodyPr wrap="square" lIns="0" tIns="0" rIns="0" bIns="0" rtlCol="0"/>
          <a:lstStyle/>
          <a:p>
            <a:endParaRPr/>
          </a:p>
        </p:txBody>
      </p:sp>
      <p:sp>
        <p:nvSpPr>
          <p:cNvPr id="27" name="object 27"/>
          <p:cNvSpPr txBox="1"/>
          <p:nvPr/>
        </p:nvSpPr>
        <p:spPr>
          <a:xfrm>
            <a:off x="4124888" y="2986785"/>
            <a:ext cx="2875915" cy="299720"/>
          </a:xfrm>
          <a:prstGeom prst="rect">
            <a:avLst/>
          </a:prstGeom>
        </p:spPr>
        <p:txBody>
          <a:bodyPr vert="horz" wrap="square" lIns="0" tIns="12700" rIns="0" bIns="0" rtlCol="0">
            <a:spAutoFit/>
          </a:bodyPr>
          <a:lstStyle/>
          <a:p>
            <a:pPr marL="1617345">
              <a:lnSpc>
                <a:spcPct val="100000"/>
              </a:lnSpc>
              <a:spcBef>
                <a:spcPts val="100"/>
              </a:spcBef>
            </a:pPr>
            <a:r>
              <a:rPr sz="1800" spc="-5" dirty="0">
                <a:latin typeface="Arial"/>
                <a:cs typeface="Arial"/>
              </a:rPr>
              <a:t>P1-</a:t>
            </a:r>
            <a:endParaRPr sz="1800">
              <a:latin typeface="Arial"/>
              <a:cs typeface="Arial"/>
            </a:endParaRPr>
          </a:p>
        </p:txBody>
      </p:sp>
      <p:sp>
        <p:nvSpPr>
          <p:cNvPr id="28" name="object 28"/>
          <p:cNvSpPr txBox="1"/>
          <p:nvPr/>
        </p:nvSpPr>
        <p:spPr>
          <a:xfrm>
            <a:off x="6292366" y="3179918"/>
            <a:ext cx="1045210" cy="299720"/>
          </a:xfrm>
          <a:prstGeom prst="rect">
            <a:avLst/>
          </a:prstGeom>
        </p:spPr>
        <p:txBody>
          <a:bodyPr vert="horz" wrap="square" lIns="0" tIns="12700" rIns="0" bIns="0" rtlCol="0">
            <a:spAutoFit/>
          </a:bodyPr>
          <a:lstStyle/>
          <a:p>
            <a:pPr marL="38100">
              <a:lnSpc>
                <a:spcPct val="100000"/>
              </a:lnSpc>
              <a:spcBef>
                <a:spcPts val="100"/>
              </a:spcBef>
            </a:pPr>
            <a:r>
              <a:rPr sz="1800" b="1" spc="-195">
                <a:solidFill>
                  <a:srgbClr val="C00000"/>
                </a:solidFill>
                <a:latin typeface="Arial"/>
                <a:cs typeface="Arial"/>
              </a:rPr>
              <a:t>Worker</a:t>
            </a:r>
            <a:r>
              <a:rPr sz="1800" b="1" spc="-85">
                <a:solidFill>
                  <a:srgbClr val="C00000"/>
                </a:solidFill>
                <a:latin typeface="Arial"/>
                <a:cs typeface="Arial"/>
              </a:rPr>
              <a:t> </a:t>
            </a:r>
            <a:endParaRPr sz="2700" baseline="15432">
              <a:latin typeface="Arial"/>
              <a:cs typeface="Arial"/>
            </a:endParaRPr>
          </a:p>
        </p:txBody>
      </p:sp>
      <p:sp>
        <p:nvSpPr>
          <p:cNvPr id="29" name="object 29"/>
          <p:cNvSpPr txBox="1"/>
          <p:nvPr/>
        </p:nvSpPr>
        <p:spPr>
          <a:xfrm>
            <a:off x="6073166" y="4683071"/>
            <a:ext cx="817244" cy="318036"/>
          </a:xfrm>
          <a:prstGeom prst="rect">
            <a:avLst/>
          </a:prstGeom>
          <a:ln w="9144">
            <a:solidFill>
              <a:srgbClr val="000000"/>
            </a:solidFill>
          </a:ln>
        </p:spPr>
        <p:txBody>
          <a:bodyPr vert="horz" wrap="square" lIns="0" tIns="40640" rIns="0" bIns="0" rtlCol="0">
            <a:spAutoFit/>
          </a:bodyPr>
          <a:lstStyle/>
          <a:p>
            <a:pPr marL="92075">
              <a:lnSpc>
                <a:spcPct val="100000"/>
              </a:lnSpc>
              <a:spcBef>
                <a:spcPts val="320"/>
              </a:spcBef>
            </a:pPr>
            <a:r>
              <a:rPr sz="1800" spc="-5">
                <a:latin typeface="Arial"/>
                <a:cs typeface="Arial"/>
              </a:rPr>
              <a:t>P1-</a:t>
            </a:r>
            <a:r>
              <a:rPr lang="en-US" sz="1800" spc="-5">
                <a:latin typeface="Arial"/>
                <a:cs typeface="Arial"/>
              </a:rPr>
              <a:t> R3</a:t>
            </a:r>
            <a:endParaRPr sz="1800">
              <a:latin typeface="Arial"/>
              <a:cs typeface="Arial"/>
            </a:endParaRPr>
          </a:p>
        </p:txBody>
      </p:sp>
      <p:sp>
        <p:nvSpPr>
          <p:cNvPr id="30" name="object 30"/>
          <p:cNvSpPr txBox="1"/>
          <p:nvPr/>
        </p:nvSpPr>
        <p:spPr>
          <a:xfrm>
            <a:off x="5138991" y="4477892"/>
            <a:ext cx="1083945" cy="299720"/>
          </a:xfrm>
          <a:prstGeom prst="rect">
            <a:avLst/>
          </a:prstGeom>
        </p:spPr>
        <p:txBody>
          <a:bodyPr vert="horz" wrap="square" lIns="0" tIns="12700" rIns="0" bIns="0" rtlCol="0">
            <a:spAutoFit/>
          </a:bodyPr>
          <a:lstStyle/>
          <a:p>
            <a:pPr marL="38100">
              <a:lnSpc>
                <a:spcPct val="100000"/>
              </a:lnSpc>
              <a:spcBef>
                <a:spcPts val="100"/>
              </a:spcBef>
            </a:pPr>
            <a:r>
              <a:rPr sz="1800" b="1" spc="-75">
                <a:solidFill>
                  <a:srgbClr val="C00000"/>
                </a:solidFill>
                <a:latin typeface="Arial"/>
                <a:cs typeface="Arial"/>
              </a:rPr>
              <a:t>Worker</a:t>
            </a:r>
            <a:endParaRPr sz="2700" baseline="13888">
              <a:latin typeface="Arial"/>
              <a:cs typeface="Arial"/>
            </a:endParaRPr>
          </a:p>
        </p:txBody>
      </p:sp>
      <p:sp>
        <p:nvSpPr>
          <p:cNvPr id="31" name="object 31"/>
          <p:cNvSpPr/>
          <p:nvPr/>
        </p:nvSpPr>
        <p:spPr>
          <a:xfrm>
            <a:off x="6022058" y="1358684"/>
            <a:ext cx="818515" cy="278130"/>
          </a:xfrm>
          <a:custGeom>
            <a:avLst/>
            <a:gdLst/>
            <a:ahLst/>
            <a:cxnLst/>
            <a:rect l="l" t="t" r="r" b="b"/>
            <a:pathLst>
              <a:path w="818515" h="368935">
                <a:moveTo>
                  <a:pt x="0" y="368808"/>
                </a:moveTo>
                <a:lnTo>
                  <a:pt x="818388" y="368808"/>
                </a:lnTo>
                <a:lnTo>
                  <a:pt x="818388" y="0"/>
                </a:lnTo>
                <a:lnTo>
                  <a:pt x="0" y="0"/>
                </a:lnTo>
                <a:lnTo>
                  <a:pt x="0" y="368808"/>
                </a:lnTo>
                <a:close/>
              </a:path>
            </a:pathLst>
          </a:custGeom>
          <a:ln w="9144">
            <a:solidFill>
              <a:srgbClr val="000000"/>
            </a:solidFill>
          </a:ln>
        </p:spPr>
        <p:txBody>
          <a:bodyPr wrap="square" lIns="0" tIns="0" rIns="0" bIns="0" rtlCol="0"/>
          <a:lstStyle/>
          <a:p>
            <a:endParaRPr/>
          </a:p>
        </p:txBody>
      </p:sp>
      <p:graphicFrame>
        <p:nvGraphicFramePr>
          <p:cNvPr id="32" name="object 32"/>
          <p:cNvGraphicFramePr>
            <a:graphicFrameLocks noGrp="1"/>
          </p:cNvGraphicFramePr>
          <p:nvPr/>
        </p:nvGraphicFramePr>
        <p:xfrm>
          <a:off x="4446000" y="1326635"/>
          <a:ext cx="2725202" cy="1255775"/>
        </p:xfrm>
        <a:graphic>
          <a:graphicData uri="http://schemas.openxmlformats.org/drawingml/2006/table">
            <a:tbl>
              <a:tblPr firstRow="1" bandRow="1">
                <a:tableStyleId>{2D5ABB26-0587-4C30-8999-92F81FD0307C}</a:tableStyleId>
              </a:tblPr>
              <a:tblGrid>
                <a:gridCol w="530698">
                  <a:extLst>
                    <a:ext uri="{9D8B030D-6E8A-4147-A177-3AD203B41FA5}">
                      <a16:colId xmlns:a16="http://schemas.microsoft.com/office/drawing/2014/main" val="20000"/>
                    </a:ext>
                  </a:extLst>
                </a:gridCol>
                <a:gridCol w="2194504">
                  <a:extLst>
                    <a:ext uri="{9D8B030D-6E8A-4147-A177-3AD203B41FA5}">
                      <a16:colId xmlns:a16="http://schemas.microsoft.com/office/drawing/2014/main" val="20001"/>
                    </a:ext>
                  </a:extLst>
                </a:gridCol>
              </a:tblGrid>
              <a:tr h="324612">
                <a:tc gridSpan="2">
                  <a:txBody>
                    <a:bodyPr/>
                    <a:lstStyle/>
                    <a:p>
                      <a:pPr marL="1628139">
                        <a:lnSpc>
                          <a:spcPts val="1745"/>
                        </a:lnSpc>
                        <a:spcBef>
                          <a:spcPts val="705"/>
                        </a:spcBef>
                      </a:pPr>
                      <a:r>
                        <a:rPr sz="1800" spc="-5" dirty="0">
                          <a:latin typeface="Arial"/>
                          <a:cs typeface="Arial"/>
                        </a:rPr>
                        <a:t>P1-</a:t>
                      </a:r>
                      <a:endParaRPr sz="1800">
                        <a:latin typeface="Arial"/>
                        <a:cs typeface="Arial"/>
                      </a:endParaRPr>
                    </a:p>
                  </a:txBody>
                  <a:tcPr marL="0" marR="0" marT="89535" marB="0">
                    <a:lnL w="28575">
                      <a:solidFill>
                        <a:srgbClr val="6B859A"/>
                      </a:solidFill>
                      <a:prstDash val="solid"/>
                    </a:lnL>
                    <a:lnR w="28575">
                      <a:solidFill>
                        <a:srgbClr val="6B859A"/>
                      </a:solidFill>
                      <a:prstDash val="solid"/>
                    </a:lnR>
                    <a:lnT w="28575">
                      <a:solidFill>
                        <a:srgbClr val="6B859A"/>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605027">
                <a:tc>
                  <a:txBody>
                    <a:bodyPr/>
                    <a:lstStyle/>
                    <a:p>
                      <a:pPr algn="ctr">
                        <a:lnSpc>
                          <a:spcPct val="100000"/>
                        </a:lnSpc>
                        <a:spcBef>
                          <a:spcPts val="1255"/>
                        </a:spcBef>
                      </a:pPr>
                      <a:r>
                        <a:rPr sz="1800" dirty="0">
                          <a:solidFill>
                            <a:srgbClr val="FFFFFF"/>
                          </a:solidFill>
                          <a:latin typeface="Arial"/>
                          <a:cs typeface="Arial"/>
                        </a:rPr>
                        <a:t>K</a:t>
                      </a:r>
                      <a:endParaRPr sz="1800">
                        <a:latin typeface="Arial"/>
                        <a:cs typeface="Arial"/>
                      </a:endParaRPr>
                    </a:p>
                  </a:txBody>
                  <a:tcPr marL="0" marR="0" marT="159385" marB="0">
                    <a:lnL w="28575">
                      <a:solidFill>
                        <a:srgbClr val="6B859A"/>
                      </a:solidFill>
                      <a:prstDash val="solid"/>
                    </a:lnL>
                    <a:lnR w="28575">
                      <a:solidFill>
                        <a:srgbClr val="6B859A"/>
                      </a:solidFill>
                      <a:prstDash val="solid"/>
                    </a:lnR>
                    <a:lnB w="28575">
                      <a:solidFill>
                        <a:srgbClr val="6B859A"/>
                      </a:solidFill>
                      <a:prstDash val="solid"/>
                    </a:lnB>
                    <a:solidFill>
                      <a:srgbClr val="93B6D2"/>
                    </a:solidFill>
                  </a:tcPr>
                </a:tc>
                <a:tc>
                  <a:txBody>
                    <a:bodyPr/>
                    <a:lstStyle/>
                    <a:p>
                      <a:pPr marR="590550" algn="ctr">
                        <a:lnSpc>
                          <a:spcPts val="1639"/>
                        </a:lnSpc>
                        <a:spcBef>
                          <a:spcPts val="310"/>
                        </a:spcBef>
                        <a:tabLst>
                          <a:tab pos="687705" algn="l"/>
                        </a:tabLst>
                      </a:pPr>
                      <a:r>
                        <a:rPr sz="2700" b="1" baseline="-33950">
                          <a:solidFill>
                            <a:srgbClr val="C00000"/>
                          </a:solidFill>
                          <a:latin typeface="Arial"/>
                          <a:cs typeface="Arial"/>
                        </a:rPr>
                        <a:t>W</a:t>
                      </a:r>
                      <a:r>
                        <a:rPr lang="en-US" sz="2700" b="1" baseline="-33950">
                          <a:solidFill>
                            <a:srgbClr val="C00000"/>
                          </a:solidFill>
                          <a:latin typeface="Arial"/>
                          <a:cs typeface="Arial"/>
                        </a:rPr>
                        <a:t>orker</a:t>
                      </a:r>
                      <a:r>
                        <a:rPr sz="2700" b="1" baseline="-33950">
                          <a:solidFill>
                            <a:srgbClr val="C00000"/>
                          </a:solidFill>
                          <a:latin typeface="Arial"/>
                          <a:cs typeface="Arial"/>
                        </a:rPr>
                        <a:t>	</a:t>
                      </a:r>
                      <a:r>
                        <a:rPr sz="1800" spc="-10">
                          <a:latin typeface="Arial"/>
                          <a:cs typeface="Arial"/>
                        </a:rPr>
                        <a:t>R1</a:t>
                      </a:r>
                      <a:endParaRPr sz="1800" baseline="30000">
                        <a:latin typeface="Arial"/>
                        <a:cs typeface="Arial"/>
                      </a:endParaRPr>
                    </a:p>
                    <a:p>
                      <a:pPr marL="1412240">
                        <a:lnSpc>
                          <a:spcPts val="1095"/>
                        </a:lnSpc>
                      </a:pPr>
                      <a:endParaRPr lang="en-US" sz="1800" spc="-5">
                        <a:latin typeface="Arial"/>
                        <a:cs typeface="Arial"/>
                      </a:endParaRPr>
                    </a:p>
                    <a:p>
                      <a:pPr marL="1412240">
                        <a:lnSpc>
                          <a:spcPts val="1095"/>
                        </a:lnSpc>
                      </a:pPr>
                      <a:r>
                        <a:rPr sz="1800" spc="-5">
                          <a:latin typeface="Arial"/>
                          <a:cs typeface="Arial"/>
                        </a:rPr>
                        <a:t>P2-</a:t>
                      </a:r>
                      <a:endParaRPr sz="1800">
                        <a:latin typeface="Arial"/>
                        <a:cs typeface="Arial"/>
                      </a:endParaRPr>
                    </a:p>
                  </a:txBody>
                  <a:tcPr marL="0" marR="0" marT="39370" marB="0">
                    <a:lnL w="28575">
                      <a:solidFill>
                        <a:srgbClr val="6B859A"/>
                      </a:solidFill>
                      <a:prstDash val="solid"/>
                    </a:lnL>
                    <a:lnR w="28575">
                      <a:solidFill>
                        <a:srgbClr val="6B859A"/>
                      </a:solidFill>
                      <a:prstDash val="solid"/>
                    </a:lnR>
                  </a:tcPr>
                </a:tc>
                <a:extLst>
                  <a:ext uri="{0D108BD9-81ED-4DB2-BD59-A6C34878D82A}">
                    <a16:rowId xmlns:a16="http://schemas.microsoft.com/office/drawing/2014/main" val="10001"/>
                  </a:ext>
                </a:extLst>
              </a:tr>
              <a:tr h="326136">
                <a:tc gridSpan="2">
                  <a:txBody>
                    <a:bodyPr/>
                    <a:lstStyle/>
                    <a:p>
                      <a:pPr marR="619760" algn="r">
                        <a:lnSpc>
                          <a:spcPts val="1525"/>
                        </a:lnSpc>
                        <a:spcBef>
                          <a:spcPts val="940"/>
                        </a:spcBef>
                      </a:pPr>
                      <a:r>
                        <a:rPr sz="1800" spc="-5" dirty="0">
                          <a:latin typeface="Arial"/>
                          <a:cs typeface="Arial"/>
                        </a:rPr>
                        <a:t>R</a:t>
                      </a:r>
                      <a:r>
                        <a:rPr sz="1800" dirty="0">
                          <a:latin typeface="Arial"/>
                          <a:cs typeface="Arial"/>
                        </a:rPr>
                        <a:t>1</a:t>
                      </a:r>
                      <a:endParaRPr sz="1800">
                        <a:latin typeface="Arial"/>
                        <a:cs typeface="Arial"/>
                      </a:endParaRPr>
                    </a:p>
                  </a:txBody>
                  <a:tcPr marL="0" marR="0" marT="119380" marB="0">
                    <a:lnL w="28575">
                      <a:solidFill>
                        <a:srgbClr val="6B859A"/>
                      </a:solidFill>
                      <a:prstDash val="solid"/>
                    </a:lnL>
                    <a:lnR w="28575">
                      <a:solidFill>
                        <a:srgbClr val="6B859A"/>
                      </a:solidFill>
                      <a:prstDash val="solid"/>
                    </a:lnR>
                    <a:lnT w="28575" cap="flat" cmpd="sng" algn="ctr">
                      <a:solidFill>
                        <a:srgbClr val="6B859A"/>
                      </a:solidFill>
                      <a:prstDash val="solid"/>
                      <a:round/>
                      <a:headEnd type="none" w="med" len="med"/>
                      <a:tailEnd type="none" w="med" len="med"/>
                    </a:lnT>
                    <a:lnB w="28575">
                      <a:solidFill>
                        <a:srgbClr val="6B859A"/>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33" name="object 33"/>
          <p:cNvSpPr txBox="1"/>
          <p:nvPr/>
        </p:nvSpPr>
        <p:spPr>
          <a:xfrm>
            <a:off x="5853242" y="5091920"/>
            <a:ext cx="1069621" cy="318036"/>
          </a:xfrm>
          <a:prstGeom prst="rect">
            <a:avLst/>
          </a:prstGeom>
          <a:ln w="9144">
            <a:solidFill>
              <a:srgbClr val="000000"/>
            </a:solidFill>
          </a:ln>
        </p:spPr>
        <p:txBody>
          <a:bodyPr vert="horz" wrap="square" lIns="0" tIns="40640" rIns="0" bIns="0" rtlCol="0">
            <a:spAutoFit/>
          </a:bodyPr>
          <a:lstStyle/>
          <a:p>
            <a:pPr marL="92710">
              <a:lnSpc>
                <a:spcPct val="100000"/>
              </a:lnSpc>
              <a:spcBef>
                <a:spcPts val="320"/>
              </a:spcBef>
            </a:pPr>
            <a:r>
              <a:rPr sz="1800" spc="-5">
                <a:latin typeface="Arial"/>
                <a:cs typeface="Arial"/>
              </a:rPr>
              <a:t>P2</a:t>
            </a:r>
            <a:r>
              <a:rPr lang="en-US" sz="1800" spc="-5">
                <a:latin typeface="Arial"/>
                <a:cs typeface="Arial"/>
              </a:rPr>
              <a:t> – R2</a:t>
            </a:r>
            <a:endParaRPr sz="1800">
              <a:latin typeface="Arial"/>
              <a:cs typeface="Arial"/>
            </a:endParaRPr>
          </a:p>
        </p:txBody>
      </p:sp>
      <p:sp>
        <p:nvSpPr>
          <p:cNvPr id="34" name="object 34"/>
          <p:cNvSpPr txBox="1"/>
          <p:nvPr/>
        </p:nvSpPr>
        <p:spPr>
          <a:xfrm>
            <a:off x="6164288" y="2991942"/>
            <a:ext cx="31750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R</a:t>
            </a:r>
            <a:r>
              <a:rPr sz="1800" dirty="0">
                <a:latin typeface="Arial"/>
                <a:cs typeface="Arial"/>
              </a:rPr>
              <a:t>2</a:t>
            </a:r>
            <a:endParaRPr sz="1800">
              <a:latin typeface="Arial"/>
              <a:cs typeface="Arial"/>
            </a:endParaRPr>
          </a:p>
        </p:txBody>
      </p:sp>
      <p:grpSp>
        <p:nvGrpSpPr>
          <p:cNvPr id="35" name="object 35"/>
          <p:cNvGrpSpPr/>
          <p:nvPr/>
        </p:nvGrpSpPr>
        <p:grpSpPr>
          <a:xfrm>
            <a:off x="5339802" y="3380412"/>
            <a:ext cx="1769864" cy="768804"/>
            <a:chOff x="6239255" y="3357371"/>
            <a:chExt cx="2559050" cy="1614170"/>
          </a:xfrm>
        </p:grpSpPr>
        <p:sp>
          <p:nvSpPr>
            <p:cNvPr id="36" name="object 36"/>
            <p:cNvSpPr/>
            <p:nvPr/>
          </p:nvSpPr>
          <p:spPr>
            <a:xfrm>
              <a:off x="6249161" y="3367277"/>
              <a:ext cx="2539365" cy="1594485"/>
            </a:xfrm>
            <a:custGeom>
              <a:avLst/>
              <a:gdLst/>
              <a:ahLst/>
              <a:cxnLst/>
              <a:rect l="l" t="t" r="r" b="b"/>
              <a:pathLst>
                <a:path w="2539365" h="1594485">
                  <a:moveTo>
                    <a:pt x="995807" y="0"/>
                  </a:moveTo>
                  <a:lnTo>
                    <a:pt x="0" y="287147"/>
                  </a:lnTo>
                  <a:lnTo>
                    <a:pt x="893571" y="618617"/>
                  </a:lnTo>
                  <a:lnTo>
                    <a:pt x="590295" y="716280"/>
                  </a:lnTo>
                  <a:lnTo>
                    <a:pt x="1436623" y="1032256"/>
                  </a:lnTo>
                  <a:lnTo>
                    <a:pt x="1176909" y="1100709"/>
                  </a:lnTo>
                  <a:lnTo>
                    <a:pt x="2538984" y="1594104"/>
                  </a:lnTo>
                  <a:lnTo>
                    <a:pt x="1735836" y="950341"/>
                  </a:lnTo>
                  <a:lnTo>
                    <a:pt x="1948561" y="886079"/>
                  </a:lnTo>
                  <a:lnTo>
                    <a:pt x="1298829" y="501650"/>
                  </a:lnTo>
                  <a:lnTo>
                    <a:pt x="1511681" y="448691"/>
                  </a:lnTo>
                  <a:lnTo>
                    <a:pt x="995807" y="0"/>
                  </a:lnTo>
                  <a:close/>
                </a:path>
              </a:pathLst>
            </a:custGeom>
            <a:solidFill>
              <a:srgbClr val="C00000"/>
            </a:solidFill>
          </p:spPr>
          <p:txBody>
            <a:bodyPr wrap="square" lIns="0" tIns="0" rIns="0" bIns="0" rtlCol="0"/>
            <a:lstStyle/>
            <a:p>
              <a:endParaRPr/>
            </a:p>
          </p:txBody>
        </p:sp>
        <p:sp>
          <p:nvSpPr>
            <p:cNvPr id="37" name="object 37"/>
            <p:cNvSpPr/>
            <p:nvPr/>
          </p:nvSpPr>
          <p:spPr>
            <a:xfrm>
              <a:off x="6249161" y="3367277"/>
              <a:ext cx="2539365" cy="1594485"/>
            </a:xfrm>
            <a:custGeom>
              <a:avLst/>
              <a:gdLst/>
              <a:ahLst/>
              <a:cxnLst/>
              <a:rect l="l" t="t" r="r" b="b"/>
              <a:pathLst>
                <a:path w="2539365" h="1594485">
                  <a:moveTo>
                    <a:pt x="995807" y="0"/>
                  </a:moveTo>
                  <a:lnTo>
                    <a:pt x="1511681" y="448691"/>
                  </a:lnTo>
                  <a:lnTo>
                    <a:pt x="1298829" y="501650"/>
                  </a:lnTo>
                  <a:lnTo>
                    <a:pt x="1948561" y="886079"/>
                  </a:lnTo>
                  <a:lnTo>
                    <a:pt x="1735836" y="950341"/>
                  </a:lnTo>
                  <a:lnTo>
                    <a:pt x="2538984" y="1594104"/>
                  </a:lnTo>
                  <a:lnTo>
                    <a:pt x="1176909" y="1100709"/>
                  </a:lnTo>
                  <a:lnTo>
                    <a:pt x="1436623" y="1032256"/>
                  </a:lnTo>
                  <a:lnTo>
                    <a:pt x="590295" y="716280"/>
                  </a:lnTo>
                  <a:lnTo>
                    <a:pt x="893571" y="618617"/>
                  </a:lnTo>
                  <a:lnTo>
                    <a:pt x="0" y="287147"/>
                  </a:lnTo>
                  <a:lnTo>
                    <a:pt x="995807" y="0"/>
                  </a:lnTo>
                  <a:close/>
                </a:path>
              </a:pathLst>
            </a:custGeom>
            <a:ln w="19812">
              <a:solidFill>
                <a:srgbClr val="6B859A"/>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6395214" cy="567463"/>
          </a:xfrm>
          <a:prstGeom prst="rect">
            <a:avLst/>
          </a:prstGeom>
        </p:spPr>
        <p:txBody>
          <a:bodyPr vert="horz" wrap="square" lIns="0" tIns="13335" rIns="0" bIns="0" rtlCol="0">
            <a:spAutoFit/>
          </a:bodyPr>
          <a:lstStyle/>
          <a:p>
            <a:pPr marL="12700">
              <a:lnSpc>
                <a:spcPct val="100000"/>
              </a:lnSpc>
              <a:spcBef>
                <a:spcPts val="105"/>
              </a:spcBef>
            </a:pP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7" name="TextBox 6">
            <a:extLst>
              <a:ext uri="{FF2B5EF4-FFF2-40B4-BE49-F238E27FC236}">
                <a16:creationId xmlns:a16="http://schemas.microsoft.com/office/drawing/2014/main" id="{A0364FCC-29E4-94BF-7A9D-9C4BD37AC0C1}"/>
              </a:ext>
            </a:extLst>
          </p:cNvPr>
          <p:cNvSpPr txBox="1"/>
          <p:nvPr/>
        </p:nvSpPr>
        <p:spPr>
          <a:xfrm>
            <a:off x="376528" y="1251255"/>
            <a:ext cx="8081672" cy="5401479"/>
          </a:xfrm>
          <a:prstGeom prst="rect">
            <a:avLst/>
          </a:prstGeom>
          <a:noFill/>
        </p:spPr>
        <p:txBody>
          <a:bodyPr wrap="square">
            <a:spAutoFit/>
          </a:bodyPr>
          <a:lstStyle/>
          <a:p>
            <a:pPr marL="285750" indent="-285750" algn="l">
              <a:spcBef>
                <a:spcPts val="600"/>
              </a:spcBef>
              <a:spcAft>
                <a:spcPts val="600"/>
              </a:spcAft>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Service discovery và cân bằng tải</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Kubernetes có thể </a:t>
            </a:r>
            <a:r>
              <a:rPr lang="en-US" sz="2200" b="0" i="0" dirty="0" err="1">
                <a:solidFill>
                  <a:srgbClr val="222222"/>
                </a:solidFill>
                <a:effectLst/>
                <a:latin typeface="Times New Roman" panose="02020603050405020304" pitchFamily="18" charset="0"/>
                <a:cs typeface="Times New Roman" panose="02020603050405020304" pitchFamily="18" charset="0"/>
              </a:rPr>
              <a:t>tìm</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thấy</a:t>
            </a:r>
            <a:r>
              <a:rPr lang="vi-VN" sz="2200" b="0" i="0" dirty="0">
                <a:solidFill>
                  <a:srgbClr val="222222"/>
                </a:solidFill>
                <a:effectLst/>
                <a:latin typeface="Times New Roman" panose="02020603050405020304" pitchFamily="18" charset="0"/>
                <a:cs typeface="Times New Roman" panose="02020603050405020304" pitchFamily="18" charset="0"/>
              </a:rPr>
              <a:t> một container sử dụng DNS hoặc địa chỉ IP của riêng nó. Nếu lượng traffic truy cập đến một container cao, Kubernetes có thể cân bằng tải và phân phối lưu lượng mạng (network traffic) để việc triển khai được ổn định.</a:t>
            </a:r>
          </a:p>
          <a:p>
            <a:pPr marL="285750" indent="-28575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Điều phối bộ nhớ</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Kubernetes cho phép tự động mount một hệ thống lưu trữ mà</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chọn, như local storages, public cloud providers, v.v.</a:t>
            </a:r>
          </a:p>
          <a:p>
            <a:pPr marL="285750" indent="-285750" algn="l">
              <a:spcBef>
                <a:spcPts val="1200"/>
              </a:spcBef>
              <a:spcAft>
                <a:spcPts val="1200"/>
              </a:spcAft>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Tự động rollouts và rollbacks</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mô tả trạng thái mong muốn cho các container được triển khai dùng Kubernetes và nó có thể thay đổi trạng thái thực tế sang trạng thái mong muốn với tần suất được kiểm soát. </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1" i="0" dirty="0">
                <a:solidFill>
                  <a:srgbClr val="222222"/>
                </a:solidFill>
                <a:effectLst/>
                <a:latin typeface="Times New Roman" panose="02020603050405020304" pitchFamily="18" charset="0"/>
                <a:cs typeface="Times New Roman" panose="02020603050405020304" pitchFamily="18" charset="0"/>
              </a:rPr>
              <a:t>Ví dụ</a:t>
            </a:r>
            <a:r>
              <a:rPr lang="vi-VN"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tự động hoá Kubernetes để tạo mới các container cho việc triển khai </a:t>
            </a:r>
            <a:r>
              <a:rPr lang="en-US" sz="2200" b="0" i="0" dirty="0" err="1">
                <a:solidFill>
                  <a:srgbClr val="222222"/>
                </a:solidFill>
                <a:effectLst/>
                <a:latin typeface="Times New Roman" panose="02020603050405020304" pitchFamily="18" charset="0"/>
                <a:cs typeface="Times New Roman" panose="02020603050405020304" pitchFamily="18" charset="0"/>
              </a:rPr>
              <a:t>ứng</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dụng</a:t>
            </a:r>
            <a:r>
              <a:rPr lang="vi-VN" sz="2200" b="0" i="0" dirty="0">
                <a:solidFill>
                  <a:srgbClr val="222222"/>
                </a:solidFill>
                <a:effectLst/>
                <a:latin typeface="Times New Roman" panose="02020603050405020304" pitchFamily="18" charset="0"/>
                <a:cs typeface="Times New Roman" panose="02020603050405020304" pitchFamily="18" charset="0"/>
              </a:rPr>
              <a:t>, xoá các container hiện có và áp dụng tất cả các resource của chúng vào</a:t>
            </a:r>
            <a:r>
              <a:rPr lang="en-US" sz="2200" b="0" i="0" dirty="0">
                <a:solidFill>
                  <a:srgbClr val="222222"/>
                </a:solidFill>
                <a:effectLst/>
                <a:latin typeface="Times New Roman" panose="02020603050405020304" pitchFamily="18" charset="0"/>
                <a:cs typeface="Times New Roman" panose="02020603050405020304" pitchFamily="18" charset="0"/>
              </a:rPr>
              <a:t>.</a:t>
            </a:r>
            <a:endParaRPr lang="vi-VN" sz="2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8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2585213" cy="567463"/>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panose="02020603050405020304" pitchFamily="18" charset="0"/>
                <a:cs typeface="Times New Roman" panose="02020603050405020304" pitchFamily="18" charset="0"/>
              </a:rPr>
              <a:t>Nội</a:t>
            </a:r>
            <a:r>
              <a:rPr b="1" spc="-85"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dung</a:t>
            </a:r>
            <a:endParaRPr b="1">
              <a:latin typeface="Times New Roman" panose="02020603050405020304" pitchFamily="18" charset="0"/>
              <a:cs typeface="Times New Roman" panose="02020603050405020304" pitchFamily="18" charset="0"/>
            </a:endParaRPr>
          </a:p>
        </p:txBody>
      </p:sp>
      <p:sp>
        <p:nvSpPr>
          <p:cNvPr id="3" name="object 3"/>
          <p:cNvSpPr txBox="1"/>
          <p:nvPr/>
        </p:nvSpPr>
        <p:spPr>
          <a:xfrm>
            <a:off x="210413" y="1267714"/>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a:t>
            </a:r>
            <a:endParaRPr sz="1200">
              <a:latin typeface="Arial"/>
              <a:cs typeface="Arial"/>
            </a:endParaRPr>
          </a:p>
        </p:txBody>
      </p:sp>
      <p:sp>
        <p:nvSpPr>
          <p:cNvPr id="4" name="object 4"/>
          <p:cNvSpPr txBox="1"/>
          <p:nvPr/>
        </p:nvSpPr>
        <p:spPr>
          <a:xfrm>
            <a:off x="457200" y="1447651"/>
            <a:ext cx="6669405" cy="1621155"/>
          </a:xfrm>
          <a:prstGeom prst="rect">
            <a:avLst/>
          </a:prstGeom>
        </p:spPr>
        <p:txBody>
          <a:bodyPr vert="horz" wrap="square" lIns="0" tIns="102870" rIns="0" bIns="0" rtlCol="0">
            <a:spAutoFit/>
          </a:bodyPr>
          <a:lstStyle/>
          <a:p>
            <a:pPr marL="584200" indent="-572135">
              <a:lnSpc>
                <a:spcPct val="100000"/>
              </a:lnSpc>
              <a:spcBef>
                <a:spcPts val="810"/>
              </a:spcBef>
              <a:buClr>
                <a:srgbClr val="DD8046"/>
              </a:buClr>
              <a:buSzPct val="60344"/>
              <a:buFont typeface="Wingdings" panose="05000000000000000000" pitchFamily="2" charset="2"/>
              <a:buChar char="§"/>
              <a:tabLst>
                <a:tab pos="584200" algn="l"/>
                <a:tab pos="584835" algn="l"/>
              </a:tabLst>
            </a:pPr>
            <a:r>
              <a:rPr sz="2900" dirty="0">
                <a:latin typeface="Times New Roman"/>
                <a:cs typeface="Times New Roman"/>
              </a:rPr>
              <a:t>Khái </a:t>
            </a:r>
            <a:r>
              <a:rPr sz="2900" spc="-5" dirty="0">
                <a:latin typeface="Times New Roman"/>
                <a:cs typeface="Times New Roman"/>
              </a:rPr>
              <a:t>niệm kiến </a:t>
            </a:r>
            <a:r>
              <a:rPr sz="2900" dirty="0">
                <a:latin typeface="Times New Roman"/>
                <a:cs typeface="Times New Roman"/>
              </a:rPr>
              <a:t>trúc và </a:t>
            </a:r>
            <a:r>
              <a:rPr sz="2900" spc="-5" dirty="0">
                <a:latin typeface="Times New Roman"/>
                <a:cs typeface="Times New Roman"/>
              </a:rPr>
              <a:t>các kiểu kiến</a:t>
            </a:r>
            <a:r>
              <a:rPr sz="2900" spc="-55" dirty="0">
                <a:latin typeface="Times New Roman"/>
                <a:cs typeface="Times New Roman"/>
              </a:rPr>
              <a:t> </a:t>
            </a:r>
            <a:r>
              <a:rPr sz="2900" dirty="0">
                <a:latin typeface="Times New Roman"/>
                <a:cs typeface="Times New Roman"/>
              </a:rPr>
              <a:t>trúc</a:t>
            </a:r>
            <a:endParaRPr sz="2900">
              <a:latin typeface="Times New Roman"/>
              <a:cs typeface="Times New Roman"/>
            </a:endParaRPr>
          </a:p>
          <a:p>
            <a:pPr marL="584200" indent="-572135">
              <a:lnSpc>
                <a:spcPct val="100000"/>
              </a:lnSpc>
              <a:spcBef>
                <a:spcPts val="710"/>
              </a:spcBef>
              <a:buClr>
                <a:srgbClr val="DD8046"/>
              </a:buClr>
              <a:buSzPct val="60344"/>
              <a:buFont typeface="Wingdings" panose="05000000000000000000" pitchFamily="2" charset="2"/>
              <a:buChar char="§"/>
              <a:tabLst>
                <a:tab pos="584200" algn="l"/>
                <a:tab pos="584835" algn="l"/>
              </a:tabLst>
            </a:pPr>
            <a:r>
              <a:rPr sz="2900" spc="-5" dirty="0">
                <a:latin typeface="Times New Roman"/>
                <a:cs typeface="Times New Roman"/>
              </a:rPr>
              <a:t>Kiến </a:t>
            </a:r>
            <a:r>
              <a:rPr sz="2900" dirty="0">
                <a:latin typeface="Times New Roman"/>
                <a:cs typeface="Times New Roman"/>
              </a:rPr>
              <a:t>trúc hệ</a:t>
            </a:r>
            <a:r>
              <a:rPr sz="2900" spc="-35" dirty="0">
                <a:latin typeface="Times New Roman"/>
                <a:cs typeface="Times New Roman"/>
              </a:rPr>
              <a:t> </a:t>
            </a:r>
            <a:r>
              <a:rPr sz="2900" dirty="0">
                <a:latin typeface="Times New Roman"/>
                <a:cs typeface="Times New Roman"/>
              </a:rPr>
              <a:t>thống</a:t>
            </a:r>
            <a:endParaRPr sz="2900">
              <a:latin typeface="Times New Roman"/>
              <a:cs typeface="Times New Roman"/>
            </a:endParaRPr>
          </a:p>
          <a:p>
            <a:pPr marL="584200" indent="-572135">
              <a:lnSpc>
                <a:spcPct val="100000"/>
              </a:lnSpc>
              <a:spcBef>
                <a:spcPts val="700"/>
              </a:spcBef>
              <a:buClr>
                <a:srgbClr val="DD8046"/>
              </a:buClr>
              <a:buSzPct val="60344"/>
              <a:buFont typeface="Wingdings" panose="05000000000000000000" pitchFamily="2" charset="2"/>
              <a:buChar char="§"/>
              <a:tabLst>
                <a:tab pos="584200" algn="l"/>
                <a:tab pos="584835" algn="l"/>
              </a:tabLst>
            </a:pPr>
            <a:r>
              <a:rPr sz="2900" dirty="0">
                <a:latin typeface="Times New Roman"/>
                <a:cs typeface="Times New Roman"/>
              </a:rPr>
              <a:t>Middleware trong </a:t>
            </a:r>
            <a:r>
              <a:rPr sz="2900" spc="-5" dirty="0">
                <a:latin typeface="Times New Roman"/>
                <a:cs typeface="Times New Roman"/>
              </a:rPr>
              <a:t>các </a:t>
            </a:r>
            <a:r>
              <a:rPr sz="2900" dirty="0">
                <a:latin typeface="Times New Roman"/>
                <a:cs typeface="Times New Roman"/>
              </a:rPr>
              <a:t>kiến</a:t>
            </a:r>
            <a:r>
              <a:rPr sz="2900" spc="-65" dirty="0">
                <a:latin typeface="Times New Roman"/>
                <a:cs typeface="Times New Roman"/>
              </a:rPr>
              <a:t> </a:t>
            </a:r>
            <a:r>
              <a:rPr sz="2900" dirty="0">
                <a:latin typeface="Times New Roman"/>
                <a:cs typeface="Times New Roman"/>
              </a:rPr>
              <a:t>trúc</a:t>
            </a:r>
            <a:endParaRPr sz="29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6395214" cy="567463"/>
          </a:xfrm>
          <a:prstGeom prst="rect">
            <a:avLst/>
          </a:prstGeom>
        </p:spPr>
        <p:txBody>
          <a:bodyPr vert="horz" wrap="square" lIns="0" tIns="13335" rIns="0" bIns="0" rtlCol="0">
            <a:spAutoFit/>
          </a:bodyPr>
          <a:lstStyle/>
          <a:p>
            <a:pPr marL="12700">
              <a:lnSpc>
                <a:spcPct val="100000"/>
              </a:lnSpc>
              <a:spcBef>
                <a:spcPts val="105"/>
              </a:spcBef>
            </a:pP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7" name="TextBox 6">
            <a:extLst>
              <a:ext uri="{FF2B5EF4-FFF2-40B4-BE49-F238E27FC236}">
                <a16:creationId xmlns:a16="http://schemas.microsoft.com/office/drawing/2014/main" id="{A0364FCC-29E4-94BF-7A9D-9C4BD37AC0C1}"/>
              </a:ext>
            </a:extLst>
          </p:cNvPr>
          <p:cNvSpPr txBox="1"/>
          <p:nvPr/>
        </p:nvSpPr>
        <p:spPr>
          <a:xfrm>
            <a:off x="376528" y="980173"/>
            <a:ext cx="8234072" cy="5924699"/>
          </a:xfrm>
          <a:prstGeom prst="rect">
            <a:avLst/>
          </a:prstGeom>
          <a:noFill/>
        </p:spPr>
        <p:txBody>
          <a:bodyPr wrap="square">
            <a:spAutoFit/>
          </a:bodyPr>
          <a:lstStyle/>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Đóng gói tự động</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cung cấp cho Kubernetes một cluster gồm các node mà nó có thể sử dụng để chạy các tác vụ được đóng gói (containerized task).</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algn="l"/>
            <a:r>
              <a:rPr lang="en-US" sz="2200" dirty="0">
                <a:solidFill>
                  <a:srgbClr val="222222"/>
                </a:solidFill>
                <a:latin typeface="Times New Roman" panose="02020603050405020304" pitchFamily="18" charset="0"/>
                <a:cs typeface="Times New Roman" panose="02020603050405020304" pitchFamily="18" charset="0"/>
              </a:rPr>
              <a:t>	+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cho Kubernetes biết mỗi container cần bao nhiêu CPU và bộ nhớ (RAM). Kubernetes có thể điều phối các container đến các node để tận dụng tốt nhất các resource của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Tự phục hồi</a:t>
            </a:r>
            <a:br>
              <a:rPr lang="vi-VN" sz="2200" b="0" i="0" dirty="0">
                <a:solidFill>
                  <a:srgbClr val="222222"/>
                </a:solidFill>
                <a:effectLst/>
                <a:latin typeface="Times New Roman" panose="02020603050405020304" pitchFamily="18" charset="0"/>
                <a:cs typeface="Times New Roman" panose="02020603050405020304" pitchFamily="18" charset="0"/>
              </a:rPr>
            </a:br>
            <a:r>
              <a:rPr lang="vi-VN" sz="2200" b="0" i="0" dirty="0">
                <a:solidFill>
                  <a:srgbClr val="222222"/>
                </a:solidFill>
                <a:effectLst/>
                <a:latin typeface="Times New Roman" panose="02020603050405020304" pitchFamily="18" charset="0"/>
                <a:cs typeface="Times New Roman" panose="02020603050405020304" pitchFamily="18" charset="0"/>
              </a:rPr>
              <a:t>Kubernetes khởi động lại các containers bị lỗi, thay thế các container, xoá các container không phản hồi lại</a:t>
            </a:r>
            <a:r>
              <a:rPr lang="en-US" sz="22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Quản lý cấu hình và bảo mật</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 </a:t>
            </a:r>
            <a:r>
              <a:rPr lang="vi-VN" sz="2200" b="0" i="0" dirty="0">
                <a:solidFill>
                  <a:srgbClr val="222222"/>
                </a:solidFill>
                <a:effectLst/>
                <a:latin typeface="Times New Roman" panose="02020603050405020304" pitchFamily="18" charset="0"/>
                <a:cs typeface="Times New Roman" panose="02020603050405020304" pitchFamily="18" charset="0"/>
              </a:rPr>
              <a:t>Kubernetes cho phép lưu trữ và quản lý các thông tin nhạy cảm như: password, OAuth token và SSH key.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algn="l"/>
            <a:r>
              <a:rPr lang="en-US" sz="2200" b="0" i="0" dirty="0">
                <a:solidFill>
                  <a:srgbClr val="222222"/>
                </a:solidFill>
                <a:effectLst/>
                <a:latin typeface="Times New Roman" panose="02020603050405020304" pitchFamily="18" charset="0"/>
                <a:cs typeface="Times New Roman" panose="02020603050405020304" pitchFamily="18" charset="0"/>
              </a:rPr>
              <a:t>	+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triển khai và cập nhật lại secret và cấu hình ứng dụng mà không cần build lại các container image và không để lộ secret trong cấu hình stack của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endParaRPr lang="vi-VN" sz="22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a:spcBef>
                <a:spcPts val="600"/>
              </a:spcBef>
              <a:spcAft>
                <a:spcPts val="600"/>
              </a:spcAft>
              <a:buFont typeface="Wingdings" panose="05000000000000000000" pitchFamily="2" charset="2"/>
              <a:buChar char="Ø"/>
            </a:pPr>
            <a:endParaRPr lang="vi-VN" sz="2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44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85800" y="1447800"/>
            <a:ext cx="4271010" cy="1574165"/>
          </a:xfrm>
          <a:prstGeom prst="rect">
            <a:avLst/>
          </a:prstGeom>
        </p:spPr>
        <p:txBody>
          <a:bodyPr vert="horz" wrap="square" lIns="0" tIns="102235" rIns="0" bIns="0" rtlCol="0">
            <a:spAutoFit/>
          </a:bodyPr>
          <a:lstStyle/>
          <a:p>
            <a:pPr marL="584200" indent="-571500">
              <a:lnSpc>
                <a:spcPct val="100000"/>
              </a:lnSpc>
              <a:spcBef>
                <a:spcPts val="805"/>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a:t>
            </a:r>
            <a:r>
              <a:rPr sz="2800" spc="-5" dirty="0">
                <a:solidFill>
                  <a:srgbClr val="775F54"/>
                </a:solidFill>
                <a:latin typeface="Times New Roman" panose="02020603050405020304" pitchFamily="18" charset="0"/>
                <a:cs typeface="Times New Roman" panose="02020603050405020304" pitchFamily="18" charset="0"/>
              </a:rPr>
              <a:t>tập</a:t>
            </a:r>
            <a:r>
              <a:rPr sz="2800" spc="-20" dirty="0">
                <a:solidFill>
                  <a:srgbClr val="775F54"/>
                </a:solidFill>
                <a:latin typeface="Times New Roman" panose="02020603050405020304" pitchFamily="18" charset="0"/>
                <a:cs typeface="Times New Roman" panose="02020603050405020304" pitchFamily="18" charset="0"/>
              </a:rPr>
              <a:t> </a:t>
            </a:r>
            <a:r>
              <a:rPr sz="2800" dirty="0">
                <a:solidFill>
                  <a:srgbClr val="775F54"/>
                </a:solidFill>
                <a:latin typeface="Times New Roman" panose="02020603050405020304" pitchFamily="18" charset="0"/>
                <a:cs typeface="Times New Roman" panose="02020603050405020304" pitchFamily="18" charset="0"/>
              </a:rPr>
              <a:t>trung</a:t>
            </a:r>
            <a:endParaRPr sz="2800">
              <a:latin typeface="Times New Roman" panose="02020603050405020304" pitchFamily="18" charset="0"/>
              <a:cs typeface="Times New Roman" panose="02020603050405020304" pitchFamily="18" charset="0"/>
            </a:endParaRPr>
          </a:p>
          <a:p>
            <a:pPr marL="584200" indent="-571500">
              <a:lnSpc>
                <a:spcPct val="100000"/>
              </a:lnSpc>
              <a:spcBef>
                <a:spcPts val="705"/>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a:t>
            </a:r>
            <a:r>
              <a:rPr sz="2800" spc="-5" dirty="0">
                <a:solidFill>
                  <a:srgbClr val="775F54"/>
                </a:solidFill>
                <a:latin typeface="Times New Roman" panose="02020603050405020304" pitchFamily="18" charset="0"/>
                <a:cs typeface="Times New Roman" panose="02020603050405020304" pitchFamily="18" charset="0"/>
              </a:rPr>
              <a:t>không tập</a:t>
            </a:r>
            <a:r>
              <a:rPr sz="2800" spc="-50" dirty="0">
                <a:solidFill>
                  <a:srgbClr val="775F54"/>
                </a:solidFill>
                <a:latin typeface="Times New Roman" panose="02020603050405020304" pitchFamily="18" charset="0"/>
                <a:cs typeface="Times New Roman" panose="02020603050405020304" pitchFamily="18" charset="0"/>
              </a:rPr>
              <a:t> </a:t>
            </a:r>
            <a:r>
              <a:rPr sz="2800" dirty="0">
                <a:solidFill>
                  <a:srgbClr val="775F54"/>
                </a:solidFill>
                <a:latin typeface="Times New Roman" panose="02020603050405020304" pitchFamily="18" charset="0"/>
                <a:cs typeface="Times New Roman" panose="02020603050405020304" pitchFamily="18" charset="0"/>
              </a:rPr>
              <a:t>trung</a:t>
            </a:r>
            <a:endParaRPr sz="2800">
              <a:latin typeface="Times New Roman" panose="02020603050405020304" pitchFamily="18" charset="0"/>
              <a:cs typeface="Times New Roman" panose="02020603050405020304" pitchFamily="18" charset="0"/>
            </a:endParaRPr>
          </a:p>
          <a:p>
            <a:pPr marL="584200" indent="-571500">
              <a:lnSpc>
                <a:spcPct val="100000"/>
              </a:lnSpc>
              <a:spcBef>
                <a:spcPts val="700"/>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hỗn</a:t>
            </a:r>
            <a:r>
              <a:rPr sz="2800" spc="-15" dirty="0">
                <a:solidFill>
                  <a:srgbClr val="775F54"/>
                </a:solidFill>
                <a:latin typeface="Times New Roman" panose="02020603050405020304" pitchFamily="18" charset="0"/>
                <a:cs typeface="Times New Roman" panose="02020603050405020304" pitchFamily="18" charset="0"/>
              </a:rPr>
              <a:t> </a:t>
            </a:r>
            <a:r>
              <a:rPr sz="2800" spc="-5" dirty="0">
                <a:solidFill>
                  <a:srgbClr val="775F54"/>
                </a:solidFill>
                <a:latin typeface="Times New Roman" panose="02020603050405020304" pitchFamily="18" charset="0"/>
                <a:cs typeface="Times New Roman" panose="02020603050405020304" pitchFamily="18" charset="0"/>
              </a:rPr>
              <a:t>hợp</a:t>
            </a:r>
            <a:endParaRPr sz="280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685800" y="609600"/>
            <a:ext cx="7772400" cy="696344"/>
          </a:xfrm>
          <a:prstGeom prst="rect">
            <a:avLst/>
          </a:prstGeom>
          <a:noFill/>
        </p:spPr>
        <p:txBody>
          <a:bodyPr vert="horz" wrap="square" lIns="0" tIns="140970" rIns="0" bIns="0" rtlCol="0">
            <a:spAutoFit/>
          </a:bodyPr>
          <a:lstStyle/>
          <a:p>
            <a:pPr marL="91440">
              <a:lnSpc>
                <a:spcPct val="100000"/>
              </a:lnSpc>
              <a:spcBef>
                <a:spcPts val="1110"/>
              </a:spcBef>
            </a:pPr>
            <a:r>
              <a:rPr spc="-5">
                <a:solidFill>
                  <a:srgbClr val="00B0F0"/>
                </a:solidFill>
                <a:latin typeface="Times New Roman" panose="02020603050405020304" pitchFamily="18" charset="0"/>
                <a:cs typeface="Times New Roman" panose="02020603050405020304" pitchFamily="18" charset="0"/>
              </a:rPr>
              <a:t>Kiến </a:t>
            </a:r>
            <a:r>
              <a:rPr dirty="0">
                <a:solidFill>
                  <a:srgbClr val="00B0F0"/>
                </a:solidFill>
                <a:latin typeface="Times New Roman" panose="02020603050405020304" pitchFamily="18" charset="0"/>
                <a:cs typeface="Times New Roman" panose="02020603050405020304" pitchFamily="18" charset="0"/>
              </a:rPr>
              <a:t>trúc hệ</a:t>
            </a:r>
            <a:r>
              <a:rPr spc="-40" dirty="0">
                <a:solidFill>
                  <a:srgbClr val="00B0F0"/>
                </a:solidFill>
                <a:latin typeface="Times New Roman" panose="02020603050405020304" pitchFamily="18" charset="0"/>
                <a:cs typeface="Times New Roman" panose="02020603050405020304" pitchFamily="18" charset="0"/>
              </a:rPr>
              <a:t> </a:t>
            </a:r>
            <a:r>
              <a:rPr dirty="0">
                <a:solidFill>
                  <a:srgbClr val="00B0F0"/>
                </a:solidFill>
                <a:latin typeface="Times New Roman" panose="02020603050405020304" pitchFamily="18" charset="0"/>
                <a:cs typeface="Times New Roman" panose="02020603050405020304" pitchFamily="18" charset="0"/>
              </a:rPr>
              <a:t>thống</a:t>
            </a:r>
            <a:endParaRPr>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5241290"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tập</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trung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51</a:t>
            </a:r>
            <a:endParaRPr sz="1200">
              <a:latin typeface="Arial"/>
              <a:cs typeface="Arial"/>
            </a:endParaRPr>
          </a:p>
        </p:txBody>
      </p:sp>
      <p:sp>
        <p:nvSpPr>
          <p:cNvPr id="4" name="object 4"/>
          <p:cNvSpPr txBox="1"/>
          <p:nvPr/>
        </p:nvSpPr>
        <p:spPr>
          <a:xfrm>
            <a:off x="691387" y="1529752"/>
            <a:ext cx="4260850" cy="1850507"/>
          </a:xfrm>
          <a:prstGeom prst="rect">
            <a:avLst/>
          </a:prstGeom>
        </p:spPr>
        <p:txBody>
          <a:bodyPr vert="horz" wrap="square" lIns="0" tIns="102870" rIns="0" bIns="0" rtlCol="0">
            <a:spAutoFit/>
          </a:bodyPr>
          <a:lstStyle/>
          <a:p>
            <a:pPr marL="461963" lvl="2" indent="-449263">
              <a:lnSpc>
                <a:spcPct val="100000"/>
              </a:lnSpc>
              <a:spcBef>
                <a:spcPts val="810"/>
              </a:spcBef>
              <a:buFont typeface="Arial" panose="020B0604020202020204" pitchFamily="34" charset="0"/>
              <a:buChar char="•"/>
              <a:tabLst>
                <a:tab pos="933450" algn="l"/>
              </a:tabLst>
            </a:pPr>
            <a:r>
              <a:rPr sz="2400" spc="-5" dirty="0">
                <a:latin typeface="Times New Roman"/>
                <a:cs typeface="Times New Roman"/>
              </a:rPr>
              <a:t>Kiến </a:t>
            </a:r>
            <a:r>
              <a:rPr sz="2400" dirty="0">
                <a:latin typeface="Times New Roman"/>
                <a:cs typeface="Times New Roman"/>
              </a:rPr>
              <a:t>trúc</a:t>
            </a:r>
            <a:r>
              <a:rPr sz="2400" spc="-30" dirty="0">
                <a:latin typeface="Times New Roman"/>
                <a:cs typeface="Times New Roman"/>
              </a:rPr>
              <a:t> </a:t>
            </a:r>
            <a:r>
              <a:rPr sz="2400" spc="-5" dirty="0">
                <a:latin typeface="Times New Roman"/>
                <a:cs typeface="Times New Roman"/>
              </a:rPr>
              <a:t>client-server</a:t>
            </a:r>
            <a:endParaRPr sz="2400" dirty="0">
              <a:latin typeface="Times New Roman"/>
              <a:cs typeface="Times New Roman"/>
            </a:endParaRPr>
          </a:p>
          <a:p>
            <a:pPr marL="461963" lvl="2" indent="-449263">
              <a:lnSpc>
                <a:spcPct val="100000"/>
              </a:lnSpc>
              <a:spcBef>
                <a:spcPts val="710"/>
              </a:spcBef>
              <a:buFont typeface="Arial" panose="020B0604020202020204" pitchFamily="34" charset="0"/>
              <a:buChar char="•"/>
              <a:tabLst>
                <a:tab pos="933450" algn="l"/>
              </a:tabLst>
            </a:pPr>
            <a:r>
              <a:rPr sz="2400" dirty="0">
                <a:latin typeface="Times New Roman"/>
                <a:cs typeface="Times New Roman"/>
              </a:rPr>
              <a:t>Phân tầng ứng</a:t>
            </a:r>
            <a:r>
              <a:rPr sz="2400" spc="-60" dirty="0">
                <a:latin typeface="Times New Roman"/>
                <a:cs typeface="Times New Roman"/>
              </a:rPr>
              <a:t> </a:t>
            </a:r>
            <a:r>
              <a:rPr sz="2400" dirty="0">
                <a:latin typeface="Times New Roman"/>
                <a:cs typeface="Times New Roman"/>
              </a:rPr>
              <a:t>dụng</a:t>
            </a:r>
          </a:p>
          <a:p>
            <a:pPr marL="461963" lvl="2" indent="-449263">
              <a:lnSpc>
                <a:spcPct val="100000"/>
              </a:lnSpc>
              <a:spcBef>
                <a:spcPts val="700"/>
              </a:spcBef>
              <a:buFont typeface="Arial" panose="020B0604020202020204" pitchFamily="34" charset="0"/>
              <a:buChar char="•"/>
              <a:tabLst>
                <a:tab pos="933450" algn="l"/>
              </a:tabLst>
            </a:pPr>
            <a:r>
              <a:rPr sz="2400" spc="-5" dirty="0">
                <a:latin typeface="Times New Roman"/>
                <a:cs typeface="Times New Roman"/>
              </a:rPr>
              <a:t>Kiến </a:t>
            </a:r>
            <a:r>
              <a:rPr sz="2400" dirty="0">
                <a:latin typeface="Times New Roman"/>
                <a:cs typeface="Times New Roman"/>
              </a:rPr>
              <a:t>trúc đa</a:t>
            </a:r>
            <a:r>
              <a:rPr sz="2400" spc="-45" dirty="0">
                <a:latin typeface="Times New Roman"/>
                <a:cs typeface="Times New Roman"/>
              </a:rPr>
              <a:t> </a:t>
            </a:r>
            <a:r>
              <a:rPr sz="2400" dirty="0">
                <a:latin typeface="Times New Roman"/>
                <a:cs typeface="Times New Roman"/>
              </a:rPr>
              <a:t>tầng</a:t>
            </a:r>
          </a:p>
          <a:p>
            <a:pPr marL="461963" lvl="2" indent="-449263">
              <a:lnSpc>
                <a:spcPct val="100000"/>
              </a:lnSpc>
              <a:spcBef>
                <a:spcPts val="695"/>
              </a:spcBef>
              <a:buFont typeface="Arial" panose="020B0604020202020204" pitchFamily="34" charset="0"/>
              <a:buChar char="•"/>
              <a:tabLst>
                <a:tab pos="934085" algn="l"/>
              </a:tabLst>
            </a:pPr>
            <a:r>
              <a:rPr sz="2400" dirty="0">
                <a:latin typeface="Times New Roman"/>
                <a:cs typeface="Times New Roman"/>
              </a:rPr>
              <a:t>Software</a:t>
            </a:r>
            <a:r>
              <a:rPr sz="2400" spc="-190" dirty="0">
                <a:latin typeface="Times New Roman"/>
                <a:cs typeface="Times New Roman"/>
              </a:rPr>
              <a:t> </a:t>
            </a:r>
            <a:r>
              <a:rPr sz="2400" dirty="0">
                <a:latin typeface="Times New Roman"/>
                <a:cs typeface="Times New Roman"/>
              </a:rPr>
              <a:t>Agent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40613"/>
            <a:ext cx="6452870"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a:t>
            </a:r>
            <a:r>
              <a:rPr spc="-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client-server</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52</a:t>
            </a:r>
            <a:endParaRPr sz="1200">
              <a:latin typeface="Arial"/>
              <a:cs typeface="Arial"/>
            </a:endParaRPr>
          </a:p>
        </p:txBody>
      </p:sp>
      <p:sp>
        <p:nvSpPr>
          <p:cNvPr id="4" name="object 4"/>
          <p:cNvSpPr txBox="1"/>
          <p:nvPr/>
        </p:nvSpPr>
        <p:spPr>
          <a:xfrm>
            <a:off x="363956" y="1066800"/>
            <a:ext cx="3810000" cy="4343400"/>
          </a:xfrm>
          <a:prstGeom prst="rect">
            <a:avLst/>
          </a:prstGeom>
          <a:ln w="19811">
            <a:solidFill>
              <a:srgbClr val="7AA79D"/>
            </a:solidFill>
          </a:ln>
        </p:spPr>
        <p:txBody>
          <a:bodyPr vert="horz" wrap="square" lIns="0" tIns="175260" rIns="0" bIns="0" rtlCol="0">
            <a:spAutoFit/>
          </a:bodyPr>
          <a:lstStyle/>
          <a:p>
            <a:pPr marL="135890">
              <a:lnSpc>
                <a:spcPct val="100000"/>
              </a:lnSpc>
              <a:spcBef>
                <a:spcPts val="1380"/>
              </a:spcBef>
            </a:pPr>
            <a:r>
              <a:rPr sz="1000" spc="-5">
                <a:solidFill>
                  <a:srgbClr val="DD8046"/>
                </a:solidFill>
                <a:latin typeface="Times New Roman"/>
                <a:cs typeface="Times New Roman"/>
              </a:rPr>
              <a:t>-</a:t>
            </a:r>
            <a:r>
              <a:rPr lang="en-US" sz="1000" spc="-5">
                <a:solidFill>
                  <a:srgbClr val="DD8046"/>
                </a:solidFill>
                <a:latin typeface="Times New Roman"/>
                <a:cs typeface="Times New Roman"/>
              </a:rPr>
              <a:t> </a:t>
            </a:r>
            <a:r>
              <a:rPr sz="1700" spc="-5">
                <a:latin typeface="Times New Roman"/>
                <a:cs typeface="Times New Roman"/>
              </a:rPr>
              <a:t>Client</a:t>
            </a:r>
            <a:r>
              <a:rPr sz="1700" spc="-5" dirty="0">
                <a:latin typeface="Times New Roman"/>
                <a:cs typeface="Times New Roman"/>
              </a:rPr>
              <a:t>:</a:t>
            </a:r>
            <a:endParaRPr sz="1700">
              <a:latin typeface="Times New Roman"/>
              <a:cs typeface="Times New Roman"/>
            </a:endParaRPr>
          </a:p>
          <a:p>
            <a:pPr marL="776605" marR="401320" indent="-274320">
              <a:lnSpc>
                <a:spcPct val="100000"/>
              </a:lnSpc>
              <a:spcBef>
                <a:spcPts val="1605"/>
              </a:spcBef>
              <a:buClr>
                <a:srgbClr val="93B6D2"/>
              </a:buClr>
              <a:buSzPct val="70000"/>
              <a:buChar char="-"/>
              <a:tabLst>
                <a:tab pos="776605" algn="l"/>
                <a:tab pos="777240" algn="l"/>
              </a:tabLst>
            </a:pPr>
            <a:r>
              <a:rPr sz="1500" dirty="0">
                <a:latin typeface="Times New Roman"/>
                <a:cs typeface="Times New Roman"/>
              </a:rPr>
              <a:t>gửi </a:t>
            </a:r>
            <a:r>
              <a:rPr sz="1500" spc="-10" dirty="0">
                <a:latin typeface="Times New Roman"/>
                <a:cs typeface="Times New Roman"/>
              </a:rPr>
              <a:t>yêu </a:t>
            </a:r>
            <a:r>
              <a:rPr sz="1500" spc="-5" dirty="0">
                <a:latin typeface="Times New Roman"/>
                <a:cs typeface="Times New Roman"/>
              </a:rPr>
              <a:t>cầu, </a:t>
            </a:r>
            <a:r>
              <a:rPr sz="1500" dirty="0">
                <a:latin typeface="Times New Roman"/>
                <a:cs typeface="Times New Roman"/>
              </a:rPr>
              <a:t>nhận </a:t>
            </a:r>
            <a:r>
              <a:rPr sz="1500" spc="-5" dirty="0">
                <a:latin typeface="Times New Roman"/>
                <a:cs typeface="Times New Roman"/>
              </a:rPr>
              <a:t>kết </a:t>
            </a:r>
            <a:r>
              <a:rPr sz="1500" dirty="0">
                <a:latin typeface="Times New Roman"/>
                <a:cs typeface="Times New Roman"/>
              </a:rPr>
              <a:t>quả, hiển</a:t>
            </a:r>
            <a:r>
              <a:rPr sz="1500" spc="-105" dirty="0">
                <a:latin typeface="Times New Roman"/>
                <a:cs typeface="Times New Roman"/>
              </a:rPr>
              <a:t> </a:t>
            </a:r>
            <a:r>
              <a:rPr sz="1500" dirty="0">
                <a:latin typeface="Times New Roman"/>
                <a:cs typeface="Times New Roman"/>
              </a:rPr>
              <a:t>thị  </a:t>
            </a:r>
            <a:r>
              <a:rPr sz="1500" spc="-5" dirty="0">
                <a:latin typeface="Times New Roman"/>
                <a:cs typeface="Times New Roman"/>
              </a:rPr>
              <a:t>cho</a:t>
            </a:r>
            <a:r>
              <a:rPr sz="1500" spc="-15" dirty="0">
                <a:latin typeface="Times New Roman"/>
                <a:cs typeface="Times New Roman"/>
              </a:rPr>
              <a:t> </a:t>
            </a:r>
            <a:r>
              <a:rPr sz="1500" spc="-5" dirty="0">
                <a:latin typeface="Times New Roman"/>
                <a:cs typeface="Times New Roman"/>
              </a:rPr>
              <a:t>NSD</a:t>
            </a:r>
            <a:endParaRPr sz="1500">
              <a:latin typeface="Times New Roman"/>
              <a:cs typeface="Times New Roman"/>
            </a:endParaRPr>
          </a:p>
          <a:p>
            <a:pPr marL="135890">
              <a:lnSpc>
                <a:spcPct val="100000"/>
              </a:lnSpc>
              <a:spcBef>
                <a:spcPts val="700"/>
              </a:spcBef>
            </a:pPr>
            <a:r>
              <a:rPr sz="1000">
                <a:solidFill>
                  <a:srgbClr val="DD8046"/>
                </a:solidFill>
                <a:latin typeface="Times New Roman"/>
                <a:cs typeface="Times New Roman"/>
              </a:rPr>
              <a:t>-</a:t>
            </a:r>
            <a:r>
              <a:rPr lang="en-US" sz="1000">
                <a:solidFill>
                  <a:srgbClr val="DD8046"/>
                </a:solidFill>
                <a:latin typeface="Times New Roman"/>
                <a:cs typeface="Times New Roman"/>
              </a:rPr>
              <a:t> </a:t>
            </a:r>
            <a:r>
              <a:rPr sz="1700">
                <a:latin typeface="Times New Roman"/>
                <a:cs typeface="Times New Roman"/>
              </a:rPr>
              <a:t>Server</a:t>
            </a:r>
            <a:r>
              <a:rPr sz="1700" dirty="0">
                <a:latin typeface="Times New Roman"/>
                <a:cs typeface="Times New Roman"/>
              </a:rPr>
              <a:t>:</a:t>
            </a:r>
            <a:endParaRPr sz="1700">
              <a:latin typeface="Times New Roman"/>
              <a:cs typeface="Times New Roman"/>
            </a:endParaRPr>
          </a:p>
          <a:p>
            <a:pPr marL="776605" indent="-274955">
              <a:lnSpc>
                <a:spcPct val="100000"/>
              </a:lnSpc>
              <a:spcBef>
                <a:spcPts val="1605"/>
              </a:spcBef>
              <a:buClr>
                <a:srgbClr val="93B6D2"/>
              </a:buClr>
              <a:buSzPct val="70000"/>
              <a:buChar char="-"/>
              <a:tabLst>
                <a:tab pos="776605" algn="l"/>
                <a:tab pos="777240" algn="l"/>
              </a:tabLst>
            </a:pPr>
            <a:r>
              <a:rPr sz="1500" spc="-5" dirty="0">
                <a:latin typeface="Times New Roman"/>
                <a:cs typeface="Times New Roman"/>
              </a:rPr>
              <a:t>lắng nghe, nhận </a:t>
            </a:r>
            <a:r>
              <a:rPr sz="1500" spc="-10" dirty="0">
                <a:latin typeface="Times New Roman"/>
                <a:cs typeface="Times New Roman"/>
              </a:rPr>
              <a:t>yêu </a:t>
            </a:r>
            <a:r>
              <a:rPr sz="1500" spc="-5" dirty="0">
                <a:latin typeface="Times New Roman"/>
                <a:cs typeface="Times New Roman"/>
              </a:rPr>
              <a:t>cầu, </a:t>
            </a:r>
            <a:r>
              <a:rPr sz="1500" dirty="0">
                <a:latin typeface="Times New Roman"/>
                <a:cs typeface="Times New Roman"/>
              </a:rPr>
              <a:t>xử lý, trả</a:t>
            </a:r>
            <a:r>
              <a:rPr sz="1500" spc="-60" dirty="0">
                <a:latin typeface="Times New Roman"/>
                <a:cs typeface="Times New Roman"/>
              </a:rPr>
              <a:t> </a:t>
            </a:r>
            <a:r>
              <a:rPr sz="1500" dirty="0">
                <a:latin typeface="Times New Roman"/>
                <a:cs typeface="Times New Roman"/>
              </a:rPr>
              <a:t>lời</a:t>
            </a:r>
            <a:endParaRPr sz="1500">
              <a:latin typeface="Times New Roman"/>
              <a:cs typeface="Times New Roman"/>
            </a:endParaRPr>
          </a:p>
          <a:p>
            <a:pPr marL="135890" marR="149225">
              <a:lnSpc>
                <a:spcPct val="100000"/>
              </a:lnSpc>
              <a:spcBef>
                <a:spcPts val="690"/>
              </a:spcBef>
            </a:pPr>
            <a:r>
              <a:rPr sz="1000" dirty="0">
                <a:solidFill>
                  <a:srgbClr val="DD8046"/>
                </a:solidFill>
                <a:latin typeface="Times New Roman"/>
                <a:cs typeface="Times New Roman"/>
              </a:rPr>
              <a:t>-</a:t>
            </a:r>
            <a:r>
              <a:rPr sz="1700" dirty="0">
                <a:latin typeface="Times New Roman"/>
                <a:cs typeface="Times New Roman"/>
              </a:rPr>
              <a:t>Tương </a:t>
            </a:r>
            <a:r>
              <a:rPr sz="1700" spc="-5" dirty="0">
                <a:latin typeface="Times New Roman"/>
                <a:cs typeface="Times New Roman"/>
              </a:rPr>
              <a:t>tác giữa client </a:t>
            </a:r>
            <a:r>
              <a:rPr sz="1700" dirty="0">
                <a:latin typeface="Times New Roman"/>
                <a:cs typeface="Times New Roman"/>
              </a:rPr>
              <a:t>và </a:t>
            </a:r>
            <a:r>
              <a:rPr sz="1700" spc="-5" dirty="0">
                <a:latin typeface="Times New Roman"/>
                <a:cs typeface="Times New Roman"/>
              </a:rPr>
              <a:t>server có </a:t>
            </a:r>
            <a:r>
              <a:rPr sz="1700" dirty="0">
                <a:latin typeface="Times New Roman"/>
                <a:cs typeface="Times New Roman"/>
              </a:rPr>
              <a:t>thể </a:t>
            </a:r>
            <a:r>
              <a:rPr sz="1700" spc="-10" dirty="0">
                <a:latin typeface="Times New Roman"/>
                <a:cs typeface="Times New Roman"/>
              </a:rPr>
              <a:t>là  </a:t>
            </a:r>
            <a:r>
              <a:rPr sz="1700" dirty="0">
                <a:latin typeface="Times New Roman"/>
                <a:cs typeface="Times New Roman"/>
              </a:rPr>
              <a:t>hướng kết nối hoặc không hướng kết</a:t>
            </a:r>
            <a:r>
              <a:rPr sz="1700" spc="-114" dirty="0">
                <a:latin typeface="Times New Roman"/>
                <a:cs typeface="Times New Roman"/>
              </a:rPr>
              <a:t> </a:t>
            </a:r>
            <a:r>
              <a:rPr sz="1700" dirty="0">
                <a:latin typeface="Times New Roman"/>
                <a:cs typeface="Times New Roman"/>
              </a:rPr>
              <a:t>nối</a:t>
            </a:r>
            <a:endParaRPr sz="1700">
              <a:latin typeface="Times New Roman"/>
              <a:cs typeface="Times New Roman"/>
            </a:endParaRPr>
          </a:p>
          <a:p>
            <a:pPr marL="135890">
              <a:lnSpc>
                <a:spcPct val="100000"/>
              </a:lnSpc>
              <a:spcBef>
                <a:spcPts val="1705"/>
              </a:spcBef>
            </a:pPr>
            <a:r>
              <a:rPr sz="1000">
                <a:solidFill>
                  <a:srgbClr val="DD8046"/>
                </a:solidFill>
                <a:latin typeface="Times New Roman"/>
                <a:cs typeface="Times New Roman"/>
              </a:rPr>
              <a:t>-</a:t>
            </a:r>
            <a:r>
              <a:rPr lang="en-US" sz="1000">
                <a:solidFill>
                  <a:srgbClr val="DD8046"/>
                </a:solidFill>
                <a:latin typeface="Times New Roman"/>
                <a:cs typeface="Times New Roman"/>
              </a:rPr>
              <a:t> </a:t>
            </a:r>
            <a:r>
              <a:rPr sz="1700">
                <a:latin typeface="Times New Roman"/>
                <a:cs typeface="Times New Roman"/>
              </a:rPr>
              <a:t>Vấn</a:t>
            </a:r>
            <a:r>
              <a:rPr sz="1700" spc="-25">
                <a:latin typeface="Times New Roman"/>
                <a:cs typeface="Times New Roman"/>
              </a:rPr>
              <a:t> </a:t>
            </a:r>
            <a:r>
              <a:rPr sz="1700" dirty="0">
                <a:latin typeface="Times New Roman"/>
                <a:cs typeface="Times New Roman"/>
              </a:rPr>
              <a:t>đề</a:t>
            </a:r>
            <a:endParaRPr sz="1700">
              <a:latin typeface="Times New Roman"/>
              <a:cs typeface="Times New Roman"/>
            </a:endParaRPr>
          </a:p>
          <a:p>
            <a:pPr marL="776605" indent="-274955">
              <a:lnSpc>
                <a:spcPct val="100000"/>
              </a:lnSpc>
              <a:spcBef>
                <a:spcPts val="1600"/>
              </a:spcBef>
              <a:buClr>
                <a:srgbClr val="93B6D2"/>
              </a:buClr>
              <a:buSzPct val="70000"/>
              <a:buChar char="-"/>
              <a:tabLst>
                <a:tab pos="776605" algn="l"/>
                <a:tab pos="777240" algn="l"/>
              </a:tabLst>
            </a:pPr>
            <a:r>
              <a:rPr sz="1500" spc="-5" dirty="0">
                <a:latin typeface="Times New Roman"/>
                <a:cs typeface="Times New Roman"/>
              </a:rPr>
              <a:t>Đăng </a:t>
            </a:r>
            <a:r>
              <a:rPr sz="1500" dirty="0">
                <a:latin typeface="Times New Roman"/>
                <a:cs typeface="Times New Roman"/>
              </a:rPr>
              <a:t>ký </a:t>
            </a:r>
            <a:r>
              <a:rPr sz="1500" spc="-5" dirty="0">
                <a:latin typeface="Times New Roman"/>
                <a:cs typeface="Times New Roman"/>
              </a:rPr>
              <a:t>server (DNS hoặc dịch</a:t>
            </a:r>
            <a:r>
              <a:rPr sz="1500" spc="-15" dirty="0">
                <a:latin typeface="Times New Roman"/>
                <a:cs typeface="Times New Roman"/>
              </a:rPr>
              <a:t> </a:t>
            </a:r>
            <a:r>
              <a:rPr sz="1500" dirty="0">
                <a:latin typeface="Times New Roman"/>
                <a:cs typeface="Times New Roman"/>
              </a:rPr>
              <a:t>vụ</a:t>
            </a:r>
            <a:endParaRPr sz="1500">
              <a:latin typeface="Times New Roman"/>
              <a:cs typeface="Times New Roman"/>
            </a:endParaRPr>
          </a:p>
          <a:p>
            <a:pPr marL="776605">
              <a:lnSpc>
                <a:spcPct val="100000"/>
              </a:lnSpc>
              <a:spcBef>
                <a:spcPts val="5"/>
              </a:spcBef>
            </a:pPr>
            <a:r>
              <a:rPr sz="1500" dirty="0">
                <a:latin typeface="Times New Roman"/>
                <a:cs typeface="Times New Roman"/>
              </a:rPr>
              <a:t>thư</a:t>
            </a:r>
            <a:r>
              <a:rPr sz="1500" spc="-20" dirty="0">
                <a:latin typeface="Times New Roman"/>
                <a:cs typeface="Times New Roman"/>
              </a:rPr>
              <a:t> </a:t>
            </a:r>
            <a:r>
              <a:rPr sz="1500" spc="-5" dirty="0">
                <a:latin typeface="Times New Roman"/>
                <a:cs typeface="Times New Roman"/>
              </a:rPr>
              <a:t>mục)</a:t>
            </a:r>
            <a:endParaRPr sz="1500">
              <a:latin typeface="Times New Roman"/>
              <a:cs typeface="Times New Roman"/>
            </a:endParaRPr>
          </a:p>
          <a:p>
            <a:pPr marL="776605" indent="-274955">
              <a:lnSpc>
                <a:spcPct val="100000"/>
              </a:lnSpc>
              <a:spcBef>
                <a:spcPts val="600"/>
              </a:spcBef>
              <a:buClr>
                <a:srgbClr val="93B6D2"/>
              </a:buClr>
              <a:buSzPct val="70000"/>
              <a:buChar char="-"/>
              <a:tabLst>
                <a:tab pos="776605" algn="l"/>
                <a:tab pos="777240" algn="l"/>
              </a:tabLst>
            </a:pPr>
            <a:r>
              <a:rPr sz="1500" spc="-5" dirty="0">
                <a:latin typeface="Times New Roman"/>
                <a:cs typeface="Times New Roman"/>
              </a:rPr>
              <a:t>Có </a:t>
            </a:r>
            <a:r>
              <a:rPr sz="1500" dirty="0">
                <a:latin typeface="Times New Roman"/>
                <a:cs typeface="Times New Roman"/>
              </a:rPr>
              <a:t>thể lặp lại </a:t>
            </a:r>
            <a:r>
              <a:rPr sz="1500" spc="-10" dirty="0">
                <a:latin typeface="Times New Roman"/>
                <a:cs typeface="Times New Roman"/>
              </a:rPr>
              <a:t>yêu </a:t>
            </a:r>
            <a:r>
              <a:rPr sz="1500" spc="-5" dirty="0">
                <a:latin typeface="Times New Roman"/>
                <a:cs typeface="Times New Roman"/>
              </a:rPr>
              <a:t>cầu?</a:t>
            </a:r>
            <a:r>
              <a:rPr sz="1500" spc="-40" dirty="0">
                <a:latin typeface="Times New Roman"/>
                <a:cs typeface="Times New Roman"/>
              </a:rPr>
              <a:t> </a:t>
            </a:r>
            <a:r>
              <a:rPr sz="1500" spc="-5" dirty="0">
                <a:latin typeface="Times New Roman"/>
                <a:cs typeface="Times New Roman"/>
              </a:rPr>
              <a:t>(idempotent)</a:t>
            </a:r>
            <a:endParaRPr sz="1500">
              <a:latin typeface="Times New Roman"/>
              <a:cs typeface="Times New Roman"/>
            </a:endParaRPr>
          </a:p>
          <a:p>
            <a:pPr marL="776605" indent="-274955">
              <a:lnSpc>
                <a:spcPct val="100000"/>
              </a:lnSpc>
              <a:spcBef>
                <a:spcPts val="600"/>
              </a:spcBef>
              <a:buClr>
                <a:srgbClr val="93B6D2"/>
              </a:buClr>
              <a:buSzPct val="70000"/>
              <a:buChar char="-"/>
              <a:tabLst>
                <a:tab pos="776605" algn="l"/>
                <a:tab pos="777240" algn="l"/>
              </a:tabLst>
            </a:pPr>
            <a:r>
              <a:rPr sz="1500" spc="-5" dirty="0">
                <a:latin typeface="Times New Roman"/>
                <a:cs typeface="Times New Roman"/>
              </a:rPr>
              <a:t>Có </a:t>
            </a:r>
            <a:r>
              <a:rPr sz="1500" dirty="0">
                <a:latin typeface="Times New Roman"/>
                <a:cs typeface="Times New Roman"/>
              </a:rPr>
              <a:t>bộ nhớ </a:t>
            </a:r>
            <a:r>
              <a:rPr sz="1500" spc="-5" dirty="0">
                <a:latin typeface="Times New Roman"/>
                <a:cs typeface="Times New Roman"/>
              </a:rPr>
              <a:t>trạng</a:t>
            </a:r>
            <a:r>
              <a:rPr sz="1500" spc="-35" dirty="0">
                <a:latin typeface="Times New Roman"/>
                <a:cs typeface="Times New Roman"/>
              </a:rPr>
              <a:t> </a:t>
            </a:r>
            <a:r>
              <a:rPr sz="1500" spc="-5" dirty="0">
                <a:latin typeface="Times New Roman"/>
                <a:cs typeface="Times New Roman"/>
              </a:rPr>
              <a:t>thái?</a:t>
            </a:r>
            <a:endParaRPr sz="1500">
              <a:latin typeface="Times New Roman"/>
              <a:cs typeface="Times New Roman"/>
            </a:endParaRPr>
          </a:p>
        </p:txBody>
      </p:sp>
      <p:sp>
        <p:nvSpPr>
          <p:cNvPr id="5" name="object 5"/>
          <p:cNvSpPr/>
          <p:nvPr/>
        </p:nvSpPr>
        <p:spPr>
          <a:xfrm>
            <a:off x="4370171" y="1981200"/>
            <a:ext cx="4602479" cy="175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5907405" cy="567463"/>
          </a:xfrm>
          <a:prstGeom prst="rect">
            <a:avLst/>
          </a:prstGeom>
        </p:spPr>
        <p:txBody>
          <a:bodyPr vert="horz" wrap="square" lIns="0" tIns="13335" rIns="0" bIns="0" rtlCol="0">
            <a:spAutoFit/>
          </a:bodyPr>
          <a:lstStyle/>
          <a:p>
            <a:pPr marL="12700">
              <a:lnSpc>
                <a:spcPct val="100000"/>
              </a:lnSpc>
              <a:spcBef>
                <a:spcPts val="105"/>
              </a:spcBef>
            </a:pPr>
            <a:r>
              <a:rPr>
                <a:latin typeface="Times New Roman" panose="02020603050405020304" pitchFamily="18" charset="0"/>
                <a:cs typeface="Times New Roman" panose="02020603050405020304" pitchFamily="18" charset="0"/>
              </a:rPr>
              <a:t>Phân </a:t>
            </a:r>
            <a:r>
              <a:rPr dirty="0">
                <a:latin typeface="Times New Roman" panose="02020603050405020304" pitchFamily="18" charset="0"/>
                <a:cs typeface="Times New Roman" panose="02020603050405020304" pitchFamily="18" charset="0"/>
              </a:rPr>
              <a:t>tầng ứng</a:t>
            </a:r>
            <a:r>
              <a:rPr spc="-10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dụng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53</a:t>
            </a:r>
            <a:endParaRPr sz="1200">
              <a:latin typeface="Arial"/>
              <a:cs typeface="Arial"/>
            </a:endParaRPr>
          </a:p>
        </p:txBody>
      </p:sp>
      <p:sp>
        <p:nvSpPr>
          <p:cNvPr id="4" name="object 4"/>
          <p:cNvSpPr txBox="1"/>
          <p:nvPr/>
        </p:nvSpPr>
        <p:spPr>
          <a:xfrm>
            <a:off x="693845" y="1475993"/>
            <a:ext cx="3493770" cy="1811393"/>
          </a:xfrm>
          <a:prstGeom prst="rect">
            <a:avLst/>
          </a:prstGeom>
        </p:spPr>
        <p:txBody>
          <a:bodyPr vert="horz" wrap="square" lIns="0" tIns="102235" rIns="0" bIns="0" rtlCol="0">
            <a:spAutoFit/>
          </a:bodyPr>
          <a:lstStyle/>
          <a:p>
            <a:pPr marL="332740" indent="-320040">
              <a:lnSpc>
                <a:spcPct val="100000"/>
              </a:lnSpc>
              <a:spcBef>
                <a:spcPts val="805"/>
              </a:spcBef>
              <a:buClr>
                <a:srgbClr val="DD8046"/>
              </a:buClr>
              <a:buSzPct val="59375"/>
              <a:buFont typeface="Wingdings"/>
              <a:buChar char=""/>
              <a:tabLst>
                <a:tab pos="332740" algn="l"/>
              </a:tabLst>
            </a:pPr>
            <a:r>
              <a:rPr sz="2400" dirty="0">
                <a:latin typeface="Times New Roman"/>
                <a:cs typeface="Times New Roman"/>
              </a:rPr>
              <a:t>Các mức phân</a:t>
            </a:r>
            <a:r>
              <a:rPr sz="2400" spc="-90" dirty="0">
                <a:latin typeface="Times New Roman"/>
                <a:cs typeface="Times New Roman"/>
              </a:rPr>
              <a:t> </a:t>
            </a:r>
            <a:r>
              <a:rPr sz="2400" dirty="0">
                <a:latin typeface="Times New Roman"/>
                <a:cs typeface="Times New Roman"/>
              </a:rPr>
              <a:t>tầng</a:t>
            </a:r>
            <a:endParaRPr sz="2400">
              <a:latin typeface="Times New Roman"/>
              <a:cs typeface="Times New Roman"/>
            </a:endParaRPr>
          </a:p>
          <a:p>
            <a:pPr marL="652145" lvl="1" indent="-274955">
              <a:lnSpc>
                <a:spcPct val="100000"/>
              </a:lnSpc>
              <a:spcBef>
                <a:spcPts val="605"/>
              </a:spcBef>
              <a:buClr>
                <a:srgbClr val="93B6D2"/>
              </a:buClr>
              <a:buSzPct val="69642"/>
              <a:buChar char="•"/>
              <a:tabLst>
                <a:tab pos="652145" algn="l"/>
                <a:tab pos="652780" algn="l"/>
              </a:tabLst>
            </a:pPr>
            <a:r>
              <a:rPr sz="2400" spc="-5" dirty="0">
                <a:latin typeface="Times New Roman"/>
                <a:cs typeface="Times New Roman"/>
              </a:rPr>
              <a:t>Giao</a:t>
            </a:r>
            <a:r>
              <a:rPr sz="2400" spc="-10" dirty="0">
                <a:latin typeface="Times New Roman"/>
                <a:cs typeface="Times New Roman"/>
              </a:rPr>
              <a:t> </a:t>
            </a:r>
            <a:r>
              <a:rPr sz="2400" spc="-5" dirty="0">
                <a:latin typeface="Times New Roman"/>
                <a:cs typeface="Times New Roman"/>
              </a:rPr>
              <a:t>diện</a:t>
            </a:r>
            <a:endParaRPr sz="2400">
              <a:latin typeface="Times New Roman"/>
              <a:cs typeface="Times New Roman"/>
            </a:endParaRPr>
          </a:p>
          <a:p>
            <a:pPr marL="652145" lvl="1" indent="-274955">
              <a:lnSpc>
                <a:spcPct val="100000"/>
              </a:lnSpc>
              <a:spcBef>
                <a:spcPts val="600"/>
              </a:spcBef>
              <a:buClr>
                <a:srgbClr val="93B6D2"/>
              </a:buClr>
              <a:buSzPct val="69642"/>
              <a:buChar char="•"/>
              <a:tabLst>
                <a:tab pos="652145" algn="l"/>
                <a:tab pos="652780" algn="l"/>
              </a:tabLst>
            </a:pPr>
            <a:r>
              <a:rPr sz="2400" spc="-5" dirty="0">
                <a:latin typeface="Times New Roman"/>
                <a:cs typeface="Times New Roman"/>
              </a:rPr>
              <a:t>Nghiệp</a:t>
            </a:r>
            <a:r>
              <a:rPr sz="2400" dirty="0">
                <a:latin typeface="Times New Roman"/>
                <a:cs typeface="Times New Roman"/>
              </a:rPr>
              <a:t> vụ</a:t>
            </a:r>
            <a:endParaRPr sz="2400">
              <a:latin typeface="Times New Roman"/>
              <a:cs typeface="Times New Roman"/>
            </a:endParaRPr>
          </a:p>
          <a:p>
            <a:pPr marL="652145" lvl="1" indent="-274955">
              <a:lnSpc>
                <a:spcPct val="100000"/>
              </a:lnSpc>
              <a:spcBef>
                <a:spcPts val="600"/>
              </a:spcBef>
              <a:buClr>
                <a:srgbClr val="93B6D2"/>
              </a:buClr>
              <a:buSzPct val="69642"/>
              <a:buChar char="•"/>
              <a:tabLst>
                <a:tab pos="652145" algn="l"/>
                <a:tab pos="652780" algn="l"/>
              </a:tabLst>
            </a:pPr>
            <a:r>
              <a:rPr sz="2400" spc="-5" dirty="0">
                <a:latin typeface="Times New Roman"/>
                <a:cs typeface="Times New Roman"/>
              </a:rPr>
              <a:t>Dữ liệu</a:t>
            </a:r>
            <a:endParaRPr sz="2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3956" y="1267714"/>
            <a:ext cx="6469380" cy="37231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88340" y="356362"/>
            <a:ext cx="6648450"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Phân tầng ứng </a:t>
            </a:r>
            <a:r>
              <a:rPr spc="5" dirty="0">
                <a:latin typeface="Times New Roman" panose="02020603050405020304" pitchFamily="18" charset="0"/>
                <a:cs typeface="Times New Roman" panose="02020603050405020304" pitchFamily="18" charset="0"/>
              </a:rPr>
              <a:t>dụng </a:t>
            </a:r>
            <a:r>
              <a:rPr dirty="0">
                <a:latin typeface="Times New Roman" panose="02020603050405020304" pitchFamily="18" charset="0"/>
                <a:cs typeface="Times New Roman" panose="02020603050405020304" pitchFamily="18" charset="0"/>
              </a:rPr>
              <a:t>tìm</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kiếm</a:t>
            </a:r>
            <a:endParaRPr>
              <a:latin typeface="Times New Roman" panose="02020603050405020304" pitchFamily="18" charset="0"/>
              <a:cs typeface="Times New Roman" panose="02020603050405020304" pitchFamily="18" charset="0"/>
            </a:endParaRP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54</a:t>
            </a:r>
            <a:endParaRPr sz="1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145491"/>
            <a:ext cx="6014213" cy="566181"/>
          </a:xfrm>
          <a:prstGeom prst="rect">
            <a:avLst/>
          </a:prstGeom>
        </p:spPr>
        <p:txBody>
          <a:bodyPr vert="horz" wrap="square" lIns="0" tIns="12065" rIns="0" bIns="0" rtlCol="0">
            <a:spAutoFit/>
          </a:bodyPr>
          <a:lstStyle/>
          <a:p>
            <a:pPr marL="12700">
              <a:lnSpc>
                <a:spcPct val="100000"/>
              </a:lnSpc>
              <a:spcBef>
                <a:spcPts val="95"/>
              </a:spcBef>
            </a:pPr>
            <a:r>
              <a:rPr spc="-5">
                <a:latin typeface="Times New Roman" panose="02020603050405020304" pitchFamily="18" charset="0"/>
                <a:cs typeface="Times New Roman" panose="02020603050405020304" pitchFamily="18" charset="0"/>
              </a:rPr>
              <a:t>Kiến </a:t>
            </a:r>
            <a:r>
              <a:rPr spc="-5" dirty="0">
                <a:latin typeface="Times New Roman" panose="02020603050405020304" pitchFamily="18" charset="0"/>
                <a:cs typeface="Times New Roman" panose="02020603050405020304" pitchFamily="18" charset="0"/>
              </a:rPr>
              <a:t>trúc </a:t>
            </a:r>
            <a:r>
              <a:rPr>
                <a:latin typeface="Times New Roman" panose="02020603050405020304" pitchFamily="18" charset="0"/>
                <a:cs typeface="Times New Roman" panose="02020603050405020304" pitchFamily="18" charset="0"/>
              </a:rPr>
              <a:t>đa</a:t>
            </a:r>
            <a:r>
              <a:rPr spc="-45">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tầng</a:t>
            </a:r>
            <a:r>
              <a:rPr lang="en-US" spc="-5">
                <a:latin typeface="Times New Roman" panose="02020603050405020304" pitchFamily="18" charset="0"/>
                <a:cs typeface="Times New Roman" panose="02020603050405020304" pitchFamily="18" charset="0"/>
              </a:rPr>
              <a:t> </a:t>
            </a:r>
            <a:endParaRPr sz="2800">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55</a:t>
            </a:r>
            <a:endParaRPr sz="1200">
              <a:latin typeface="Arial"/>
              <a:cs typeface="Arial"/>
            </a:endParaRPr>
          </a:p>
        </p:txBody>
      </p:sp>
      <p:sp>
        <p:nvSpPr>
          <p:cNvPr id="4" name="object 4"/>
          <p:cNvSpPr/>
          <p:nvPr/>
        </p:nvSpPr>
        <p:spPr>
          <a:xfrm>
            <a:off x="228600" y="1414370"/>
            <a:ext cx="7060692" cy="301752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B7C794BA-75D2-4579-A952-3CEEED8F22AB}"/>
              </a:ext>
            </a:extLst>
          </p:cNvPr>
          <p:cNvSpPr txBox="1"/>
          <p:nvPr/>
        </p:nvSpPr>
        <p:spPr>
          <a:xfrm>
            <a:off x="507258" y="1045038"/>
            <a:ext cx="4591664"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Các mô hình 2</a:t>
            </a:r>
            <a:r>
              <a:rPr lang="en-US" sz="1800" spc="-40">
                <a:latin typeface="Times New Roman" panose="02020603050405020304" pitchFamily="18" charset="0"/>
                <a:cs typeface="Times New Roman" panose="02020603050405020304" pitchFamily="18" charset="0"/>
              </a:rPr>
              <a:t> </a:t>
            </a:r>
            <a:r>
              <a:rPr lang="en-US" sz="1800" spc="5">
                <a:latin typeface="Times New Roman" panose="02020603050405020304" pitchFamily="18" charset="0"/>
                <a:cs typeface="Times New Roman" panose="02020603050405020304" pitchFamily="18" charset="0"/>
              </a:rPr>
              <a:t>bên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4180" y="1270761"/>
            <a:ext cx="6336220" cy="46728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91386" y="356362"/>
            <a:ext cx="6090413"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Cloud &amp; Fog</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computing</a:t>
            </a:r>
          </a:p>
        </p:txBody>
      </p:sp>
      <p:sp>
        <p:nvSpPr>
          <p:cNvPr id="4" name="object 4"/>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57</a:t>
            </a:r>
            <a:endParaRPr sz="12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1A3-8AAD-E33C-31D3-FEE0383398FA}"/>
              </a:ext>
            </a:extLst>
          </p:cNvPr>
          <p:cNvSpPr>
            <a:spLocks noGrp="1"/>
          </p:cNvSpPr>
          <p:nvPr>
            <p:ph type="title"/>
          </p:nvPr>
        </p:nvSpPr>
        <p:spPr/>
        <p:txBody>
          <a:bodyPr>
            <a:normAutofit/>
          </a:bodyPr>
          <a:lstStyle/>
          <a:p>
            <a:r>
              <a:rPr lang="en-US" sz="3200" b="1" i="0" dirty="0" err="1">
                <a:solidFill>
                  <a:srgbClr val="282350"/>
                </a:solidFill>
                <a:effectLst/>
                <a:latin typeface="Times New Roman" panose="02020603050405020304" pitchFamily="18" charset="0"/>
                <a:cs typeface="Times New Roman" panose="02020603050405020304" pitchFamily="18" charset="0"/>
              </a:rPr>
              <a:t>Định</a:t>
            </a:r>
            <a:r>
              <a:rPr lang="en-US" sz="3200" b="1" i="0" dirty="0">
                <a:solidFill>
                  <a:srgbClr val="282350"/>
                </a:solidFill>
                <a:effectLst/>
                <a:latin typeface="Times New Roman" panose="02020603050405020304" pitchFamily="18" charset="0"/>
                <a:cs typeface="Times New Roman" panose="02020603050405020304" pitchFamily="18" charset="0"/>
              </a:rPr>
              <a:t> </a:t>
            </a:r>
            <a:r>
              <a:rPr lang="en-US" sz="3200" b="1" i="0" dirty="0" err="1">
                <a:solidFill>
                  <a:srgbClr val="282350"/>
                </a:solidFill>
                <a:effectLst/>
                <a:latin typeface="Times New Roman" panose="02020603050405020304" pitchFamily="18" charset="0"/>
                <a:cs typeface="Times New Roman" panose="02020603050405020304" pitchFamily="18" charset="0"/>
              </a:rPr>
              <a:t>nghĩa</a:t>
            </a:r>
            <a:r>
              <a:rPr lang="en-US" sz="3200" b="1" i="0" dirty="0">
                <a:solidFill>
                  <a:srgbClr val="282350"/>
                </a:solidFill>
                <a:effectLst/>
                <a:latin typeface="Times New Roman" panose="02020603050405020304" pitchFamily="18" charset="0"/>
                <a:cs typeface="Times New Roman" panose="02020603050405020304" pitchFamily="18" charset="0"/>
              </a:rPr>
              <a:t> Fog Computing</a:t>
            </a:r>
            <a:br>
              <a:rPr lang="en-US" b="1" i="0" dirty="0">
                <a:solidFill>
                  <a:srgbClr val="282350"/>
                </a:solidFill>
                <a:effectLst/>
                <a:latin typeface="Poppins" panose="00000500000000000000" pitchFamily="2" charset="0"/>
              </a:rPr>
            </a:br>
            <a:endParaRPr lang="en-US" dirty="0"/>
          </a:p>
        </p:txBody>
      </p:sp>
      <p:sp>
        <p:nvSpPr>
          <p:cNvPr id="4" name="TextBox 3">
            <a:extLst>
              <a:ext uri="{FF2B5EF4-FFF2-40B4-BE49-F238E27FC236}">
                <a16:creationId xmlns:a16="http://schemas.microsoft.com/office/drawing/2014/main" id="{E11AA6EF-4534-15DF-06ED-219381D7E193}"/>
              </a:ext>
            </a:extLst>
          </p:cNvPr>
          <p:cNvSpPr txBox="1"/>
          <p:nvPr/>
        </p:nvSpPr>
        <p:spPr>
          <a:xfrm>
            <a:off x="593186" y="1447800"/>
            <a:ext cx="6798213" cy="283154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Fog Computing được xem là một trong những giải pháp mở rộng của Cloud Computing</a:t>
            </a:r>
            <a:r>
              <a:rPr lang="en-US" sz="2400" b="0" i="0" dirty="0">
                <a:effectLst/>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Trong Fog Computing, dữ liệu và các ứng dụng được lưu trữ giữa nguồn dữ liệu và đám mây.</a:t>
            </a:r>
            <a:endParaRPr lang="en-US" sz="2400" b="0" i="0" dirty="0">
              <a:effectLst/>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Vì là một cơ sở hạ tầng điện toán phi tập trung, Fog Computing giúp thu hẹp khoảng cách giữa đám mây với nơi dữ liệu được tạo ra và hoạt động.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4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2F4F-DDA6-DF0A-C2E6-62DBA7DD3B8C}"/>
              </a:ext>
            </a:extLst>
          </p:cNvPr>
          <p:cNvSpPr>
            <a:spLocks noGrp="1"/>
          </p:cNvSpPr>
          <p:nvPr>
            <p:ph type="title"/>
          </p:nvPr>
        </p:nvSpPr>
        <p:spPr>
          <a:xfrm>
            <a:off x="609598" y="609600"/>
            <a:ext cx="6934201" cy="1320800"/>
          </a:xfrm>
        </p:spPr>
        <p:txBody>
          <a:bodyPr>
            <a:normAutofit fontScale="90000"/>
          </a:bodyPr>
          <a:lstStyle/>
          <a:p>
            <a:r>
              <a:rPr lang="en-US" sz="3100" b="1" i="0" dirty="0" err="1">
                <a:solidFill>
                  <a:srgbClr val="282350"/>
                </a:solidFill>
                <a:effectLst/>
                <a:latin typeface="Times New Roman" panose="02020603050405020304" pitchFamily="18" charset="0"/>
                <a:cs typeface="Times New Roman" panose="02020603050405020304" pitchFamily="18" charset="0"/>
              </a:rPr>
              <a:t>Cách</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thức</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hoạt</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động</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của</a:t>
            </a:r>
            <a:r>
              <a:rPr lang="en-US" sz="3100" b="1" i="0" dirty="0">
                <a:solidFill>
                  <a:srgbClr val="282350"/>
                </a:solidFill>
                <a:effectLst/>
                <a:latin typeface="Times New Roman" panose="02020603050405020304" pitchFamily="18" charset="0"/>
                <a:cs typeface="Times New Roman" panose="02020603050405020304" pitchFamily="18" charset="0"/>
              </a:rPr>
              <a:t> Fog Computing</a:t>
            </a:r>
            <a:br>
              <a:rPr lang="en-US" b="1" i="0" dirty="0">
                <a:solidFill>
                  <a:srgbClr val="28235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1E79F-CCBE-89D8-B476-F4204F9C4599}"/>
              </a:ext>
            </a:extLst>
          </p:cNvPr>
          <p:cNvSpPr txBox="1"/>
          <p:nvPr/>
        </p:nvSpPr>
        <p:spPr>
          <a:xfrm>
            <a:off x="616632" y="1524000"/>
            <a:ext cx="6934201" cy="3816429"/>
          </a:xfrm>
          <a:prstGeom prst="rect">
            <a:avLst/>
          </a:prstGeom>
          <a:noFill/>
        </p:spPr>
        <p:txBody>
          <a:bodyPr wrap="square">
            <a:spAutoFit/>
          </a:bodyPr>
          <a:lstStyle/>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Fog Computing hoạt động thôn</a:t>
            </a:r>
            <a:r>
              <a:rPr lang="en-US" sz="2200" b="0" i="0" dirty="0">
                <a:effectLst/>
                <a:latin typeface="Times New Roman" panose="02020603050405020304" pitchFamily="18" charset="0"/>
                <a:cs typeface="Times New Roman" panose="02020603050405020304" pitchFamily="18" charset="0"/>
              </a:rPr>
              <a:t>g</a:t>
            </a:r>
            <a:r>
              <a:rPr lang="vi-VN" sz="2200" b="0" i="0" dirty="0">
                <a:effectLst/>
                <a:latin typeface="Times New Roman" panose="02020603050405020304" pitchFamily="18" charset="0"/>
                <a:cs typeface="Times New Roman" panose="02020603050405020304" pitchFamily="18" charset="0"/>
              </a:rPr>
              <a:t> qua các nút sương mù hay còn được gọi là thiết bị cục bộ.</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Trong khi đó, đèn hiệu IoT sẽ thu thập các dữ liệu cần thiết.</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Những dữ liệu này tiếp tục được đưa đến một nút sương mù gần với nguồn dữ liệu. </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Chúng sẽ được phân tích, xử lý bởi các nút sương mù và gửi lên đám mây để lưu trữ lâu dài khi cần thiết. </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Một số loại thiết bị cục bộ thường được sử dụng là: máy ảnh, bộ định tuyến, công tắc, máy chủ nhúng, bộ điều khiển.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84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734" y="577140"/>
            <a:ext cx="3100070"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a:t>
            </a:r>
            <a:r>
              <a:rPr spc="-9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trúc</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210413" y="1267714"/>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4</a:t>
            </a:r>
            <a:endParaRPr sz="1200">
              <a:latin typeface="Arial"/>
              <a:cs typeface="Arial"/>
            </a:endParaRPr>
          </a:p>
        </p:txBody>
      </p:sp>
      <p:sp>
        <p:nvSpPr>
          <p:cNvPr id="4" name="object 4"/>
          <p:cNvSpPr txBox="1"/>
          <p:nvPr/>
        </p:nvSpPr>
        <p:spPr>
          <a:xfrm>
            <a:off x="533401" y="1676400"/>
            <a:ext cx="6477000" cy="3202607"/>
          </a:xfrm>
          <a:prstGeom prst="rect">
            <a:avLst/>
          </a:prstGeom>
        </p:spPr>
        <p:txBody>
          <a:bodyPr vert="horz" wrap="square" lIns="0" tIns="64769" rIns="0" bIns="0" rtlCol="0">
            <a:spAutoFit/>
          </a:bodyPr>
          <a:lstStyle/>
          <a:p>
            <a:pPr marL="332105" marR="95885" indent="-320040" algn="just">
              <a:lnSpc>
                <a:spcPts val="3120"/>
              </a:lnSpc>
              <a:spcBef>
                <a:spcPts val="509"/>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Xem xét tổ </a:t>
            </a:r>
            <a:r>
              <a:rPr sz="2400" spc="-5" dirty="0">
                <a:latin typeface="Times New Roman" panose="02020603050405020304" pitchFamily="18" charset="0"/>
                <a:cs typeface="Times New Roman" panose="02020603050405020304" pitchFamily="18" charset="0"/>
              </a:rPr>
              <a:t>chức </a:t>
            </a:r>
            <a:r>
              <a:rPr sz="2400" dirty="0">
                <a:latin typeface="Times New Roman" panose="02020603050405020304" pitchFamily="18" charset="0"/>
                <a:cs typeface="Times New Roman" panose="02020603050405020304" pitchFamily="18" charset="0"/>
              </a:rPr>
              <a:t>của </a:t>
            </a:r>
            <a:r>
              <a:rPr sz="2400" spc="-15" dirty="0">
                <a:latin typeface="Times New Roman" panose="02020603050405020304" pitchFamily="18" charset="0"/>
                <a:cs typeface="Times New Roman" panose="02020603050405020304" pitchFamily="18" charset="0"/>
              </a:rPr>
              <a:t>một </a:t>
            </a:r>
            <a:r>
              <a:rPr sz="2400" dirty="0">
                <a:latin typeface="Times New Roman" panose="02020603050405020304" pitchFamily="18" charset="0"/>
                <a:cs typeface="Times New Roman" panose="02020603050405020304" pitchFamily="18" charset="0"/>
              </a:rPr>
              <a:t>Hệ Phân </a:t>
            </a:r>
            <a:r>
              <a:rPr sz="2400">
                <a:latin typeface="Times New Roman" panose="02020603050405020304" pitchFamily="18" charset="0"/>
                <a:cs typeface="Times New Roman" panose="02020603050405020304" pitchFamily="18" charset="0"/>
              </a:rPr>
              <a:t>Tán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spc="-10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tách  </a:t>
            </a:r>
            <a:r>
              <a:rPr sz="2400" dirty="0">
                <a:latin typeface="Times New Roman" panose="02020603050405020304" pitchFamily="18" charset="0"/>
                <a:cs typeface="Times New Roman" panose="02020603050405020304" pitchFamily="18" charset="0"/>
              </a:rPr>
              <a:t>biệt giữa </a:t>
            </a:r>
            <a:r>
              <a:rPr sz="2400" i="1" spc="-5" dirty="0">
                <a:latin typeface="Times New Roman" panose="02020603050405020304" pitchFamily="18" charset="0"/>
                <a:cs typeface="Times New Roman" panose="02020603050405020304" pitchFamily="18" charset="0"/>
              </a:rPr>
              <a:t>tổ </a:t>
            </a:r>
            <a:r>
              <a:rPr sz="2400" i="1" dirty="0">
                <a:latin typeface="Times New Roman" panose="02020603050405020304" pitchFamily="18" charset="0"/>
                <a:cs typeface="Times New Roman" panose="02020603050405020304" pitchFamily="18" charset="0"/>
              </a:rPr>
              <a:t>chức logic </a:t>
            </a:r>
            <a:r>
              <a:rPr sz="2400" dirty="0">
                <a:latin typeface="Times New Roman" panose="02020603050405020304" pitchFamily="18" charset="0"/>
                <a:cs typeface="Times New Roman" panose="02020603050405020304" pitchFamily="18" charset="0"/>
              </a:rPr>
              <a:t>và </a:t>
            </a:r>
            <a:r>
              <a:rPr sz="2400" i="1" dirty="0">
                <a:latin typeface="Times New Roman" panose="02020603050405020304" pitchFamily="18" charset="0"/>
                <a:cs typeface="Times New Roman" panose="02020603050405020304" pitchFamily="18" charset="0"/>
              </a:rPr>
              <a:t>thực thi vật</a:t>
            </a:r>
            <a:r>
              <a:rPr sz="2400" i="1" spc="-12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lý</a:t>
            </a:r>
            <a:r>
              <a:rPr sz="2400" spc="-5" dirty="0">
                <a:latin typeface="Times New Roman" panose="02020603050405020304" pitchFamily="18" charset="0"/>
                <a:cs typeface="Times New Roman" panose="02020603050405020304" pitchFamily="18" charset="0"/>
              </a:rPr>
              <a:t>.</a:t>
            </a:r>
            <a:endParaRPr sz="2400">
              <a:latin typeface="Times New Roman" panose="02020603050405020304" pitchFamily="18" charset="0"/>
              <a:cs typeface="Times New Roman" panose="02020603050405020304" pitchFamily="18" charset="0"/>
            </a:endParaRPr>
          </a:p>
          <a:p>
            <a:pPr marL="332105" marR="5080" indent="-320040" algn="just">
              <a:lnSpc>
                <a:spcPct val="90000"/>
              </a:lnSpc>
              <a:spcBef>
                <a:spcPts val="665"/>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Tổ chức </a:t>
            </a:r>
            <a:r>
              <a:rPr sz="2400" spc="-5" dirty="0">
                <a:latin typeface="Times New Roman" panose="02020603050405020304" pitchFamily="18" charset="0"/>
                <a:cs typeface="Times New Roman" panose="02020603050405020304" pitchFamily="18" charset="0"/>
              </a:rPr>
              <a:t>logic: các </a:t>
            </a:r>
            <a:r>
              <a:rPr sz="2400" dirty="0">
                <a:latin typeface="Times New Roman" panose="02020603050405020304" pitchFamily="18" charset="0"/>
                <a:cs typeface="Times New Roman" panose="02020603050405020304" pitchFamily="18" charset="0"/>
              </a:rPr>
              <a:t>thành phần phần </a:t>
            </a:r>
            <a:r>
              <a:rPr sz="2400" spc="-20" dirty="0">
                <a:latin typeface="Times New Roman" panose="02020603050405020304" pitchFamily="18" charset="0"/>
                <a:cs typeface="Times New Roman" panose="02020603050405020304" pitchFamily="18" charset="0"/>
              </a:rPr>
              <a:t>mềm</a:t>
            </a:r>
            <a:r>
              <a:rPr sz="2400" spc="-20">
                <a:latin typeface="Times New Roman" panose="02020603050405020304" pitchFamily="18" charset="0"/>
                <a:cs typeface="Times New Roman" panose="02020603050405020304" pitchFamily="18" charset="0"/>
              </a:rPr>
              <a:t>, </a:t>
            </a:r>
            <a:r>
              <a:rPr sz="2400" spc="-10">
                <a:latin typeface="Times New Roman" panose="02020603050405020304" pitchFamily="18" charset="0"/>
                <a:cs typeface="Times New Roman" panose="02020603050405020304" pitchFamily="18" charset="0"/>
              </a:rPr>
              <a:t>cách</a:t>
            </a:r>
            <a:r>
              <a:rPr lang="en-US" sz="2400" spc="-1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thức </a:t>
            </a:r>
            <a:r>
              <a:rPr sz="2400" dirty="0">
                <a:latin typeface="Times New Roman" panose="02020603050405020304" pitchFamily="18" charset="0"/>
                <a:cs typeface="Times New Roman" panose="02020603050405020304" pitchFamily="18" charset="0"/>
              </a:rPr>
              <a:t>kết </a:t>
            </a:r>
            <a:r>
              <a:rPr sz="2400" spc="-5" dirty="0">
                <a:latin typeface="Times New Roman" panose="02020603050405020304" pitchFamily="18" charset="0"/>
                <a:cs typeface="Times New Roman" panose="02020603050405020304" pitchFamily="18" charset="0"/>
              </a:rPr>
              <a:t>nối, kiểu </a:t>
            </a:r>
            <a:r>
              <a:rPr sz="2400" dirty="0">
                <a:latin typeface="Times New Roman" panose="02020603050405020304" pitchFamily="18" charset="0"/>
                <a:cs typeface="Times New Roman" panose="02020603050405020304" pitchFamily="18" charset="0"/>
              </a:rPr>
              <a:t>dữ </a:t>
            </a:r>
            <a:r>
              <a:rPr sz="2400" spc="-5" dirty="0">
                <a:latin typeface="Times New Roman" panose="02020603050405020304" pitchFamily="18" charset="0"/>
                <a:cs typeface="Times New Roman" panose="02020603050405020304" pitchFamily="18" charset="0"/>
              </a:rPr>
              <a:t>liệu </a:t>
            </a:r>
            <a:r>
              <a:rPr sz="2400" dirty="0">
                <a:latin typeface="Times New Roman" panose="02020603050405020304" pitchFamily="18" charset="0"/>
                <a:cs typeface="Times New Roman" panose="02020603050405020304" pitchFamily="18" charset="0"/>
              </a:rPr>
              <a:t>trao </a:t>
            </a:r>
            <a:r>
              <a:rPr sz="2400" spc="-5">
                <a:latin typeface="Times New Roman" panose="02020603050405020304" pitchFamily="18" charset="0"/>
                <a:cs typeface="Times New Roman" panose="02020603050405020304" pitchFamily="18" charset="0"/>
              </a:rPr>
              <a:t>đổi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spc="5">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Kiến</a:t>
            </a:r>
            <a:r>
              <a:rPr sz="2400" b="1" spc="-110">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trúc</a:t>
            </a:r>
            <a:r>
              <a:rPr lang="en-US" sz="2400" b="1">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phần</a:t>
            </a:r>
            <a:r>
              <a:rPr sz="2400" b="1" spc="-3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mềm</a:t>
            </a:r>
            <a:endParaRPr sz="2400">
              <a:latin typeface="Times New Roman" panose="02020603050405020304" pitchFamily="18" charset="0"/>
              <a:cs typeface="Times New Roman" panose="02020603050405020304" pitchFamily="18" charset="0"/>
            </a:endParaRPr>
          </a:p>
          <a:p>
            <a:pPr marL="332105" marR="88900" indent="-320040">
              <a:lnSpc>
                <a:spcPts val="3130"/>
              </a:lnSpc>
              <a:spcBef>
                <a:spcPts val="745"/>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Thực thi vật </a:t>
            </a:r>
            <a:r>
              <a:rPr sz="2400" spc="-5" dirty="0">
                <a:latin typeface="Times New Roman" panose="02020603050405020304" pitchFamily="18" charset="0"/>
                <a:cs typeface="Times New Roman" panose="02020603050405020304" pitchFamily="18" charset="0"/>
              </a:rPr>
              <a:t>lý: </a:t>
            </a:r>
            <a:r>
              <a:rPr sz="2400" spc="-10" dirty="0">
                <a:latin typeface="Times New Roman" panose="02020603050405020304" pitchFamily="18" charset="0"/>
                <a:cs typeface="Times New Roman" panose="02020603050405020304" pitchFamily="18" charset="0"/>
              </a:rPr>
              <a:t>cách </a:t>
            </a:r>
            <a:r>
              <a:rPr sz="2400" dirty="0">
                <a:latin typeface="Times New Roman" panose="02020603050405020304" pitchFamily="18" charset="0"/>
                <a:cs typeface="Times New Roman" panose="02020603050405020304" pitchFamily="18" charset="0"/>
              </a:rPr>
              <a:t>thức xếp </a:t>
            </a:r>
            <a:r>
              <a:rPr sz="2400" spc="-5" dirty="0">
                <a:latin typeface="Times New Roman" panose="02020603050405020304" pitchFamily="18" charset="0"/>
                <a:cs typeface="Times New Roman" panose="02020603050405020304" pitchFamily="18" charset="0"/>
              </a:rPr>
              <a:t>đặt/cài </a:t>
            </a:r>
            <a:r>
              <a:rPr sz="2400" dirty="0">
                <a:latin typeface="Times New Roman" panose="02020603050405020304" pitchFamily="18" charset="0"/>
                <a:cs typeface="Times New Roman" panose="02020603050405020304" pitchFamily="18" charset="0"/>
              </a:rPr>
              <a:t>đặt </a:t>
            </a:r>
            <a:r>
              <a:rPr sz="2400" spc="-10" dirty="0">
                <a:latin typeface="Times New Roman" panose="02020603050405020304" pitchFamily="18" charset="0"/>
                <a:cs typeface="Times New Roman" panose="02020603050405020304" pitchFamily="18" charset="0"/>
              </a:rPr>
              <a:t>các  </a:t>
            </a:r>
            <a:r>
              <a:rPr sz="2400" dirty="0">
                <a:latin typeface="Times New Roman" panose="02020603050405020304" pitchFamily="18" charset="0"/>
                <a:cs typeface="Times New Roman" panose="02020603050405020304" pitchFamily="18" charset="0"/>
              </a:rPr>
              <a:t>thành phần phần </a:t>
            </a:r>
            <a:r>
              <a:rPr sz="2400" spc="-10" dirty="0">
                <a:latin typeface="Times New Roman" panose="02020603050405020304" pitchFamily="18" charset="0"/>
                <a:cs typeface="Times New Roman" panose="02020603050405020304" pitchFamily="18" charset="0"/>
              </a:rPr>
              <a:t>mềm </a:t>
            </a:r>
            <a:r>
              <a:rPr sz="2400" dirty="0">
                <a:latin typeface="Times New Roman" panose="02020603050405020304" pitchFamily="18" charset="0"/>
                <a:cs typeface="Times New Roman" panose="02020603050405020304" pitchFamily="18" charset="0"/>
              </a:rPr>
              <a:t>lên </a:t>
            </a:r>
            <a:r>
              <a:rPr sz="2400" spc="-5" dirty="0">
                <a:latin typeface="Times New Roman" panose="02020603050405020304" pitchFamily="18" charset="0"/>
                <a:cs typeface="Times New Roman" panose="02020603050405020304" pitchFamily="18" charset="0"/>
              </a:rPr>
              <a:t>các thiết </a:t>
            </a:r>
            <a:r>
              <a:rPr sz="2400" dirty="0">
                <a:latin typeface="Times New Roman" panose="02020603050405020304" pitchFamily="18" charset="0"/>
                <a:cs typeface="Times New Roman" panose="02020603050405020304" pitchFamily="18" charset="0"/>
              </a:rPr>
              <a:t>bị vật </a:t>
            </a:r>
            <a:r>
              <a:rPr sz="2400" spc="-5">
                <a:latin typeface="Times New Roman" panose="02020603050405020304" pitchFamily="18" charset="0"/>
                <a:cs typeface="Times New Roman" panose="02020603050405020304" pitchFamily="18" charset="0"/>
              </a:rPr>
              <a:t>lý</a:t>
            </a:r>
            <a:r>
              <a:rPr sz="2400" spc="-85">
                <a:latin typeface="Times New Roman" panose="02020603050405020304" pitchFamily="18" charset="0"/>
                <a:cs typeface="Times New Roman" panose="02020603050405020304" pitchFamily="18" charset="0"/>
              </a:rPr>
              <a:t>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Kiến trúc hệ</a:t>
            </a:r>
            <a:r>
              <a:rPr sz="2400" b="1" spc="-5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thống</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05C2-1527-51FD-155F-B428104B17AE}"/>
              </a:ext>
            </a:extLst>
          </p:cNvPr>
          <p:cNvSpPr>
            <a:spLocks noGrp="1"/>
          </p:cNvSpPr>
          <p:nvPr>
            <p:ph type="title"/>
          </p:nvPr>
        </p:nvSpPr>
        <p:spPr>
          <a:xfrm>
            <a:off x="609598" y="609600"/>
            <a:ext cx="7239001" cy="1320800"/>
          </a:xfrm>
        </p:spPr>
        <p:txBody>
          <a:bodyPr>
            <a:normAutofit fontScale="90000"/>
          </a:bodyPr>
          <a:lstStyle/>
          <a:p>
            <a:r>
              <a:rPr lang="vi-VN" b="1" i="0" dirty="0">
                <a:solidFill>
                  <a:schemeClr val="tx1"/>
                </a:solidFill>
                <a:effectLst/>
                <a:latin typeface="Times New Roman" panose="02020603050405020304" pitchFamily="18" charset="0"/>
                <a:cs typeface="Times New Roman" panose="02020603050405020304" pitchFamily="18" charset="0"/>
              </a:rPr>
              <a:t>5 ưu điểm nổi bật của Fog Computing</a:t>
            </a:r>
            <a:br>
              <a:rPr lang="vi-VN" b="1" i="0" dirty="0">
                <a:solidFill>
                  <a:srgbClr val="282350"/>
                </a:solidFill>
                <a:effectLst/>
                <a:latin typeface="Poppins" panose="00000500000000000000" pitchFamily="2" charset="0"/>
              </a:rPr>
            </a:br>
            <a:endParaRPr lang="en-US" dirty="0"/>
          </a:p>
        </p:txBody>
      </p:sp>
      <p:sp>
        <p:nvSpPr>
          <p:cNvPr id="4" name="TextBox 3">
            <a:extLst>
              <a:ext uri="{FF2B5EF4-FFF2-40B4-BE49-F238E27FC236}">
                <a16:creationId xmlns:a16="http://schemas.microsoft.com/office/drawing/2014/main" id="{098FB4A3-DFEE-5E43-8E87-F1FAC2E9F893}"/>
              </a:ext>
            </a:extLst>
          </p:cNvPr>
          <p:cNvSpPr txBox="1"/>
          <p:nvPr/>
        </p:nvSpPr>
        <p:spPr>
          <a:xfrm>
            <a:off x="228600" y="1930400"/>
            <a:ext cx="8039688" cy="4278094"/>
          </a:xfrm>
          <a:prstGeom prst="rect">
            <a:avLst/>
          </a:prstGeom>
          <a:noFill/>
        </p:spPr>
        <p:txBody>
          <a:bodyPr wrap="square">
            <a:spAutoFit/>
          </a:bodyPr>
          <a:lstStyle/>
          <a:p>
            <a:pPr marL="342900" indent="-342900" algn="l">
              <a:spcAft>
                <a:spcPts val="600"/>
              </a:spcAft>
              <a:buFont typeface="Arial" panose="020B0604020202020204" pitchFamily="34" charset="0"/>
              <a:buChar char="•"/>
            </a:pPr>
            <a:r>
              <a:rPr lang="vi-VN" sz="2200" b="1" i="0" dirty="0">
                <a:effectLst/>
                <a:latin typeface="Times New Roman" panose="02020603050405020304" pitchFamily="18" charset="0"/>
                <a:cs typeface="Times New Roman" panose="02020603050405020304" pitchFamily="18" charset="0"/>
              </a:rPr>
              <a:t>Tính linh hoạt</a:t>
            </a:r>
            <a:r>
              <a:rPr lang="en-US" sz="2200" b="1" dirty="0">
                <a:latin typeface="Times New Roman" panose="02020603050405020304" pitchFamily="18" charset="0"/>
                <a:cs typeface="Times New Roman" panose="02020603050405020304" pitchFamily="18" charset="0"/>
              </a:rPr>
              <a:t>: </a:t>
            </a:r>
            <a:r>
              <a:rPr lang="vi-VN" sz="2200" b="0" i="0" dirty="0">
                <a:effectLst/>
                <a:latin typeface="Times New Roman" panose="02020603050405020304" pitchFamily="18" charset="0"/>
                <a:cs typeface="Times New Roman" panose="02020603050405020304" pitchFamily="18" charset="0"/>
              </a:rPr>
              <a:t>Tùy theo nhu cầu của doanh nghiệp, Fog Computing có khả năng mở rộng hoặc thu nhỏ. Người dùng được phép thêm, xóa hoặc di chuyển nút sương mù khi cần thiết. </a:t>
            </a:r>
            <a:endParaRPr lang="en-US" sz="2200" b="0" i="0" dirty="0">
              <a:effectLst/>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dữ</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theo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thời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thực</a:t>
            </a:r>
            <a:endParaRPr lang="en-US" sz="2200" b="1"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Hạn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chế</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độ</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trễ</a:t>
            </a:r>
            <a:endParaRPr lang="en-US" sz="2200" b="1"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Làm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giảm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băng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thông</a:t>
            </a:r>
            <a:endParaRPr lang="en-US" sz="2200" b="1" dirty="0">
              <a:latin typeface="Times New Roman" panose="02020603050405020304" pitchFamily="18" charset="0"/>
              <a:cs typeface="Times New Roman" panose="02020603050405020304" pitchFamily="18" charset="0"/>
            </a:endParaRPr>
          </a:p>
          <a:p>
            <a:pPr marL="342900" indent="-342900" algn="l">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bổ</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tốt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hơn</a:t>
            </a:r>
            <a:r>
              <a:rPr lang="en-US" sz="2200" b="1" dirty="0">
                <a:latin typeface="Times New Roman" panose="02020603050405020304" pitchFamily="18" charset="0"/>
                <a:cs typeface="Times New Roman" panose="02020603050405020304" pitchFamily="18" charset="0"/>
              </a:rPr>
              <a:t>:</a:t>
            </a:r>
          </a:p>
          <a:p>
            <a:pPr marL="800100" lvl="1" indent="-342900" algn="just">
              <a:spcAft>
                <a:spcPts val="600"/>
              </a:spcAft>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Fog Computing giúp phân phối mạng trên nhiều vị trí khác nhau hơn so với Cloud Computing truyền thống.</a:t>
            </a:r>
            <a:endParaRPr lang="en-US" sz="2200" dirty="0">
              <a:latin typeface="Times New Roman" panose="02020603050405020304" pitchFamily="18" charset="0"/>
              <a:cs typeface="Times New Roman" panose="02020603050405020304" pitchFamily="18" charset="0"/>
            </a:endParaRPr>
          </a:p>
          <a:p>
            <a:pPr marL="800100" lvl="1" indent="-342900" algn="just">
              <a:spcAft>
                <a:spcPts val="600"/>
              </a:spcAft>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Do sử dụng mạng lưới phi tập trung, Fog Computing giúp </a:t>
            </a:r>
            <a:r>
              <a:rPr lang="vi-VN"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tăng trải nghiệm người dùng</a:t>
            </a:r>
            <a:r>
              <a:rPr lang="vi-VN" sz="2200" dirty="0">
                <a:latin typeface="Times New Roman" panose="02020603050405020304" pitchFamily="18" charset="0"/>
                <a:cs typeface="Times New Roman" panose="02020603050405020304" pitchFamily="18" charset="0"/>
              </a:rPr>
              <a:t> tốt hơn trong mạng lưới phân tán. </a:t>
            </a:r>
          </a:p>
        </p:txBody>
      </p:sp>
    </p:spTree>
    <p:extLst>
      <p:ext uri="{BB962C8B-B14F-4D97-AF65-F5344CB8AC3E}">
        <p14:creationId xmlns:p14="http://schemas.microsoft.com/office/powerpoint/2010/main" val="231194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24980"/>
            <a:ext cx="6818630" cy="1321516"/>
          </a:xfrm>
          <a:prstGeom prst="rect">
            <a:avLst/>
          </a:prstGeom>
        </p:spPr>
        <p:txBody>
          <a:bodyPr vert="horz" wrap="square" lIns="0" tIns="89535" rIns="0" bIns="0" rtlCol="0">
            <a:spAutoFit/>
          </a:bodyPr>
          <a:lstStyle/>
          <a:p>
            <a:pPr marL="12700" marR="5080">
              <a:lnSpc>
                <a:spcPts val="4750"/>
              </a:lnSpc>
              <a:spcBef>
                <a:spcPts val="705"/>
              </a:spcBef>
            </a:pPr>
            <a:r>
              <a:rPr>
                <a:latin typeface="Times New Roman" panose="02020603050405020304" pitchFamily="18" charset="0"/>
                <a:cs typeface="Times New Roman" panose="02020603050405020304" pitchFamily="18" charset="0"/>
              </a:rPr>
              <a:t>Các </a:t>
            </a:r>
            <a:r>
              <a:rPr dirty="0">
                <a:latin typeface="Times New Roman" panose="02020603050405020304" pitchFamily="18" charset="0"/>
                <a:cs typeface="Times New Roman" panose="02020603050405020304" pitchFamily="18" charset="0"/>
              </a:rPr>
              <a:t>kiểu kiến trúc</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thường  </a:t>
            </a:r>
            <a:r>
              <a:rPr spc="5" dirty="0">
                <a:latin typeface="Times New Roman" panose="02020603050405020304" pitchFamily="18" charset="0"/>
                <a:cs typeface="Times New Roman" panose="02020603050405020304" pitchFamily="18" charset="0"/>
              </a:rPr>
              <a:t>dùng </a:t>
            </a:r>
            <a:r>
              <a:rPr dirty="0">
                <a:latin typeface="Times New Roman" panose="02020603050405020304" pitchFamily="18" charset="0"/>
                <a:cs typeface="Times New Roman" panose="02020603050405020304" pitchFamily="18" charset="0"/>
              </a:rPr>
              <a:t>trong hệ phân</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tán</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24</a:t>
            </a:r>
            <a:endParaRPr sz="1200">
              <a:latin typeface="Arial"/>
              <a:cs typeface="Arial"/>
            </a:endParaRPr>
          </a:p>
        </p:txBody>
      </p:sp>
      <p:sp>
        <p:nvSpPr>
          <p:cNvPr id="4" name="object 4"/>
          <p:cNvSpPr txBox="1"/>
          <p:nvPr/>
        </p:nvSpPr>
        <p:spPr>
          <a:xfrm>
            <a:off x="762000" y="1676400"/>
            <a:ext cx="4693285" cy="2066591"/>
          </a:xfrm>
          <a:prstGeom prst="rect">
            <a:avLst/>
          </a:prstGeom>
        </p:spPr>
        <p:txBody>
          <a:bodyPr vert="horz" wrap="square" lIns="0" tIns="52705" rIns="0" bIns="0" rtlCol="0">
            <a:spAutoFit/>
          </a:bodyPr>
          <a:lstStyle/>
          <a:p>
            <a:pPr marL="332740" indent="-320675">
              <a:lnSpc>
                <a:spcPct val="100000"/>
              </a:lnSpc>
              <a:spcBef>
                <a:spcPts val="41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phân</a:t>
            </a:r>
            <a:r>
              <a:rPr sz="2400" spc="-55" dirty="0">
                <a:latin typeface="Times New Roman"/>
                <a:cs typeface="Times New Roman"/>
              </a:rPr>
              <a:t> </a:t>
            </a:r>
            <a:r>
              <a:rPr sz="2400" dirty="0">
                <a:latin typeface="Times New Roman"/>
                <a:cs typeface="Times New Roman"/>
              </a:rPr>
              <a:t>tầng</a:t>
            </a:r>
            <a:endParaRPr sz="2400">
              <a:latin typeface="Times New Roman"/>
              <a:cs typeface="Times New Roman"/>
            </a:endParaRPr>
          </a:p>
          <a:p>
            <a:pPr marL="332740" indent="-320675">
              <a:lnSpc>
                <a:spcPct val="100000"/>
              </a:lnSpc>
              <a:spcBef>
                <a:spcPts val="31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đối</a:t>
            </a:r>
            <a:r>
              <a:rPr sz="2400" spc="-105" dirty="0">
                <a:latin typeface="Times New Roman"/>
                <a:cs typeface="Times New Roman"/>
              </a:rPr>
              <a:t> </a:t>
            </a:r>
            <a:r>
              <a:rPr sz="2400" dirty="0">
                <a:latin typeface="Times New Roman"/>
                <a:cs typeface="Times New Roman"/>
              </a:rPr>
              <a:t>tượng</a:t>
            </a:r>
            <a:endParaRPr sz="2400">
              <a:latin typeface="Times New Roman"/>
              <a:cs typeface="Times New Roman"/>
            </a:endParaRPr>
          </a:p>
          <a:p>
            <a:pPr marL="332740" indent="-320675">
              <a:lnSpc>
                <a:spcPct val="100000"/>
              </a:lnSpc>
              <a:spcBef>
                <a:spcPts val="310"/>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dữ</a:t>
            </a:r>
            <a:r>
              <a:rPr sz="2400" spc="-60" dirty="0">
                <a:latin typeface="Times New Roman"/>
                <a:cs typeface="Times New Roman"/>
              </a:rPr>
              <a:t> </a:t>
            </a:r>
            <a:r>
              <a:rPr sz="2400" dirty="0">
                <a:latin typeface="Times New Roman"/>
                <a:cs typeface="Times New Roman"/>
              </a:rPr>
              <a:t>liệu</a:t>
            </a:r>
            <a:endParaRPr sz="2400">
              <a:latin typeface="Times New Roman"/>
              <a:cs typeface="Times New Roman"/>
            </a:endParaRPr>
          </a:p>
          <a:p>
            <a:pPr marL="332740" indent="-320675">
              <a:lnSpc>
                <a:spcPct val="100000"/>
              </a:lnSpc>
              <a:spcBef>
                <a:spcPts val="32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sự</a:t>
            </a:r>
            <a:r>
              <a:rPr sz="2400" spc="-65" dirty="0">
                <a:latin typeface="Times New Roman"/>
                <a:cs typeface="Times New Roman"/>
              </a:rPr>
              <a:t> </a:t>
            </a:r>
            <a:r>
              <a:rPr sz="2400" dirty="0">
                <a:latin typeface="Times New Roman"/>
                <a:cs typeface="Times New Roman"/>
              </a:rPr>
              <a:t>kiện</a:t>
            </a:r>
            <a:endParaRPr sz="2400">
              <a:latin typeface="Times New Roman"/>
              <a:cs typeface="Times New Roman"/>
            </a:endParaRPr>
          </a:p>
          <a:p>
            <a:pPr marL="332740" indent="-320675">
              <a:lnSpc>
                <a:spcPct val="100000"/>
              </a:lnSpc>
              <a:spcBef>
                <a:spcPts val="365"/>
              </a:spcBef>
              <a:buClr>
                <a:srgbClr val="DD8046"/>
              </a:buClr>
              <a:buSzPct val="60344"/>
              <a:buChar char="•"/>
              <a:tabLst>
                <a:tab pos="332740" algn="l"/>
                <a:tab pos="333375" algn="l"/>
              </a:tabLst>
            </a:pPr>
            <a:r>
              <a:rPr sz="2400" spc="-5" dirty="0">
                <a:latin typeface="Times New Roman"/>
                <a:cs typeface="Times New Roman"/>
              </a:rPr>
              <a:t>Kiến </a:t>
            </a:r>
            <a:r>
              <a:rPr sz="2400" dirty="0">
                <a:latin typeface="Times New Roman"/>
                <a:cs typeface="Times New Roman"/>
              </a:rPr>
              <a:t>trúc</a:t>
            </a:r>
            <a:r>
              <a:rPr sz="2400" spc="-30" dirty="0">
                <a:latin typeface="Times New Roman"/>
                <a:cs typeface="Times New Roman"/>
              </a:rPr>
              <a:t> </a:t>
            </a:r>
            <a:r>
              <a:rPr sz="2400" spc="-5" dirty="0">
                <a:latin typeface="Times New Roman"/>
                <a:cs typeface="Times New Roman"/>
              </a:rPr>
              <a:t>Microservices</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551454"/>
            <a:ext cx="5843905"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phân</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tầng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25</a:t>
            </a:r>
            <a:endParaRPr sz="1200">
              <a:latin typeface="Arial"/>
              <a:cs typeface="Arial"/>
            </a:endParaRPr>
          </a:p>
        </p:txBody>
      </p:sp>
      <p:sp>
        <p:nvSpPr>
          <p:cNvPr id="4" name="object 4"/>
          <p:cNvSpPr txBox="1"/>
          <p:nvPr/>
        </p:nvSpPr>
        <p:spPr>
          <a:xfrm>
            <a:off x="691387" y="1546605"/>
            <a:ext cx="6395213" cy="3370538"/>
          </a:xfrm>
          <a:prstGeom prst="rect">
            <a:avLst/>
          </a:prstGeom>
        </p:spPr>
        <p:txBody>
          <a:bodyPr vert="horz" wrap="square" lIns="0" tIns="85725" rIns="0" bIns="0" rtlCol="0">
            <a:spAutoFit/>
          </a:bodyPr>
          <a:lstStyle/>
          <a:p>
            <a:pPr marL="332740" marR="5080" indent="-320675" algn="just">
              <a:lnSpc>
                <a:spcPts val="2400"/>
              </a:lnSpc>
              <a:spcBef>
                <a:spcPts val="675"/>
              </a:spcBef>
              <a:spcAft>
                <a:spcPts val="600"/>
              </a:spcAft>
              <a:buClr>
                <a:srgbClr val="DD8046"/>
              </a:buClr>
              <a:buSzPct val="60000"/>
              <a:buFont typeface="Wingdings"/>
              <a:buChar char=""/>
              <a:tabLst>
                <a:tab pos="332740" algn="l"/>
                <a:tab pos="333375" algn="l"/>
              </a:tabLst>
            </a:pPr>
            <a:r>
              <a:rPr sz="2400" spc="-5" dirty="0">
                <a:latin typeface="Times New Roman"/>
                <a:cs typeface="Times New Roman"/>
              </a:rPr>
              <a:t>Chức năng trên hệ thống được phân rã thành </a:t>
            </a:r>
            <a:r>
              <a:rPr sz="2400" spc="-10" dirty="0">
                <a:latin typeface="Times New Roman"/>
                <a:cs typeface="Times New Roman"/>
              </a:rPr>
              <a:t>các </a:t>
            </a:r>
            <a:r>
              <a:rPr sz="2400" spc="-5" dirty="0">
                <a:latin typeface="Times New Roman"/>
                <a:cs typeface="Times New Roman"/>
              </a:rPr>
              <a:t>chức </a:t>
            </a:r>
            <a:r>
              <a:rPr sz="2400" spc="-5">
                <a:latin typeface="Times New Roman"/>
                <a:cs typeface="Times New Roman"/>
              </a:rPr>
              <a:t>năng con</a:t>
            </a:r>
            <a:endParaRPr sz="2400">
              <a:latin typeface="Times New Roman"/>
              <a:cs typeface="Times New Roman"/>
            </a:endParaRPr>
          </a:p>
          <a:p>
            <a:pPr marL="332740" marR="26034" indent="-320675" algn="just">
              <a:lnSpc>
                <a:spcPts val="2400"/>
              </a:lnSpc>
              <a:spcAft>
                <a:spcPts val="600"/>
              </a:spcAft>
              <a:buClr>
                <a:srgbClr val="DD8046"/>
              </a:buClr>
              <a:buSzPct val="60000"/>
              <a:buFont typeface="Wingdings"/>
              <a:buChar char=""/>
              <a:tabLst>
                <a:tab pos="332740" algn="l"/>
                <a:tab pos="333375" algn="l"/>
              </a:tabLst>
            </a:pPr>
            <a:r>
              <a:rPr sz="2400" spc="-5">
                <a:latin typeface="Times New Roman"/>
                <a:cs typeface="Times New Roman"/>
              </a:rPr>
              <a:t>Các </a:t>
            </a:r>
            <a:r>
              <a:rPr sz="2400" spc="-5" dirty="0">
                <a:latin typeface="Times New Roman"/>
                <a:cs typeface="Times New Roman"/>
              </a:rPr>
              <a:t>chức năng con được thực hiện bởi </a:t>
            </a:r>
            <a:r>
              <a:rPr sz="2400" spc="-10" dirty="0">
                <a:latin typeface="Times New Roman"/>
                <a:cs typeface="Times New Roman"/>
              </a:rPr>
              <a:t>các </a:t>
            </a:r>
            <a:r>
              <a:rPr sz="2400" spc="-20" dirty="0">
                <a:latin typeface="Times New Roman"/>
                <a:cs typeface="Times New Roman"/>
              </a:rPr>
              <a:t>mô </a:t>
            </a:r>
            <a:r>
              <a:rPr sz="2400" spc="-5" dirty="0">
                <a:latin typeface="Times New Roman"/>
                <a:cs typeface="Times New Roman"/>
              </a:rPr>
              <a:t>đun </a:t>
            </a:r>
            <a:r>
              <a:rPr sz="2400" spc="-5">
                <a:latin typeface="Times New Roman"/>
                <a:cs typeface="Times New Roman"/>
              </a:rPr>
              <a:t>phần </a:t>
            </a:r>
            <a:r>
              <a:rPr sz="2400" spc="-10">
                <a:latin typeface="Times New Roman"/>
                <a:cs typeface="Times New Roman"/>
              </a:rPr>
              <a:t>mềm </a:t>
            </a:r>
            <a:r>
              <a:rPr sz="2400" spc="-5" dirty="0">
                <a:latin typeface="Times New Roman"/>
                <a:cs typeface="Times New Roman"/>
              </a:rPr>
              <a:t>– </a:t>
            </a:r>
            <a:r>
              <a:rPr sz="2400" spc="-10" dirty="0">
                <a:latin typeface="Times New Roman"/>
                <a:cs typeface="Times New Roman"/>
              </a:rPr>
              <a:t>các </a:t>
            </a:r>
            <a:r>
              <a:rPr sz="2400" spc="-5" dirty="0">
                <a:latin typeface="Times New Roman"/>
                <a:cs typeface="Times New Roman"/>
              </a:rPr>
              <a:t>thực thể phần </a:t>
            </a:r>
            <a:r>
              <a:rPr sz="2400" spc="-15" dirty="0">
                <a:latin typeface="Times New Roman"/>
                <a:cs typeface="Times New Roman"/>
              </a:rPr>
              <a:t>mềm </a:t>
            </a:r>
            <a:r>
              <a:rPr sz="2400" spc="-5" dirty="0">
                <a:latin typeface="Times New Roman"/>
                <a:cs typeface="Times New Roman"/>
              </a:rPr>
              <a:t>trên </a:t>
            </a:r>
            <a:r>
              <a:rPr sz="2400" spc="-10" dirty="0">
                <a:latin typeface="Times New Roman"/>
                <a:cs typeface="Times New Roman"/>
              </a:rPr>
              <a:t>các </a:t>
            </a:r>
            <a:r>
              <a:rPr sz="2400" spc="-5" dirty="0">
                <a:latin typeface="Times New Roman"/>
                <a:cs typeface="Times New Roman"/>
              </a:rPr>
              <a:t>hệ thống khác nhau  tương tác với</a:t>
            </a:r>
            <a:r>
              <a:rPr sz="2400" spc="25" dirty="0">
                <a:latin typeface="Times New Roman"/>
                <a:cs typeface="Times New Roman"/>
              </a:rPr>
              <a:t> </a:t>
            </a:r>
            <a:r>
              <a:rPr sz="2400" spc="-5" dirty="0">
                <a:latin typeface="Times New Roman"/>
                <a:cs typeface="Times New Roman"/>
              </a:rPr>
              <a:t>nhau</a:t>
            </a:r>
            <a:endParaRPr sz="2400">
              <a:latin typeface="Times New Roman"/>
              <a:cs typeface="Times New Roman"/>
            </a:endParaRPr>
          </a:p>
          <a:p>
            <a:pPr marL="332740" marR="139700" indent="-320675" algn="just">
              <a:lnSpc>
                <a:spcPts val="2400"/>
              </a:lnSpc>
              <a:spcBef>
                <a:spcPts val="5"/>
              </a:spcBef>
              <a:spcAft>
                <a:spcPts val="600"/>
              </a:spcAft>
              <a:buClr>
                <a:srgbClr val="DD8046"/>
              </a:buClr>
              <a:buSzPct val="60000"/>
              <a:buFont typeface="Wingdings"/>
              <a:buChar char=""/>
              <a:tabLst>
                <a:tab pos="332740" algn="l"/>
                <a:tab pos="333375" algn="l"/>
              </a:tabLst>
            </a:pPr>
            <a:r>
              <a:rPr sz="2400" spc="-5">
                <a:latin typeface="Times New Roman"/>
                <a:cs typeface="Times New Roman"/>
              </a:rPr>
              <a:t>Các </a:t>
            </a:r>
            <a:r>
              <a:rPr sz="2400" spc="-15" dirty="0">
                <a:latin typeface="Times New Roman"/>
                <a:cs typeface="Times New Roman"/>
              </a:rPr>
              <a:t>mô </a:t>
            </a:r>
            <a:r>
              <a:rPr sz="2400" spc="-5" dirty="0">
                <a:latin typeface="Times New Roman"/>
                <a:cs typeface="Times New Roman"/>
              </a:rPr>
              <a:t>đun phần </a:t>
            </a:r>
            <a:r>
              <a:rPr sz="2400" spc="-15" dirty="0">
                <a:latin typeface="Times New Roman"/>
                <a:cs typeface="Times New Roman"/>
              </a:rPr>
              <a:t>mềm </a:t>
            </a:r>
            <a:r>
              <a:rPr sz="2400" spc="-5" dirty="0">
                <a:latin typeface="Times New Roman"/>
                <a:cs typeface="Times New Roman"/>
              </a:rPr>
              <a:t>khác nhau trên cùng hệ thống </a:t>
            </a:r>
            <a:r>
              <a:rPr sz="2400" spc="-5">
                <a:latin typeface="Times New Roman"/>
                <a:cs typeface="Times New Roman"/>
              </a:rPr>
              <a:t>phối hợp </a:t>
            </a:r>
            <a:r>
              <a:rPr sz="2400" spc="-5" dirty="0">
                <a:latin typeface="Times New Roman"/>
                <a:cs typeface="Times New Roman"/>
              </a:rPr>
              <a:t>và tương tác với nhau để thực hiện chức năng</a:t>
            </a:r>
            <a:r>
              <a:rPr sz="2400" spc="130" dirty="0">
                <a:latin typeface="Times New Roman"/>
                <a:cs typeface="Times New Roman"/>
              </a:rPr>
              <a:t> </a:t>
            </a:r>
            <a:r>
              <a:rPr sz="2400" spc="-5" dirty="0">
                <a:latin typeface="Times New Roman"/>
                <a:cs typeface="Times New Roman"/>
              </a:rPr>
              <a:t>chung</a:t>
            </a:r>
            <a:endParaRPr sz="2400">
              <a:latin typeface="Times New Roman"/>
              <a:cs typeface="Times New Roman"/>
            </a:endParaRPr>
          </a:p>
          <a:p>
            <a:pPr marL="332740" marR="215265" indent="-320675" algn="just">
              <a:lnSpc>
                <a:spcPct val="80000"/>
              </a:lnSpc>
              <a:spcAft>
                <a:spcPts val="600"/>
              </a:spcAft>
              <a:buClr>
                <a:srgbClr val="DD8046"/>
              </a:buClr>
              <a:buSzPct val="60000"/>
              <a:buFont typeface="Wingdings"/>
              <a:buChar char=""/>
              <a:tabLst>
                <a:tab pos="332740" algn="l"/>
                <a:tab pos="333375" algn="l"/>
              </a:tabLst>
            </a:pPr>
            <a:r>
              <a:rPr sz="2400" spc="-5">
                <a:latin typeface="Times New Roman"/>
                <a:cs typeface="Times New Roman"/>
              </a:rPr>
              <a:t>Để </a:t>
            </a:r>
            <a:r>
              <a:rPr sz="2400" spc="-5" dirty="0">
                <a:latin typeface="Times New Roman"/>
                <a:cs typeface="Times New Roman"/>
              </a:rPr>
              <a:t>đơn giản hệ thống </a:t>
            </a:r>
            <a:r>
              <a:rPr sz="2400" spc="-10" dirty="0">
                <a:latin typeface="Times New Roman"/>
                <a:cs typeface="Times New Roman"/>
              </a:rPr>
              <a:t>cần </a:t>
            </a:r>
            <a:r>
              <a:rPr sz="2400" spc="-5" dirty="0">
                <a:latin typeface="Times New Roman"/>
                <a:cs typeface="Times New Roman"/>
              </a:rPr>
              <a:t>giảm thiểu liên kết giữa </a:t>
            </a:r>
            <a:r>
              <a:rPr sz="2400" spc="-10" dirty="0">
                <a:latin typeface="Times New Roman"/>
                <a:cs typeface="Times New Roman"/>
              </a:rPr>
              <a:t>các </a:t>
            </a:r>
            <a:r>
              <a:rPr sz="2400" spc="-20" dirty="0">
                <a:latin typeface="Times New Roman"/>
                <a:cs typeface="Times New Roman"/>
              </a:rPr>
              <a:t>mô  </a:t>
            </a:r>
            <a:r>
              <a:rPr sz="2400" spc="-5" dirty="0">
                <a:latin typeface="Times New Roman"/>
                <a:cs typeface="Times New Roman"/>
              </a:rPr>
              <a:t>đun: kiến trúc phân</a:t>
            </a:r>
            <a:r>
              <a:rPr sz="2400" spc="55" dirty="0">
                <a:latin typeface="Times New Roman"/>
                <a:cs typeface="Times New Roman"/>
              </a:rPr>
              <a:t> </a:t>
            </a:r>
            <a:r>
              <a:rPr sz="2400" spc="-5" dirty="0">
                <a:latin typeface="Times New Roman"/>
                <a:cs typeface="Times New Roman"/>
              </a:rPr>
              <a:t>tầng</a:t>
            </a:r>
            <a:endParaRPr sz="24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340613"/>
            <a:ext cx="4950460" cy="56682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phân</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tầng</a:t>
            </a:r>
            <a:endParaRPr>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363956" y="2449110"/>
            <a:ext cx="6347714" cy="1849865"/>
          </a:xfrm>
          <a:prstGeom prst="rect">
            <a:avLst/>
          </a:prstGeom>
        </p:spPr>
        <p:txBody>
          <a:bodyPr vert="horz" wrap="square" lIns="0" tIns="102235" rIns="0" bIns="0" rtlCol="0">
            <a:spAutoFit/>
          </a:bodyPr>
          <a:lstStyle/>
          <a:p>
            <a:pPr marL="332740" indent="-320675">
              <a:lnSpc>
                <a:spcPct val="100000"/>
              </a:lnSpc>
              <a:spcBef>
                <a:spcPts val="805"/>
              </a:spcBef>
              <a:buClr>
                <a:srgbClr val="DD8046"/>
              </a:buClr>
              <a:buSzPct val="60344"/>
              <a:buFont typeface="Wingdings"/>
              <a:buChar char=""/>
              <a:tabLst>
                <a:tab pos="333375" algn="l"/>
              </a:tabLst>
            </a:pPr>
            <a:r>
              <a:rPr sz="2400" dirty="0">
                <a:latin typeface="Times New Roman" panose="02020603050405020304" pitchFamily="18" charset="0"/>
                <a:cs typeface="Times New Roman" panose="02020603050405020304" pitchFamily="18" charset="0"/>
              </a:rPr>
              <a:t>Thực</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thể</a:t>
            </a:r>
          </a:p>
          <a:p>
            <a:pPr marL="332740" marR="5080" indent="-320675">
              <a:lnSpc>
                <a:spcPct val="100000"/>
              </a:lnSpc>
              <a:spcBef>
                <a:spcPts val="705"/>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Giao thức </a:t>
            </a:r>
            <a:r>
              <a:rPr sz="2400" dirty="0">
                <a:latin typeface="Times New Roman" panose="02020603050405020304" pitchFamily="18" charset="0"/>
                <a:cs typeface="Times New Roman" panose="02020603050405020304" pitchFamily="18" charset="0"/>
              </a:rPr>
              <a:t>( 4 loại</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giao  thức)</a:t>
            </a:r>
          </a:p>
          <a:p>
            <a:pPr marL="332740" indent="-320675">
              <a:lnSpc>
                <a:spcPct val="100000"/>
              </a:lnSpc>
              <a:spcBef>
                <a:spcPts val="700"/>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Dịch</a:t>
            </a:r>
            <a:r>
              <a:rPr sz="2400" spc="-1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vụ</a:t>
            </a:r>
          </a:p>
          <a:p>
            <a:pPr marL="332740" indent="-320675">
              <a:lnSpc>
                <a:spcPct val="100000"/>
              </a:lnSpc>
              <a:spcBef>
                <a:spcPts val="695"/>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Điểm </a:t>
            </a:r>
            <a:r>
              <a:rPr sz="2400" dirty="0">
                <a:latin typeface="Times New Roman" panose="02020603050405020304" pitchFamily="18" charset="0"/>
                <a:cs typeface="Times New Roman" panose="02020603050405020304" pitchFamily="18" charset="0"/>
              </a:rPr>
              <a:t>truy </a:t>
            </a:r>
            <a:r>
              <a:rPr sz="2400" spc="-5" dirty="0">
                <a:latin typeface="Times New Roman" panose="02020603050405020304" pitchFamily="18" charset="0"/>
                <a:cs typeface="Times New Roman" panose="02020603050405020304" pitchFamily="18" charset="0"/>
              </a:rPr>
              <a:t>cập </a:t>
            </a:r>
            <a:r>
              <a:rPr sz="2400" dirty="0">
                <a:latin typeface="Times New Roman" panose="02020603050405020304" pitchFamily="18" charset="0"/>
                <a:cs typeface="Times New Roman" panose="02020603050405020304" pitchFamily="18" charset="0"/>
              </a:rPr>
              <a:t>dịch</a:t>
            </a:r>
            <a:r>
              <a:rPr sz="2400" spc="-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vụ</a:t>
            </a: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26</a:t>
            </a:r>
            <a:endParaRPr sz="1200">
              <a:latin typeface="Arial"/>
              <a:cs typeface="Arial"/>
            </a:endParaRPr>
          </a:p>
        </p:txBody>
      </p:sp>
      <p:sp>
        <p:nvSpPr>
          <p:cNvPr id="5" name="object 5"/>
          <p:cNvSpPr/>
          <p:nvPr/>
        </p:nvSpPr>
        <p:spPr>
          <a:xfrm>
            <a:off x="363956" y="1809030"/>
            <a:ext cx="3886200" cy="640080"/>
          </a:xfrm>
          <a:custGeom>
            <a:avLst/>
            <a:gdLst/>
            <a:ahLst/>
            <a:cxnLst/>
            <a:rect l="l" t="t" r="r" b="b"/>
            <a:pathLst>
              <a:path w="3886200" h="640080">
                <a:moveTo>
                  <a:pt x="3886200" y="0"/>
                </a:moveTo>
                <a:lnTo>
                  <a:pt x="0" y="0"/>
                </a:lnTo>
                <a:lnTo>
                  <a:pt x="0" y="640079"/>
                </a:lnTo>
                <a:lnTo>
                  <a:pt x="3886200" y="640079"/>
                </a:lnTo>
                <a:lnTo>
                  <a:pt x="3886200" y="0"/>
                </a:lnTo>
                <a:close/>
              </a:path>
            </a:pathLst>
          </a:custGeom>
          <a:solidFill>
            <a:srgbClr val="DD8046"/>
          </a:solidFill>
        </p:spPr>
        <p:txBody>
          <a:bodyPr wrap="square" lIns="0" tIns="0" rIns="0" bIns="0" rtlCol="0"/>
          <a:lstStyle/>
          <a:p>
            <a:endParaRPr/>
          </a:p>
        </p:txBody>
      </p:sp>
      <p:sp>
        <p:nvSpPr>
          <p:cNvPr id="6" name="object 6"/>
          <p:cNvSpPr txBox="1"/>
          <p:nvPr/>
        </p:nvSpPr>
        <p:spPr>
          <a:xfrm>
            <a:off x="416632" y="1865461"/>
            <a:ext cx="3886200" cy="640080"/>
          </a:xfrm>
          <a:prstGeom prst="rect">
            <a:avLst/>
          </a:prstGeom>
        </p:spPr>
        <p:txBody>
          <a:bodyPr vert="horz" wrap="square" lIns="0" tIns="159385" rIns="0" bIns="0" rtlCol="0">
            <a:spAutoFit/>
          </a:bodyPr>
          <a:lstStyle/>
          <a:p>
            <a:pPr marL="91440">
              <a:lnSpc>
                <a:spcPct val="100000"/>
              </a:lnSpc>
              <a:spcBef>
                <a:spcPts val="1255"/>
              </a:spcBef>
            </a:pPr>
            <a:r>
              <a:rPr sz="2000" b="1" dirty="0">
                <a:solidFill>
                  <a:srgbClr val="FFFFFF"/>
                </a:solidFill>
                <a:latin typeface="Times New Roman"/>
                <a:cs typeface="Times New Roman"/>
              </a:rPr>
              <a:t>Tầng</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N</a:t>
            </a:r>
            <a:endParaRPr sz="2000">
              <a:latin typeface="Times New Roman"/>
              <a:cs typeface="Times New Roman"/>
            </a:endParaRPr>
          </a:p>
        </p:txBody>
      </p:sp>
      <p:grpSp>
        <p:nvGrpSpPr>
          <p:cNvPr id="7" name="object 7"/>
          <p:cNvGrpSpPr/>
          <p:nvPr/>
        </p:nvGrpSpPr>
        <p:grpSpPr>
          <a:xfrm>
            <a:off x="4338828" y="1691639"/>
            <a:ext cx="4779645" cy="4182110"/>
            <a:chOff x="4338828" y="1691639"/>
            <a:chExt cx="4779645" cy="4182110"/>
          </a:xfrm>
        </p:grpSpPr>
        <p:sp>
          <p:nvSpPr>
            <p:cNvPr id="8" name="object 8"/>
            <p:cNvSpPr/>
            <p:nvPr/>
          </p:nvSpPr>
          <p:spPr>
            <a:xfrm>
              <a:off x="4800600" y="1752599"/>
              <a:ext cx="3886200" cy="640080"/>
            </a:xfrm>
            <a:custGeom>
              <a:avLst/>
              <a:gdLst/>
              <a:ahLst/>
              <a:cxnLst/>
              <a:rect l="l" t="t" r="r" b="b"/>
              <a:pathLst>
                <a:path w="3886200" h="640080">
                  <a:moveTo>
                    <a:pt x="3886200" y="0"/>
                  </a:moveTo>
                  <a:lnTo>
                    <a:pt x="0" y="0"/>
                  </a:lnTo>
                  <a:lnTo>
                    <a:pt x="0" y="640079"/>
                  </a:lnTo>
                  <a:lnTo>
                    <a:pt x="3886200" y="640079"/>
                  </a:lnTo>
                  <a:lnTo>
                    <a:pt x="3886200" y="0"/>
                  </a:lnTo>
                  <a:close/>
                </a:path>
              </a:pathLst>
            </a:custGeom>
            <a:solidFill>
              <a:srgbClr val="D7B15C"/>
            </a:solidFill>
          </p:spPr>
          <p:txBody>
            <a:bodyPr wrap="square" lIns="0" tIns="0" rIns="0" bIns="0" rtlCol="0"/>
            <a:lstStyle/>
            <a:p>
              <a:endParaRPr/>
            </a:p>
          </p:txBody>
        </p:sp>
        <p:sp>
          <p:nvSpPr>
            <p:cNvPr id="9" name="object 9"/>
            <p:cNvSpPr/>
            <p:nvPr/>
          </p:nvSpPr>
          <p:spPr>
            <a:xfrm>
              <a:off x="4338828" y="1691639"/>
              <a:ext cx="4779264" cy="4181855"/>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49" y="563613"/>
            <a:ext cx="7889240"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Các </a:t>
            </a:r>
            <a:r>
              <a:rPr spc="-5" dirty="0">
                <a:latin typeface="Times New Roman" panose="02020603050405020304" pitchFamily="18" charset="0"/>
                <a:cs typeface="Times New Roman" panose="02020603050405020304" pitchFamily="18" charset="0"/>
              </a:rPr>
              <a:t>mô </a:t>
            </a:r>
            <a:r>
              <a:rPr dirty="0">
                <a:latin typeface="Times New Roman" panose="02020603050405020304" pitchFamily="18" charset="0"/>
                <a:cs typeface="Times New Roman" panose="02020603050405020304" pitchFamily="18" charset="0"/>
              </a:rPr>
              <a:t>hình phân tầng thường</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gặp</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27</a:t>
            </a:r>
            <a:endParaRPr sz="1200">
              <a:latin typeface="Tahoma"/>
              <a:cs typeface="Tahoma"/>
            </a:endParaRPr>
          </a:p>
        </p:txBody>
      </p:sp>
      <p:graphicFrame>
        <p:nvGraphicFramePr>
          <p:cNvPr id="4" name="object 4"/>
          <p:cNvGraphicFramePr>
            <a:graphicFrameLocks noGrp="1"/>
          </p:cNvGraphicFramePr>
          <p:nvPr/>
        </p:nvGraphicFramePr>
        <p:xfrm>
          <a:off x="981455" y="2276855"/>
          <a:ext cx="1676400" cy="37338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tblGrid>
              <a:tr h="533400">
                <a:tc>
                  <a:txBody>
                    <a:bodyPr/>
                    <a:lstStyle/>
                    <a:p>
                      <a:pPr algn="ctr">
                        <a:lnSpc>
                          <a:spcPct val="100000"/>
                        </a:lnSpc>
                        <a:spcBef>
                          <a:spcPts val="969"/>
                        </a:spcBef>
                      </a:pPr>
                      <a:r>
                        <a:rPr sz="1800" spc="-5" dirty="0">
                          <a:solidFill>
                            <a:srgbClr val="FFFFFF"/>
                          </a:solidFill>
                          <a:latin typeface="Arial"/>
                          <a:cs typeface="Arial"/>
                        </a:rPr>
                        <a:t>Application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0"/>
                  </a:ext>
                </a:extLst>
              </a:tr>
              <a:tr h="533400">
                <a:tc>
                  <a:txBody>
                    <a:bodyPr/>
                    <a:lstStyle/>
                    <a:p>
                      <a:pPr algn="ctr">
                        <a:lnSpc>
                          <a:spcPct val="100000"/>
                        </a:lnSpc>
                        <a:spcBef>
                          <a:spcPts val="969"/>
                        </a:spcBef>
                      </a:pPr>
                      <a:r>
                        <a:rPr sz="1800" spc="-5" dirty="0">
                          <a:solidFill>
                            <a:srgbClr val="FFFFFF"/>
                          </a:solidFill>
                          <a:latin typeface="Arial"/>
                          <a:cs typeface="Arial"/>
                        </a:rPr>
                        <a:t>Presentation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1"/>
                  </a:ext>
                </a:extLst>
              </a:tr>
              <a:tr h="533400">
                <a:tc>
                  <a:txBody>
                    <a:bodyPr/>
                    <a:lstStyle/>
                    <a:p>
                      <a:pPr algn="ctr">
                        <a:lnSpc>
                          <a:spcPct val="100000"/>
                        </a:lnSpc>
                        <a:spcBef>
                          <a:spcPts val="969"/>
                        </a:spcBef>
                      </a:pPr>
                      <a:r>
                        <a:rPr sz="1800" spc="-5" dirty="0">
                          <a:solidFill>
                            <a:srgbClr val="FFFFFF"/>
                          </a:solidFill>
                          <a:latin typeface="Arial"/>
                          <a:cs typeface="Arial"/>
                        </a:rPr>
                        <a:t>Session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2"/>
                  </a:ext>
                </a:extLst>
              </a:tr>
              <a:tr h="533400">
                <a:tc>
                  <a:txBody>
                    <a:bodyPr/>
                    <a:lstStyle/>
                    <a:p>
                      <a:pPr algn="ctr">
                        <a:lnSpc>
                          <a:spcPct val="100000"/>
                        </a:lnSpc>
                        <a:spcBef>
                          <a:spcPts val="969"/>
                        </a:spcBef>
                      </a:pPr>
                      <a:r>
                        <a:rPr sz="1800" spc="-10" dirty="0">
                          <a:solidFill>
                            <a:srgbClr val="FFFFFF"/>
                          </a:solidFill>
                          <a:latin typeface="Arial"/>
                          <a:cs typeface="Arial"/>
                        </a:rPr>
                        <a:t>Transport</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3"/>
                  </a:ext>
                </a:extLst>
              </a:tr>
              <a:tr h="533400">
                <a:tc>
                  <a:txBody>
                    <a:bodyPr/>
                    <a:lstStyle/>
                    <a:p>
                      <a:pPr algn="ctr">
                        <a:lnSpc>
                          <a:spcPct val="100000"/>
                        </a:lnSpc>
                        <a:spcBef>
                          <a:spcPts val="969"/>
                        </a:spcBef>
                      </a:pPr>
                      <a:r>
                        <a:rPr sz="1800" spc="-10" dirty="0">
                          <a:solidFill>
                            <a:srgbClr val="FFFFFF"/>
                          </a:solidFill>
                          <a:latin typeface="Arial"/>
                          <a:cs typeface="Arial"/>
                        </a:rPr>
                        <a:t>Network</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4"/>
                  </a:ext>
                </a:extLst>
              </a:tr>
              <a:tr h="533400">
                <a:tc>
                  <a:txBody>
                    <a:bodyPr/>
                    <a:lstStyle/>
                    <a:p>
                      <a:pPr algn="ctr">
                        <a:lnSpc>
                          <a:spcPct val="100000"/>
                        </a:lnSpc>
                        <a:spcBef>
                          <a:spcPts val="975"/>
                        </a:spcBef>
                      </a:pPr>
                      <a:r>
                        <a:rPr sz="1800" spc="-5" dirty="0">
                          <a:solidFill>
                            <a:srgbClr val="FFFFFF"/>
                          </a:solidFill>
                          <a:latin typeface="Arial"/>
                          <a:cs typeface="Arial"/>
                        </a:rPr>
                        <a:t>Data</a:t>
                      </a:r>
                      <a:r>
                        <a:rPr sz="1800" spc="-15" dirty="0">
                          <a:solidFill>
                            <a:srgbClr val="FFFFFF"/>
                          </a:solidFill>
                          <a:latin typeface="Arial"/>
                          <a:cs typeface="Arial"/>
                        </a:rPr>
                        <a:t> </a:t>
                      </a:r>
                      <a:r>
                        <a:rPr sz="1800" spc="-5" dirty="0">
                          <a:solidFill>
                            <a:srgbClr val="FFFFFF"/>
                          </a:solidFill>
                          <a:latin typeface="Arial"/>
                          <a:cs typeface="Arial"/>
                        </a:rPr>
                        <a:t>link</a:t>
                      </a:r>
                      <a:endParaRPr sz="1800">
                        <a:latin typeface="Arial"/>
                        <a:cs typeface="Arial"/>
                      </a:endParaRPr>
                    </a:p>
                  </a:txBody>
                  <a:tcPr marL="0" marR="0" marT="12382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5"/>
                  </a:ext>
                </a:extLst>
              </a:tr>
              <a:tr h="533400">
                <a:tc>
                  <a:txBody>
                    <a:bodyPr/>
                    <a:lstStyle/>
                    <a:p>
                      <a:pPr algn="ctr">
                        <a:lnSpc>
                          <a:spcPct val="100000"/>
                        </a:lnSpc>
                        <a:spcBef>
                          <a:spcPts val="975"/>
                        </a:spcBef>
                      </a:pPr>
                      <a:r>
                        <a:rPr sz="1800" spc="-10" dirty="0">
                          <a:solidFill>
                            <a:srgbClr val="FFFFFF"/>
                          </a:solidFill>
                          <a:latin typeface="Arial"/>
                          <a:cs typeface="Arial"/>
                        </a:rPr>
                        <a:t>Physical</a:t>
                      </a:r>
                      <a:endParaRPr sz="1800">
                        <a:latin typeface="Arial"/>
                        <a:cs typeface="Arial"/>
                      </a:endParaRPr>
                    </a:p>
                  </a:txBody>
                  <a:tcPr marL="0" marR="0" marT="12382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6"/>
                  </a:ext>
                </a:extLst>
              </a:tr>
            </a:tbl>
          </a:graphicData>
        </a:graphic>
      </p:graphicFrame>
      <p:sp>
        <p:nvSpPr>
          <p:cNvPr id="5" name="object 5"/>
          <p:cNvSpPr txBox="1"/>
          <p:nvPr/>
        </p:nvSpPr>
        <p:spPr>
          <a:xfrm>
            <a:off x="1069644" y="6273190"/>
            <a:ext cx="1452245"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Mô hình</a:t>
            </a:r>
            <a:r>
              <a:rPr sz="2000" b="1" spc="-100" dirty="0">
                <a:latin typeface="Times New Roman"/>
                <a:cs typeface="Times New Roman"/>
              </a:rPr>
              <a:t> </a:t>
            </a:r>
            <a:r>
              <a:rPr sz="2000" b="1" dirty="0">
                <a:latin typeface="Times New Roman"/>
                <a:cs typeface="Times New Roman"/>
              </a:rPr>
              <a:t>OSI</a:t>
            </a:r>
            <a:endParaRPr sz="2000">
              <a:latin typeface="Times New Roman"/>
              <a:cs typeface="Times New Roman"/>
            </a:endParaRPr>
          </a:p>
        </p:txBody>
      </p:sp>
      <p:sp>
        <p:nvSpPr>
          <p:cNvPr id="6" name="object 6"/>
          <p:cNvSpPr/>
          <p:nvPr/>
        </p:nvSpPr>
        <p:spPr>
          <a:xfrm>
            <a:off x="2895600" y="2276855"/>
            <a:ext cx="4255053" cy="2742906"/>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886200" y="5105400"/>
            <a:ext cx="245491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Mô hình</a:t>
            </a:r>
            <a:r>
              <a:rPr sz="2000" b="1" spc="-100" dirty="0">
                <a:latin typeface="Arial"/>
                <a:cs typeface="Arial"/>
              </a:rPr>
              <a:t> </a:t>
            </a:r>
            <a:r>
              <a:rPr sz="2000" b="1" dirty="0">
                <a:latin typeface="Arial"/>
                <a:cs typeface="Arial"/>
              </a:rPr>
              <a:t>Middleware</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56" y="457200"/>
            <a:ext cx="7402195"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a:t>
            </a:r>
            <a:r>
              <a:rPr spc="5" dirty="0">
                <a:latin typeface="Times New Roman" panose="02020603050405020304" pitchFamily="18" charset="0"/>
                <a:cs typeface="Times New Roman" panose="02020603050405020304" pitchFamily="18" charset="0"/>
              </a:rPr>
              <a:t>đối</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tượng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28</a:t>
            </a:r>
            <a:endParaRPr sz="1200">
              <a:latin typeface="Arial"/>
              <a:cs typeface="Arial"/>
            </a:endParaRPr>
          </a:p>
        </p:txBody>
      </p:sp>
      <p:sp>
        <p:nvSpPr>
          <p:cNvPr id="4" name="object 4"/>
          <p:cNvSpPr/>
          <p:nvPr/>
        </p:nvSpPr>
        <p:spPr>
          <a:xfrm>
            <a:off x="479381" y="1248049"/>
            <a:ext cx="4092619" cy="5029200"/>
          </a:xfrm>
          <a:custGeom>
            <a:avLst/>
            <a:gdLst/>
            <a:ahLst/>
            <a:cxnLst/>
            <a:rect l="l" t="t" r="r" b="b"/>
            <a:pathLst>
              <a:path w="4495800" h="5029200">
                <a:moveTo>
                  <a:pt x="0" y="5029200"/>
                </a:moveTo>
                <a:lnTo>
                  <a:pt x="4495800" y="5029200"/>
                </a:lnTo>
                <a:lnTo>
                  <a:pt x="4495800" y="0"/>
                </a:lnTo>
                <a:lnTo>
                  <a:pt x="0" y="0"/>
                </a:lnTo>
                <a:lnTo>
                  <a:pt x="0" y="5029200"/>
                </a:lnTo>
                <a:close/>
              </a:path>
            </a:pathLst>
          </a:custGeom>
          <a:ln w="19812">
            <a:solidFill>
              <a:srgbClr val="7AA79D"/>
            </a:solidFill>
          </a:ln>
        </p:spPr>
        <p:txBody>
          <a:bodyPr wrap="square" lIns="0" tIns="0" rIns="0" bIns="0" rtlCol="0"/>
          <a:lstStyle/>
          <a:p>
            <a:endParaRPr/>
          </a:p>
        </p:txBody>
      </p:sp>
      <p:sp>
        <p:nvSpPr>
          <p:cNvPr id="5" name="object 5"/>
          <p:cNvSpPr txBox="1"/>
          <p:nvPr/>
        </p:nvSpPr>
        <p:spPr>
          <a:xfrm>
            <a:off x="603080" y="1407434"/>
            <a:ext cx="3961129" cy="3470181"/>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DD8046"/>
                </a:solidFill>
                <a:latin typeface="Times New Roman"/>
                <a:cs typeface="Times New Roman"/>
              </a:rPr>
              <a:t>-</a:t>
            </a:r>
            <a:r>
              <a:rPr sz="2400" spc="-5" dirty="0">
                <a:latin typeface="Times New Roman"/>
                <a:cs typeface="Times New Roman"/>
              </a:rPr>
              <a:t>Thành </a:t>
            </a:r>
            <a:r>
              <a:rPr sz="2400" dirty="0">
                <a:latin typeface="Times New Roman"/>
                <a:cs typeface="Times New Roman"/>
              </a:rPr>
              <a:t>phần &lt;&gt; đối</a:t>
            </a:r>
            <a:r>
              <a:rPr sz="2400" spc="-45" dirty="0">
                <a:latin typeface="Times New Roman"/>
                <a:cs typeface="Times New Roman"/>
              </a:rPr>
              <a:t> </a:t>
            </a:r>
            <a:r>
              <a:rPr sz="2400" dirty="0">
                <a:latin typeface="Times New Roman"/>
                <a:cs typeface="Times New Roman"/>
              </a:rPr>
              <a:t>tượng</a:t>
            </a:r>
          </a:p>
          <a:p>
            <a:pPr marL="12700" marR="129539">
              <a:lnSpc>
                <a:spcPct val="100000"/>
              </a:lnSpc>
              <a:spcBef>
                <a:spcPts val="1705"/>
              </a:spcBef>
              <a:buClr>
                <a:srgbClr val="DD8046"/>
              </a:buClr>
              <a:buSzPct val="60416"/>
              <a:buChar char="-"/>
              <a:tabLst>
                <a:tab pos="149860" algn="l"/>
              </a:tabLst>
            </a:pPr>
            <a:r>
              <a:rPr sz="2400" dirty="0">
                <a:latin typeface="Times New Roman"/>
                <a:cs typeface="Times New Roman"/>
              </a:rPr>
              <a:t>Connector &lt;&gt; Lời gọi</a:t>
            </a:r>
            <a:r>
              <a:rPr sz="2400" spc="-130" dirty="0">
                <a:latin typeface="Times New Roman"/>
                <a:cs typeface="Times New Roman"/>
              </a:rPr>
              <a:t> </a:t>
            </a:r>
            <a:r>
              <a:rPr sz="2400" dirty="0">
                <a:latin typeface="Times New Roman"/>
                <a:cs typeface="Times New Roman"/>
              </a:rPr>
              <a:t>phương  thức</a:t>
            </a:r>
          </a:p>
          <a:p>
            <a:pPr marL="149860" indent="-137160">
              <a:lnSpc>
                <a:spcPct val="100000"/>
              </a:lnSpc>
              <a:spcBef>
                <a:spcPts val="1689"/>
              </a:spcBef>
              <a:buClr>
                <a:srgbClr val="DD8046"/>
              </a:buClr>
              <a:buSzPct val="60416"/>
              <a:buChar char="-"/>
              <a:tabLst>
                <a:tab pos="149860" algn="l"/>
              </a:tabLst>
            </a:pPr>
            <a:r>
              <a:rPr sz="2400" dirty="0">
                <a:latin typeface="Times New Roman"/>
                <a:cs typeface="Times New Roman"/>
              </a:rPr>
              <a:t>Object Client và Object</a:t>
            </a:r>
            <a:r>
              <a:rPr sz="2400" spc="-114" dirty="0">
                <a:latin typeface="Times New Roman"/>
                <a:cs typeface="Times New Roman"/>
              </a:rPr>
              <a:t> </a:t>
            </a:r>
            <a:r>
              <a:rPr sz="2400" dirty="0">
                <a:latin typeface="Times New Roman"/>
                <a:cs typeface="Times New Roman"/>
              </a:rPr>
              <a:t>server</a:t>
            </a:r>
          </a:p>
          <a:p>
            <a:pPr marL="12700">
              <a:lnSpc>
                <a:spcPct val="100000"/>
              </a:lnSpc>
              <a:spcBef>
                <a:spcPts val="1705"/>
              </a:spcBef>
            </a:pPr>
            <a:r>
              <a:rPr sz="2400" spc="-5" dirty="0">
                <a:solidFill>
                  <a:srgbClr val="DD8046"/>
                </a:solidFill>
                <a:latin typeface="Times New Roman"/>
                <a:cs typeface="Times New Roman"/>
              </a:rPr>
              <a:t>-</a:t>
            </a:r>
            <a:r>
              <a:rPr sz="2400" spc="-5" dirty="0">
                <a:latin typeface="Times New Roman"/>
                <a:cs typeface="Times New Roman"/>
              </a:rPr>
              <a:t>Kết </a:t>
            </a:r>
            <a:r>
              <a:rPr sz="2400" dirty="0">
                <a:latin typeface="Times New Roman"/>
                <a:cs typeface="Times New Roman"/>
              </a:rPr>
              <a:t>nối lỏng giữa các đối</a:t>
            </a:r>
            <a:r>
              <a:rPr sz="2400" spc="-130" dirty="0">
                <a:latin typeface="Times New Roman"/>
                <a:cs typeface="Times New Roman"/>
              </a:rPr>
              <a:t> </a:t>
            </a:r>
            <a:r>
              <a:rPr sz="2400" dirty="0">
                <a:latin typeface="Times New Roman"/>
                <a:cs typeface="Times New Roman"/>
              </a:rPr>
              <a:t>tượng</a:t>
            </a:r>
          </a:p>
          <a:p>
            <a:pPr marL="12700">
              <a:lnSpc>
                <a:spcPct val="100000"/>
              </a:lnSpc>
              <a:spcBef>
                <a:spcPts val="1705"/>
              </a:spcBef>
            </a:pPr>
            <a:r>
              <a:rPr sz="2400" spc="-10" dirty="0">
                <a:solidFill>
                  <a:srgbClr val="DD8046"/>
                </a:solidFill>
                <a:latin typeface="Times New Roman"/>
                <a:cs typeface="Times New Roman"/>
              </a:rPr>
              <a:t>-</a:t>
            </a:r>
            <a:r>
              <a:rPr sz="2400" spc="-10" dirty="0">
                <a:latin typeface="Times New Roman"/>
                <a:cs typeface="Times New Roman"/>
              </a:rPr>
              <a:t>Ví </a:t>
            </a:r>
            <a:r>
              <a:rPr sz="2400" spc="-5" dirty="0">
                <a:latin typeface="Times New Roman"/>
                <a:cs typeface="Times New Roman"/>
              </a:rPr>
              <a:t>dụ: Corba</a:t>
            </a:r>
            <a:endParaRPr sz="2400" dirty="0">
              <a:latin typeface="Times New Roman"/>
              <a:cs typeface="Times New Roman"/>
            </a:endParaRPr>
          </a:p>
        </p:txBody>
      </p:sp>
      <p:sp>
        <p:nvSpPr>
          <p:cNvPr id="6" name="object 6"/>
          <p:cNvSpPr/>
          <p:nvPr/>
        </p:nvSpPr>
        <p:spPr>
          <a:xfrm>
            <a:off x="4698157" y="1475993"/>
            <a:ext cx="2743200" cy="241096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112729" y="4419600"/>
            <a:ext cx="3798037" cy="20774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56362"/>
            <a:ext cx="3542029" cy="567463"/>
          </a:xfrm>
          <a:prstGeom prst="rect">
            <a:avLst/>
          </a:prstGeom>
        </p:spPr>
        <p:txBody>
          <a:bodyPr vert="horz" wrap="square" lIns="0" tIns="13335" rIns="0" bIns="0" rtlCol="0">
            <a:spAutoFit/>
          </a:bodyPr>
          <a:lstStyle/>
          <a:p>
            <a:pPr marL="12700">
              <a:lnSpc>
                <a:spcPct val="100000"/>
              </a:lnSpc>
              <a:spcBef>
                <a:spcPts val="105"/>
              </a:spcBef>
            </a:pPr>
            <a:r>
              <a:rPr sz="3600" spc="5" dirty="0"/>
              <a:t>Ưu </a:t>
            </a:r>
            <a:r>
              <a:rPr sz="3600" dirty="0"/>
              <a:t>nhược</a:t>
            </a:r>
            <a:r>
              <a:rPr sz="3600" spc="-105" dirty="0"/>
              <a:t> </a:t>
            </a:r>
            <a:r>
              <a:rPr sz="3600" dirty="0"/>
              <a:t>điểm</a:t>
            </a:r>
            <a:endParaRPr sz="3600"/>
          </a:p>
        </p:txBody>
      </p:sp>
      <p:sp>
        <p:nvSpPr>
          <p:cNvPr id="4" name="object 4"/>
          <p:cNvSpPr txBox="1">
            <a:spLocks noGrp="1"/>
          </p:cNvSpPr>
          <p:nvPr>
            <p:ph sz="half" idx="2"/>
          </p:nvPr>
        </p:nvSpPr>
        <p:spPr>
          <a:xfrm>
            <a:off x="613091" y="1627605"/>
            <a:ext cx="3692526" cy="4037644"/>
          </a:xfrm>
          <a:prstGeom prst="rect">
            <a:avLst/>
          </a:prstGeom>
        </p:spPr>
        <p:txBody>
          <a:bodyPr vert="horz" wrap="square" lIns="0" tIns="74295" rIns="0" bIns="0" rtlCol="0">
            <a:spAutoFit/>
          </a:bodyPr>
          <a:lstStyle/>
          <a:p>
            <a:pPr marL="286385" marR="5080" indent="-274320">
              <a:spcBef>
                <a:spcPts val="585"/>
              </a:spcBef>
              <a:buClr>
                <a:srgbClr val="93B6D2"/>
              </a:buClr>
              <a:buSzPct val="70000"/>
              <a:buFont typeface="Arial"/>
              <a:buChar char=""/>
              <a:tabLst>
                <a:tab pos="287020" algn="l"/>
              </a:tabLst>
            </a:pPr>
            <a:r>
              <a:rPr spc="5" dirty="0"/>
              <a:t>Ánh </a:t>
            </a:r>
            <a:r>
              <a:rPr dirty="0"/>
              <a:t>xạ vào </a:t>
            </a:r>
            <a:r>
              <a:rPr spc="-5" dirty="0"/>
              <a:t>các </a:t>
            </a:r>
            <a:r>
              <a:rPr spc="5" dirty="0"/>
              <a:t>đối </a:t>
            </a:r>
            <a:r>
              <a:rPr dirty="0"/>
              <a:t>tượng  trong thế giới thật </a:t>
            </a:r>
            <a:r>
              <a:rPr dirty="0">
                <a:latin typeface="Wingdings"/>
                <a:cs typeface="Wingdings"/>
              </a:rPr>
              <a:t></a:t>
            </a:r>
            <a:r>
              <a:rPr dirty="0"/>
              <a:t> dễ</a:t>
            </a:r>
            <a:r>
              <a:rPr spc="-135" dirty="0"/>
              <a:t> </a:t>
            </a:r>
            <a:r>
              <a:rPr dirty="0"/>
              <a:t>hiểu</a:t>
            </a:r>
          </a:p>
          <a:p>
            <a:pPr marL="286385" indent="-274320">
              <a:spcBef>
                <a:spcPts val="120"/>
              </a:spcBef>
              <a:buClr>
                <a:srgbClr val="93B6D2"/>
              </a:buClr>
              <a:buSzPct val="70000"/>
              <a:buFont typeface="Arial"/>
              <a:buChar char=""/>
              <a:tabLst>
                <a:tab pos="287020" algn="l"/>
              </a:tabLst>
            </a:pPr>
            <a:r>
              <a:rPr dirty="0"/>
              <a:t>Dễ dàng bảo trì và nâng</a:t>
            </a:r>
            <a:r>
              <a:rPr spc="-114" dirty="0"/>
              <a:t> </a:t>
            </a:r>
            <a:r>
              <a:rPr spc="-5" dirty="0"/>
              <a:t>cấp</a:t>
            </a:r>
          </a:p>
          <a:p>
            <a:pPr marL="286385" marR="1101725" indent="-274320">
              <a:spcBef>
                <a:spcPts val="580"/>
              </a:spcBef>
              <a:buClr>
                <a:srgbClr val="93B6D2"/>
              </a:buClr>
              <a:buSzPct val="70000"/>
              <a:buFont typeface="Arial"/>
              <a:buChar char=""/>
              <a:tabLst>
                <a:tab pos="287020" algn="l"/>
              </a:tabLst>
            </a:pPr>
            <a:r>
              <a:rPr dirty="0"/>
              <a:t>Tính </a:t>
            </a:r>
            <a:r>
              <a:rPr spc="-5" dirty="0"/>
              <a:t>tái </a:t>
            </a:r>
            <a:r>
              <a:rPr dirty="0"/>
              <a:t>sử </a:t>
            </a:r>
            <a:r>
              <a:rPr spc="5" dirty="0" err="1"/>
              <a:t>dụng</a:t>
            </a:r>
            <a:r>
              <a:rPr spc="5" dirty="0"/>
              <a:t>  </a:t>
            </a:r>
            <a:r>
              <a:rPr lang="en-US" spc="-5" dirty="0"/>
              <a:t>(</a:t>
            </a:r>
            <a:r>
              <a:rPr spc="-5" dirty="0"/>
              <a:t>Polymorphism</a:t>
            </a:r>
            <a:r>
              <a:rPr spc="-85" dirty="0"/>
              <a:t> </a:t>
            </a:r>
            <a:r>
              <a:rPr spc="5" dirty="0"/>
              <a:t>&amp; </a:t>
            </a:r>
            <a:r>
              <a:rPr lang="en-US" dirty="0"/>
              <a:t>A</a:t>
            </a:r>
            <a:r>
              <a:rPr dirty="0"/>
              <a:t>bstraction)</a:t>
            </a:r>
          </a:p>
          <a:p>
            <a:pPr marL="286385" indent="-274320">
              <a:spcBef>
                <a:spcPts val="140"/>
              </a:spcBef>
              <a:buClr>
                <a:srgbClr val="93B6D2"/>
              </a:buClr>
              <a:buSzPct val="70000"/>
              <a:buFont typeface="Arial"/>
              <a:buChar char=""/>
              <a:tabLst>
                <a:tab pos="287020" algn="l"/>
              </a:tabLst>
            </a:pPr>
            <a:r>
              <a:rPr spc="-5" dirty="0"/>
              <a:t>Kiểm </a:t>
            </a:r>
            <a:r>
              <a:rPr dirty="0"/>
              <a:t>soát</a:t>
            </a:r>
            <a:r>
              <a:rPr spc="-35" dirty="0"/>
              <a:t> </a:t>
            </a:r>
            <a:r>
              <a:rPr dirty="0"/>
              <a:t>lỗi</a:t>
            </a:r>
          </a:p>
          <a:p>
            <a:pPr marL="286385" marR="210185" indent="-274320">
              <a:spcBef>
                <a:spcPts val="585"/>
              </a:spcBef>
              <a:buClr>
                <a:srgbClr val="93B6D2"/>
              </a:buClr>
              <a:buSzPct val="70000"/>
              <a:buFont typeface="Arial"/>
              <a:buChar char=""/>
              <a:tabLst>
                <a:tab pos="287020" algn="l"/>
              </a:tabLst>
            </a:pPr>
            <a:r>
              <a:rPr spc="-5" dirty="0"/>
              <a:t>Mở </a:t>
            </a:r>
            <a:r>
              <a:rPr dirty="0"/>
              <a:t>rộng chức </a:t>
            </a:r>
            <a:r>
              <a:rPr dirty="0" err="1"/>
              <a:t>năng</a:t>
            </a:r>
            <a:r>
              <a:rPr dirty="0"/>
              <a:t> </a:t>
            </a:r>
            <a:r>
              <a:rPr spc="-25" dirty="0" err="1"/>
              <a:t>mà</a:t>
            </a:r>
            <a:r>
              <a:rPr lang="en-US" spc="-25" dirty="0"/>
              <a:t> </a:t>
            </a:r>
            <a:r>
              <a:rPr spc="5" dirty="0" err="1"/>
              <a:t>không</a:t>
            </a:r>
            <a:r>
              <a:rPr spc="5" dirty="0"/>
              <a:t> </a:t>
            </a:r>
            <a:r>
              <a:rPr dirty="0"/>
              <a:t>ảnh hưởng hệ</a:t>
            </a:r>
            <a:r>
              <a:rPr spc="-135" dirty="0"/>
              <a:t> </a:t>
            </a:r>
            <a:r>
              <a:rPr dirty="0"/>
              <a:t>thống</a:t>
            </a:r>
          </a:p>
          <a:p>
            <a:pPr marL="286385" indent="-274320">
              <a:spcBef>
                <a:spcPts val="135"/>
              </a:spcBef>
              <a:buClr>
                <a:srgbClr val="93B6D2"/>
              </a:buClr>
              <a:buSzPct val="70000"/>
              <a:buFont typeface="Arial"/>
              <a:buChar char=""/>
              <a:tabLst>
                <a:tab pos="287020" algn="l"/>
              </a:tabLst>
            </a:pPr>
            <a:r>
              <a:rPr dirty="0"/>
              <a:t>Dễ dàng </a:t>
            </a:r>
            <a:r>
              <a:rPr dirty="0" err="1"/>
              <a:t>kiểm</a:t>
            </a:r>
            <a:r>
              <a:rPr dirty="0"/>
              <a:t> </a:t>
            </a:r>
            <a:r>
              <a:rPr dirty="0" err="1"/>
              <a:t>thử</a:t>
            </a:r>
            <a:endParaRPr dirty="0"/>
          </a:p>
          <a:p>
            <a:pPr marL="286385" marR="342265" indent="-274320">
              <a:spcBef>
                <a:spcPts val="585"/>
              </a:spcBef>
              <a:buClr>
                <a:srgbClr val="93B6D2"/>
              </a:buClr>
              <a:buSzPct val="70000"/>
              <a:buFont typeface="Arial"/>
              <a:buChar char=""/>
              <a:tabLst>
                <a:tab pos="287020" algn="l"/>
              </a:tabLst>
            </a:pPr>
            <a:r>
              <a:rPr spc="-5" dirty="0"/>
              <a:t>Giảm </a:t>
            </a:r>
            <a:r>
              <a:rPr dirty="0"/>
              <a:t>thời gian và chi </a:t>
            </a:r>
            <a:r>
              <a:rPr spc="-140" dirty="0"/>
              <a:t>phí  </a:t>
            </a:r>
            <a:r>
              <a:rPr dirty="0"/>
              <a:t>phát</a:t>
            </a:r>
            <a:r>
              <a:rPr spc="-30" dirty="0"/>
              <a:t> </a:t>
            </a:r>
            <a:r>
              <a:rPr spc="-5" dirty="0"/>
              <a:t>triển</a:t>
            </a:r>
          </a:p>
        </p:txBody>
      </p:sp>
      <p:sp>
        <p:nvSpPr>
          <p:cNvPr id="3" name="object 3"/>
          <p:cNvSpPr txBox="1"/>
          <p:nvPr/>
        </p:nvSpPr>
        <p:spPr>
          <a:xfrm>
            <a:off x="376528" y="1270761"/>
            <a:ext cx="701675" cy="360680"/>
          </a:xfrm>
          <a:prstGeom prst="rect">
            <a:avLst/>
          </a:prstGeom>
        </p:spPr>
        <p:txBody>
          <a:bodyPr vert="horz" wrap="square" lIns="0" tIns="12065" rIns="0" bIns="0" rtlCol="0">
            <a:spAutoFit/>
          </a:bodyPr>
          <a:lstStyle/>
          <a:p>
            <a:pPr marL="332740" indent="-320675">
              <a:lnSpc>
                <a:spcPct val="100000"/>
              </a:lnSpc>
              <a:spcBef>
                <a:spcPts val="95"/>
              </a:spcBef>
              <a:buClr>
                <a:srgbClr val="DD8046"/>
              </a:buClr>
              <a:buSzPct val="59090"/>
              <a:buFont typeface="Wingdings"/>
              <a:buChar char=""/>
              <a:tabLst>
                <a:tab pos="332740" algn="l"/>
                <a:tab pos="333375" algn="l"/>
              </a:tabLst>
            </a:pPr>
            <a:r>
              <a:rPr sz="2200" spc="-10" dirty="0">
                <a:latin typeface="Times New Roman"/>
                <a:cs typeface="Times New Roman"/>
              </a:rPr>
              <a:t>Ưu</a:t>
            </a:r>
            <a:endParaRPr sz="2200">
              <a:latin typeface="Times New Roman"/>
              <a:cs typeface="Times New Roman"/>
            </a:endParaRPr>
          </a:p>
        </p:txBody>
      </p:sp>
      <p:sp>
        <p:nvSpPr>
          <p:cNvPr id="5" name="object 5"/>
          <p:cNvSpPr txBox="1"/>
          <p:nvPr/>
        </p:nvSpPr>
        <p:spPr>
          <a:xfrm>
            <a:off x="4584290" y="1266925"/>
            <a:ext cx="1109980" cy="360680"/>
          </a:xfrm>
          <a:prstGeom prst="rect">
            <a:avLst/>
          </a:prstGeom>
        </p:spPr>
        <p:txBody>
          <a:bodyPr vert="horz" wrap="square" lIns="0" tIns="12065" rIns="0" bIns="0" rtlCol="0">
            <a:spAutoFit/>
          </a:bodyPr>
          <a:lstStyle/>
          <a:p>
            <a:pPr marL="332740" indent="-320675">
              <a:lnSpc>
                <a:spcPct val="100000"/>
              </a:lnSpc>
              <a:spcBef>
                <a:spcPts val="95"/>
              </a:spcBef>
              <a:buClr>
                <a:srgbClr val="DD8046"/>
              </a:buClr>
              <a:buSzPct val="59090"/>
              <a:buFont typeface="Wingdings"/>
              <a:buChar char=""/>
              <a:tabLst>
                <a:tab pos="332740" algn="l"/>
                <a:tab pos="333375" algn="l"/>
              </a:tabLst>
            </a:pPr>
            <a:r>
              <a:rPr sz="2200" spc="-10" dirty="0">
                <a:latin typeface="Times New Roman"/>
                <a:cs typeface="Times New Roman"/>
              </a:rPr>
              <a:t>Nhược</a:t>
            </a:r>
            <a:endParaRPr sz="2200">
              <a:latin typeface="Times New Roman"/>
              <a:cs typeface="Times New Roman"/>
            </a:endParaRPr>
          </a:p>
        </p:txBody>
      </p:sp>
      <p:sp>
        <p:nvSpPr>
          <p:cNvPr id="6" name="object 6"/>
          <p:cNvSpPr txBox="1"/>
          <p:nvPr/>
        </p:nvSpPr>
        <p:spPr>
          <a:xfrm>
            <a:off x="4953000" y="1752600"/>
            <a:ext cx="2209800" cy="3563155"/>
          </a:xfrm>
          <a:prstGeom prst="rect">
            <a:avLst/>
          </a:prstGeom>
        </p:spPr>
        <p:txBody>
          <a:bodyPr vert="horz" wrap="square" lIns="0" tIns="74295" rIns="0" bIns="0" rtlCol="0">
            <a:spAutoFit/>
          </a:bodyPr>
          <a:lstStyle/>
          <a:p>
            <a:pPr marL="287020" marR="5080" indent="-274320">
              <a:spcBef>
                <a:spcPts val="585"/>
              </a:spcBef>
              <a:buClr>
                <a:srgbClr val="93B6D2"/>
              </a:buClr>
              <a:buSzPct val="70000"/>
              <a:buFont typeface="Arial"/>
              <a:buChar char=""/>
              <a:tabLst>
                <a:tab pos="287020" algn="l"/>
              </a:tabLst>
            </a:pPr>
            <a:r>
              <a:rPr sz="2000" spc="5" dirty="0">
                <a:latin typeface="Times New Roman"/>
                <a:cs typeface="Times New Roman"/>
              </a:rPr>
              <a:t>Khó </a:t>
            </a:r>
            <a:r>
              <a:rPr sz="2000" dirty="0">
                <a:latin typeface="Times New Roman"/>
                <a:cs typeface="Times New Roman"/>
              </a:rPr>
              <a:t>khăn trong việc xác </a:t>
            </a:r>
            <a:r>
              <a:rPr sz="2000" spc="-114" dirty="0">
                <a:latin typeface="Times New Roman"/>
                <a:cs typeface="Times New Roman"/>
              </a:rPr>
              <a:t>định  </a:t>
            </a:r>
            <a:r>
              <a:rPr sz="2000" spc="-5" dirty="0">
                <a:latin typeface="Times New Roman"/>
                <a:cs typeface="Times New Roman"/>
              </a:rPr>
              <a:t>các </a:t>
            </a:r>
            <a:r>
              <a:rPr sz="2000" dirty="0">
                <a:latin typeface="Times New Roman"/>
                <a:cs typeface="Times New Roman"/>
              </a:rPr>
              <a:t>lớp, </a:t>
            </a:r>
            <a:r>
              <a:rPr sz="2000" spc="-5" dirty="0">
                <a:latin typeface="Times New Roman"/>
                <a:cs typeface="Times New Roman"/>
              </a:rPr>
              <a:t>các </a:t>
            </a:r>
            <a:r>
              <a:rPr sz="2000" spc="5" dirty="0">
                <a:latin typeface="Times New Roman"/>
                <a:cs typeface="Times New Roman"/>
              </a:rPr>
              <a:t>đối</a:t>
            </a:r>
            <a:r>
              <a:rPr sz="2000" spc="-50" dirty="0">
                <a:latin typeface="Times New Roman"/>
                <a:cs typeface="Times New Roman"/>
              </a:rPr>
              <a:t> </a:t>
            </a:r>
            <a:r>
              <a:rPr sz="2000" dirty="0">
                <a:latin typeface="Times New Roman"/>
                <a:cs typeface="Times New Roman"/>
              </a:rPr>
              <a:t>tượng</a:t>
            </a:r>
          </a:p>
          <a:p>
            <a:pPr marL="287020" indent="-274320">
              <a:spcBef>
                <a:spcPts val="120"/>
              </a:spcBef>
              <a:buClr>
                <a:srgbClr val="93B6D2"/>
              </a:buClr>
              <a:buSzPct val="70000"/>
              <a:buFont typeface="Arial"/>
              <a:buChar char=""/>
              <a:tabLst>
                <a:tab pos="287020" algn="l"/>
              </a:tabLst>
            </a:pPr>
            <a:r>
              <a:rPr sz="2000" dirty="0">
                <a:latin typeface="Times New Roman"/>
                <a:cs typeface="Times New Roman"/>
              </a:rPr>
              <a:t>Kích </a:t>
            </a:r>
            <a:r>
              <a:rPr sz="2000" spc="-5" dirty="0">
                <a:latin typeface="Times New Roman"/>
                <a:cs typeface="Times New Roman"/>
              </a:rPr>
              <a:t>cỡ </a:t>
            </a:r>
            <a:r>
              <a:rPr sz="2000" dirty="0">
                <a:latin typeface="Times New Roman"/>
                <a:cs typeface="Times New Roman"/>
              </a:rPr>
              <a:t>chương trình</a:t>
            </a:r>
            <a:r>
              <a:rPr sz="2000" spc="-60" dirty="0">
                <a:latin typeface="Times New Roman"/>
                <a:cs typeface="Times New Roman"/>
              </a:rPr>
              <a:t> </a:t>
            </a:r>
            <a:r>
              <a:rPr sz="2000" spc="-5" dirty="0">
                <a:latin typeface="Times New Roman"/>
                <a:cs typeface="Times New Roman"/>
              </a:rPr>
              <a:t>lớn</a:t>
            </a:r>
            <a:endParaRPr sz="2000" dirty="0">
              <a:latin typeface="Times New Roman"/>
              <a:cs typeface="Times New Roman"/>
            </a:endParaRPr>
          </a:p>
          <a:p>
            <a:pPr marL="287020" indent="-274320">
              <a:spcBef>
                <a:spcPts val="114"/>
              </a:spcBef>
              <a:buClr>
                <a:srgbClr val="93B6D2"/>
              </a:buClr>
              <a:buSzPct val="70000"/>
              <a:buFont typeface="Arial"/>
              <a:buChar char=""/>
              <a:tabLst>
                <a:tab pos="287020" algn="l"/>
              </a:tabLst>
            </a:pPr>
            <a:r>
              <a:rPr sz="2000" dirty="0">
                <a:latin typeface="Times New Roman"/>
                <a:cs typeface="Times New Roman"/>
              </a:rPr>
              <a:t>Chương trình chạy chậm</a:t>
            </a:r>
            <a:r>
              <a:rPr sz="2000" spc="-100" dirty="0">
                <a:latin typeface="Times New Roman"/>
                <a:cs typeface="Times New Roman"/>
              </a:rPr>
              <a:t> </a:t>
            </a:r>
            <a:r>
              <a:rPr sz="2000" spc="-20" dirty="0">
                <a:latin typeface="Times New Roman"/>
                <a:cs typeface="Times New Roman"/>
              </a:rPr>
              <a:t>hơn</a:t>
            </a:r>
            <a:endParaRPr sz="2000" dirty="0">
              <a:latin typeface="Times New Roman"/>
              <a:cs typeface="Times New Roman"/>
            </a:endParaRPr>
          </a:p>
          <a:p>
            <a:pPr marL="287020"/>
            <a:r>
              <a:rPr sz="2000" dirty="0">
                <a:latin typeface="Times New Roman"/>
                <a:cs typeface="Times New Roman"/>
              </a:rPr>
              <a:t>(so với procedure</a:t>
            </a:r>
            <a:r>
              <a:rPr sz="2000" spc="-110" dirty="0">
                <a:latin typeface="Times New Roman"/>
                <a:cs typeface="Times New Roman"/>
              </a:rPr>
              <a:t> </a:t>
            </a:r>
            <a:r>
              <a:rPr sz="2000" dirty="0">
                <a:latin typeface="Times New Roman"/>
                <a:cs typeface="Times New Roman"/>
              </a:rPr>
              <a:t>programs)</a:t>
            </a:r>
          </a:p>
          <a:p>
            <a:pPr marL="287020" marR="75565" indent="-274320">
              <a:spcBef>
                <a:spcPts val="605"/>
              </a:spcBef>
              <a:buClr>
                <a:srgbClr val="93B6D2"/>
              </a:buClr>
              <a:buSzPct val="70000"/>
              <a:buFont typeface="Arial"/>
              <a:buChar char=""/>
              <a:tabLst>
                <a:tab pos="287020" algn="l"/>
              </a:tabLst>
            </a:pPr>
            <a:r>
              <a:rPr sz="2000" spc="5" dirty="0" err="1">
                <a:latin typeface="Times New Roman"/>
                <a:cs typeface="Times New Roman"/>
              </a:rPr>
              <a:t>Không</a:t>
            </a:r>
            <a:r>
              <a:rPr sz="2000" spc="5" dirty="0">
                <a:latin typeface="Times New Roman"/>
                <a:cs typeface="Times New Roman"/>
              </a:rPr>
              <a:t> </a:t>
            </a:r>
            <a:r>
              <a:rPr sz="2000" spc="5" dirty="0" err="1">
                <a:latin typeface="Times New Roman"/>
                <a:cs typeface="Times New Roman"/>
              </a:rPr>
              <a:t>phù</a:t>
            </a:r>
            <a:r>
              <a:rPr sz="2000" spc="5" dirty="0">
                <a:latin typeface="Times New Roman"/>
                <a:cs typeface="Times New Roman"/>
              </a:rPr>
              <a:t> </a:t>
            </a:r>
            <a:r>
              <a:rPr sz="2000" dirty="0">
                <a:latin typeface="Times New Roman"/>
                <a:cs typeface="Times New Roman"/>
              </a:rPr>
              <a:t>hợp với </a:t>
            </a:r>
            <a:r>
              <a:rPr sz="2000" spc="-160" dirty="0">
                <a:latin typeface="Times New Roman"/>
                <a:cs typeface="Times New Roman"/>
              </a:rPr>
              <a:t>mọi  </a:t>
            </a:r>
            <a:r>
              <a:rPr sz="2000" dirty="0">
                <a:latin typeface="Times New Roman"/>
                <a:cs typeface="Times New Roman"/>
              </a:rPr>
              <a:t>bài</a:t>
            </a:r>
            <a:r>
              <a:rPr sz="2000" spc="-15" dirty="0">
                <a:latin typeface="Times New Roman"/>
                <a:cs typeface="Times New Roman"/>
              </a:rPr>
              <a:t> </a:t>
            </a:r>
            <a:r>
              <a:rPr sz="2000" dirty="0">
                <a:latin typeface="Times New Roman"/>
                <a:cs typeface="Times New Roman"/>
              </a:rPr>
              <a:t>toán</a:t>
            </a:r>
          </a:p>
        </p:txBody>
      </p:sp>
      <p:sp>
        <p:nvSpPr>
          <p:cNvPr id="7" name="object 7"/>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29</a:t>
            </a:r>
            <a:endParaRPr sz="1200">
              <a:latin typeface="Tahoma"/>
              <a:cs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282</TotalTime>
  <Words>1889</Words>
  <Application>Microsoft Office PowerPoint</Application>
  <PresentationFormat>On-screen Show (4:3)</PresentationFormat>
  <Paragraphs>208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Poppins</vt:lpstr>
      <vt:lpstr>Tahoma</vt:lpstr>
      <vt:lpstr>Times New Roman</vt:lpstr>
      <vt:lpstr>Trebuchet MS</vt:lpstr>
      <vt:lpstr>Wingdings</vt:lpstr>
      <vt:lpstr>Wingdings 3</vt:lpstr>
      <vt:lpstr>Facet</vt:lpstr>
      <vt:lpstr>PowerPoint Presentation</vt:lpstr>
      <vt:lpstr>Nội dung</vt:lpstr>
      <vt:lpstr>Kiến trúc</vt:lpstr>
      <vt:lpstr>Các kiểu kiến trúc thường  dùng trong hệ phân tán</vt:lpstr>
      <vt:lpstr>Kiến trúc phân tầng</vt:lpstr>
      <vt:lpstr>Kiến trúc phân tầng</vt:lpstr>
      <vt:lpstr>Các mô hình phân tầng thường gặp</vt:lpstr>
      <vt:lpstr>Kiến trúc hướng đối tượng</vt:lpstr>
      <vt:lpstr>Ưu nhược điểm</vt:lpstr>
      <vt:lpstr>Kiến trúc hướng sự kiện</vt:lpstr>
      <vt:lpstr>Kiến trúc hướng dữ liệu</vt:lpstr>
      <vt:lpstr>Kiến trúc hướng dịch vụ Microservices</vt:lpstr>
      <vt:lpstr>Microservices</vt:lpstr>
      <vt:lpstr>Container</vt:lpstr>
      <vt:lpstr>Container (tt.)</vt:lpstr>
      <vt:lpstr>Container Orchestration tools</vt:lpstr>
      <vt:lpstr>Kubernetes</vt:lpstr>
      <vt:lpstr>Kubernetes (tt.)</vt:lpstr>
      <vt:lpstr>Chức năng của Kubernetes (tt.)</vt:lpstr>
      <vt:lpstr>Chức năng của Kubernetes (tt.)</vt:lpstr>
      <vt:lpstr>Kiến trúc hệ thống</vt:lpstr>
      <vt:lpstr>Kiến trúc tập trung</vt:lpstr>
      <vt:lpstr>Kiến trúc client-server</vt:lpstr>
      <vt:lpstr>Phân tầng ứng dụng</vt:lpstr>
      <vt:lpstr>Phân tầng ứng dụng tìm kiếm</vt:lpstr>
      <vt:lpstr>Kiến trúc đa tầng </vt:lpstr>
      <vt:lpstr>Cloud &amp; Fog computing</vt:lpstr>
      <vt:lpstr>Định nghĩa Fog Computing </vt:lpstr>
      <vt:lpstr>Cách thức hoạt động của Fog Computing </vt:lpstr>
      <vt:lpstr>5 ưu điểm nổi bật của Fog Computing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Các khái niệm cơ bản của tính toán di động</dc:title>
  <dc:creator>Ha Quoc Trung</dc:creator>
  <cp:lastModifiedBy>Hai</cp:lastModifiedBy>
  <cp:revision>24</cp:revision>
  <dcterms:created xsi:type="dcterms:W3CDTF">2021-02-23T15:53:03Z</dcterms:created>
  <dcterms:modified xsi:type="dcterms:W3CDTF">2022-11-10T01:34:51Z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2019-09-16T00:00:00Z</vt:filetime>
  </property>
  <property fmtid="{D5CDD505-2E9C-101B-9397-08002B2CF9AE}" pid="3" name="Creator">
    <vt:lpwstr>Foxit Software Inc.</vt:lpwstr>
  </property>
  <property fmtid="{D5CDD505-2E9C-101B-9397-08002B2CF9AE}" pid="4" name="LastSaved">
    <vt:filetime>2021-02-23T00:00:00Z</vt:filetime>
  </property>
</Properties>
</file>