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29" r:id="rId2"/>
  </p:sldMasterIdLst>
  <p:notesMasterIdLst>
    <p:notesMasterId r:id="rId105"/>
  </p:notesMasterIdLst>
  <p:sldIdLst>
    <p:sldId id="477" r:id="rId3"/>
    <p:sldId id="569" r:id="rId4"/>
    <p:sldId id="724" r:id="rId5"/>
    <p:sldId id="629" r:id="rId6"/>
    <p:sldId id="721" r:id="rId7"/>
    <p:sldId id="643" r:id="rId8"/>
    <p:sldId id="642" r:id="rId9"/>
    <p:sldId id="725" r:id="rId10"/>
    <p:sldId id="630" r:id="rId11"/>
    <p:sldId id="645" r:id="rId12"/>
    <p:sldId id="644" r:id="rId13"/>
    <p:sldId id="631" r:id="rId14"/>
    <p:sldId id="646" r:id="rId15"/>
    <p:sldId id="697" r:id="rId16"/>
    <p:sldId id="698" r:id="rId17"/>
    <p:sldId id="699" r:id="rId18"/>
    <p:sldId id="726" r:id="rId19"/>
    <p:sldId id="632" r:id="rId20"/>
    <p:sldId id="627" r:id="rId21"/>
    <p:sldId id="650" r:id="rId22"/>
    <p:sldId id="626" r:id="rId23"/>
    <p:sldId id="700" r:id="rId24"/>
    <p:sldId id="652" r:id="rId25"/>
    <p:sldId id="654" r:id="rId26"/>
    <p:sldId id="653" r:id="rId27"/>
    <p:sldId id="633" r:id="rId28"/>
    <p:sldId id="648" r:id="rId29"/>
    <p:sldId id="658" r:id="rId30"/>
    <p:sldId id="659" r:id="rId31"/>
    <p:sldId id="660" r:id="rId32"/>
    <p:sldId id="661" r:id="rId33"/>
    <p:sldId id="662" r:id="rId34"/>
    <p:sldId id="663" r:id="rId35"/>
    <p:sldId id="664" r:id="rId36"/>
    <p:sldId id="736" r:id="rId37"/>
    <p:sldId id="634" r:id="rId38"/>
    <p:sldId id="665" r:id="rId39"/>
    <p:sldId id="666" r:id="rId40"/>
    <p:sldId id="667" r:id="rId41"/>
    <p:sldId id="668" r:id="rId42"/>
    <p:sldId id="656" r:id="rId43"/>
    <p:sldId id="635" r:id="rId44"/>
    <p:sldId id="669" r:id="rId45"/>
    <p:sldId id="670" r:id="rId46"/>
    <p:sldId id="671" r:id="rId47"/>
    <p:sldId id="672" r:id="rId48"/>
    <p:sldId id="673" r:id="rId49"/>
    <p:sldId id="674" r:id="rId50"/>
    <p:sldId id="675" r:id="rId51"/>
    <p:sldId id="676" r:id="rId52"/>
    <p:sldId id="677" r:id="rId53"/>
    <p:sldId id="678" r:id="rId54"/>
    <p:sldId id="679" r:id="rId55"/>
    <p:sldId id="636" r:id="rId56"/>
    <p:sldId id="680" r:id="rId57"/>
    <p:sldId id="681" r:id="rId58"/>
    <p:sldId id="682" r:id="rId59"/>
    <p:sldId id="683" r:id="rId60"/>
    <p:sldId id="727" r:id="rId61"/>
    <p:sldId id="637" r:id="rId62"/>
    <p:sldId id="684" r:id="rId63"/>
    <p:sldId id="685" r:id="rId64"/>
    <p:sldId id="687" r:id="rId65"/>
    <p:sldId id="688" r:id="rId66"/>
    <p:sldId id="690" r:id="rId67"/>
    <p:sldId id="692" r:id="rId68"/>
    <p:sldId id="693" r:id="rId69"/>
    <p:sldId id="638" r:id="rId70"/>
    <p:sldId id="694" r:id="rId71"/>
    <p:sldId id="695" r:id="rId72"/>
    <p:sldId id="696" r:id="rId73"/>
    <p:sldId id="639" r:id="rId74"/>
    <p:sldId id="701" r:id="rId75"/>
    <p:sldId id="722" r:id="rId76"/>
    <p:sldId id="691" r:id="rId77"/>
    <p:sldId id="702" r:id="rId78"/>
    <p:sldId id="657" r:id="rId79"/>
    <p:sldId id="704" r:id="rId80"/>
    <p:sldId id="705" r:id="rId81"/>
    <p:sldId id="706" r:id="rId82"/>
    <p:sldId id="708" r:id="rId83"/>
    <p:sldId id="709" r:id="rId84"/>
    <p:sldId id="712" r:id="rId85"/>
    <p:sldId id="713" r:id="rId86"/>
    <p:sldId id="716" r:id="rId87"/>
    <p:sldId id="717" r:id="rId88"/>
    <p:sldId id="728" r:id="rId89"/>
    <p:sldId id="718" r:id="rId90"/>
    <p:sldId id="729" r:id="rId91"/>
    <p:sldId id="730" r:id="rId92"/>
    <p:sldId id="731" r:id="rId93"/>
    <p:sldId id="732" r:id="rId94"/>
    <p:sldId id="733" r:id="rId95"/>
    <p:sldId id="719" r:id="rId96"/>
    <p:sldId id="735" r:id="rId97"/>
    <p:sldId id="734" r:id="rId98"/>
    <p:sldId id="720" r:id="rId99"/>
    <p:sldId id="737" r:id="rId100"/>
    <p:sldId id="738" r:id="rId101"/>
    <p:sldId id="739" r:id="rId102"/>
    <p:sldId id="740" r:id="rId103"/>
    <p:sldId id="723" r:id="rId10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D4B3F6F4-C168-469E-B941-5430DACD52BE}">
          <p14:sldIdLst>
            <p14:sldId id="477"/>
            <p14:sldId id="569"/>
            <p14:sldId id="724"/>
            <p14:sldId id="629"/>
            <p14:sldId id="721"/>
            <p14:sldId id="643"/>
            <p14:sldId id="642"/>
            <p14:sldId id="725"/>
            <p14:sldId id="630"/>
            <p14:sldId id="645"/>
            <p14:sldId id="644"/>
            <p14:sldId id="631"/>
            <p14:sldId id="646"/>
            <p14:sldId id="697"/>
            <p14:sldId id="698"/>
            <p14:sldId id="699"/>
            <p14:sldId id="726"/>
            <p14:sldId id="632"/>
            <p14:sldId id="627"/>
            <p14:sldId id="650"/>
            <p14:sldId id="626"/>
            <p14:sldId id="700"/>
            <p14:sldId id="652"/>
            <p14:sldId id="654"/>
            <p14:sldId id="653"/>
            <p14:sldId id="633"/>
            <p14:sldId id="648"/>
            <p14:sldId id="658"/>
            <p14:sldId id="659"/>
            <p14:sldId id="660"/>
            <p14:sldId id="661"/>
            <p14:sldId id="662"/>
            <p14:sldId id="663"/>
            <p14:sldId id="664"/>
            <p14:sldId id="736"/>
            <p14:sldId id="634"/>
            <p14:sldId id="665"/>
            <p14:sldId id="666"/>
            <p14:sldId id="667"/>
            <p14:sldId id="668"/>
            <p14:sldId id="656"/>
            <p14:sldId id="635"/>
            <p14:sldId id="669"/>
            <p14:sldId id="670"/>
            <p14:sldId id="671"/>
            <p14:sldId id="672"/>
            <p14:sldId id="673"/>
            <p14:sldId id="674"/>
            <p14:sldId id="675"/>
            <p14:sldId id="676"/>
            <p14:sldId id="677"/>
            <p14:sldId id="678"/>
            <p14:sldId id="679"/>
            <p14:sldId id="636"/>
            <p14:sldId id="680"/>
            <p14:sldId id="681"/>
            <p14:sldId id="682"/>
            <p14:sldId id="683"/>
            <p14:sldId id="727"/>
            <p14:sldId id="637"/>
            <p14:sldId id="684"/>
            <p14:sldId id="685"/>
            <p14:sldId id="687"/>
            <p14:sldId id="688"/>
            <p14:sldId id="690"/>
            <p14:sldId id="692"/>
            <p14:sldId id="693"/>
            <p14:sldId id="638"/>
            <p14:sldId id="694"/>
            <p14:sldId id="695"/>
            <p14:sldId id="696"/>
            <p14:sldId id="639"/>
            <p14:sldId id="701"/>
            <p14:sldId id="722"/>
            <p14:sldId id="691"/>
            <p14:sldId id="702"/>
            <p14:sldId id="657"/>
            <p14:sldId id="704"/>
            <p14:sldId id="705"/>
            <p14:sldId id="706"/>
            <p14:sldId id="708"/>
            <p14:sldId id="709"/>
            <p14:sldId id="712"/>
            <p14:sldId id="713"/>
            <p14:sldId id="716"/>
            <p14:sldId id="717"/>
            <p14:sldId id="728"/>
            <p14:sldId id="718"/>
            <p14:sldId id="729"/>
            <p14:sldId id="730"/>
            <p14:sldId id="731"/>
            <p14:sldId id="732"/>
            <p14:sldId id="733"/>
            <p14:sldId id="719"/>
            <p14:sldId id="735"/>
            <p14:sldId id="734"/>
            <p14:sldId id="720"/>
            <p14:sldId id="737"/>
            <p14:sldId id="738"/>
            <p14:sldId id="739"/>
            <p14:sldId id="740"/>
            <p14:sldId id="723"/>
          </p14:sldIdLst>
        </p14:section>
      </p14:sectionLst>
    </p:ex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7" autoAdjust="0"/>
    <p:restoredTop sz="75245" autoAdjust="0"/>
  </p:normalViewPr>
  <p:slideViewPr>
    <p:cSldViewPr snapToGrid="0" showGuides="1">
      <p:cViewPr varScale="1">
        <p:scale>
          <a:sx n="84" d="100"/>
          <a:sy n="84" d="100"/>
        </p:scale>
        <p:origin x="1368" y="78"/>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34397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operator for determining whether two values are equal is the double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single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used to assign a value to a variable. The variable can then be used in other commands to recall value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a:p>
        </p:txBody>
      </p:sp>
    </p:spTree>
    <p:extLst>
      <p:ext uri="{BB962C8B-B14F-4D97-AF65-F5344CB8AC3E}">
        <p14:creationId xmlns:p14="http://schemas.microsoft.com/office/powerpoint/2010/main" val="424903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Concatenation is the process of combining multiple strings into one string. For example, the concatenation of "</a:t>
            </a:r>
            <a:r>
              <a:rPr lang="en-US" sz="1200" b="1" i="0" kern="1200" dirty="0">
                <a:solidFill>
                  <a:schemeClr val="tx1"/>
                </a:solidFill>
                <a:effectLst/>
                <a:latin typeface="+mn-lt"/>
                <a:ea typeface="+mn-ea"/>
                <a:cs typeface="+mn-cs"/>
              </a:rPr>
              <a:t>foot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ball</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football</a:t>
            </a:r>
            <a:r>
              <a:rPr lang="en-US" sz="1200" b="0" i="0" kern="1200" dirty="0">
                <a:solidFill>
                  <a:schemeClr val="tx1"/>
                </a:solidFill>
                <a:effectLst/>
                <a:latin typeface="+mn-lt"/>
                <a:ea typeface="+mn-ea"/>
                <a:cs typeface="+mn-cs"/>
              </a:rPr>
              <a:t>". In the example, four variables are concatenated together in a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with the plus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Notice that the space variable was defined for use as white space between the words.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414641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33013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a:p>
        </p:txBody>
      </p:sp>
    </p:spTree>
    <p:extLst>
      <p:ext uri="{BB962C8B-B14F-4D97-AF65-F5344CB8AC3E}">
        <p14:creationId xmlns:p14="http://schemas.microsoft.com/office/powerpoint/2010/main" val="34500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data type for the variable x is still an integer. To convert the data type, reassign the variable to the new data type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267005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a:p>
        </p:txBody>
      </p:sp>
    </p:spTree>
    <p:extLst>
      <p:ext uri="{BB962C8B-B14F-4D97-AF65-F5344CB8AC3E}">
        <p14:creationId xmlns:p14="http://schemas.microsoft.com/office/powerpoint/2010/main" val="95578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a:p>
        </p:txBody>
      </p:sp>
    </p:spTree>
    <p:extLst>
      <p:ext uri="{BB962C8B-B14F-4D97-AF65-F5344CB8AC3E}">
        <p14:creationId xmlns:p14="http://schemas.microsoft.com/office/powerpoint/2010/main" val="658853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a list variable is used to store multiple pieces of ordered information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a:p>
        </p:txBody>
      </p:sp>
    </p:spTree>
    <p:extLst>
      <p:ext uri="{BB962C8B-B14F-4D97-AF65-F5344CB8AC3E}">
        <p14:creationId xmlns:p14="http://schemas.microsoft.com/office/powerpoint/2010/main" val="9062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called an array in some programming environments, an item in a list can be referenced and manipulated using its index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a:p>
        </p:txBody>
      </p:sp>
    </p:spTree>
    <p:extLst>
      <p:ext uri="{BB962C8B-B14F-4D97-AF65-F5344CB8AC3E}">
        <p14:creationId xmlns:p14="http://schemas.microsoft.com/office/powerpoint/2010/main" val="71345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Dictionaries are unordered lists of objects. Each object contains a key/value pair. In the example, a dictionary </a:t>
            </a:r>
            <a:r>
              <a:rPr lang="en-US" sz="1200" b="1" i="0" kern="1200" dirty="0" err="1">
                <a:solidFill>
                  <a:schemeClr val="tx1"/>
                </a:solidFill>
                <a:effectLst/>
                <a:latin typeface="+mn-lt"/>
                <a:ea typeface="+mn-ea"/>
                <a:cs typeface="+mn-cs"/>
              </a:rPr>
              <a:t>ipAddress</a:t>
            </a:r>
            <a:r>
              <a:rPr lang="en-US" sz="1200" b="0" i="0" kern="1200" dirty="0">
                <a:solidFill>
                  <a:schemeClr val="tx1"/>
                </a:solidFill>
                <a:effectLst/>
                <a:latin typeface="+mn-lt"/>
                <a:ea typeface="+mn-ea"/>
                <a:cs typeface="+mn-cs"/>
              </a:rPr>
              <a:t> is created with three key/value pairs to specify the IP address values for three key routers.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a:p>
        </p:txBody>
      </p:sp>
    </p:spTree>
    <p:extLst>
      <p:ext uri="{BB962C8B-B14F-4D97-AF65-F5344CB8AC3E}">
        <p14:creationId xmlns:p14="http://schemas.microsoft.com/office/powerpoint/2010/main" val="164660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start Python on Windows computer, open a command line window and type </a:t>
            </a:r>
            <a:r>
              <a:rPr lang="en-US" sz="1200" b="1" i="0" kern="1200" dirty="0">
                <a:solidFill>
                  <a:schemeClr val="tx1"/>
                </a:solidFill>
                <a:effectLst/>
                <a:latin typeface="+mn-lt"/>
                <a:ea typeface="+mn-ea"/>
                <a:cs typeface="+mn-cs"/>
              </a:rPr>
              <a:t>python</a:t>
            </a:r>
          </a:p>
          <a:p>
            <a:r>
              <a:rPr lang="en-US" sz="1200" b="0" i="0" kern="1200" dirty="0">
                <a:solidFill>
                  <a:schemeClr val="tx1"/>
                </a:solidFill>
                <a:effectLst/>
                <a:latin typeface="+mn-lt"/>
                <a:ea typeface="+mn-ea"/>
                <a:cs typeface="+mn-cs"/>
              </a:rPr>
              <a:t>To start Python on Mac or Linux, open a command line window and type </a:t>
            </a:r>
            <a:r>
              <a:rPr lang="en-US" sz="1200" b="1" i="0" kern="1200" dirty="0">
                <a:solidFill>
                  <a:schemeClr val="tx1"/>
                </a:solidFill>
                <a:effectLst/>
                <a:latin typeface="+mn-lt"/>
                <a:ea typeface="+mn-ea"/>
                <a:cs typeface="+mn-cs"/>
              </a:rPr>
              <a:t>python3</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03380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lists, objectives inside a dictionary cannot be referenced by their sequence number. Instead, you reference a dictionary object using its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a:p>
        </p:txBody>
      </p:sp>
    </p:spTree>
    <p:extLst>
      <p:ext uri="{BB962C8B-B14F-4D97-AF65-F5344CB8AC3E}">
        <p14:creationId xmlns:p14="http://schemas.microsoft.com/office/powerpoint/2010/main" val="429123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 the script </a:t>
            </a:r>
            <a:r>
              <a:rPr lang="en-US" sz="1200" b="1" i="0" kern="1200" dirty="0">
                <a:solidFill>
                  <a:schemeClr val="tx1"/>
                </a:solidFill>
                <a:effectLst/>
                <a:latin typeface="+mn-lt"/>
                <a:ea typeface="+mn-ea"/>
                <a:cs typeface="+mn-cs"/>
              </a:rPr>
              <a:t>02_list-dicts.py</a:t>
            </a:r>
            <a:r>
              <a:rPr lang="en-US" sz="1200" b="0" i="0" kern="1200" dirty="0">
                <a:solidFill>
                  <a:schemeClr val="tx1"/>
                </a:solidFill>
                <a:effectLst/>
                <a:latin typeface="+mn-lt"/>
                <a:ea typeface="+mn-ea"/>
                <a:cs typeface="+mn-cs"/>
              </a:rPr>
              <a:t>. This script creates a list of the BRICS countries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razil,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ussia,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ndia,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hina,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outh Africa). It then creates a dictionary for each country's capital(s). A list is used for South Africa's three capitals. The script is then supposed to print the country list, capital dictionary, and the 2nd listed capital for the value of South Africa. However, there are errors in the script. Find and fix the errors.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a:p>
        </p:txBody>
      </p:sp>
    </p:spTree>
    <p:extLst>
      <p:ext uri="{BB962C8B-B14F-4D97-AF65-F5344CB8AC3E}">
        <p14:creationId xmlns:p14="http://schemas.microsoft.com/office/powerpoint/2010/main" val="42842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programs require some type of input either from a database, another computer, mouse clicks, or keyboard input. For keyboard input, use the function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which includes an optional parameter to provide a prompt string.</a:t>
            </a:r>
          </a:p>
          <a:p>
            <a:r>
              <a:rPr lang="en-US" sz="1200" b="0" i="0" kern="1200" dirty="0">
                <a:solidFill>
                  <a:schemeClr val="tx1"/>
                </a:solidFill>
                <a:effectLst/>
                <a:latin typeface="+mn-lt"/>
                <a:ea typeface="+mn-ea"/>
                <a:cs typeface="+mn-cs"/>
              </a:rPr>
              <a:t>If the input function is called, the program will stop until the user provides input and hits the Enter key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a:p>
        </p:txBody>
      </p:sp>
    </p:spTree>
    <p:extLst>
      <p:ext uri="{BB962C8B-B14F-4D97-AF65-F5344CB8AC3E}">
        <p14:creationId xmlns:p14="http://schemas.microsoft.com/office/powerpoint/2010/main" val="303014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conditional statements check if something is true and then carry out instructions based on the evaluation. If the evaluation is false, different instructions are carried out.</a:t>
            </a:r>
          </a:p>
          <a:p>
            <a:r>
              <a:rPr lang="en-US" sz="1200" b="0" i="0" kern="1200" dirty="0">
                <a:solidFill>
                  <a:schemeClr val="tx1"/>
                </a:solidFill>
                <a:effectLst/>
                <a:latin typeface="+mn-lt"/>
                <a:ea typeface="+mn-ea"/>
                <a:cs typeface="+mn-cs"/>
              </a:rPr>
              <a:t>Modify the variables so that </a:t>
            </a:r>
            <a:r>
              <a:rPr lang="en-US" sz="1200" b="1" i="0" kern="1200" dirty="0" err="1">
                <a:solidFill>
                  <a:schemeClr val="tx1"/>
                </a:solidFill>
                <a:effectLst/>
                <a:latin typeface="+mn-lt"/>
                <a:ea typeface="+mn-ea"/>
                <a:cs typeface="+mn-cs"/>
              </a:rPr>
              <a:t>nativeVLAN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dataVLAN</a:t>
            </a:r>
            <a:r>
              <a:rPr lang="en-US" sz="1200" b="0" i="0" kern="1200" dirty="0">
                <a:solidFill>
                  <a:schemeClr val="tx1"/>
                </a:solidFill>
                <a:effectLst/>
                <a:latin typeface="+mn-lt"/>
                <a:ea typeface="+mn-ea"/>
                <a:cs typeface="+mn-cs"/>
              </a:rPr>
              <a:t> have the same value. Save and run the script again.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a:p>
        </p:txBody>
      </p:sp>
    </p:spTree>
    <p:extLst>
      <p:ext uri="{BB962C8B-B14F-4D97-AF65-F5344CB8AC3E}">
        <p14:creationId xmlns:p14="http://schemas.microsoft.com/office/powerpoint/2010/main" val="1777198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have more than two conditional statements to consider? In this case, we can use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in the middle of the </a:t>
            </a:r>
            <a:r>
              <a:rPr lang="en-US" sz="1200" b="1" i="0" kern="1200" dirty="0">
                <a:solidFill>
                  <a:schemeClr val="tx1"/>
                </a:solidFill>
                <a:effectLst/>
                <a:latin typeface="+mn-lt"/>
                <a:ea typeface="+mn-ea"/>
                <a:cs typeface="+mn-cs"/>
              </a:rPr>
              <a:t>if/else </a:t>
            </a:r>
            <a:r>
              <a:rPr lang="en-US" sz="1200" b="0" i="0" kern="1200" dirty="0">
                <a:solidFill>
                  <a:schemeClr val="tx1"/>
                </a:solidFill>
                <a:effectLst/>
                <a:latin typeface="+mn-lt"/>
                <a:ea typeface="+mn-ea"/>
                <a:cs typeface="+mn-cs"/>
              </a:rPr>
              <a:t>function. An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 is evaluated if the </a:t>
            </a:r>
            <a:r>
              <a:rPr lang="en-US" sz="1200" b="1" i="0"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statement is false and before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 You can have as many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as you would like. However, the first one matched will be executed and none of the remaining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will be checked. Nor will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The script in the example asks the user to input the number of an IPv4 ACL and then checks whether that number is a standard IPv4 ACL, extended IPv4 ACL, or neither standard or extended IPv4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a:p>
        </p:txBody>
      </p:sp>
    </p:spTree>
    <p:extLst>
      <p:ext uri="{BB962C8B-B14F-4D97-AF65-F5344CB8AC3E}">
        <p14:creationId xmlns:p14="http://schemas.microsoft.com/office/powerpoint/2010/main" val="267255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Python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command is used to loop or iterate through the elements in a list or perform an operation on a series of values. The example demonstrates how a for loop can be used to print the elements in a list. The variable name </a:t>
            </a:r>
            <a:r>
              <a:rPr lang="en-US" sz="1200" b="1" i="0" kern="1200" dirty="0">
                <a:solidFill>
                  <a:schemeClr val="tx1"/>
                </a:solidFill>
                <a:effectLst/>
                <a:latin typeface="+mn-lt"/>
                <a:ea typeface="+mn-ea"/>
                <a:cs typeface="+mn-cs"/>
              </a:rPr>
              <a:t>item</a:t>
            </a:r>
            <a:r>
              <a:rPr lang="en-US" sz="1200" b="0" i="0" kern="1200" dirty="0">
                <a:solidFill>
                  <a:schemeClr val="tx1"/>
                </a:solidFill>
                <a:effectLst/>
                <a:latin typeface="+mn-lt"/>
                <a:ea typeface="+mn-ea"/>
                <a:cs typeface="+mn-cs"/>
              </a:rPr>
              <a:t> is arbitrary and can be anything the programmer chooses.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a:p>
        </p:txBody>
      </p:sp>
    </p:spTree>
    <p:extLst>
      <p:ext uri="{BB962C8B-B14F-4D97-AF65-F5344CB8AC3E}">
        <p14:creationId xmlns:p14="http://schemas.microsoft.com/office/powerpoint/2010/main" val="319590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only want to list the items that include the letter R? An if statement can be embedded in a for loop to achieve this.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a:p>
        </p:txBody>
      </p:sp>
    </p:spTree>
    <p:extLst>
      <p:ext uri="{BB962C8B-B14F-4D97-AF65-F5344CB8AC3E}">
        <p14:creationId xmlns:p14="http://schemas.microsoft.com/office/powerpoint/2010/main" val="3115358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 combination of the for loop and if statement to create a new list. Example 3 shows how to use the </a:t>
            </a:r>
            <a:r>
              <a:rPr lang="en-US" sz="1200" b="1" i="0" kern="1200" dirty="0">
                <a:solidFill>
                  <a:schemeClr val="tx1"/>
                </a:solidFill>
                <a:effectLst/>
                <a:latin typeface="+mn-lt"/>
                <a:ea typeface="+mn-ea"/>
                <a:cs typeface="+mn-cs"/>
              </a:rPr>
              <a:t>append()</a:t>
            </a:r>
            <a:r>
              <a:rPr lang="en-US" sz="1200" b="0" i="0" kern="1200" dirty="0">
                <a:solidFill>
                  <a:schemeClr val="tx1"/>
                </a:solidFill>
                <a:effectLst/>
                <a:latin typeface="+mn-lt"/>
                <a:ea typeface="+mn-ea"/>
                <a:cs typeface="+mn-cs"/>
              </a:rPr>
              <a:t> method to create a new list called switches.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a:p>
        </p:txBody>
      </p:sp>
    </p:spTree>
    <p:extLst>
      <p:ext uri="{BB962C8B-B14F-4D97-AF65-F5344CB8AC3E}">
        <p14:creationId xmlns:p14="http://schemas.microsoft.com/office/powerpoint/2010/main" val="2249510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a block of code once, as in an if statement, you can use a while loop. A while loop keeps executing a code block as long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remains true. This can cause a program to run endlessly if you do not make sure your script includes a condition for the while loop to stop. While loops will not stop until the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evaluates as false.</a:t>
            </a:r>
          </a:p>
          <a:p>
            <a:r>
              <a:rPr lang="en-US" sz="1200" b="0" i="0" kern="1200" dirty="0">
                <a:solidFill>
                  <a:schemeClr val="tx1"/>
                </a:solidFill>
                <a:effectLst/>
                <a:latin typeface="+mn-lt"/>
                <a:ea typeface="+mn-ea"/>
                <a:cs typeface="+mn-cs"/>
              </a:rPr>
              <a:t>In the example script, the while loop counts from 1 to a number entered by the user.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a:p>
        </p:txBody>
      </p:sp>
    </p:spTree>
    <p:extLst>
      <p:ext uri="{BB962C8B-B14F-4D97-AF65-F5344CB8AC3E}">
        <p14:creationId xmlns:p14="http://schemas.microsoft.com/office/powerpoint/2010/main" val="398281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using </a:t>
            </a:r>
            <a:r>
              <a:rPr lang="en-US" sz="1200" b="1" i="0" kern="1200" dirty="0">
                <a:solidFill>
                  <a:schemeClr val="tx1"/>
                </a:solidFill>
                <a:effectLst/>
                <a:latin typeface="+mn-lt"/>
                <a:ea typeface="+mn-ea"/>
                <a:cs typeface="+mn-cs"/>
              </a:rPr>
              <a:t>while y &lt;= x</a:t>
            </a:r>
            <a:r>
              <a:rPr lang="en-US" sz="1200" b="0" i="0" kern="1200" dirty="0">
                <a:solidFill>
                  <a:schemeClr val="tx1"/>
                </a:solidFill>
                <a:effectLst/>
                <a:latin typeface="+mn-lt"/>
                <a:ea typeface="+mn-ea"/>
                <a:cs typeface="+mn-cs"/>
              </a:rPr>
              <a:t>, we can modify the while loop to use a Boolean check and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to stop the loop when the check evaluates as false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a:p>
        </p:txBody>
      </p:sp>
    </p:spTree>
    <p:extLst>
      <p:ext uri="{BB962C8B-B14F-4D97-AF65-F5344CB8AC3E}">
        <p14:creationId xmlns:p14="http://schemas.microsoft.com/office/powerpoint/2010/main" val="26115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angle brackets (</a:t>
            </a:r>
            <a:r>
              <a:rPr lang="en-US" sz="1200" b="1" i="0" kern="1200" dirty="0">
                <a:solidFill>
                  <a:schemeClr val="tx1"/>
                </a:solidFill>
                <a:effectLst/>
                <a:latin typeface="+mn-lt"/>
                <a:ea typeface="+mn-ea"/>
                <a:cs typeface="+mn-cs"/>
              </a:rPr>
              <a:t>&gt;&gt;&gt;</a:t>
            </a:r>
            <a:r>
              <a:rPr lang="en-US" sz="1200" b="0" i="0" kern="1200" dirty="0">
                <a:solidFill>
                  <a:schemeClr val="tx1"/>
                </a:solidFill>
                <a:effectLst/>
                <a:latin typeface="+mn-lt"/>
                <a:ea typeface="+mn-ea"/>
                <a:cs typeface="+mn-cs"/>
              </a:rPr>
              <a:t>) indicate that you are in Python's interactive interpreter. From here, you can do a variety of basic programming tasks including math operations. Python uses the standard order of operations commonly known as </a:t>
            </a:r>
            <a:r>
              <a:rPr lang="en-US" sz="1200" b="1" i="0" kern="1200" dirty="0">
                <a:solidFill>
                  <a:schemeClr val="tx1"/>
                </a:solidFill>
                <a:effectLst/>
                <a:latin typeface="+mn-lt"/>
                <a:ea typeface="+mn-ea"/>
                <a:cs typeface="+mn-cs"/>
              </a:rPr>
              <a:t>PEMDAS</a:t>
            </a:r>
            <a:r>
              <a:rPr lang="en-US" sz="1200" b="0" i="0" kern="1200" dirty="0">
                <a:solidFill>
                  <a:schemeClr val="tx1"/>
                </a:solidFill>
                <a:effectLst/>
                <a:latin typeface="+mn-lt"/>
                <a:ea typeface="+mn-ea"/>
                <a:cs typeface="+mn-cs"/>
              </a:rPr>
              <a:t>. Mathematical expressions are evaluated in the following order.</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arentheses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xponents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ultiplication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ivision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ddition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ubtraction</a:t>
            </a:r>
          </a:p>
          <a:p>
            <a:r>
              <a:rPr lang="en-US" sz="1200" b="0" i="0" kern="1200" dirty="0">
                <a:solidFill>
                  <a:schemeClr val="tx1"/>
                </a:solidFill>
                <a:effectLst/>
                <a:latin typeface="+mn-lt"/>
                <a:ea typeface="+mn-ea"/>
                <a:cs typeface="+mn-cs"/>
              </a:rPr>
              <a:t>Try entering an expression with a complex order of operations in the interactive interpreter.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1972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want the program to run as many times as the user wants until the user quits the program? To do this, we can embed the program in a while loop that checks if the user enters a quit command, such as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a:p>
        </p:txBody>
      </p:sp>
    </p:spTree>
    <p:extLst>
      <p:ext uri="{BB962C8B-B14F-4D97-AF65-F5344CB8AC3E}">
        <p14:creationId xmlns:p14="http://schemas.microsoft.com/office/powerpoint/2010/main" val="2751701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user input, you can access a database, another computer program, or a file to provide input to your program.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function can be used to access a file. The name of the file,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is specified, and then a mode for opening the file. The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mode means read the file. We will also use the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mode, which appends data to the end of the file.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a:p>
        </p:txBody>
      </p:sp>
    </p:spTree>
    <p:extLst>
      <p:ext uri="{BB962C8B-B14F-4D97-AF65-F5344CB8AC3E}">
        <p14:creationId xmlns:p14="http://schemas.microsoft.com/office/powerpoint/2010/main" val="1529901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strip() </a:t>
            </a:r>
            <a:r>
              <a:rPr lang="en-US" dirty="0"/>
              <a:t>method to remove blank lines from your output.</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2845645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time when programmers access an external resource such as a database or file, they are wanting to copy that content into a local variable that can then be referenced and manipulated without impacting the original resource. Here, we create a list called </a:t>
            </a:r>
            <a:r>
              <a:rPr lang="en-US" sz="1200" b="1" i="0" kern="1200" dirty="0">
                <a:solidFill>
                  <a:schemeClr val="tx1"/>
                </a:solidFill>
                <a:effectLst/>
                <a:latin typeface="+mn-lt"/>
                <a:ea typeface="+mn-ea"/>
                <a:cs typeface="+mn-cs"/>
              </a:rPr>
              <a:t>devices[] </a:t>
            </a:r>
            <a:r>
              <a:rPr lang="en-US" sz="1200" b="0" i="0" kern="1200" dirty="0">
                <a:solidFill>
                  <a:schemeClr val="tx1"/>
                </a:solidFill>
                <a:effectLst/>
                <a:latin typeface="+mn-lt"/>
                <a:ea typeface="+mn-ea"/>
                <a:cs typeface="+mn-cs"/>
              </a:rPr>
              <a:t>and store the contents of the </a:t>
            </a:r>
            <a:r>
              <a:rPr lang="en-US" sz="1200" b="1" i="0" kern="1200" dirty="0">
                <a:solidFill>
                  <a:schemeClr val="tx1"/>
                </a:solidFill>
                <a:effectLst/>
                <a:latin typeface="+mn-lt"/>
                <a:ea typeface="+mn-ea"/>
                <a:cs typeface="+mn-cs"/>
              </a:rPr>
              <a:t>devices.txt </a:t>
            </a:r>
            <a:r>
              <a:rPr lang="en-US" sz="1200" b="0" i="0" kern="1200" dirty="0">
                <a:solidFill>
                  <a:schemeClr val="tx1"/>
                </a:solidFill>
                <a:effectLst/>
                <a:latin typeface="+mn-lt"/>
                <a:ea typeface="+mn-ea"/>
                <a:cs typeface="+mn-cs"/>
              </a:rPr>
              <a:t>file in the new list.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a:p>
        </p:txBody>
      </p:sp>
    </p:spTree>
    <p:extLst>
      <p:ext uri="{BB962C8B-B14F-4D97-AF65-F5344CB8AC3E}">
        <p14:creationId xmlns:p14="http://schemas.microsoft.com/office/powerpoint/2010/main" val="95838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want to add more devices to the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file? You can open the file in append mode and then ask the user to provide the name of the new devices. Complete these steps to create a script.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a:p>
        </p:txBody>
      </p:sp>
    </p:spTree>
    <p:extLst>
      <p:ext uri="{BB962C8B-B14F-4D97-AF65-F5344CB8AC3E}">
        <p14:creationId xmlns:p14="http://schemas.microsoft.com/office/powerpoint/2010/main" val="2556302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successfully construct an API request, you must follow the API documentation. You can quickly find API documentation using an Internet search.</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a:p>
        </p:txBody>
      </p:sp>
    </p:spTree>
    <p:extLst>
      <p:ext uri="{BB962C8B-B14F-4D97-AF65-F5344CB8AC3E}">
        <p14:creationId xmlns:p14="http://schemas.microsoft.com/office/powerpoint/2010/main" val="2737111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Object Notation (JSON) is a format for storing and exchanging text between a server and a client application. It is easy to read and write. JSON is a very popular format that web services and APIs use to provide public data because it is easy to parse and can be used with most modern programming languages including Python.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JSON, objects are indicated by curly braces and resemble Python dictionaries. JSON arrays are held in square brackets and resemble Python lists. To simplify the  discussion, we will refer to the JSON structures using the familiar Python terms. Keep in mind however, that JSON data is usually converted to Python data structures before it is used by Python programs.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69</a:t>
            </a:fld>
            <a:endParaRPr lang="en-US"/>
          </a:p>
        </p:txBody>
      </p:sp>
    </p:spTree>
    <p:extLst>
      <p:ext uri="{BB962C8B-B14F-4D97-AF65-F5344CB8AC3E}">
        <p14:creationId xmlns:p14="http://schemas.microsoft.com/office/powerpoint/2010/main" val="48932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a:p>
        </p:txBody>
      </p:sp>
    </p:spTree>
    <p:extLst>
      <p:ext uri="{BB962C8B-B14F-4D97-AF65-F5344CB8AC3E}">
        <p14:creationId xmlns:p14="http://schemas.microsoft.com/office/powerpoint/2010/main" val="2968685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you will create an application that retrieves JSON data from the MapQuest Directions API, parses the data, and formats it for output to the user. The example shows output from a functioning version of the program. Notice that the user entered different values for a trip from Washington to Baltimore and then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the program.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73</a:t>
            </a:fld>
            <a:endParaRPr lang="en-US"/>
          </a:p>
        </p:txBody>
      </p:sp>
    </p:spTree>
    <p:extLst>
      <p:ext uri="{BB962C8B-B14F-4D97-AF65-F5344CB8AC3E}">
        <p14:creationId xmlns:p14="http://schemas.microsoft.com/office/powerpoint/2010/main" val="2303475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74</a:t>
            </a:fld>
            <a:endParaRPr lang="en-US"/>
          </a:p>
        </p:txBody>
      </p:sp>
    </p:spTree>
    <p:extLst>
      <p:ext uri="{BB962C8B-B14F-4D97-AF65-F5344CB8AC3E}">
        <p14:creationId xmlns:p14="http://schemas.microsoft.com/office/powerpoint/2010/main" val="402659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string is any sequence of characters such as letters, numbers, symbols, or punctuation marks. The interactive interpreter will directly output text that you enter as a string as long as you enclose the string in either single quotes (') or double quotes (").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command can be used in a script to output a string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360042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building the application, you will need to obtain a key from MapQuest developer site, which you will do in the next step. Previously, you used no authentication to access the ISS Pass Predictions API. However, many APIs require some form of authentication.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a:p>
        </p:txBody>
      </p:sp>
    </p:spTree>
    <p:extLst>
      <p:ext uri="{BB962C8B-B14F-4D97-AF65-F5344CB8AC3E}">
        <p14:creationId xmlns:p14="http://schemas.microsoft.com/office/powerpoint/2010/main" val="857652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MapQuest may change the process for obtaining a key. If the steps above are no longer valid, search for “steps to generate </a:t>
            </a:r>
            <a:r>
              <a:rPr lang="en-US" sz="1200" kern="1200" dirty="0" err="1">
                <a:solidFill>
                  <a:schemeClr val="tx1"/>
                </a:solidFill>
                <a:effectLst/>
                <a:latin typeface="+mn-lt"/>
                <a:ea typeface="+mn-ea"/>
                <a:cs typeface="+mn-cs"/>
              </a:rPr>
              <a:t>mapquest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key”. </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a:p>
        </p:txBody>
      </p:sp>
    </p:spTree>
    <p:extLst>
      <p:ext uri="{BB962C8B-B14F-4D97-AF65-F5344CB8AC3E}">
        <p14:creationId xmlns:p14="http://schemas.microsoft.com/office/powerpoint/2010/main" val="2327192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our script for parsing JSON data, you will need to import two modules from the Python library: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module provides functions for retrieving JSON data from a URL. The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module provides a variety of functions that will enable us to parse and manipulate the JSON data you receive from a request to a URL. </a:t>
            </a:r>
          </a:p>
          <a:p>
            <a:r>
              <a:rPr lang="en-US" sz="1200" b="0" i="0" kern="1200" dirty="0">
                <a:solidFill>
                  <a:schemeClr val="tx1"/>
                </a:solidFill>
                <a:effectLst/>
                <a:latin typeface="+mn-lt"/>
                <a:ea typeface="+mn-ea"/>
                <a:cs typeface="+mn-cs"/>
              </a:rPr>
              <a:t>Importing modules brings pre-created routines that provide extra functionality that we'll need in these examples.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a:p>
        </p:txBody>
      </p:sp>
    </p:spTree>
    <p:extLst>
      <p:ext uri="{BB962C8B-B14F-4D97-AF65-F5344CB8AC3E}">
        <p14:creationId xmlns:p14="http://schemas.microsoft.com/office/powerpoint/2010/main" val="1525123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in creating your API request is to construct the URL that your application will use to make the call. Initially, the URL will be the combination of the following variables</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main_api</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orig</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dest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These variables are combined to create the </a:t>
            </a:r>
            <a:r>
              <a:rPr lang="en-US" sz="1200" b="1" i="0" kern="1200" dirty="0" err="1">
                <a:solidFill>
                  <a:schemeClr val="tx1"/>
                </a:solidFill>
                <a:effectLst/>
                <a:latin typeface="+mn-lt"/>
                <a:ea typeface="+mn-ea"/>
                <a:cs typeface="+mn-cs"/>
              </a:rPr>
              <a:t>url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variable. The </a:t>
            </a:r>
            <a:r>
              <a:rPr lang="en-US" sz="1200" b="1" i="0" kern="1200" dirty="0" err="1">
                <a:solidFill>
                  <a:schemeClr val="tx1"/>
                </a:solidFill>
                <a:effectLst/>
                <a:latin typeface="+mn-lt"/>
                <a:ea typeface="+mn-ea"/>
                <a:cs typeface="+mn-cs"/>
              </a:rPr>
              <a:t>urlencode</a:t>
            </a:r>
            <a:r>
              <a:rPr lang="en-US" sz="1200" b="0" i="0" kern="1200" dirty="0">
                <a:solidFill>
                  <a:schemeClr val="tx1"/>
                </a:solidFill>
                <a:effectLst/>
                <a:latin typeface="+mn-lt"/>
                <a:ea typeface="+mn-ea"/>
                <a:cs typeface="+mn-cs"/>
              </a:rPr>
              <a:t> method is used so that the address value is properly formatted. For example, this method will convert </a:t>
            </a:r>
            <a:r>
              <a:rPr lang="en-US" sz="1200" kern="1200" dirty="0">
                <a:solidFill>
                  <a:schemeClr val="tx1"/>
                </a:solidFill>
                <a:effectLst/>
                <a:latin typeface="+mn-lt"/>
                <a:ea typeface="+mn-ea"/>
                <a:cs typeface="+mn-cs"/>
              </a:rPr>
              <a:t>space into “+” and a comma into “%2C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78</a:t>
            </a:fld>
            <a:endParaRPr lang="en-US"/>
          </a:p>
        </p:txBody>
      </p:sp>
    </p:spTree>
    <p:extLst>
      <p:ext uri="{BB962C8B-B14F-4D97-AF65-F5344CB8AC3E}">
        <p14:creationId xmlns:p14="http://schemas.microsoft.com/office/powerpoint/2010/main" val="1325640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make the request by creating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The variable makes use of the </a:t>
            </a:r>
            <a:r>
              <a:rPr lang="en-US" sz="1200" b="1" i="0" kern="1200" dirty="0">
                <a:solidFill>
                  <a:schemeClr val="tx1"/>
                </a:solidFill>
                <a:effectLst/>
                <a:latin typeface="+mn-lt"/>
                <a:ea typeface="+mn-ea"/>
                <a:cs typeface="+mn-cs"/>
              </a:rPr>
              <a:t>get</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module and specifies JSON as the requested format. 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is used to test that the request was successful.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a:p>
        </p:txBody>
      </p:sp>
    </p:spTree>
    <p:extLst>
      <p:ext uri="{BB962C8B-B14F-4D97-AF65-F5344CB8AC3E}">
        <p14:creationId xmlns:p14="http://schemas.microsoft.com/office/powerpoint/2010/main" val="2241963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Optional: Change the </a:t>
            </a:r>
            <a:r>
              <a:rPr lang="en-US" b="1" dirty="0" err="1"/>
              <a:t>orig</a:t>
            </a:r>
            <a:r>
              <a:rPr lang="en-US" dirty="0"/>
              <a:t> and </a:t>
            </a:r>
            <a:r>
              <a:rPr lang="en-US" b="1" dirty="0" err="1"/>
              <a:t>dest</a:t>
            </a:r>
            <a:r>
              <a:rPr lang="en-US" dirty="0"/>
              <a:t> variable to get different results.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a:p>
        </p:txBody>
      </p:sp>
    </p:spTree>
    <p:extLst>
      <p:ext uri="{BB962C8B-B14F-4D97-AF65-F5344CB8AC3E}">
        <p14:creationId xmlns:p14="http://schemas.microsoft.com/office/powerpoint/2010/main" val="751191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the JSON request is working, you can add some more functionality to the application by adding some print statements.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a:p>
        </p:txBody>
      </p:sp>
    </p:spTree>
    <p:extLst>
      <p:ext uri="{BB962C8B-B14F-4D97-AF65-F5344CB8AC3E}">
        <p14:creationId xmlns:p14="http://schemas.microsoft.com/office/powerpoint/2010/main" val="2845308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 to this point, you have used Washington and Baltimore as static values for the location variables. However, our application requires that the user input the address value. </a:t>
            </a:r>
          </a:p>
          <a:p>
            <a:r>
              <a:rPr lang="en-US" sz="1200" b="0" i="0" kern="1200" dirty="0">
                <a:solidFill>
                  <a:schemeClr val="tx1"/>
                </a:solidFill>
                <a:effectLst/>
                <a:latin typeface="+mn-lt"/>
                <a:ea typeface="+mn-ea"/>
                <a:cs typeface="+mn-cs"/>
              </a:rPr>
              <a:t>The "while true</a:t>
            </a:r>
            <a:r>
              <a:rPr lang="en-US" sz="120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construct creates an endless loop.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83</a:t>
            </a:fld>
            <a:endParaRPr lang="en-US"/>
          </a:p>
        </p:txBody>
      </p:sp>
    </p:spTree>
    <p:extLst>
      <p:ext uri="{BB962C8B-B14F-4D97-AF65-F5344CB8AC3E}">
        <p14:creationId xmlns:p14="http://schemas.microsoft.com/office/powerpoint/2010/main" val="2299184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entering </a:t>
            </a:r>
            <a:r>
              <a:rPr lang="en-US" sz="1200" b="1" i="0" kern="1200" dirty="0" err="1">
                <a:solidFill>
                  <a:schemeClr val="tx1"/>
                </a:solidFill>
                <a:effectLst/>
                <a:latin typeface="+mn-lt"/>
                <a:ea typeface="+mn-ea"/>
                <a:cs typeface="+mn-cs"/>
              </a:rPr>
              <a:t>Ctrl+C</a:t>
            </a:r>
            <a:r>
              <a:rPr lang="en-US" sz="1200" b="0" i="0" kern="1200" dirty="0">
                <a:solidFill>
                  <a:schemeClr val="tx1"/>
                </a:solidFill>
                <a:effectLst/>
                <a:latin typeface="+mn-lt"/>
                <a:ea typeface="+mn-ea"/>
                <a:cs typeface="+mn-cs"/>
              </a:rPr>
              <a:t> to quit the program, you will add the ability for the user to enter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as keywords to quit the program.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85</a:t>
            </a:fld>
            <a:endParaRPr lang="en-US"/>
          </a:p>
        </p:txBody>
      </p:sp>
    </p:spTree>
    <p:extLst>
      <p:ext uri="{BB962C8B-B14F-4D97-AF65-F5344CB8AC3E}">
        <p14:creationId xmlns:p14="http://schemas.microsoft.com/office/powerpoint/2010/main" val="3990197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86</a:t>
            </a:fld>
            <a:endParaRPr lang="en-US"/>
          </a:p>
        </p:txBody>
      </p:sp>
    </p:spTree>
    <p:extLst>
      <p:ext uri="{BB962C8B-B14F-4D97-AF65-F5344CB8AC3E}">
        <p14:creationId xmlns:p14="http://schemas.microsoft.com/office/powerpoint/2010/main" val="290718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many development environments available for programmers to manage their coding projects. However, in this workshop you will use Python's Integrated Development Environment (IDLE). </a:t>
            </a:r>
          </a:p>
          <a:p>
            <a:r>
              <a:rPr lang="en-US" sz="1200" b="0" i="0" kern="1200" dirty="0">
                <a:solidFill>
                  <a:schemeClr val="tx1"/>
                </a:solidFill>
                <a:effectLst/>
                <a:latin typeface="+mn-lt"/>
                <a:ea typeface="+mn-ea"/>
                <a:cs typeface="+mn-cs"/>
              </a:rPr>
              <a:t>To access IDLE on a Windows computer, click </a:t>
            </a:r>
            <a:r>
              <a:rPr lang="en-US" sz="1200" b="1" i="0" kern="1200" dirty="0">
                <a:solidFill>
                  <a:schemeClr val="tx1"/>
                </a:solidFill>
                <a:effectLst/>
                <a:latin typeface="+mn-lt"/>
                <a:ea typeface="+mn-ea"/>
                <a:cs typeface="+mn-cs"/>
              </a:rPr>
              <a:t>Start &gt; Python 3.x &gt;  IDLE (Python 3.x 32-bit)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access IDLE on Mac and Linux computers, enter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in the interactive interpreter to exit and then type </a:t>
            </a:r>
            <a:r>
              <a:rPr lang="en-US" sz="1200" b="1" i="0" kern="1200" dirty="0">
                <a:solidFill>
                  <a:schemeClr val="tx1"/>
                </a:solidFill>
                <a:effectLst/>
                <a:latin typeface="+mn-lt"/>
                <a:ea typeface="+mn-ea"/>
                <a:cs typeface="+mn-cs"/>
              </a:rPr>
              <a:t>idle3</a:t>
            </a:r>
            <a:r>
              <a:rPr lang="en-US" sz="1200" b="0" i="0" kern="1200" dirty="0">
                <a:solidFill>
                  <a:schemeClr val="tx1"/>
                </a:solidFill>
                <a:effectLst/>
                <a:latin typeface="+mn-lt"/>
                <a:ea typeface="+mn-ea"/>
                <a:cs typeface="+mn-cs"/>
              </a:rPr>
              <a:t> at the command line to launch,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1220407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Copy your URL into your web browser. If you collapse all of the JSON data, you will see that there are two root dictionaries: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info</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Expand the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dictionary and investigate the rich data. There are values to indicate whether the route has toll roads, bridges, tunnels, highways, closures, or crosses into other countries. You should also see values for distance, the total time the trip will take, and fuel usage, as highlighted below. To parse and display this, you will specify the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dictionary and select key/value pair you want to print.</a:t>
            </a:r>
          </a:p>
        </p:txBody>
      </p:sp>
      <p:sp>
        <p:nvSpPr>
          <p:cNvPr id="4" name="Slide Number Placeholder 3"/>
          <p:cNvSpPr>
            <a:spLocks noGrp="1"/>
          </p:cNvSpPr>
          <p:nvPr>
            <p:ph type="sldNum" sz="quarter" idx="10"/>
          </p:nvPr>
        </p:nvSpPr>
        <p:spPr/>
        <p:txBody>
          <a:bodyPr/>
          <a:lstStyle/>
          <a:p>
            <a:fld id="{5641018C-6CAF-B84E-B92C-ECB119457FBA}" type="slidenum">
              <a:rPr lang="en-US" smtClean="0"/>
              <a:t>87</a:t>
            </a:fld>
            <a:endParaRPr lang="en-US"/>
          </a:p>
        </p:txBody>
      </p:sp>
    </p:spTree>
    <p:extLst>
      <p:ext uri="{BB962C8B-B14F-4D97-AF65-F5344CB8AC3E}">
        <p14:creationId xmlns:p14="http://schemas.microsoft.com/office/powerpoint/2010/main" val="115269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 aware that the </a:t>
            </a:r>
            <a:r>
              <a:rPr lang="en-US" b="1" dirty="0" err="1"/>
              <a:t>formattedTime</a:t>
            </a:r>
            <a:r>
              <a:rPr lang="en-US" dirty="0"/>
              <a:t>, </a:t>
            </a:r>
            <a:r>
              <a:rPr lang="en-US" b="1" dirty="0"/>
              <a:t>distance</a:t>
            </a:r>
            <a:r>
              <a:rPr lang="en-US" dirty="0"/>
              <a:t>, and </a:t>
            </a:r>
            <a:r>
              <a:rPr lang="en-US" b="1" dirty="0" err="1"/>
              <a:t>fuelUsed</a:t>
            </a:r>
            <a:r>
              <a:rPr lang="en-US" dirty="0"/>
              <a:t> keys are integers – print them out, they need to be converted into strings using the “str()” method.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88</a:t>
            </a:fld>
            <a:endParaRPr lang="en-US"/>
          </a:p>
        </p:txBody>
      </p:sp>
    </p:spTree>
    <p:extLst>
      <p:ext uri="{BB962C8B-B14F-4D97-AF65-F5344CB8AC3E}">
        <p14:creationId xmlns:p14="http://schemas.microsoft.com/office/powerpoint/2010/main" val="2854240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90</a:t>
            </a:fld>
            <a:endParaRPr lang="en-US"/>
          </a:p>
        </p:txBody>
      </p:sp>
    </p:spTree>
    <p:extLst>
      <p:ext uri="{BB962C8B-B14F-4D97-AF65-F5344CB8AC3E}">
        <p14:creationId xmlns:p14="http://schemas.microsoft.com/office/powerpoint/2010/main" val="73798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92</a:t>
            </a:fld>
            <a:endParaRPr lang="en-US"/>
          </a:p>
        </p:txBody>
      </p:sp>
    </p:spTree>
    <p:extLst>
      <p:ext uri="{BB962C8B-B14F-4D97-AF65-F5344CB8AC3E}">
        <p14:creationId xmlns:p14="http://schemas.microsoft.com/office/powerpoint/2010/main" val="245688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 loop iterates through each maneuvers list and does the following:</a:t>
            </a:r>
          </a:p>
          <a:p>
            <a:r>
              <a:rPr lang="en-US" dirty="0"/>
              <a:t>1) Prints the </a:t>
            </a:r>
            <a:r>
              <a:rPr lang="en-US" b="1" dirty="0"/>
              <a:t>narrative</a:t>
            </a:r>
            <a:r>
              <a:rPr lang="en-US" dirty="0"/>
              <a:t> value.</a:t>
            </a:r>
          </a:p>
          <a:p>
            <a:r>
              <a:rPr lang="en-US" dirty="0"/>
              <a:t>2) Converts miles to kilometers with </a:t>
            </a:r>
            <a:r>
              <a:rPr lang="en-US" b="1" dirty="0"/>
              <a:t>*1.61</a:t>
            </a:r>
            <a:r>
              <a:rPr lang="en-US" dirty="0"/>
              <a:t>.</a:t>
            </a:r>
          </a:p>
          <a:p>
            <a:r>
              <a:rPr lang="en-US" dirty="0"/>
              <a:t>3) Formats the kilometer value to print only two decimal places with the </a:t>
            </a:r>
            <a:r>
              <a:rPr lang="en-US" b="1" dirty="0"/>
              <a:t>"{:.2f}".format</a:t>
            </a:r>
            <a:r>
              <a:rPr lang="en-US" dirty="0"/>
              <a:t> function.</a:t>
            </a:r>
          </a:p>
          <a:p>
            <a:r>
              <a:rPr lang="en-US" b="1" dirty="0"/>
              <a:t>Note</a:t>
            </a:r>
            <a:r>
              <a:rPr lang="en-US" dirty="0"/>
              <a:t>: The print statement must be on one line.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96</a:t>
            </a:fld>
            <a:endParaRPr lang="en-US"/>
          </a:p>
        </p:txBody>
      </p:sp>
    </p:spTree>
    <p:extLst>
      <p:ext uri="{BB962C8B-B14F-4D97-AF65-F5344CB8AC3E}">
        <p14:creationId xmlns:p14="http://schemas.microsoft.com/office/powerpoint/2010/main" val="2897854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you are ready to add one final feature to your application to report an error when the user enters invalid data. Recall that you started an if loop to make sure the returned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equals 0 before parsing the JSON data.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what happens if the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is not equal to 0? For example, the user might enter an invalid location or might not enter one or more locations. If so, then the application displays the URL and asks for a new starting location. The user has no idea what happened. Try the following values in your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Washington and Beijing</a:t>
            </a:r>
          </a:p>
          <a:p>
            <a:r>
              <a:rPr lang="en-US" sz="1200" kern="1200" dirty="0">
                <a:solidFill>
                  <a:schemeClr val="tx1"/>
                </a:solidFill>
                <a:effectLst/>
                <a:latin typeface="+mn-lt"/>
                <a:ea typeface="+mn-ea"/>
                <a:cs typeface="+mn-cs"/>
              </a:rPr>
              <a:t>Washington and </a:t>
            </a:r>
            <a:r>
              <a:rPr lang="en-US" sz="1200" kern="1200" dirty="0" err="1">
                <a:solidFill>
                  <a:schemeClr val="tx1"/>
                </a:solidFill>
                <a:effectLst/>
                <a:latin typeface="+mn-lt"/>
                <a:ea typeface="+mn-ea"/>
                <a:cs typeface="+mn-cs"/>
              </a:rPr>
              <a:t>Balt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Washington and &lt;no entry&gt;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results do you get?</a:t>
            </a:r>
          </a:p>
          <a:p>
            <a:r>
              <a:rPr lang="en-US" dirty="0"/>
              <a:t>The if loop does not yet have a contingency for when the </a:t>
            </a:r>
            <a:r>
              <a:rPr lang="en-US" b="1" dirty="0" err="1"/>
              <a:t>statuscode</a:t>
            </a:r>
            <a:r>
              <a:rPr lang="en-US" dirty="0"/>
              <a:t> is not equal to 0. So the while loop starts over and the user is presented with the Starting Location input query.</a:t>
            </a:r>
          </a:p>
        </p:txBody>
      </p:sp>
      <p:sp>
        <p:nvSpPr>
          <p:cNvPr id="4" name="Slide Number Placeholder 3"/>
          <p:cNvSpPr>
            <a:spLocks noGrp="1"/>
          </p:cNvSpPr>
          <p:nvPr>
            <p:ph type="sldNum" sz="quarter" idx="5"/>
          </p:nvPr>
        </p:nvSpPr>
        <p:spPr/>
        <p:txBody>
          <a:bodyPr/>
          <a:lstStyle/>
          <a:p>
            <a:fld id="{5641018C-6CAF-B84E-B92C-ECB119457FBA}" type="slidenum">
              <a:rPr lang="en-US" smtClean="0"/>
              <a:t>98</a:t>
            </a:fld>
            <a:endParaRPr lang="en-US"/>
          </a:p>
        </p:txBody>
      </p:sp>
    </p:spTree>
    <p:extLst>
      <p:ext uri="{BB962C8B-B14F-4D97-AF65-F5344CB8AC3E}">
        <p14:creationId xmlns:p14="http://schemas.microsoft.com/office/powerpoint/2010/main" val="511283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err="1">
                <a:solidFill>
                  <a:schemeClr val="tx1"/>
                </a:solidFill>
                <a:effectLst/>
                <a:latin typeface="+mn-lt"/>
                <a:ea typeface="+mn-ea"/>
                <a:cs typeface="+mn-cs"/>
              </a:rPr>
              <a:t>elif</a:t>
            </a:r>
            <a:r>
              <a:rPr lang="en-US" sz="1200" kern="1200" dirty="0">
                <a:solidFill>
                  <a:schemeClr val="tx1"/>
                </a:solidFill>
                <a:effectLst/>
                <a:latin typeface="+mn-lt"/>
                <a:ea typeface="+mn-ea"/>
                <a:cs typeface="+mn-cs"/>
              </a:rPr>
              <a:t> statement prints if the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value is 402 for an invalid location. The </a:t>
            </a:r>
            <a:r>
              <a:rPr lang="en-US" sz="1200" b="1" kern="1200" dirty="0">
                <a:solidFill>
                  <a:schemeClr val="tx1"/>
                </a:solidFill>
                <a:effectLst/>
                <a:latin typeface="+mn-lt"/>
                <a:ea typeface="+mn-ea"/>
                <a:cs typeface="+mn-cs"/>
              </a:rPr>
              <a:t>else</a:t>
            </a:r>
            <a:r>
              <a:rPr lang="en-US" sz="1200" kern="1200" dirty="0">
                <a:solidFill>
                  <a:schemeClr val="tx1"/>
                </a:solidFill>
                <a:effectLst/>
                <a:latin typeface="+mn-lt"/>
                <a:ea typeface="+mn-ea"/>
                <a:cs typeface="+mn-cs"/>
              </a:rPr>
              <a:t> statement prints for all other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values, such as no entry for one or more locations. The else statement ends the if/else loop and returns the application to the while loop.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99</a:t>
            </a:fld>
            <a:endParaRPr lang="en-US"/>
          </a:p>
        </p:txBody>
      </p:sp>
    </p:spTree>
    <p:extLst>
      <p:ext uri="{BB962C8B-B14F-4D97-AF65-F5344CB8AC3E}">
        <p14:creationId xmlns:p14="http://schemas.microsoft.com/office/powerpoint/2010/main" val="18384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346970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DLE has two main windows:</a:t>
            </a:r>
          </a:p>
          <a:p>
            <a:r>
              <a:rPr lang="en-US" sz="1200" b="0" i="0" kern="1200" dirty="0">
                <a:solidFill>
                  <a:schemeClr val="tx1"/>
                </a:solidFill>
                <a:effectLst/>
                <a:latin typeface="+mn-lt"/>
                <a:ea typeface="+mn-ea"/>
                <a:cs typeface="+mn-cs"/>
              </a:rPr>
              <a:t>IDLE Shell</a:t>
            </a:r>
          </a:p>
          <a:p>
            <a:r>
              <a:rPr lang="en-US" sz="1200" b="0" i="0" kern="1200" dirty="0">
                <a:solidFill>
                  <a:schemeClr val="tx1"/>
                </a:solidFill>
                <a:effectLst/>
                <a:latin typeface="+mn-lt"/>
                <a:ea typeface="+mn-ea"/>
                <a:cs typeface="+mn-cs"/>
              </a:rPr>
              <a:t>IDLE Editor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IDLE Shell</a:t>
            </a:r>
            <a:r>
              <a:rPr lang="en-US" sz="1200" b="0" i="0" kern="1200" dirty="0">
                <a:solidFill>
                  <a:schemeClr val="tx1"/>
                </a:solidFill>
                <a:effectLst/>
                <a:latin typeface="+mn-lt"/>
                <a:ea typeface="+mn-ea"/>
                <a:cs typeface="+mn-cs"/>
              </a:rPr>
              <a:t> provides an interactive interpreter with colorizing of code input, output, and error messages. It also includes a tool popup that provides syntactical help for the command you are currently using</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IDLE Editor </a:t>
            </a:r>
            <a:r>
              <a:rPr lang="en-US" sz="1200" b="0" i="0" kern="1200" dirty="0">
                <a:solidFill>
                  <a:schemeClr val="tx1"/>
                </a:solidFill>
                <a:effectLst/>
                <a:latin typeface="+mn-lt"/>
                <a:ea typeface="+mn-ea"/>
                <a:cs typeface="+mn-cs"/>
              </a:rPr>
              <a:t>provides a text editor with code colorization and syntactical help for writing python scripts.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21405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data types are a classification which tells the interpreter how the programmer intends to use the data. For example, the interpreter needs to know if the data the programmer entered is a number or a string. Although there are several different data types, we will focus only on the following: </a:t>
            </a:r>
          </a:p>
          <a:p>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 used to specify whole numbers (no decimals), such as 1, 2, 3, and so on. If an integer is entered with a decimal, the interpreter ignores the decimal. For example, 3.75 is interpreted as 3.</a:t>
            </a:r>
          </a:p>
          <a:p>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 used to specify numbers that need a decimal value, such as 3.14159. </a:t>
            </a:r>
          </a:p>
          <a:p>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 any sequence of characters such as letters, numbers, symbols, or punctuation marks.</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 any data type that has a value of either True or False.</a:t>
            </a:r>
          </a:p>
          <a:p>
            <a:r>
              <a:rPr lang="en-US" sz="1200" b="0" i="0" kern="1200" dirty="0">
                <a:solidFill>
                  <a:schemeClr val="tx1"/>
                </a:solidFill>
                <a:effectLst/>
                <a:latin typeface="+mn-lt"/>
                <a:ea typeface="+mn-ea"/>
                <a:cs typeface="+mn-cs"/>
              </a:rPr>
              <a:t>Use the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function to determine the data type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311333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data type makes use of the operators shown in the table.</a:t>
            </a:r>
          </a:p>
          <a:p>
            <a:r>
              <a:rPr lang="en-US" sz="1200" b="0" i="0" kern="1200" dirty="0">
                <a:solidFill>
                  <a:schemeClr val="tx1"/>
                </a:solidFill>
                <a:effectLst/>
                <a:latin typeface="+mn-lt"/>
                <a:ea typeface="+mn-ea"/>
                <a:cs typeface="+mn-cs"/>
              </a:rPr>
              <a:t> In the IDLE shell, try out the different Boolean operators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a:p>
        </p:txBody>
      </p:sp>
    </p:spTree>
    <p:extLst>
      <p:ext uri="{BB962C8B-B14F-4D97-AF65-F5344CB8AC3E}">
        <p14:creationId xmlns:p14="http://schemas.microsoft.com/office/powerpoint/2010/main" val="1375659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994068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82EFC-E81A-4C44-8A10-D1C0258C4C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221" y="0"/>
            <a:ext cx="9132780" cy="5143499"/>
          </a:xfrm>
          <a:prstGeom prst="rect">
            <a:avLst/>
          </a:prstGeom>
        </p:spPr>
      </p:pic>
      <p:pic>
        <p:nvPicPr>
          <p:cNvPr id="3" name="Picture 2">
            <a:extLst>
              <a:ext uri="{FF2B5EF4-FFF2-40B4-BE49-F238E27FC236}">
                <a16:creationId xmlns:a16="http://schemas.microsoft.com/office/drawing/2014/main" id="{A66DCA83-4AE9-8942-9646-D383DBA7B6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63292" y="363258"/>
            <a:ext cx="2119240" cy="534313"/>
          </a:xfrm>
          <a:prstGeom prst="rect">
            <a:avLst/>
          </a:prstGeom>
        </p:spPr>
      </p:pic>
      <p:sp>
        <p:nvSpPr>
          <p:cNvPr id="16" name="Subtitle 2"/>
          <p:cNvSpPr>
            <a:spLocks noGrp="1"/>
          </p:cNvSpPr>
          <p:nvPr>
            <p:ph type="subTitle" idx="1" hasCustomPrompt="1"/>
          </p:nvPr>
        </p:nvSpPr>
        <p:spPr>
          <a:xfrm>
            <a:off x="469497" y="3856736"/>
            <a:ext cx="6117482" cy="288131"/>
          </a:xfrm>
          <a:prstGeom prst="rect">
            <a:avLst/>
          </a:prstGeom>
        </p:spPr>
        <p:txBody>
          <a:bodyPr lIns="91420" tIns="45710" rIns="91420" bIns="45710" anchor="b" anchorCtr="0">
            <a:noAutofit/>
          </a:bodyPr>
          <a:lstStyle>
            <a:lvl1pPr marL="0" indent="0" algn="l">
              <a:buNone/>
              <a:defRPr sz="1800" b="0" i="0">
                <a:solidFill>
                  <a:schemeClr val="bg1">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7" y="4072669"/>
            <a:ext cx="6117482"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7" y="4348762"/>
            <a:ext cx="6117482"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3" y="3043653"/>
            <a:ext cx="6123686"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4" y="2472167"/>
            <a:ext cx="6165769"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lumMod val="75000"/>
                  </a:schemeClr>
                </a:solidFill>
                <a:latin typeface="+mj-lt"/>
                <a:cs typeface="CiscoSansTT ExtraLight"/>
              </a:defRPr>
            </a:lvl1pPr>
          </a:lstStyle>
          <a:p>
            <a:r>
              <a:rPr lang="en-GB" dirty="0"/>
              <a:t>Presentation Title Goes Here</a:t>
            </a:r>
            <a:endParaRPr lang="en-US" dirty="0"/>
          </a:p>
        </p:txBody>
      </p:sp>
    </p:spTree>
    <p:extLst>
      <p:ext uri="{BB962C8B-B14F-4D97-AF65-F5344CB8AC3E}">
        <p14:creationId xmlns:p14="http://schemas.microsoft.com/office/powerpoint/2010/main" val="400129184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8233CC-CA47-3842-944B-E605F64CE078}"/>
              </a:ext>
            </a:extLst>
          </p:cNvPr>
          <p:cNvPicPr>
            <a:picLocks noChangeAspect="1"/>
          </p:cNvPicPr>
          <p:nvPr userDrawn="1"/>
        </p:nvPicPr>
        <p:blipFill>
          <a:blip r:embed="rId2"/>
          <a:stretch>
            <a:fillRect/>
          </a:stretch>
        </p:blipFill>
        <p:spPr>
          <a:xfrm>
            <a:off x="11220" y="0"/>
            <a:ext cx="9132780" cy="5137188"/>
          </a:xfrm>
          <a:prstGeom prst="rect">
            <a:avLst/>
          </a:prstGeom>
        </p:spPr>
      </p:pic>
      <p:sp>
        <p:nvSpPr>
          <p:cNvPr id="16" name="Subtitle 2"/>
          <p:cNvSpPr>
            <a:spLocks noGrp="1"/>
          </p:cNvSpPr>
          <p:nvPr>
            <p:ph type="subTitle" idx="1" hasCustomPrompt="1"/>
          </p:nvPr>
        </p:nvSpPr>
        <p:spPr>
          <a:xfrm>
            <a:off x="469497" y="3868768"/>
            <a:ext cx="6081524" cy="288131"/>
          </a:xfrm>
          <a:prstGeom prst="rect">
            <a:avLst/>
          </a:prstGeom>
        </p:spPr>
        <p:txBody>
          <a:bodyPr lIns="91420" tIns="45710" rIns="91420" bIns="45710" anchor="b" anchorCtr="0">
            <a:noAutofit/>
          </a:bodyPr>
          <a:lstStyle>
            <a:lvl1pPr marL="0" indent="0" algn="l">
              <a:buNone/>
              <a:defRPr sz="1600" b="0" i="0">
                <a:solidFill>
                  <a:schemeClr val="tx2">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7" y="4108765"/>
            <a:ext cx="6081524" cy="288131"/>
          </a:xfrm>
          <a:prstGeom prst="rect">
            <a:avLst/>
          </a:prstGeom>
        </p:spPr>
        <p:txBody>
          <a:bodyPr lIns="91420" tIns="45710" rIns="91420" bIns="45710"/>
          <a:lstStyle>
            <a:lvl1pPr marL="0" indent="0" algn="l">
              <a:buFontTx/>
              <a:buNone/>
              <a:defRPr lang="en-US" sz="1600" b="0" i="0" kern="1200" dirty="0" smtClean="0">
                <a:solidFill>
                  <a:schemeClr val="tx2">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7" y="4348762"/>
            <a:ext cx="6081524" cy="288131"/>
          </a:xfrm>
          <a:prstGeom prst="rect">
            <a:avLst/>
          </a:prstGeom>
        </p:spPr>
        <p:txBody>
          <a:bodyPr lIns="91420" tIns="45710" rIns="91420" bIns="45710"/>
          <a:lstStyle>
            <a:lvl1pPr marL="0" indent="0" algn="l">
              <a:buFontTx/>
              <a:buNone/>
              <a:defRPr lang="en-US" sz="1600" b="0" i="0" kern="1200" dirty="0" smtClean="0">
                <a:solidFill>
                  <a:schemeClr val="tx2">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3" y="3211463"/>
            <a:ext cx="6086072"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tx2">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6113580"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tx2">
                    <a:lumMod val="75000"/>
                  </a:schemeClr>
                </a:solidFill>
                <a:latin typeface="+mj-lt"/>
                <a:cs typeface="CiscoSansTT ExtraLight"/>
              </a:defRPr>
            </a:lvl1pPr>
          </a:lstStyle>
          <a:p>
            <a:r>
              <a:rPr lang="en-GB" dirty="0"/>
              <a:t>Presentation Title Goes Here</a:t>
            </a:r>
            <a:endParaRPr lang="en-US" dirty="0"/>
          </a:p>
        </p:txBody>
      </p:sp>
      <p:pic>
        <p:nvPicPr>
          <p:cNvPr id="9" name="Picture 8">
            <a:extLst>
              <a:ext uri="{FF2B5EF4-FFF2-40B4-BE49-F238E27FC236}">
                <a16:creationId xmlns:a16="http://schemas.microsoft.com/office/drawing/2014/main" id="{92320C5F-0F53-6842-A11F-92876CF58F4A}"/>
              </a:ext>
            </a:extLst>
          </p:cNvPr>
          <p:cNvPicPr>
            <a:picLocks noChangeAspect="1"/>
          </p:cNvPicPr>
          <p:nvPr userDrawn="1"/>
        </p:nvPicPr>
        <p:blipFill>
          <a:blip r:embed="rId3"/>
          <a:stretch>
            <a:fillRect/>
          </a:stretch>
        </p:blipFill>
        <p:spPr>
          <a:xfrm>
            <a:off x="463293" y="363258"/>
            <a:ext cx="2119237" cy="534312"/>
          </a:xfrm>
          <a:prstGeom prst="rect">
            <a:avLst/>
          </a:prstGeom>
        </p:spPr>
      </p:pic>
    </p:spTree>
    <p:extLst>
      <p:ext uri="{BB962C8B-B14F-4D97-AF65-F5344CB8AC3E}">
        <p14:creationId xmlns:p14="http://schemas.microsoft.com/office/powerpoint/2010/main" val="2168884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509C2E4-CBE9-FF4A-B277-B062E65CEB2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195"/>
            <a:ext cx="9144000" cy="5141108"/>
          </a:xfrm>
          <a:prstGeom prst="rect">
            <a:avLst/>
          </a:prstGeom>
        </p:spPr>
      </p:pic>
      <p:sp>
        <p:nvSpPr>
          <p:cNvPr id="7" name="Title 1"/>
          <p:cNvSpPr>
            <a:spLocks noGrp="1"/>
          </p:cNvSpPr>
          <p:nvPr>
            <p:ph type="ctrTitle" hasCustomPrompt="1"/>
          </p:nvPr>
        </p:nvSpPr>
        <p:spPr>
          <a:xfrm>
            <a:off x="416425" y="1286776"/>
            <a:ext cx="4699861" cy="2569946"/>
          </a:xfrm>
          <a:prstGeom prst="rect">
            <a:avLst/>
          </a:prstGeom>
          <a:noFill/>
        </p:spPr>
        <p:txBody>
          <a:bodyPr anchor="ctr">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2944685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1286777"/>
            <a:ext cx="4605517" cy="2569946"/>
          </a:xfrm>
          <a:prstGeom prst="rect">
            <a:avLst/>
          </a:prstGeom>
          <a:noFill/>
        </p:spPr>
        <p:txBody>
          <a:bodyPr anchor="ctr">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pic>
        <p:nvPicPr>
          <p:cNvPr id="5" name="Picture 4">
            <a:extLst>
              <a:ext uri="{FF2B5EF4-FFF2-40B4-BE49-F238E27FC236}">
                <a16:creationId xmlns:a16="http://schemas.microsoft.com/office/drawing/2014/main" id="{85220665-6C61-EE48-AB0A-37B1BFD5FBB3}"/>
              </a:ext>
            </a:extLst>
          </p:cNvPr>
          <p:cNvPicPr>
            <a:picLocks noChangeAspect="1"/>
          </p:cNvPicPr>
          <p:nvPr userDrawn="1"/>
        </p:nvPicPr>
        <p:blipFill>
          <a:blip r:embed="rId2"/>
          <a:stretch>
            <a:fillRect/>
          </a:stretch>
        </p:blipFill>
        <p:spPr>
          <a:xfrm>
            <a:off x="5264198" y="1148623"/>
            <a:ext cx="3068210" cy="2846255"/>
          </a:xfrm>
          <a:prstGeom prst="rect">
            <a:avLst/>
          </a:prstGeom>
        </p:spPr>
      </p:pic>
    </p:spTree>
    <p:extLst>
      <p:ext uri="{BB962C8B-B14F-4D97-AF65-F5344CB8AC3E}">
        <p14:creationId xmlns:p14="http://schemas.microsoft.com/office/powerpoint/2010/main" val="30043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6" y="1286777"/>
            <a:ext cx="6013404" cy="2569946"/>
          </a:xfrm>
          <a:prstGeom prst="rect">
            <a:avLst/>
          </a:prstGeom>
          <a:noFill/>
        </p:spPr>
        <p:txBody>
          <a:bodyPr anchor="ctr">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pic>
        <p:nvPicPr>
          <p:cNvPr id="5" name="Picture 4">
            <a:extLst>
              <a:ext uri="{FF2B5EF4-FFF2-40B4-BE49-F238E27FC236}">
                <a16:creationId xmlns:a16="http://schemas.microsoft.com/office/drawing/2014/main" id="{80DDC7BF-B92F-F04E-879A-43BEF68CE37B}"/>
              </a:ext>
            </a:extLst>
          </p:cNvPr>
          <p:cNvPicPr>
            <a:picLocks noChangeAspect="1"/>
          </p:cNvPicPr>
          <p:nvPr userDrawn="1"/>
        </p:nvPicPr>
        <p:blipFill rotWithShape="1">
          <a:blip r:embed="rId2"/>
          <a:srcRect l="38189" r="1" b="10534"/>
          <a:stretch/>
        </p:blipFill>
        <p:spPr>
          <a:xfrm flipH="1">
            <a:off x="6534198" y="1165499"/>
            <a:ext cx="2609802" cy="2867005"/>
          </a:xfrm>
          <a:prstGeom prst="rect">
            <a:avLst/>
          </a:prstGeom>
        </p:spPr>
      </p:pic>
    </p:spTree>
    <p:extLst>
      <p:ext uri="{BB962C8B-B14F-4D97-AF65-F5344CB8AC3E}">
        <p14:creationId xmlns:p14="http://schemas.microsoft.com/office/powerpoint/2010/main" val="3525933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422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a:t>Edit Master text styles</a:t>
            </a:r>
          </a:p>
        </p:txBody>
      </p:sp>
    </p:spTree>
    <p:extLst>
      <p:ext uri="{BB962C8B-B14F-4D97-AF65-F5344CB8AC3E}">
        <p14:creationId xmlns:p14="http://schemas.microsoft.com/office/powerpoint/2010/main" val="436893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a:t>Edit Master text styles</a:t>
            </a:r>
          </a:p>
        </p:txBody>
      </p:sp>
    </p:spTree>
    <p:extLst>
      <p:ext uri="{BB962C8B-B14F-4D97-AF65-F5344CB8AC3E}">
        <p14:creationId xmlns:p14="http://schemas.microsoft.com/office/powerpoint/2010/main" val="4215889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361383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920363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649375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50327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1843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02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40413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255945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11745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lumMod val="75000"/>
                  </a:schemeClr>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lumMod val="75000"/>
                  </a:schemeClr>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lumMod val="75000"/>
                  </a:schemeClr>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lumMod val="75000"/>
                  </a:schemeClr>
                </a:solidFill>
              </a:defRPr>
            </a:lvl1pPr>
          </a:lstStyle>
          <a:p>
            <a:pPr lvl="0"/>
            <a:r>
              <a:rPr lang="en-US"/>
              <a:t>Click to edit Master title style</a:t>
            </a:r>
            <a:endParaRPr lang="en-GB" dirty="0"/>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72642203"/>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007413924"/>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lumMod val="75000"/>
                  </a:schemeClr>
                </a:solidFill>
                <a:latin typeface="+mn-lt"/>
                <a:ea typeface="ＭＳ Ｐゴシック" charset="0"/>
                <a:cs typeface="CiscoSans"/>
              </a:defRPr>
            </a:lvl1pPr>
            <a:lvl2pPr marL="228600" indent="-114300">
              <a:buClr>
                <a:schemeClr val="tx2"/>
              </a:buClr>
              <a:buSzPct val="60000"/>
              <a:defRPr sz="2000">
                <a:solidFill>
                  <a:schemeClr val="bg1">
                    <a:lumMod val="75000"/>
                  </a:schemeClr>
                </a:solidFill>
              </a:defRPr>
            </a:lvl2pPr>
            <a:lvl3pPr marL="342900" indent="-114300">
              <a:buClr>
                <a:schemeClr val="tx2"/>
              </a:buClr>
              <a:buSzPct val="60000"/>
              <a:defRPr sz="1800">
                <a:solidFill>
                  <a:schemeClr val="bg1">
                    <a:lumMod val="75000"/>
                  </a:schemeClr>
                </a:solidFill>
              </a:defRPr>
            </a:lvl3pPr>
            <a:lvl4pPr marL="457200" indent="-123825">
              <a:buClr>
                <a:schemeClr val="tx2"/>
              </a:buClr>
              <a:buSzPct val="60000"/>
              <a:defRPr sz="1600">
                <a:solidFill>
                  <a:schemeClr val="bg1">
                    <a:lumMod val="75000"/>
                  </a:schemeClr>
                </a:solidFill>
              </a:defRPr>
            </a:lvl4pPr>
            <a:lvl5pPr marL="574675" indent="-117475">
              <a:buClr>
                <a:schemeClr val="tx2"/>
              </a:buClr>
              <a:buSzPct val="60000"/>
              <a:defRPr sz="1600">
                <a:solidFill>
                  <a:schemeClr val="bg1">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926469318"/>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US"/>
              <a:t>Click icon to add picture</a:t>
            </a:r>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a:t>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39417726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632878341"/>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08681633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US"/>
              <a:t>Click icon to add picture</a:t>
            </a:r>
            <a:endParaRPr lang="en-US" dirty="0"/>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988274230"/>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45588595"/>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232907138"/>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06294669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98F9D-1121-3D42-8845-722C8B659D1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1637783676"/>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9D8D2A-D2A5-CA4E-B972-B2CDE61D6D57}"/>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4" name="Picture 3">
            <a:extLst>
              <a:ext uri="{FF2B5EF4-FFF2-40B4-BE49-F238E27FC236}">
                <a16:creationId xmlns:a16="http://schemas.microsoft.com/office/drawing/2014/main" id="{4038DE46-3909-AF4F-AFE9-3D5BEDE404A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24790" y="2089257"/>
            <a:ext cx="4294420" cy="1082729"/>
          </a:xfrm>
          <a:prstGeom prst="rect">
            <a:avLst/>
          </a:prstGeom>
        </p:spPr>
      </p:pic>
    </p:spTree>
    <p:extLst>
      <p:ext uri="{BB962C8B-B14F-4D97-AF65-F5344CB8AC3E}">
        <p14:creationId xmlns:p14="http://schemas.microsoft.com/office/powerpoint/2010/main" val="37753819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accent1">
                  <a:lumMod val="75000"/>
                </a:schemeClr>
              </a:buClr>
              <a:buSzPct val="80000"/>
              <a:buFont typeface="Arial"/>
              <a:buChar char="•"/>
              <a:defRPr sz="2800" b="0" i="0">
                <a:solidFill>
                  <a:schemeClr val="accent1"/>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a:p>
            <a:pPr lvl="1"/>
            <a:r>
              <a:rPr lang="en-US" dirty="0" err="1"/>
              <a:t>sdfsdf</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4729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4024" r:id="rId4"/>
    <p:sldLayoutId id="2147484018" r:id="rId5"/>
    <p:sldLayoutId id="2147483965" r:id="rId6"/>
    <p:sldLayoutId id="2147483967" r:id="rId7"/>
    <p:sldLayoutId id="2147483995" r:id="rId8"/>
    <p:sldLayoutId id="2147484007" r:id="rId9"/>
    <p:sldLayoutId id="2147484010" r:id="rId10"/>
    <p:sldLayoutId id="2147484011" r:id="rId11"/>
    <p:sldLayoutId id="2147484015" r:id="rId12"/>
    <p:sldLayoutId id="2147483998" r:id="rId13"/>
    <p:sldLayoutId id="2147484027" r:id="rId14"/>
    <p:sldLayoutId id="2147484028"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61181096"/>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 id="2147484046" r:id="rId17"/>
    <p:sldLayoutId id="2147484047" r:id="rId18"/>
    <p:sldLayoutId id="2147484048" r:id="rId19"/>
    <p:sldLayoutId id="2147484049" r:id="rId20"/>
    <p:sldLayoutId id="2147484050" r:id="rId21"/>
    <p:sldLayoutId id="2147484051" r:id="rId22"/>
    <p:sldLayoutId id="2147484052" r:id="rId23"/>
    <p:sldLayoutId id="2147484053" r:id="rId24"/>
    <p:sldLayoutId id="2147484054" r:id="rId25"/>
    <p:sldLayoutId id="2147484055" r:id="rId26"/>
    <p:sldLayoutId id="2147484056" r:id="rId27"/>
    <p:sldLayoutId id="2147484057" r:id="rId28"/>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KIu9yen5n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cisco.com/site/devnet/home/index.gsp"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hyperlink" Target="http://api.open-notify.org/iss/v1/?lat=30.26715&amp;lon=-97.74306"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api.open-notify.org/iss/v1/?lat=30.26715&amp;lon=-97.74306"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developer.mapquest.com/"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915E009-9D7A-1C43-A182-B629E37CF5C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A7A5BC1-4B27-7747-A0CB-D016CA5DFD0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A9E05E8-E376-2746-BE6E-7EC5BCE300AB}"/>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097DD1B2-A118-D344-B1CC-3F1E4A212EF8}"/>
              </a:ext>
            </a:extLst>
          </p:cNvPr>
          <p:cNvSpPr>
            <a:spLocks noGrp="1"/>
          </p:cNvSpPr>
          <p:nvPr>
            <p:ph type="body" sz="quarter" idx="13"/>
          </p:nvPr>
        </p:nvSpPr>
        <p:spPr/>
        <p:txBody>
          <a:bodyPr/>
          <a:lstStyle/>
          <a:p>
            <a:r>
              <a:rPr lang="en-US" dirty="0"/>
              <a:t>Education, technical training and mentorship</a:t>
            </a:r>
          </a:p>
        </p:txBody>
      </p:sp>
      <p:sp>
        <p:nvSpPr>
          <p:cNvPr id="6" name="Title 5">
            <a:extLst>
              <a:ext uri="{FF2B5EF4-FFF2-40B4-BE49-F238E27FC236}">
                <a16:creationId xmlns:a16="http://schemas.microsoft.com/office/drawing/2014/main" id="{7BE56E80-D611-544F-8020-06958D017656}"/>
              </a:ext>
            </a:extLst>
          </p:cNvPr>
          <p:cNvSpPr>
            <a:spLocks noGrp="1"/>
          </p:cNvSpPr>
          <p:nvPr>
            <p:ph type="ctrTitle"/>
          </p:nvPr>
        </p:nvSpPr>
        <p:spPr/>
        <p:txBody>
          <a:bodyPr/>
          <a:lstStyle/>
          <a:p>
            <a:r>
              <a:rPr lang="en-US" dirty="0"/>
              <a:t>Cisco Networking Academy</a:t>
            </a:r>
          </a:p>
        </p:txBody>
      </p:sp>
    </p:spTree>
    <p:extLst>
      <p:ext uri="{BB962C8B-B14F-4D97-AF65-F5344CB8AC3E}">
        <p14:creationId xmlns:p14="http://schemas.microsoft.com/office/powerpoint/2010/main" val="263024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19E92C-DECB-4C57-8680-DD72F4618B69}"/>
              </a:ext>
            </a:extLst>
          </p:cNvPr>
          <p:cNvSpPr>
            <a:spLocks noGrp="1"/>
          </p:cNvSpPr>
          <p:nvPr>
            <p:ph type="body" sz="quarter" idx="10"/>
          </p:nvPr>
        </p:nvSpPr>
        <p:spPr>
          <a:xfrm>
            <a:off x="2932312" y="946485"/>
            <a:ext cx="3275983" cy="1900738"/>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lvl="1" indent="0">
              <a:buNone/>
            </a:pPr>
            <a:r>
              <a:rPr lang="en-US" i="1" dirty="0"/>
              <a:t>Everybody... should learn how to program a computer... because it teaches you how to think.</a:t>
            </a:r>
          </a:p>
          <a:p>
            <a:pPr marL="0" lvl="1" indent="0" algn="r">
              <a:buNone/>
            </a:pPr>
            <a:r>
              <a:rPr lang="en-US" i="1" dirty="0"/>
              <a:t>Steve Jobs</a:t>
            </a:r>
          </a:p>
          <a:p>
            <a:pPr marL="0" lvl="1" indent="0" algn="r">
              <a:buNone/>
            </a:pPr>
            <a:r>
              <a:rPr lang="en-US" i="1" dirty="0"/>
              <a:t>Founder, Apple</a:t>
            </a:r>
            <a:endParaRPr lang="en-US" sz="2400" i="1" dirty="0"/>
          </a:p>
        </p:txBody>
      </p:sp>
      <p:sp>
        <p:nvSpPr>
          <p:cNvPr id="3" name="Title 2">
            <a:extLst>
              <a:ext uri="{FF2B5EF4-FFF2-40B4-BE49-F238E27FC236}">
                <a16:creationId xmlns:a16="http://schemas.microsoft.com/office/drawing/2014/main" id="{72D39087-208E-44E3-9C20-97533B7D5C27}"/>
              </a:ext>
            </a:extLst>
          </p:cNvPr>
          <p:cNvSpPr>
            <a:spLocks noGrp="1"/>
          </p:cNvSpPr>
          <p:nvPr>
            <p:ph type="title"/>
          </p:nvPr>
        </p:nvSpPr>
        <p:spPr/>
        <p:txBody>
          <a:bodyPr/>
          <a:lstStyle/>
          <a:p>
            <a:r>
              <a:rPr lang="en-US" dirty="0"/>
              <a:t>Power of Code</a:t>
            </a:r>
          </a:p>
        </p:txBody>
      </p:sp>
      <p:sp>
        <p:nvSpPr>
          <p:cNvPr id="5" name="Text Placeholder 3">
            <a:extLst>
              <a:ext uri="{FF2B5EF4-FFF2-40B4-BE49-F238E27FC236}">
                <a16:creationId xmlns:a16="http://schemas.microsoft.com/office/drawing/2014/main" id="{22592614-51C1-4BBA-8090-5610DA8F430E}"/>
              </a:ext>
            </a:extLst>
          </p:cNvPr>
          <p:cNvSpPr txBox="1">
            <a:spLocks/>
          </p:cNvSpPr>
          <p:nvPr/>
        </p:nvSpPr>
        <p:spPr>
          <a:xfrm>
            <a:off x="3104146" y="3232483"/>
            <a:ext cx="2791326" cy="14678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Great coders are today’s rock stars.</a:t>
            </a:r>
          </a:p>
          <a:p>
            <a:pPr marL="0" lvl="1" algn="r"/>
            <a:r>
              <a:rPr lang="en-US" sz="1800" dirty="0"/>
              <a:t>will.i.am</a:t>
            </a:r>
          </a:p>
          <a:p>
            <a:pPr marL="0" lvl="1" algn="r"/>
            <a:r>
              <a:rPr lang="en-US" sz="1800" dirty="0"/>
              <a:t>Black Eye Peas Creator</a:t>
            </a:r>
          </a:p>
        </p:txBody>
      </p:sp>
      <p:sp>
        <p:nvSpPr>
          <p:cNvPr id="6" name="Text Placeholder 3">
            <a:extLst>
              <a:ext uri="{FF2B5EF4-FFF2-40B4-BE49-F238E27FC236}">
                <a16:creationId xmlns:a16="http://schemas.microsoft.com/office/drawing/2014/main" id="{3AF37EFA-BF72-4B47-B829-2F5FC9E3AB14}"/>
              </a:ext>
            </a:extLst>
          </p:cNvPr>
          <p:cNvSpPr txBox="1">
            <a:spLocks/>
          </p:cNvSpPr>
          <p:nvPr/>
        </p:nvSpPr>
        <p:spPr>
          <a:xfrm>
            <a:off x="6304547" y="1836821"/>
            <a:ext cx="2550696" cy="170848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the closest thing we have to a superpower.</a:t>
            </a:r>
          </a:p>
          <a:p>
            <a:pPr marL="0" lvl="1" algn="r"/>
            <a:r>
              <a:rPr lang="en-US" sz="1800" dirty="0"/>
              <a:t>Drew Houston</a:t>
            </a:r>
          </a:p>
          <a:p>
            <a:pPr marL="0" lvl="1" algn="r"/>
            <a:r>
              <a:rPr lang="en-US" sz="1800" dirty="0"/>
              <a:t>Dropbox Creator</a:t>
            </a:r>
          </a:p>
        </p:txBody>
      </p:sp>
      <p:sp>
        <p:nvSpPr>
          <p:cNvPr id="7" name="Text Placeholder 3">
            <a:extLst>
              <a:ext uri="{FF2B5EF4-FFF2-40B4-BE49-F238E27FC236}">
                <a16:creationId xmlns:a16="http://schemas.microsoft.com/office/drawing/2014/main" id="{D0D15AD9-B151-4CD7-A4F1-709EFD7F1A59}"/>
              </a:ext>
            </a:extLst>
          </p:cNvPr>
          <p:cNvSpPr txBox="1">
            <a:spLocks/>
          </p:cNvSpPr>
          <p:nvPr/>
        </p:nvSpPr>
        <p:spPr>
          <a:xfrm>
            <a:off x="304799" y="1708485"/>
            <a:ext cx="2526633" cy="18528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a huge base...to build off of...to go in the direction [you] want to.</a:t>
            </a:r>
          </a:p>
          <a:p>
            <a:pPr lvl="1" algn="r"/>
            <a:r>
              <a:rPr lang="en-US" sz="1800" dirty="0"/>
              <a:t>Chris Bosh</a:t>
            </a:r>
          </a:p>
          <a:p>
            <a:pPr lvl="1" algn="r"/>
            <a:r>
              <a:rPr lang="en-US" sz="1800" dirty="0"/>
              <a:t>NBA All-Star</a:t>
            </a:r>
          </a:p>
        </p:txBody>
      </p:sp>
    </p:spTree>
    <p:extLst>
      <p:ext uri="{BB962C8B-B14F-4D97-AF65-F5344CB8AC3E}">
        <p14:creationId xmlns:p14="http://schemas.microsoft.com/office/powerpoint/2010/main" val="3736222196"/>
      </p:ext>
    </p:extLst>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8378388" cy="3168210"/>
          </a:xfrm>
        </p:spPr>
        <p:txBody>
          <a:bodyPr>
            <a:normAutofit/>
          </a:bodyPr>
          <a:lstStyle/>
          <a:p>
            <a:pPr marL="287338" indent="-231775">
              <a:buFont typeface="+mj-lt"/>
              <a:buAutoNum type="arabicPeriod"/>
            </a:pPr>
            <a:r>
              <a:rPr lang="en-US" dirty="0"/>
              <a:t>Run your </a:t>
            </a:r>
            <a:r>
              <a:rPr lang="en-US" b="1" dirty="0"/>
              <a:t>08_json-parse7.py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For errors, you should get a similar output as shown on the next slide.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6928" y="331585"/>
            <a:ext cx="7869676" cy="680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normAutofit/>
          </a:bodyPr>
          <a:lstStyle/>
          <a:p>
            <a:r>
              <a:rPr lang="en-US" dirty="0"/>
              <a:t>Activity - Test Full Application Functionality</a:t>
            </a:r>
          </a:p>
        </p:txBody>
      </p:sp>
    </p:spTree>
    <p:extLst>
      <p:ext uri="{BB962C8B-B14F-4D97-AF65-F5344CB8AC3E}">
        <p14:creationId xmlns:p14="http://schemas.microsoft.com/office/powerpoint/2010/main" val="3131101466"/>
      </p:ext>
    </p:extLst>
  </p:cSld>
  <p:clrMapOvr>
    <a:masterClrMapping/>
  </p:clrMapOvr>
  <p:transition spd="med">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3EA4B7-4464-47AD-9E64-A1C931920ECE}"/>
              </a:ext>
            </a:extLst>
          </p:cNvPr>
          <p:cNvSpPr/>
          <p:nvPr/>
        </p:nvSpPr>
        <p:spPr>
          <a:xfrm>
            <a:off x="914400" y="218687"/>
            <a:ext cx="7795507" cy="4518683"/>
          </a:xfrm>
          <a:prstGeom prst="rect">
            <a:avLst/>
          </a:prstGeom>
          <a:ln>
            <a:solidFill>
              <a:schemeClr val="tx1"/>
            </a:solidFill>
          </a:ln>
        </p:spPr>
        <p:txBody>
          <a:bodyPr wrap="square">
            <a:noAutofit/>
          </a:bodyPr>
          <a:lstStyle/>
          <a:p>
            <a:r>
              <a:rPr lang="en-US" sz="1050" dirty="0">
                <a:solidFill>
                  <a:srgbClr val="000000"/>
                </a:solidFill>
                <a:latin typeface="Courier New" panose="02070309020205020404" pitchFamily="49" charset="0"/>
                <a:cs typeface="Courier New" panose="02070309020205020404" pitchFamily="49" charset="0"/>
              </a:rPr>
              <a:t>========= RESTART: /home/user/08_parse-json7.py ==========</a:t>
            </a: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Beijing</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https://www.mapquestapi.com/directions/v2/route?key=your_api_key&amp;from=WashingtonTurn+right+onto+%E5%89%8D%E9%97%A8%E8%A5%BF%E5%A4%A7%E8%A1%97%2FQianmen+West+Street.+%281.01+km%29&amp;to=Beijing</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402; Invalid user inputs for one or both locations.</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err="1">
                <a:solidFill>
                  <a:srgbClr val="000000"/>
                </a:solidFill>
                <a:latin typeface="Courier New" panose="02070309020205020404" pitchFamily="49" charset="0"/>
                <a:cs typeface="Courier New" panose="02070309020205020404" pitchFamily="49" charset="0"/>
              </a:rPr>
              <a:t>Balt</a:t>
            </a:r>
            <a:endParaRPr lang="en-US" sz="1050" b="1"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602; Refer to:</a:t>
            </a:r>
          </a:p>
          <a:p>
            <a:r>
              <a:rPr lang="en-US" sz="1050" dirty="0">
                <a:solidFill>
                  <a:srgbClr val="000000"/>
                </a:solidFill>
                <a:latin typeface="Courier New" panose="02070309020205020404" pitchFamily="49" charset="0"/>
                <a:cs typeface="Courier New" panose="02070309020205020404" pitchFamily="49" charset="0"/>
              </a:rPr>
              <a:t>https://developer.mapquest.com/documentation/directions-api/status-codes</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[no user input]</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611; Refer to:</a:t>
            </a:r>
          </a:p>
          <a:p>
            <a:r>
              <a:rPr lang="en-US" sz="1050" dirty="0">
                <a:solidFill>
                  <a:srgbClr val="000000"/>
                </a:solidFill>
                <a:latin typeface="Courier New" panose="02070309020205020404" pitchFamily="49" charset="0"/>
                <a:cs typeface="Courier New" panose="02070309020205020404" pitchFamily="49" charset="0"/>
              </a:rPr>
              <a:t>https://developer.mapquest.com/documentation/directions-api/status-codes</a:t>
            </a:r>
          </a:p>
          <a:p>
            <a:r>
              <a:rPr lang="en-US" sz="105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6975908"/>
      </p:ext>
    </p:extLst>
  </p:cSld>
  <p:clrMapOvr>
    <a:masterClrMapping/>
  </p:clrMapOvr>
  <p:transition spd="med">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11</a:t>
            </a:fld>
            <a:endParaRPr lang="en-US" sz="600" dirty="0">
              <a:solidFill>
                <a:schemeClr val="accent5">
                  <a:lumMod val="50000"/>
                </a:schemeClr>
              </a:solidFill>
              <a:latin typeface="+mn-lt"/>
              <a:ea typeface="+mn-ea"/>
              <a:cs typeface="CiscoSans Thin"/>
            </a:endParaRPr>
          </a:p>
        </p:txBody>
      </p:sp>
      <p:sp>
        <p:nvSpPr>
          <p:cNvPr id="2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24" name="Group 4"/>
          <p:cNvGrpSpPr>
            <a:grpSpLocks noChangeAspect="1"/>
          </p:cNvGrpSpPr>
          <p:nvPr/>
        </p:nvGrpSpPr>
        <p:grpSpPr bwMode="auto">
          <a:xfrm>
            <a:off x="508039" y="4715197"/>
            <a:ext cx="340257" cy="180974"/>
            <a:chOff x="310" y="249"/>
            <a:chExt cx="502" cy="267"/>
          </a:xfrm>
          <a:solidFill>
            <a:srgbClr val="086D8E"/>
          </a:solidFill>
        </p:grpSpPr>
        <p:sp>
          <p:nvSpPr>
            <p:cNvPr id="2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40">
            <a:hlinkClick r:id="rId2"/>
          </p:cNvPr>
          <p:cNvSpPr>
            <a:spLocks/>
          </p:cNvSpPr>
          <p:nvPr/>
        </p:nvSpPr>
        <p:spPr bwMode="auto">
          <a:xfrm>
            <a:off x="3994201" y="1986988"/>
            <a:ext cx="1155598" cy="1169524"/>
          </a:xfrm>
          <a:custGeom>
            <a:avLst/>
            <a:gdLst>
              <a:gd name="T0" fmla="*/ 25 w 667"/>
              <a:gd name="T1" fmla="*/ 6 h 673"/>
              <a:gd name="T2" fmla="*/ 0 w 667"/>
              <a:gd name="T3" fmla="*/ 19 h 673"/>
              <a:gd name="T4" fmla="*/ 1 w 667"/>
              <a:gd name="T5" fmla="*/ 655 h 673"/>
              <a:gd name="T6" fmla="*/ 25 w 667"/>
              <a:gd name="T7" fmla="*/ 667 h 673"/>
              <a:gd name="T8" fmla="*/ 667 w 667"/>
              <a:gd name="T9" fmla="*/ 337 h 673"/>
              <a:gd name="T10" fmla="*/ 25 w 667"/>
              <a:gd name="T11" fmla="*/ 6 h 673"/>
            </a:gdLst>
            <a:ahLst/>
            <a:cxnLst>
              <a:cxn ang="0">
                <a:pos x="T0" y="T1"/>
              </a:cxn>
              <a:cxn ang="0">
                <a:pos x="T2" y="T3"/>
              </a:cxn>
              <a:cxn ang="0">
                <a:pos x="T4" y="T5"/>
              </a:cxn>
              <a:cxn ang="0">
                <a:pos x="T6" y="T7"/>
              </a:cxn>
              <a:cxn ang="0">
                <a:pos x="T8" y="T9"/>
              </a:cxn>
              <a:cxn ang="0">
                <a:pos x="T10" y="T11"/>
              </a:cxn>
            </a:cxnLst>
            <a:rect l="0" t="0" r="r" b="b"/>
            <a:pathLst>
              <a:path w="667" h="673">
                <a:moveTo>
                  <a:pt x="25" y="6"/>
                </a:moveTo>
                <a:cubicBezTo>
                  <a:pt x="11" y="0"/>
                  <a:pt x="0" y="5"/>
                  <a:pt x="0" y="19"/>
                </a:cubicBezTo>
                <a:lnTo>
                  <a:pt x="1" y="655"/>
                </a:lnTo>
                <a:cubicBezTo>
                  <a:pt x="1" y="668"/>
                  <a:pt x="12" y="673"/>
                  <a:pt x="25" y="667"/>
                </a:cubicBezTo>
                <a:lnTo>
                  <a:pt x="667" y="337"/>
                </a:lnTo>
                <a:lnTo>
                  <a:pt x="25" y="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itle 1"/>
          <p:cNvSpPr txBox="1">
            <a:spLocks/>
          </p:cNvSpPr>
          <p:nvPr/>
        </p:nvSpPr>
        <p:spPr bwMode="auto">
          <a:xfrm>
            <a:off x="416425" y="137564"/>
            <a:ext cx="7598042" cy="112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chemeClr val="accent1"/>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solidFill>
                  <a:schemeClr val="accent5"/>
                </a:solidFill>
              </a:rPr>
              <a:t>The Power of Code</a:t>
            </a:r>
          </a:p>
        </p:txBody>
      </p:sp>
    </p:spTree>
    <p:extLst>
      <p:ext uri="{BB962C8B-B14F-4D97-AF65-F5344CB8AC3E}">
        <p14:creationId xmlns:p14="http://schemas.microsoft.com/office/powerpoint/2010/main" val="1616903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Communities of Practice</a:t>
            </a:r>
          </a:p>
        </p:txBody>
      </p:sp>
    </p:spTree>
    <p:extLst>
      <p:ext uri="{BB962C8B-B14F-4D97-AF65-F5344CB8AC3E}">
        <p14:creationId xmlns:p14="http://schemas.microsoft.com/office/powerpoint/2010/main" val="292548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20362-15EE-4A6F-AC62-0C4F702D8D98}"/>
              </a:ext>
            </a:extLst>
          </p:cNvPr>
          <p:cNvSpPr>
            <a:spLocks noGrp="1"/>
          </p:cNvSpPr>
          <p:nvPr>
            <p:ph type="body" sz="quarter" idx="10"/>
          </p:nvPr>
        </p:nvSpPr>
        <p:spPr>
          <a:xfrm>
            <a:off x="437767" y="1347788"/>
            <a:ext cx="5437740" cy="3168210"/>
          </a:xfrm>
        </p:spPr>
        <p:txBody>
          <a:bodyPr/>
          <a:lstStyle/>
          <a:p>
            <a:pPr marL="57136" indent="0">
              <a:buNone/>
            </a:pPr>
            <a:r>
              <a:rPr lang="en-US" i="1" dirty="0"/>
              <a:t>Communities of practice are groups of people who share a concern or a passion for something they do and learn how to do it better as they interact regularly.</a:t>
            </a:r>
          </a:p>
          <a:p>
            <a:pPr marL="57136" indent="0" algn="r">
              <a:buNone/>
            </a:pPr>
            <a:r>
              <a:rPr lang="en-US" sz="1800" i="1" dirty="0"/>
              <a:t>Jean Lave &amp; Etienne Wenger</a:t>
            </a:r>
            <a:endParaRPr lang="en-US" sz="2800" dirty="0"/>
          </a:p>
        </p:txBody>
      </p:sp>
      <p:sp>
        <p:nvSpPr>
          <p:cNvPr id="3" name="Title 2">
            <a:extLst>
              <a:ext uri="{FF2B5EF4-FFF2-40B4-BE49-F238E27FC236}">
                <a16:creationId xmlns:a16="http://schemas.microsoft.com/office/drawing/2014/main" id="{F770ABF6-2238-4656-B0E7-4467167BCF70}"/>
              </a:ext>
            </a:extLst>
          </p:cNvPr>
          <p:cNvSpPr>
            <a:spLocks noGrp="1"/>
          </p:cNvSpPr>
          <p:nvPr>
            <p:ph type="title"/>
          </p:nvPr>
        </p:nvSpPr>
        <p:spPr/>
        <p:txBody>
          <a:bodyPr/>
          <a:lstStyle/>
          <a:p>
            <a:r>
              <a:rPr lang="en-US" dirty="0"/>
              <a:t>Communities of Practice (</a:t>
            </a:r>
            <a:r>
              <a:rPr lang="en-US" dirty="0" err="1"/>
              <a:t>CoPs</a:t>
            </a:r>
            <a:r>
              <a:rPr lang="en-US" dirty="0"/>
              <a:t>)</a:t>
            </a:r>
          </a:p>
        </p:txBody>
      </p:sp>
      <p:pic>
        <p:nvPicPr>
          <p:cNvPr id="7" name="Picture 6">
            <a:extLst>
              <a:ext uri="{FF2B5EF4-FFF2-40B4-BE49-F238E27FC236}">
                <a16:creationId xmlns:a16="http://schemas.microsoft.com/office/drawing/2014/main" id="{2EE6E534-AB69-4015-A43F-219CBC429E26}"/>
              </a:ext>
            </a:extLst>
          </p:cNvPr>
          <p:cNvPicPr>
            <a:picLocks noChangeAspect="1"/>
          </p:cNvPicPr>
          <p:nvPr/>
        </p:nvPicPr>
        <p:blipFill>
          <a:blip r:embed="rId2"/>
          <a:stretch>
            <a:fillRect/>
          </a:stretch>
        </p:blipFill>
        <p:spPr>
          <a:xfrm>
            <a:off x="6054044" y="1091727"/>
            <a:ext cx="2731145" cy="3023073"/>
          </a:xfrm>
          <a:prstGeom prst="rect">
            <a:avLst/>
          </a:prstGeom>
        </p:spPr>
      </p:pic>
    </p:spTree>
    <p:extLst>
      <p:ext uri="{BB962C8B-B14F-4D97-AF65-F5344CB8AC3E}">
        <p14:creationId xmlns:p14="http://schemas.microsoft.com/office/powerpoint/2010/main" val="42462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92500" lnSpcReduction="20000"/>
          </a:bodyPr>
          <a:lstStyle/>
          <a:p>
            <a:pPr marL="57136" indent="0">
              <a:buNone/>
            </a:pPr>
            <a:r>
              <a:rPr lang="en-US" dirty="0"/>
              <a:t>GitHub is the open source software version control system started by Linus Torvalds, the creator of Linux.</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GitHub</a:t>
            </a:r>
          </a:p>
        </p:txBody>
      </p:sp>
      <p:pic>
        <p:nvPicPr>
          <p:cNvPr id="5" name="Picture 4">
            <a:extLst>
              <a:ext uri="{FF2B5EF4-FFF2-40B4-BE49-F238E27FC236}">
                <a16:creationId xmlns:a16="http://schemas.microsoft.com/office/drawing/2014/main" id="{323BF9FE-447A-452B-BABA-7EF6662E403B}"/>
              </a:ext>
            </a:extLst>
          </p:cNvPr>
          <p:cNvPicPr>
            <a:picLocks noChangeAspect="1"/>
          </p:cNvPicPr>
          <p:nvPr/>
        </p:nvPicPr>
        <p:blipFill>
          <a:blip r:embed="rId2"/>
          <a:stretch>
            <a:fillRect/>
          </a:stretch>
        </p:blipFill>
        <p:spPr>
          <a:xfrm>
            <a:off x="1945532" y="2179202"/>
            <a:ext cx="4996094" cy="2167881"/>
          </a:xfrm>
          <a:prstGeom prst="rect">
            <a:avLst/>
          </a:prstGeom>
          <a:ln>
            <a:solidFill>
              <a:srgbClr val="000000"/>
            </a:solidFill>
          </a:ln>
        </p:spPr>
      </p:pic>
      <p:sp>
        <p:nvSpPr>
          <p:cNvPr id="6" name="Rectangle 5">
            <a:extLst>
              <a:ext uri="{FF2B5EF4-FFF2-40B4-BE49-F238E27FC236}">
                <a16:creationId xmlns:a16="http://schemas.microsoft.com/office/drawing/2014/main" id="{01157547-A5D7-41F5-BBA0-61AC4FEABEB3}"/>
              </a:ext>
            </a:extLst>
          </p:cNvPr>
          <p:cNvSpPr/>
          <p:nvPr/>
        </p:nvSpPr>
        <p:spPr>
          <a:xfrm>
            <a:off x="3430096" y="4468803"/>
            <a:ext cx="2069797" cy="369332"/>
          </a:xfrm>
          <a:prstGeom prst="rect">
            <a:avLst/>
          </a:prstGeom>
        </p:spPr>
        <p:txBody>
          <a:bodyPr wrap="none">
            <a:spAutoFit/>
          </a:bodyPr>
          <a:lstStyle/>
          <a:p>
            <a:r>
              <a:rPr lang="en-US" dirty="0">
                <a:hlinkClick r:id="rId3"/>
              </a:rPr>
              <a:t>https://github.com/</a:t>
            </a:r>
            <a:endParaRPr lang="en-US" dirty="0"/>
          </a:p>
        </p:txBody>
      </p:sp>
    </p:spTree>
    <p:extLst>
      <p:ext uri="{BB962C8B-B14F-4D97-AF65-F5344CB8AC3E}">
        <p14:creationId xmlns:p14="http://schemas.microsoft.com/office/powerpoint/2010/main" val="1729126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a:bodyPr>
          <a:lstStyle/>
          <a:p>
            <a:pPr marL="57136" indent="0">
              <a:buNone/>
            </a:pPr>
            <a:r>
              <a:rPr lang="en-US" dirty="0"/>
              <a:t>Stack Overflow maintains a library of detailed answers to every question about programming. </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Stack Overflow</a:t>
            </a:r>
          </a:p>
        </p:txBody>
      </p:sp>
      <p:pic>
        <p:nvPicPr>
          <p:cNvPr id="6" name="Picture 5">
            <a:extLst>
              <a:ext uri="{FF2B5EF4-FFF2-40B4-BE49-F238E27FC236}">
                <a16:creationId xmlns:a16="http://schemas.microsoft.com/office/drawing/2014/main" id="{CF3CBE43-E3CB-4421-9187-9AAD5A4D302E}"/>
              </a:ext>
            </a:extLst>
          </p:cNvPr>
          <p:cNvPicPr>
            <a:picLocks noChangeAspect="1"/>
          </p:cNvPicPr>
          <p:nvPr/>
        </p:nvPicPr>
        <p:blipFill>
          <a:blip r:embed="rId2"/>
          <a:stretch>
            <a:fillRect/>
          </a:stretch>
        </p:blipFill>
        <p:spPr>
          <a:xfrm>
            <a:off x="1974715" y="2242738"/>
            <a:ext cx="5132281" cy="2246173"/>
          </a:xfrm>
          <a:prstGeom prst="rect">
            <a:avLst/>
          </a:prstGeom>
        </p:spPr>
      </p:pic>
      <p:sp>
        <p:nvSpPr>
          <p:cNvPr id="7" name="Rectangle 6">
            <a:extLst>
              <a:ext uri="{FF2B5EF4-FFF2-40B4-BE49-F238E27FC236}">
                <a16:creationId xmlns:a16="http://schemas.microsoft.com/office/drawing/2014/main" id="{41514B10-F657-4875-91B9-F937285A85C2}"/>
              </a:ext>
            </a:extLst>
          </p:cNvPr>
          <p:cNvSpPr/>
          <p:nvPr/>
        </p:nvSpPr>
        <p:spPr>
          <a:xfrm>
            <a:off x="3158760" y="4556352"/>
            <a:ext cx="2826479" cy="369332"/>
          </a:xfrm>
          <a:prstGeom prst="rect">
            <a:avLst/>
          </a:prstGeom>
        </p:spPr>
        <p:txBody>
          <a:bodyPr wrap="none">
            <a:spAutoFit/>
          </a:bodyPr>
          <a:lstStyle/>
          <a:p>
            <a:r>
              <a:rPr lang="en-US" dirty="0">
                <a:hlinkClick r:id="rId3"/>
              </a:rPr>
              <a:t>https://stackoverflow.com/</a:t>
            </a:r>
            <a:endParaRPr lang="en-US" dirty="0"/>
          </a:p>
        </p:txBody>
      </p:sp>
    </p:spTree>
    <p:extLst>
      <p:ext uri="{BB962C8B-B14F-4D97-AF65-F5344CB8AC3E}">
        <p14:creationId xmlns:p14="http://schemas.microsoft.com/office/powerpoint/2010/main" val="27323083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77500" lnSpcReduction="20000"/>
          </a:bodyPr>
          <a:lstStyle/>
          <a:p>
            <a:pPr marL="57136" indent="0">
              <a:buNone/>
            </a:pPr>
            <a:r>
              <a:rPr lang="en-US" dirty="0"/>
              <a:t>Cisco </a:t>
            </a:r>
            <a:r>
              <a:rPr lang="en-US" dirty="0" err="1"/>
              <a:t>DevNet</a:t>
            </a:r>
            <a:r>
              <a:rPr lang="en-US" dirty="0"/>
              <a:t> offers support to developers and programmers who want to build Cisco-enable applications or use Cisco APIs to enhance and manage their networks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Cisco </a:t>
            </a:r>
            <a:r>
              <a:rPr lang="en-US" dirty="0" err="1"/>
              <a:t>DevNet</a:t>
            </a:r>
            <a:endParaRPr lang="en-US" dirty="0"/>
          </a:p>
        </p:txBody>
      </p:sp>
      <p:pic>
        <p:nvPicPr>
          <p:cNvPr id="6" name="Picture 5">
            <a:extLst>
              <a:ext uri="{FF2B5EF4-FFF2-40B4-BE49-F238E27FC236}">
                <a16:creationId xmlns:a16="http://schemas.microsoft.com/office/drawing/2014/main" id="{36984FC7-35E0-4BC8-B847-50A6CD04913D}"/>
              </a:ext>
            </a:extLst>
          </p:cNvPr>
          <p:cNvPicPr>
            <a:picLocks noChangeAspect="1"/>
          </p:cNvPicPr>
          <p:nvPr/>
        </p:nvPicPr>
        <p:blipFill>
          <a:blip r:embed="rId2"/>
          <a:stretch>
            <a:fillRect/>
          </a:stretch>
        </p:blipFill>
        <p:spPr>
          <a:xfrm>
            <a:off x="2412460" y="2202269"/>
            <a:ext cx="4217881" cy="2261457"/>
          </a:xfrm>
          <a:prstGeom prst="rect">
            <a:avLst/>
          </a:prstGeom>
        </p:spPr>
      </p:pic>
      <p:sp>
        <p:nvSpPr>
          <p:cNvPr id="7" name="Rectangle 6">
            <a:extLst>
              <a:ext uri="{FF2B5EF4-FFF2-40B4-BE49-F238E27FC236}">
                <a16:creationId xmlns:a16="http://schemas.microsoft.com/office/drawing/2014/main" id="{4AD3CA8D-C4DA-4BF3-BF30-9E6E21275DEE}"/>
              </a:ext>
            </a:extLst>
          </p:cNvPr>
          <p:cNvSpPr/>
          <p:nvPr/>
        </p:nvSpPr>
        <p:spPr>
          <a:xfrm>
            <a:off x="2178996" y="4417853"/>
            <a:ext cx="4572000" cy="369332"/>
          </a:xfrm>
          <a:prstGeom prst="rect">
            <a:avLst/>
          </a:prstGeom>
        </p:spPr>
        <p:txBody>
          <a:bodyPr>
            <a:spAutoFit/>
          </a:bodyPr>
          <a:lstStyle/>
          <a:p>
            <a:pPr algn="ctr"/>
            <a:r>
              <a:rPr lang="en-US" dirty="0">
                <a:hlinkClick r:id="rId3"/>
              </a:rPr>
              <a:t>https://developer.cisco.com</a:t>
            </a:r>
            <a:endParaRPr lang="en-US" dirty="0"/>
          </a:p>
        </p:txBody>
      </p:sp>
    </p:spTree>
    <p:extLst>
      <p:ext uri="{BB962C8B-B14F-4D97-AF65-F5344CB8AC3E}">
        <p14:creationId xmlns:p14="http://schemas.microsoft.com/office/powerpoint/2010/main" val="19402372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Python Basics</a:t>
            </a:r>
          </a:p>
        </p:txBody>
      </p:sp>
    </p:spTree>
    <p:extLst>
      <p:ext uri="{BB962C8B-B14F-4D97-AF65-F5344CB8AC3E}">
        <p14:creationId xmlns:p14="http://schemas.microsoft.com/office/powerpoint/2010/main" val="143504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Python Interpreter</a:t>
            </a:r>
          </a:p>
        </p:txBody>
      </p:sp>
    </p:spTree>
    <p:extLst>
      <p:ext uri="{BB962C8B-B14F-4D97-AF65-F5344CB8AC3E}">
        <p14:creationId xmlns:p14="http://schemas.microsoft.com/office/powerpoint/2010/main" val="321502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515511"/>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C:\&gt; </a:t>
            </a:r>
            <a:r>
              <a:rPr lang="en-US" sz="1400" b="1" dirty="0">
                <a:solidFill>
                  <a:srgbClr val="000000"/>
                </a:solidFill>
                <a:latin typeface="Courier New" panose="02070309020205020404" pitchFamily="49" charset="0"/>
                <a:cs typeface="Courier New" panose="02070309020205020404" pitchFamily="49" charset="0"/>
              </a:rPr>
              <a:t>python</a:t>
            </a:r>
          </a:p>
          <a:p>
            <a:r>
              <a:rPr lang="en-US" sz="1400" dirty="0">
                <a:solidFill>
                  <a:srgbClr val="000000"/>
                </a:solidFill>
                <a:latin typeface="Courier New" panose="02070309020205020404" pitchFamily="49" charset="0"/>
                <a:cs typeface="Courier New" panose="02070309020205020404" pitchFamily="49" charset="0"/>
              </a:rPr>
              <a:t>Python 3.6.3 (v3.6.3:2c5fed8, Oct 3 2017, 17:26:49) [MSC v.1900 32 bit (Intel)] on win32</a:t>
            </a: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Start Python</a:t>
            </a:r>
          </a:p>
        </p:txBody>
      </p:sp>
      <p:sp>
        <p:nvSpPr>
          <p:cNvPr id="4" name="Rectangle 3">
            <a:extLst>
              <a:ext uri="{FF2B5EF4-FFF2-40B4-BE49-F238E27FC236}">
                <a16:creationId xmlns:a16="http://schemas.microsoft.com/office/drawing/2014/main" id="{5186570D-576B-41B8-9A8A-7EE5FC4DB52E}"/>
              </a:ext>
            </a:extLst>
          </p:cNvPr>
          <p:cNvSpPr/>
          <p:nvPr/>
        </p:nvSpPr>
        <p:spPr>
          <a:xfrm>
            <a:off x="536847" y="3285944"/>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5" name="TextBox 4">
            <a:extLst>
              <a:ext uri="{FF2B5EF4-FFF2-40B4-BE49-F238E27FC236}">
                <a16:creationId xmlns:a16="http://schemas.microsoft.com/office/drawing/2014/main" id="{A2327CC2-2D27-4430-8C4B-7A41991B0211}"/>
              </a:ext>
            </a:extLst>
          </p:cNvPr>
          <p:cNvSpPr txBox="1"/>
          <p:nvPr/>
        </p:nvSpPr>
        <p:spPr>
          <a:xfrm>
            <a:off x="476655" y="1070043"/>
            <a:ext cx="2208179" cy="369332"/>
          </a:xfrm>
          <a:prstGeom prst="rect">
            <a:avLst/>
          </a:prstGeom>
          <a:noFill/>
        </p:spPr>
        <p:txBody>
          <a:bodyPr wrap="square" rtlCol="0">
            <a:spAutoFit/>
          </a:bodyPr>
          <a:lstStyle/>
          <a:p>
            <a:r>
              <a:rPr lang="en-US" dirty="0"/>
              <a:t>Windows</a:t>
            </a:r>
          </a:p>
        </p:txBody>
      </p:sp>
      <p:sp>
        <p:nvSpPr>
          <p:cNvPr id="9" name="TextBox 8">
            <a:extLst>
              <a:ext uri="{FF2B5EF4-FFF2-40B4-BE49-F238E27FC236}">
                <a16:creationId xmlns:a16="http://schemas.microsoft.com/office/drawing/2014/main" id="{A5C34C4C-7B38-4DF9-9C59-24F9236C1776}"/>
              </a:ext>
            </a:extLst>
          </p:cNvPr>
          <p:cNvSpPr txBox="1"/>
          <p:nvPr/>
        </p:nvSpPr>
        <p:spPr>
          <a:xfrm>
            <a:off x="476655" y="2908571"/>
            <a:ext cx="2208179" cy="369332"/>
          </a:xfrm>
          <a:prstGeom prst="rect">
            <a:avLst/>
          </a:prstGeom>
          <a:noFill/>
        </p:spPr>
        <p:txBody>
          <a:bodyPr wrap="square" rtlCol="0">
            <a:spAutoFit/>
          </a:bodyPr>
          <a:lstStyle/>
          <a:p>
            <a:r>
              <a:rPr lang="en-US" dirty="0"/>
              <a:t>Mac or Linux</a:t>
            </a:r>
          </a:p>
        </p:txBody>
      </p:sp>
    </p:spTree>
    <p:extLst>
      <p:ext uri="{BB962C8B-B14F-4D97-AF65-F5344CB8AC3E}">
        <p14:creationId xmlns:p14="http://schemas.microsoft.com/office/powerpoint/2010/main" val="3207750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Presenter Name</a:t>
            </a:r>
          </a:p>
        </p:txBody>
      </p:sp>
      <p:sp>
        <p:nvSpPr>
          <p:cNvPr id="3" name="Text Placeholder 2"/>
          <p:cNvSpPr>
            <a:spLocks noGrp="1"/>
          </p:cNvSpPr>
          <p:nvPr>
            <p:ph type="body" sz="quarter" idx="11"/>
          </p:nvPr>
        </p:nvSpPr>
        <p:spPr/>
        <p:txBody>
          <a:bodyPr/>
          <a:lstStyle/>
          <a:p>
            <a:r>
              <a:rPr lang="en-US" dirty="0"/>
              <a:t>Presenter Info (Title, School, etc.)</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a:xfrm>
            <a:off x="463293" y="3211463"/>
            <a:ext cx="7196242" cy="299001"/>
          </a:xfrm>
        </p:spPr>
        <p:txBody>
          <a:bodyPr/>
          <a:lstStyle/>
          <a:p>
            <a:r>
              <a:rPr lang="en-US" sz="1800" dirty="0"/>
              <a:t>Chapter 1: Introduction to Basic Programming with Python</a:t>
            </a:r>
          </a:p>
        </p:txBody>
      </p:sp>
      <p:sp>
        <p:nvSpPr>
          <p:cNvPr id="6" name="Title 5"/>
          <p:cNvSpPr>
            <a:spLocks noGrp="1"/>
          </p:cNvSpPr>
          <p:nvPr>
            <p:ph type="ctrTitle"/>
          </p:nvPr>
        </p:nvSpPr>
        <p:spPr>
          <a:xfrm>
            <a:off x="425765" y="2639977"/>
            <a:ext cx="7233770" cy="644730"/>
          </a:xfrm>
        </p:spPr>
        <p:txBody>
          <a:bodyPr/>
          <a:lstStyle/>
          <a:p>
            <a:r>
              <a:rPr lang="en-US" sz="3600" dirty="0"/>
              <a:t>Model Driven Programmability</a:t>
            </a:r>
            <a:br>
              <a:rPr lang="en-US" sz="3600" dirty="0"/>
            </a:br>
            <a:r>
              <a:rPr lang="en-US" sz="3600" i="1" dirty="0"/>
              <a:t>YANG/RESTCONF/NETCONF</a:t>
            </a:r>
            <a:endParaRPr lang="en-US" sz="3600" dirty="0"/>
          </a:p>
        </p:txBody>
      </p:sp>
    </p:spTree>
    <p:extLst>
      <p:ext uri="{BB962C8B-B14F-4D97-AF65-F5344CB8AC3E}">
        <p14:creationId xmlns:p14="http://schemas.microsoft.com/office/powerpoint/2010/main" val="3257906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223681"/>
            <a:ext cx="8106112"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2+3</a:t>
            </a:r>
          </a:p>
          <a:p>
            <a:r>
              <a:rPr lang="en-US" sz="1400" dirty="0">
                <a:solidFill>
                  <a:srgbClr val="000000"/>
                </a:solidFill>
                <a:latin typeface="Courier New" panose="02070309020205020404" pitchFamily="49" charset="0"/>
                <a:cs typeface="Courier New" panose="02070309020205020404" pitchFamily="49" charset="0"/>
              </a:rPr>
              <a:t>5</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10-4</a:t>
            </a:r>
          </a:p>
          <a:p>
            <a:r>
              <a:rPr lang="en-US" sz="1400" dirty="0">
                <a:solidFill>
                  <a:srgbClr val="000000"/>
                </a:solidFill>
                <a:latin typeface="Courier New" panose="02070309020205020404" pitchFamily="49" charset="0"/>
                <a:cs typeface="Courier New" panose="02070309020205020404" pitchFamily="49" charset="0"/>
              </a:rPr>
              <a:t>6</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2*4</a:t>
            </a:r>
          </a:p>
          <a:p>
            <a:r>
              <a:rPr lang="en-US" sz="1400" dirty="0">
                <a:solidFill>
                  <a:srgbClr val="000000"/>
                </a:solidFill>
                <a:latin typeface="Courier New" panose="02070309020205020404" pitchFamily="49" charset="0"/>
                <a:cs typeface="Courier New" panose="02070309020205020404" pitchFamily="49" charset="0"/>
              </a:rPr>
              <a:t>8</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20/5</a:t>
            </a:r>
          </a:p>
          <a:p>
            <a:r>
              <a:rPr lang="en-US" sz="1400" dirty="0">
                <a:solidFill>
                  <a:srgbClr val="000000"/>
                </a:solidFill>
                <a:latin typeface="Courier New" panose="02070309020205020404" pitchFamily="49" charset="0"/>
                <a:cs typeface="Courier New" panose="02070309020205020404" pitchFamily="49" charset="0"/>
              </a:rPr>
              <a:t>4</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3**2</a:t>
            </a:r>
          </a:p>
          <a:p>
            <a:r>
              <a:rPr lang="en-US" sz="1400" dirty="0">
                <a:solidFill>
                  <a:srgbClr val="000000"/>
                </a:solidFill>
                <a:latin typeface="Courier New" panose="02070309020205020404" pitchFamily="49" charset="0"/>
                <a:cs typeface="Courier New" panose="02070309020205020404" pitchFamily="49" charset="0"/>
              </a:rPr>
              <a:t>9</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Interactive Interpreter as a Calculator</a:t>
            </a:r>
          </a:p>
        </p:txBody>
      </p:sp>
    </p:spTree>
    <p:extLst>
      <p:ext uri="{BB962C8B-B14F-4D97-AF65-F5344CB8AC3E}">
        <p14:creationId xmlns:p14="http://schemas.microsoft.com/office/powerpoint/2010/main" val="38296710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World!")</a:t>
            </a:r>
          </a:p>
          <a:p>
            <a:r>
              <a:rPr lang="en-US" sz="1400" dirty="0">
                <a:solidFill>
                  <a:srgbClr val="000000"/>
                </a:solidFill>
                <a:latin typeface="Courier New" panose="02070309020205020404" pitchFamily="49" charset="0"/>
                <a:cs typeface="Courier New" panose="02070309020205020404" pitchFamily="49" charset="0"/>
              </a:rPr>
              <a:t>Hello World!</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347788"/>
            <a:ext cx="3298965" cy="3168210"/>
          </a:xfrm>
        </p:spPr>
        <p:txBody>
          <a:bodyPr>
            <a:normAutofit/>
          </a:bodyPr>
          <a:lstStyle/>
          <a:p>
            <a:r>
              <a:rPr lang="en-US" sz="2400" dirty="0"/>
              <a:t>Strings can be enclosed with single quotes or double quotes.</a:t>
            </a:r>
          </a:p>
          <a:p>
            <a:r>
              <a:rPr lang="en-US" sz="2400" dirty="0"/>
              <a:t>To remove the single quotes in the output, use the print command.</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Interpreter to print Hello World</a:t>
            </a:r>
          </a:p>
        </p:txBody>
      </p:sp>
    </p:spTree>
    <p:extLst>
      <p:ext uri="{BB962C8B-B14F-4D97-AF65-F5344CB8AC3E}">
        <p14:creationId xmlns:p14="http://schemas.microsoft.com/office/powerpoint/2010/main" val="134869001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677055" y="2917399"/>
            <a:ext cx="4985238" cy="154030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quit()</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idle3</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sz="2400" dirty="0"/>
              <a:t>Python includes the Integrated Development Environment (IDLE)</a:t>
            </a:r>
          </a:p>
          <a:p>
            <a:r>
              <a:rPr lang="en-US" sz="2400" dirty="0"/>
              <a:t>Windows - open IDLE from the Start menu </a:t>
            </a:r>
          </a:p>
          <a:p>
            <a:r>
              <a:rPr lang="en-US" sz="2400" dirty="0"/>
              <a:t>Mac or Linux - open IDLE from the command line.</a:t>
            </a:r>
            <a:endParaRPr lang="en-US" dirty="0"/>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normAutofit/>
          </a:bodyPr>
          <a:lstStyle/>
          <a:p>
            <a:r>
              <a:rPr lang="en-US" dirty="0"/>
              <a:t>Quit the Interpreter and Start IDLE</a:t>
            </a:r>
          </a:p>
        </p:txBody>
      </p:sp>
      <p:sp>
        <p:nvSpPr>
          <p:cNvPr id="5" name="TextBox 4">
            <a:extLst>
              <a:ext uri="{FF2B5EF4-FFF2-40B4-BE49-F238E27FC236}">
                <a16:creationId xmlns:a16="http://schemas.microsoft.com/office/drawing/2014/main" id="{649D28DB-B36D-47FF-8F68-56C06196D3A8}"/>
              </a:ext>
            </a:extLst>
          </p:cNvPr>
          <p:cNvSpPr txBox="1"/>
          <p:nvPr/>
        </p:nvSpPr>
        <p:spPr>
          <a:xfrm>
            <a:off x="3677055" y="1329815"/>
            <a:ext cx="2208179" cy="369332"/>
          </a:xfrm>
          <a:prstGeom prst="rect">
            <a:avLst/>
          </a:prstGeom>
          <a:noFill/>
        </p:spPr>
        <p:txBody>
          <a:bodyPr wrap="square" rtlCol="0">
            <a:spAutoFit/>
          </a:bodyPr>
          <a:lstStyle/>
          <a:p>
            <a:r>
              <a:rPr lang="en-US" dirty="0"/>
              <a:t>Windows</a:t>
            </a:r>
          </a:p>
        </p:txBody>
      </p:sp>
      <p:sp>
        <p:nvSpPr>
          <p:cNvPr id="7" name="TextBox 6">
            <a:extLst>
              <a:ext uri="{FF2B5EF4-FFF2-40B4-BE49-F238E27FC236}">
                <a16:creationId xmlns:a16="http://schemas.microsoft.com/office/drawing/2014/main" id="{D0D0B3A6-22DF-47CA-B3A2-EFCDD15620FC}"/>
              </a:ext>
            </a:extLst>
          </p:cNvPr>
          <p:cNvSpPr txBox="1"/>
          <p:nvPr/>
        </p:nvSpPr>
        <p:spPr>
          <a:xfrm>
            <a:off x="3677055" y="2544890"/>
            <a:ext cx="2208179" cy="369332"/>
          </a:xfrm>
          <a:prstGeom prst="rect">
            <a:avLst/>
          </a:prstGeom>
          <a:noFill/>
        </p:spPr>
        <p:txBody>
          <a:bodyPr wrap="square" rtlCol="0">
            <a:spAutoFit/>
          </a:bodyPr>
          <a:lstStyle/>
          <a:p>
            <a:r>
              <a:rPr lang="en-US" dirty="0"/>
              <a:t>Mac or Linux</a:t>
            </a:r>
          </a:p>
        </p:txBody>
      </p:sp>
      <p:sp>
        <p:nvSpPr>
          <p:cNvPr id="2" name="Rectangle 1">
            <a:extLst>
              <a:ext uri="{FF2B5EF4-FFF2-40B4-BE49-F238E27FC236}">
                <a16:creationId xmlns:a16="http://schemas.microsoft.com/office/drawing/2014/main" id="{E8428E59-860A-4F3B-BD74-5B568811451E}"/>
              </a:ext>
            </a:extLst>
          </p:cNvPr>
          <p:cNvSpPr/>
          <p:nvPr/>
        </p:nvSpPr>
        <p:spPr>
          <a:xfrm>
            <a:off x="3677055" y="1697866"/>
            <a:ext cx="4572000" cy="646331"/>
          </a:xfrm>
          <a:prstGeom prst="rect">
            <a:avLst/>
          </a:prstGeom>
        </p:spPr>
        <p:txBody>
          <a:bodyPr>
            <a:spAutoFit/>
          </a:bodyPr>
          <a:lstStyle/>
          <a:p>
            <a:r>
              <a:rPr lang="en-US" b="1" dirty="0">
                <a:solidFill>
                  <a:srgbClr val="2D3B45"/>
                </a:solidFill>
                <a:latin typeface="LatoWeb"/>
              </a:rPr>
              <a:t>Start &gt; Python 3.x &gt;  IDLE (Python 3.x 32-bit)</a:t>
            </a:r>
            <a:r>
              <a:rPr lang="en-US" dirty="0">
                <a:solidFill>
                  <a:srgbClr val="2D3B45"/>
                </a:solidFill>
                <a:latin typeface="LatoWeb"/>
              </a:rPr>
              <a:t>.</a:t>
            </a:r>
            <a:endParaRPr lang="en-US" dirty="0"/>
          </a:p>
        </p:txBody>
      </p:sp>
    </p:spTree>
    <p:extLst>
      <p:ext uri="{BB962C8B-B14F-4D97-AF65-F5344CB8AC3E}">
        <p14:creationId xmlns:p14="http://schemas.microsoft.com/office/powerpoint/2010/main" val="1350585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Provides color coding</a:t>
            </a:r>
          </a:p>
          <a:p>
            <a:r>
              <a:rPr lang="en-US" dirty="0"/>
              <a:t>Includes a text editor for writing programs</a:t>
            </a:r>
          </a:p>
          <a:p>
            <a:r>
              <a:rPr lang="en-US" dirty="0"/>
              <a:t>Quickly save and run programs </a:t>
            </a:r>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IDLE Benefits</a:t>
            </a:r>
          </a:p>
        </p:txBody>
      </p:sp>
      <p:pic>
        <p:nvPicPr>
          <p:cNvPr id="2" name="Picture 1">
            <a:extLst>
              <a:ext uri="{FF2B5EF4-FFF2-40B4-BE49-F238E27FC236}">
                <a16:creationId xmlns:a16="http://schemas.microsoft.com/office/drawing/2014/main" id="{F4908BDF-D8C5-4FFC-9EF2-F2780D582E9B}"/>
              </a:ext>
            </a:extLst>
          </p:cNvPr>
          <p:cNvPicPr>
            <a:picLocks noChangeAspect="1"/>
          </p:cNvPicPr>
          <p:nvPr/>
        </p:nvPicPr>
        <p:blipFill>
          <a:blip r:embed="rId3"/>
          <a:stretch>
            <a:fillRect/>
          </a:stretch>
        </p:blipFill>
        <p:spPr>
          <a:xfrm>
            <a:off x="4509370" y="1106561"/>
            <a:ext cx="4017988" cy="3465439"/>
          </a:xfrm>
          <a:prstGeom prst="rect">
            <a:avLst/>
          </a:prstGeom>
        </p:spPr>
      </p:pic>
    </p:spTree>
    <p:extLst>
      <p:ext uri="{BB962C8B-B14F-4D97-AF65-F5344CB8AC3E}">
        <p14:creationId xmlns:p14="http://schemas.microsoft.com/office/powerpoint/2010/main" val="25688265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366DF-47C2-4CCE-BA2F-EA26F900CF28}"/>
              </a:ext>
            </a:extLst>
          </p:cNvPr>
          <p:cNvSpPr>
            <a:spLocks noGrp="1"/>
          </p:cNvSpPr>
          <p:nvPr>
            <p:ph type="body" sz="quarter" idx="10"/>
          </p:nvPr>
        </p:nvSpPr>
        <p:spPr/>
        <p:txBody>
          <a:bodyPr>
            <a:normAutofit fontScale="85000" lnSpcReduction="20000"/>
          </a:bodyPr>
          <a:lstStyle/>
          <a:p>
            <a:pPr marL="571486" indent="-514350">
              <a:buFont typeface="+mj-lt"/>
              <a:buAutoNum type="arabicPeriod"/>
            </a:pPr>
            <a:r>
              <a:rPr lang="en-US" dirty="0"/>
              <a:t>In IDLE, click </a:t>
            </a:r>
            <a:r>
              <a:rPr lang="en-US" b="1" dirty="0"/>
              <a:t>File &gt; New File (</a:t>
            </a:r>
            <a:r>
              <a:rPr lang="en-US" b="1" dirty="0" err="1"/>
              <a:t>Ctrl+N</a:t>
            </a:r>
            <a:r>
              <a:rPr lang="en-US" b="1" dirty="0"/>
              <a:t>) </a:t>
            </a:r>
            <a:r>
              <a:rPr lang="en-US" dirty="0"/>
              <a:t>to open an Untitled script file.</a:t>
            </a:r>
          </a:p>
          <a:p>
            <a:pPr marL="571486" indent="-514350">
              <a:buFont typeface="+mj-lt"/>
              <a:buAutoNum type="arabicPeriod"/>
            </a:pPr>
            <a:r>
              <a:rPr lang="en-US" dirty="0"/>
              <a:t>Save the file as </a:t>
            </a:r>
            <a:r>
              <a:rPr lang="en-US" dirty="0">
                <a:solidFill>
                  <a:schemeClr val="accent2"/>
                </a:solidFill>
              </a:rPr>
              <a:t>01_hello-world.py</a:t>
            </a:r>
            <a:r>
              <a:rPr lang="en-US" dirty="0"/>
              <a:t> in your project directory.</a:t>
            </a:r>
          </a:p>
          <a:p>
            <a:pPr marL="571486" indent="-514350">
              <a:buFont typeface="+mj-lt"/>
              <a:buAutoNum type="arabicPeriod"/>
            </a:pPr>
            <a:r>
              <a:rPr lang="en-US" dirty="0"/>
              <a:t>Enter the following in the script:</a:t>
            </a:r>
          </a:p>
          <a:p>
            <a:pPr marL="687243" lvl="3" indent="0">
              <a:buNone/>
            </a:pPr>
            <a:r>
              <a:rPr lang="en-US" sz="2900" dirty="0">
                <a:latin typeface="Courier New" panose="02070309020205020404" pitchFamily="49" charset="0"/>
                <a:cs typeface="Courier New" panose="02070309020205020404" pitchFamily="49" charset="0"/>
              </a:rPr>
              <a:t>print("Hello World!")</a:t>
            </a:r>
            <a:endParaRPr lang="en-US" dirty="0">
              <a:latin typeface="Courier New" panose="02070309020205020404" pitchFamily="49" charset="0"/>
              <a:cs typeface="Courier New" panose="02070309020205020404" pitchFamily="49" charset="0"/>
            </a:endParaRPr>
          </a:p>
          <a:p>
            <a:pPr marL="571486" indent="-514350">
              <a:buFont typeface="+mj-lt"/>
              <a:buAutoNum type="arabicPeriod"/>
            </a:pPr>
            <a:r>
              <a:rPr lang="en-US" dirty="0"/>
              <a:t>Save the script; click </a:t>
            </a:r>
            <a:r>
              <a:rPr lang="en-US" b="1" dirty="0"/>
              <a:t>File &gt; Save (</a:t>
            </a:r>
            <a:r>
              <a:rPr lang="en-US" b="1" dirty="0" err="1"/>
              <a:t>Ctrl+S</a:t>
            </a:r>
            <a:r>
              <a:rPr lang="en-US" b="1" dirty="0"/>
              <a:t>)</a:t>
            </a:r>
          </a:p>
          <a:p>
            <a:pPr marL="571486" indent="-514350">
              <a:buFont typeface="+mj-lt"/>
              <a:buAutoNum type="arabicPeriod"/>
            </a:pPr>
            <a:r>
              <a:rPr lang="en-US" dirty="0"/>
              <a:t>Run the script; click </a:t>
            </a:r>
            <a:r>
              <a:rPr lang="en-US" b="1" dirty="0"/>
              <a:t>Run &gt; Run Module (F5)</a:t>
            </a:r>
          </a:p>
          <a:p>
            <a:endParaRPr lang="en-US" dirty="0"/>
          </a:p>
        </p:txBody>
      </p:sp>
      <p:sp>
        <p:nvSpPr>
          <p:cNvPr id="3" name="Title 2">
            <a:extLst>
              <a:ext uri="{FF2B5EF4-FFF2-40B4-BE49-F238E27FC236}">
                <a16:creationId xmlns:a16="http://schemas.microsoft.com/office/drawing/2014/main" id="{A15F83D7-A3D4-478C-A375-B3D41D008CE5}"/>
              </a:ext>
            </a:extLst>
          </p:cNvPr>
          <p:cNvSpPr>
            <a:spLocks noGrp="1"/>
          </p:cNvSpPr>
          <p:nvPr>
            <p:ph type="title"/>
          </p:nvPr>
        </p:nvSpPr>
        <p:spPr/>
        <p:txBody>
          <a:bodyPr>
            <a:normAutofit fontScale="90000"/>
          </a:bodyPr>
          <a:lstStyle/>
          <a:p>
            <a:r>
              <a:rPr lang="en-US" dirty="0"/>
              <a:t>Activity - Write, Save, and Run Your First Program</a:t>
            </a:r>
          </a:p>
        </p:txBody>
      </p:sp>
    </p:spTree>
    <p:extLst>
      <p:ext uri="{BB962C8B-B14F-4D97-AF65-F5344CB8AC3E}">
        <p14:creationId xmlns:p14="http://schemas.microsoft.com/office/powerpoint/2010/main" val="13827340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73469-94A2-49E2-9CA7-A058CDEBC8F2}"/>
              </a:ext>
            </a:extLst>
          </p:cNvPr>
          <p:cNvSpPr>
            <a:spLocks noGrp="1"/>
          </p:cNvSpPr>
          <p:nvPr>
            <p:ph type="title"/>
          </p:nvPr>
        </p:nvSpPr>
        <p:spPr/>
        <p:txBody>
          <a:bodyPr/>
          <a:lstStyle/>
          <a:p>
            <a:r>
              <a:rPr lang="en-US" dirty="0"/>
              <a:t>First Program and Output</a:t>
            </a:r>
          </a:p>
        </p:txBody>
      </p:sp>
      <p:pic>
        <p:nvPicPr>
          <p:cNvPr id="5" name="Picture 4">
            <a:extLst>
              <a:ext uri="{FF2B5EF4-FFF2-40B4-BE49-F238E27FC236}">
                <a16:creationId xmlns:a16="http://schemas.microsoft.com/office/drawing/2014/main" id="{F749E7CB-98D1-415E-92EC-50919484807F}"/>
              </a:ext>
            </a:extLst>
          </p:cNvPr>
          <p:cNvPicPr>
            <a:picLocks noChangeAspect="1"/>
          </p:cNvPicPr>
          <p:nvPr/>
        </p:nvPicPr>
        <p:blipFill>
          <a:blip r:embed="rId3"/>
          <a:stretch>
            <a:fillRect/>
          </a:stretch>
        </p:blipFill>
        <p:spPr>
          <a:xfrm>
            <a:off x="901875" y="1201820"/>
            <a:ext cx="7327726" cy="3480503"/>
          </a:xfrm>
          <a:prstGeom prst="rect">
            <a:avLst/>
          </a:prstGeom>
        </p:spPr>
      </p:pic>
      <p:sp>
        <p:nvSpPr>
          <p:cNvPr id="6" name="TextBox 5">
            <a:extLst>
              <a:ext uri="{FF2B5EF4-FFF2-40B4-BE49-F238E27FC236}">
                <a16:creationId xmlns:a16="http://schemas.microsoft.com/office/drawing/2014/main" id="{DD3DB5E9-074E-43B1-B530-10DAFC42CBCF}"/>
              </a:ext>
            </a:extLst>
          </p:cNvPr>
          <p:cNvSpPr txBox="1"/>
          <p:nvPr/>
        </p:nvSpPr>
        <p:spPr>
          <a:xfrm>
            <a:off x="1653435" y="3144033"/>
            <a:ext cx="1954060" cy="369332"/>
          </a:xfrm>
          <a:prstGeom prst="rect">
            <a:avLst/>
          </a:prstGeom>
          <a:solidFill>
            <a:schemeClr val="accent6">
              <a:lumMod val="20000"/>
              <a:lumOff val="80000"/>
            </a:schemeClr>
          </a:solidFill>
        </p:spPr>
        <p:txBody>
          <a:bodyPr wrap="square" rtlCol="0">
            <a:spAutoFit/>
          </a:bodyPr>
          <a:lstStyle/>
          <a:p>
            <a:pPr algn="ctr"/>
            <a:r>
              <a:rPr lang="en-US" dirty="0"/>
              <a:t>Program File</a:t>
            </a:r>
          </a:p>
        </p:txBody>
      </p:sp>
      <p:sp>
        <p:nvSpPr>
          <p:cNvPr id="7" name="TextBox 6">
            <a:extLst>
              <a:ext uri="{FF2B5EF4-FFF2-40B4-BE49-F238E27FC236}">
                <a16:creationId xmlns:a16="http://schemas.microsoft.com/office/drawing/2014/main" id="{00658D69-9AD7-44CF-ADC4-36A64984164D}"/>
              </a:ext>
            </a:extLst>
          </p:cNvPr>
          <p:cNvSpPr txBox="1"/>
          <p:nvPr/>
        </p:nvSpPr>
        <p:spPr>
          <a:xfrm>
            <a:off x="5311035" y="3144033"/>
            <a:ext cx="1954060" cy="369332"/>
          </a:xfrm>
          <a:prstGeom prst="rect">
            <a:avLst/>
          </a:prstGeom>
          <a:solidFill>
            <a:schemeClr val="accent6">
              <a:lumMod val="20000"/>
              <a:lumOff val="80000"/>
            </a:schemeClr>
          </a:solidFill>
        </p:spPr>
        <p:txBody>
          <a:bodyPr wrap="square" rtlCol="0">
            <a:spAutoFit/>
          </a:bodyPr>
          <a:lstStyle/>
          <a:p>
            <a:pPr algn="ctr"/>
            <a:r>
              <a:rPr lang="en-US" dirty="0"/>
              <a:t>Output</a:t>
            </a:r>
          </a:p>
        </p:txBody>
      </p:sp>
    </p:spTree>
    <p:extLst>
      <p:ext uri="{BB962C8B-B14F-4D97-AF65-F5344CB8AC3E}">
        <p14:creationId xmlns:p14="http://schemas.microsoft.com/office/powerpoint/2010/main" val="9636887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Data Types, Variables, and Conversions</a:t>
            </a:r>
          </a:p>
        </p:txBody>
      </p:sp>
    </p:spTree>
    <p:extLst>
      <p:ext uri="{BB962C8B-B14F-4D97-AF65-F5344CB8AC3E}">
        <p14:creationId xmlns:p14="http://schemas.microsoft.com/office/powerpoint/2010/main" val="19594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type(98.6)</a:t>
            </a:r>
          </a:p>
          <a:p>
            <a:r>
              <a:rPr lang="en-US" sz="1400" dirty="0">
                <a:solidFill>
                  <a:srgbClr val="000000"/>
                </a:solidFill>
                <a:latin typeface="Courier New" panose="02070309020205020404" pitchFamily="49" charset="0"/>
                <a:cs typeface="Courier New" panose="02070309020205020404" pitchFamily="49" charset="0"/>
              </a:rPr>
              <a:t>&lt;class 'float'&gt;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type("Hi!")</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str</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type(True)</a:t>
            </a:r>
          </a:p>
          <a:p>
            <a:r>
              <a:rPr lang="en-US" sz="1400" dirty="0">
                <a:solidFill>
                  <a:srgbClr val="000000"/>
                </a:solidFill>
                <a:latin typeface="Courier New" panose="02070309020205020404" pitchFamily="49" charset="0"/>
                <a:cs typeface="Courier New" panose="02070309020205020404" pitchFamily="49" charset="0"/>
              </a:rPr>
              <a:t>&lt;class 'bool'&gt;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The four basic data types we will use are:</a:t>
            </a:r>
          </a:p>
          <a:p>
            <a:pPr lvl="1"/>
            <a:r>
              <a:rPr lang="en-US" dirty="0"/>
              <a:t>Integer</a:t>
            </a:r>
          </a:p>
          <a:p>
            <a:pPr lvl="1"/>
            <a:r>
              <a:rPr lang="en-US" dirty="0"/>
              <a:t>Float</a:t>
            </a:r>
          </a:p>
          <a:p>
            <a:pPr lvl="1"/>
            <a:r>
              <a:rPr lang="en-US" dirty="0"/>
              <a:t>String</a:t>
            </a:r>
          </a:p>
          <a:p>
            <a:pPr lvl="1"/>
            <a:r>
              <a:rPr lang="en-US" dirty="0"/>
              <a:t>Boolean</a:t>
            </a:r>
          </a:p>
          <a:p>
            <a:r>
              <a:rPr lang="en-US" dirty="0"/>
              <a:t>Use the type() command to determine the data type.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Basic Data Types</a:t>
            </a:r>
          </a:p>
        </p:txBody>
      </p:sp>
    </p:spTree>
    <p:extLst>
      <p:ext uri="{BB962C8B-B14F-4D97-AF65-F5344CB8AC3E}">
        <p14:creationId xmlns:p14="http://schemas.microsoft.com/office/powerpoint/2010/main" val="4571608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935254" y="1223681"/>
            <a:ext cx="3760337"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1&lt;2</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1&gt;2</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1&lt;=1</a:t>
            </a:r>
          </a:p>
          <a:p>
            <a:r>
              <a:rPr lang="en-US" sz="1400" dirty="0">
                <a:solidFill>
                  <a:srgbClr val="000000"/>
                </a:solidFill>
                <a:latin typeface="Courier New" panose="02070309020205020404" pitchFamily="49" charset="0"/>
                <a:cs typeface="Courier New" panose="02070309020205020404" pitchFamily="49" charset="0"/>
              </a:rPr>
              <a:t>True</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Boolean Comparison Operators</a:t>
            </a:r>
          </a:p>
        </p:txBody>
      </p:sp>
      <p:graphicFrame>
        <p:nvGraphicFramePr>
          <p:cNvPr id="4" name="Table 3">
            <a:extLst>
              <a:ext uri="{FF2B5EF4-FFF2-40B4-BE49-F238E27FC236}">
                <a16:creationId xmlns:a16="http://schemas.microsoft.com/office/drawing/2014/main" id="{292F4FCD-A291-4E94-9110-D78BA86B3CEE}"/>
              </a:ext>
            </a:extLst>
          </p:cNvPr>
          <p:cNvGraphicFramePr>
            <a:graphicFrameLocks noGrp="1"/>
          </p:cNvGraphicFramePr>
          <p:nvPr>
            <p:extLst>
              <p:ext uri="{D42A27DB-BD31-4B8C-83A1-F6EECF244321}">
                <p14:modId xmlns:p14="http://schemas.microsoft.com/office/powerpoint/2010/main" val="1536721897"/>
              </p:ext>
            </p:extLst>
          </p:nvPr>
        </p:nvGraphicFramePr>
        <p:xfrm>
          <a:off x="659704" y="1216155"/>
          <a:ext cx="4037556" cy="2992591"/>
        </p:xfrm>
        <a:graphic>
          <a:graphicData uri="http://schemas.openxmlformats.org/drawingml/2006/table">
            <a:tbl>
              <a:tblPr firstRow="1" bandRow="1">
                <a:tableStyleId>{5C22544A-7EE6-4342-B048-85BDC9FD1C3A}</a:tableStyleId>
              </a:tblPr>
              <a:tblGrid>
                <a:gridCol w="1043836">
                  <a:extLst>
                    <a:ext uri="{9D8B030D-6E8A-4147-A177-3AD203B41FA5}">
                      <a16:colId xmlns:a16="http://schemas.microsoft.com/office/drawing/2014/main" val="1190974915"/>
                    </a:ext>
                  </a:extLst>
                </a:gridCol>
                <a:gridCol w="2993720">
                  <a:extLst>
                    <a:ext uri="{9D8B030D-6E8A-4147-A177-3AD203B41FA5}">
                      <a16:colId xmlns:a16="http://schemas.microsoft.com/office/drawing/2014/main" val="1137768462"/>
                    </a:ext>
                  </a:extLst>
                </a:gridCol>
              </a:tblGrid>
              <a:tr h="427513">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5375715"/>
                  </a:ext>
                </a:extLst>
              </a:tr>
              <a:tr h="427513">
                <a:tc>
                  <a:txBody>
                    <a:bodyPr/>
                    <a:lstStyle/>
                    <a:p>
                      <a:r>
                        <a:rPr lang="en-US" b="1" dirty="0"/>
                        <a:t>&gt;</a:t>
                      </a:r>
                    </a:p>
                  </a:txBody>
                  <a:tcPr/>
                </a:tc>
                <a:tc>
                  <a:txBody>
                    <a:bodyPr/>
                    <a:lstStyle/>
                    <a:p>
                      <a:r>
                        <a:rPr lang="en-US" dirty="0"/>
                        <a:t>Greater than</a:t>
                      </a:r>
                    </a:p>
                  </a:txBody>
                  <a:tcPr/>
                </a:tc>
                <a:extLst>
                  <a:ext uri="{0D108BD9-81ED-4DB2-BD59-A6C34878D82A}">
                    <a16:rowId xmlns:a16="http://schemas.microsoft.com/office/drawing/2014/main" val="3633982303"/>
                  </a:ext>
                </a:extLst>
              </a:tr>
              <a:tr h="427513">
                <a:tc>
                  <a:txBody>
                    <a:bodyPr/>
                    <a:lstStyle/>
                    <a:p>
                      <a:r>
                        <a:rPr lang="en-US" b="1" dirty="0"/>
                        <a:t>&lt;</a:t>
                      </a:r>
                    </a:p>
                  </a:txBody>
                  <a:tcPr/>
                </a:tc>
                <a:tc>
                  <a:txBody>
                    <a:bodyPr/>
                    <a:lstStyle/>
                    <a:p>
                      <a:r>
                        <a:rPr lang="en-US" dirty="0"/>
                        <a:t>Less than</a:t>
                      </a:r>
                    </a:p>
                  </a:txBody>
                  <a:tcPr/>
                </a:tc>
                <a:extLst>
                  <a:ext uri="{0D108BD9-81ED-4DB2-BD59-A6C34878D82A}">
                    <a16:rowId xmlns:a16="http://schemas.microsoft.com/office/drawing/2014/main" val="2857383243"/>
                  </a:ext>
                </a:extLst>
              </a:tr>
              <a:tr h="427513">
                <a:tc>
                  <a:txBody>
                    <a:bodyPr/>
                    <a:lstStyle/>
                    <a:p>
                      <a:r>
                        <a:rPr lang="en-US" b="1" dirty="0"/>
                        <a:t>==</a:t>
                      </a:r>
                    </a:p>
                  </a:txBody>
                  <a:tcPr/>
                </a:tc>
                <a:tc>
                  <a:txBody>
                    <a:bodyPr/>
                    <a:lstStyle/>
                    <a:p>
                      <a:r>
                        <a:rPr lang="en-US" dirty="0"/>
                        <a:t>Equal to</a:t>
                      </a:r>
                    </a:p>
                  </a:txBody>
                  <a:tcPr/>
                </a:tc>
                <a:extLst>
                  <a:ext uri="{0D108BD9-81ED-4DB2-BD59-A6C34878D82A}">
                    <a16:rowId xmlns:a16="http://schemas.microsoft.com/office/drawing/2014/main" val="844907466"/>
                  </a:ext>
                </a:extLst>
              </a:tr>
              <a:tr h="427513">
                <a:tc>
                  <a:txBody>
                    <a:bodyPr/>
                    <a:lstStyle/>
                    <a:p>
                      <a:r>
                        <a:rPr lang="en-US" b="1" dirty="0"/>
                        <a:t>!=</a:t>
                      </a:r>
                    </a:p>
                  </a:txBody>
                  <a:tcPr/>
                </a:tc>
                <a:tc>
                  <a:txBody>
                    <a:bodyPr/>
                    <a:lstStyle/>
                    <a:p>
                      <a:r>
                        <a:rPr lang="en-US" dirty="0"/>
                        <a:t>Not equal to</a:t>
                      </a:r>
                    </a:p>
                  </a:txBody>
                  <a:tcPr/>
                </a:tc>
                <a:extLst>
                  <a:ext uri="{0D108BD9-81ED-4DB2-BD59-A6C34878D82A}">
                    <a16:rowId xmlns:a16="http://schemas.microsoft.com/office/drawing/2014/main" val="2403934303"/>
                  </a:ext>
                </a:extLst>
              </a:tr>
              <a:tr h="427513">
                <a:tc>
                  <a:txBody>
                    <a:bodyPr/>
                    <a:lstStyle/>
                    <a:p>
                      <a:r>
                        <a:rPr lang="en-US" b="1" dirty="0"/>
                        <a:t>&gt;=</a:t>
                      </a:r>
                    </a:p>
                  </a:txBody>
                  <a:tcPr/>
                </a:tc>
                <a:tc>
                  <a:txBody>
                    <a:bodyPr/>
                    <a:lstStyle/>
                    <a:p>
                      <a:r>
                        <a:rPr lang="en-US" dirty="0"/>
                        <a:t>Greater than or equal to</a:t>
                      </a:r>
                    </a:p>
                  </a:txBody>
                  <a:tcPr/>
                </a:tc>
                <a:extLst>
                  <a:ext uri="{0D108BD9-81ED-4DB2-BD59-A6C34878D82A}">
                    <a16:rowId xmlns:a16="http://schemas.microsoft.com/office/drawing/2014/main" val="2226170865"/>
                  </a:ext>
                </a:extLst>
              </a:tr>
              <a:tr h="427513">
                <a:tc>
                  <a:txBody>
                    <a:bodyPr/>
                    <a:lstStyle/>
                    <a:p>
                      <a:r>
                        <a:rPr lang="en-US" b="1" dirty="0"/>
                        <a:t>&lt;=</a:t>
                      </a:r>
                    </a:p>
                  </a:txBody>
                  <a:tcPr/>
                </a:tc>
                <a:tc>
                  <a:txBody>
                    <a:bodyPr/>
                    <a:lstStyle/>
                    <a:p>
                      <a:r>
                        <a:rPr lang="en-US" dirty="0"/>
                        <a:t>Less than or equal to</a:t>
                      </a:r>
                    </a:p>
                  </a:txBody>
                  <a:tcPr/>
                </a:tc>
                <a:extLst>
                  <a:ext uri="{0D108BD9-81ED-4DB2-BD59-A6C34878D82A}">
                    <a16:rowId xmlns:a16="http://schemas.microsoft.com/office/drawing/2014/main" val="1715505994"/>
                  </a:ext>
                </a:extLst>
              </a:tr>
            </a:tbl>
          </a:graphicData>
        </a:graphic>
      </p:graphicFrame>
    </p:spTree>
    <p:extLst>
      <p:ext uri="{BB962C8B-B14F-4D97-AF65-F5344CB8AC3E}">
        <p14:creationId xmlns:p14="http://schemas.microsoft.com/office/powerpoint/2010/main" val="303955860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x*5</a:t>
            </a:r>
          </a:p>
          <a:p>
            <a:r>
              <a:rPr lang="pt-BR" sz="1400" dirty="0">
                <a:solidFill>
                  <a:srgbClr val="000000"/>
                </a:solidFill>
                <a:latin typeface="Courier New" panose="02070309020205020404" pitchFamily="49" charset="0"/>
                <a:cs typeface="Courier New" panose="02070309020205020404" pitchFamily="49" charset="0"/>
              </a:rPr>
              <a:t>15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"Cisco"*x</a:t>
            </a:r>
          </a:p>
          <a:p>
            <a:r>
              <a:rPr lang="pt-BR" sz="1400" dirty="0">
                <a:solidFill>
                  <a:srgbClr val="000000"/>
                </a:solidFill>
                <a:latin typeface="Courier New" panose="02070309020205020404" pitchFamily="49" charset="0"/>
                <a:cs typeface="Courier New" panose="02070309020205020404" pitchFamily="49" charset="0"/>
              </a:rPr>
              <a:t>'CiscoCiscoCisco'</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a single equal sign to assign a value to a variable.</a:t>
            </a:r>
          </a:p>
          <a:p>
            <a:r>
              <a:rPr lang="en-US" dirty="0"/>
              <a:t>A variable can then be called for other operations.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Creating and Using a Variable</a:t>
            </a:r>
          </a:p>
        </p:txBody>
      </p:sp>
    </p:spTree>
    <p:extLst>
      <p:ext uri="{BB962C8B-B14F-4D97-AF65-F5344CB8AC3E}">
        <p14:creationId xmlns:p14="http://schemas.microsoft.com/office/powerpoint/2010/main" val="9352666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1448252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str1="Cisco"</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str2="Networking"</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str3="Academy"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space="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print(str1+space+str2+space+str3)</a:t>
            </a:r>
          </a:p>
          <a:p>
            <a:r>
              <a:rPr lang="en-US" sz="1400" dirty="0">
                <a:solidFill>
                  <a:srgbClr val="000000"/>
                </a:solidFill>
                <a:latin typeface="Courier New" panose="02070309020205020404" pitchFamily="49" charset="0"/>
                <a:cs typeface="Courier New" panose="02070309020205020404" pitchFamily="49" charset="0"/>
              </a:rPr>
              <a:t>Cisco Networking Academy</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is the process of combining multiple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Concatenate Multiple String Variables</a:t>
            </a:r>
          </a:p>
        </p:txBody>
      </p:sp>
    </p:spTree>
    <p:extLst>
      <p:ext uri="{BB962C8B-B14F-4D97-AF65-F5344CB8AC3E}">
        <p14:creationId xmlns:p14="http://schemas.microsoft.com/office/powerpoint/2010/main" val="26583185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77E13F-0A1C-4FA8-98BD-6EBB2CB89672}"/>
              </a:ext>
            </a:extLst>
          </p:cNvPr>
          <p:cNvSpPr/>
          <p:nvPr/>
        </p:nvSpPr>
        <p:spPr>
          <a:xfrm>
            <a:off x="3787925" y="2368810"/>
            <a:ext cx="4829982" cy="3869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print("This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does not work for different data types.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2037109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7271656" y="2764971"/>
            <a:ext cx="674915" cy="26289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the </a:t>
            </a:r>
            <a:r>
              <a:rPr lang="en-US" b="1" dirty="0"/>
              <a:t>str() </a:t>
            </a:r>
            <a:r>
              <a:rPr lang="en-US" dirty="0"/>
              <a:t>command to convert the data type to a string.</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9159189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1C0CB3-4B13-4673-9C5F-F4518F59351C}"/>
              </a:ext>
            </a:extLst>
          </p:cNvPr>
          <p:cNvSpPr/>
          <p:nvPr/>
        </p:nvSpPr>
        <p:spPr>
          <a:xfrm>
            <a:off x="4572000" y="3407229"/>
            <a:ext cx="500743"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type for the variable x is still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273243861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539342" y="4049486"/>
            <a:ext cx="533401"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x=str(x)</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‘str'&gt;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To convert the data type, reassign the variable to the new data type.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8836708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798135" y="1910134"/>
            <a:ext cx="1697556"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pi = 22/7</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print(pi)</a:t>
            </a:r>
          </a:p>
          <a:p>
            <a:r>
              <a:rPr lang="en-US" sz="1400" dirty="0">
                <a:solidFill>
                  <a:srgbClr val="000000"/>
                </a:solidFill>
                <a:latin typeface="Courier New" panose="02070309020205020404" pitchFamily="49" charset="0"/>
                <a:cs typeface="Courier New" panose="02070309020205020404" pitchFamily="49" charset="0"/>
              </a:rPr>
              <a:t>3.142857142857143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print("{:.2f}".format(pi))</a:t>
            </a:r>
          </a:p>
          <a:p>
            <a:r>
              <a:rPr lang="en-US" sz="1400" dirty="0">
                <a:solidFill>
                  <a:srgbClr val="000000"/>
                </a:solidFill>
                <a:latin typeface="Courier New" panose="02070309020205020404" pitchFamily="49" charset="0"/>
                <a:cs typeface="Courier New" panose="02070309020205020404" pitchFamily="49" charset="0"/>
              </a:rPr>
              <a:t>3.14</a:t>
            </a:r>
          </a:p>
          <a:p>
            <a:r>
              <a:rPr lang="en-US" sz="1400" dirty="0">
                <a:solidFill>
                  <a:srgbClr val="000000"/>
                </a:solidFill>
                <a:latin typeface="Courier New" panose="02070309020205020404" pitchFamily="49" charset="0"/>
                <a:cs typeface="Courier New" panose="02070309020205020404" pitchFamily="49" charset="0"/>
              </a:rPr>
              <a:t>&gt;&gt;&gt; </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79562" y="1215025"/>
            <a:ext cx="3357169" cy="3300973"/>
          </a:xfrm>
        </p:spPr>
        <p:txBody>
          <a:bodyPr>
            <a:normAutofit fontScale="92500"/>
          </a:bodyPr>
          <a:lstStyle/>
          <a:p>
            <a:r>
              <a:rPr lang="en-US" dirty="0"/>
              <a:t>Use </a:t>
            </a:r>
            <a:r>
              <a:rPr lang="en-US" b="1" dirty="0"/>
              <a:t>“{:.2f}”.format </a:t>
            </a:r>
            <a:r>
              <a:rPr lang="en-US" dirty="0"/>
              <a:t>to display a float to two decimal places.</a:t>
            </a:r>
          </a:p>
          <a:p>
            <a:r>
              <a:rPr lang="en-US" dirty="0"/>
              <a:t>Change the </a:t>
            </a:r>
            <a:r>
              <a:rPr lang="en-US" b="1" dirty="0"/>
              <a:t>2</a:t>
            </a:r>
            <a:r>
              <a:rPr lang="en-US" dirty="0"/>
              <a:t> to increase or decrease decimal places.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10406944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Lists and Dictionaries</a:t>
            </a:r>
          </a:p>
        </p:txBody>
      </p:sp>
    </p:spTree>
    <p:extLst>
      <p:ext uri="{BB962C8B-B14F-4D97-AF65-F5344CB8AC3E}">
        <p14:creationId xmlns:p14="http://schemas.microsoft.com/office/powerpoint/2010/main" val="896042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884903"/>
            <a:ext cx="3298965" cy="3854245"/>
          </a:xfrm>
        </p:spPr>
        <p:txBody>
          <a:bodyPr>
            <a:normAutofit fontScale="92500"/>
          </a:bodyPr>
          <a:lstStyle/>
          <a:p>
            <a:r>
              <a:rPr lang="en-US" dirty="0"/>
              <a:t>A list is an ordered list of items.</a:t>
            </a:r>
          </a:p>
          <a:p>
            <a:pPr lvl="1"/>
            <a:r>
              <a:rPr lang="en-US" dirty="0"/>
              <a:t>Create a list using the brackets </a:t>
            </a:r>
            <a:r>
              <a:rPr lang="en-US" b="1" dirty="0"/>
              <a:t>[ ] </a:t>
            </a:r>
            <a:r>
              <a:rPr lang="en-US" dirty="0"/>
              <a:t>and enclosing each item in the list with quotes.</a:t>
            </a:r>
          </a:p>
          <a:p>
            <a:pPr lvl="1"/>
            <a:r>
              <a:rPr lang="en-US" dirty="0"/>
              <a:t>Use the </a:t>
            </a:r>
            <a:r>
              <a:rPr lang="en-US" b="1" dirty="0"/>
              <a:t>type() </a:t>
            </a:r>
            <a:r>
              <a:rPr lang="en-US" dirty="0"/>
              <a:t>command to verify the data type.</a:t>
            </a:r>
          </a:p>
          <a:p>
            <a:pPr lvl="1"/>
            <a:r>
              <a:rPr lang="en-US" dirty="0"/>
              <a:t>Use the </a:t>
            </a:r>
            <a:r>
              <a:rPr lang="en-US" b="1" dirty="0" err="1"/>
              <a:t>len</a:t>
            </a:r>
            <a:r>
              <a:rPr lang="en-US" b="1" dirty="0"/>
              <a:t>() </a:t>
            </a:r>
            <a:r>
              <a:rPr lang="en-US" dirty="0"/>
              <a:t>command return the number of items in a list.</a:t>
            </a:r>
          </a:p>
          <a:p>
            <a:pPr lvl="1"/>
            <a:r>
              <a:rPr lang="en-US" dirty="0"/>
              <a:t>Call the list variable name to display it’s contents.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
        <p:nvSpPr>
          <p:cNvPr id="7" name="Rectangle 6">
            <a:extLst>
              <a:ext uri="{FF2B5EF4-FFF2-40B4-BE49-F238E27FC236}">
                <a16:creationId xmlns:a16="http://schemas.microsoft.com/office/drawing/2014/main" id="{7F6A058F-6038-41E9-B067-C871C008086B}"/>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endParaRPr lang="pt-BR"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71884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a:t>
            </a:r>
          </a:p>
          <a:p>
            <a:r>
              <a:rPr lang="pt-BR" sz="1400" dirty="0">
                <a:solidFill>
                  <a:srgbClr val="000000"/>
                </a:solidFill>
                <a:latin typeface="Courier New" panose="02070309020205020404" pitchFamily="49" charset="0"/>
                <a:cs typeface="Courier New" panose="02070309020205020404" pitchFamily="49" charset="0"/>
              </a:rPr>
              <a: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hostnames[-1]</a:t>
            </a:r>
          </a:p>
          <a:p>
            <a:r>
              <a:rPr lang="pt-BR" sz="1400" dirty="0">
                <a:solidFill>
                  <a:srgbClr val="000000"/>
                </a:solidFill>
                <a:latin typeface="Courier New" panose="02070309020205020404" pitchFamily="49" charset="0"/>
                <a:cs typeface="Courier New" panose="02070309020205020404" pitchFamily="49" charset="0"/>
              </a:rPr>
              <a:t>'S2'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hostnames[0]="RTR1"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del hostnames[3]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'S2']</a:t>
            </a:r>
          </a:p>
          <a:p>
            <a:r>
              <a:rPr lang="pt-BR"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24233"/>
            <a:ext cx="3298965" cy="3942736"/>
          </a:xfrm>
        </p:spPr>
        <p:txBody>
          <a:bodyPr>
            <a:normAutofit fontScale="92500" lnSpcReduction="20000"/>
          </a:bodyPr>
          <a:lstStyle/>
          <a:p>
            <a:r>
              <a:rPr lang="en-US" dirty="0"/>
              <a:t>Use the index to refer to an item and manipulate the list</a:t>
            </a:r>
          </a:p>
          <a:p>
            <a:pPr lvl="1"/>
            <a:r>
              <a:rPr lang="en-US" dirty="0"/>
              <a:t>The first item in a list is indexed as zero, the second is indexed as one, and so on.</a:t>
            </a:r>
          </a:p>
          <a:p>
            <a:pPr lvl="1"/>
            <a:r>
              <a:rPr lang="en-US" dirty="0"/>
              <a:t>The last item can be referenced with index </a:t>
            </a:r>
            <a:r>
              <a:rPr lang="en-US" b="1" dirty="0"/>
              <a:t>[-1]</a:t>
            </a:r>
          </a:p>
          <a:p>
            <a:pPr lvl="1"/>
            <a:r>
              <a:rPr lang="en-US" dirty="0"/>
              <a:t>Replace an item by assigning a new value to the index.</a:t>
            </a:r>
          </a:p>
          <a:p>
            <a:pPr lvl="1"/>
            <a:r>
              <a:rPr lang="en-US" dirty="0"/>
              <a:t>Use the </a:t>
            </a:r>
            <a:r>
              <a:rPr lang="en-US" b="1" dirty="0"/>
              <a:t>del() </a:t>
            </a:r>
            <a:r>
              <a:rPr lang="en-US" dirty="0"/>
              <a:t>command to remove an item from a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80598026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43897"/>
            <a:ext cx="3298965" cy="3923071"/>
          </a:xfrm>
        </p:spPr>
        <p:txBody>
          <a:bodyPr>
            <a:normAutofit/>
          </a:bodyPr>
          <a:lstStyle/>
          <a:p>
            <a:r>
              <a:rPr lang="en-US" dirty="0"/>
              <a:t>A list of unordered key/value pairs</a:t>
            </a:r>
          </a:p>
          <a:p>
            <a:pPr lvl="1"/>
            <a:r>
              <a:rPr lang="en-US" dirty="0"/>
              <a:t>Create a dictionary using the braces </a:t>
            </a:r>
            <a:r>
              <a:rPr lang="en-US" b="1" dirty="0"/>
              <a:t>{ }</a:t>
            </a:r>
            <a:endParaRPr lang="en-US" dirty="0"/>
          </a:p>
          <a:p>
            <a:pPr lvl="1"/>
            <a:r>
              <a:rPr lang="en-US" dirty="0"/>
              <a:t>Each dictionary entry includes a key and a value.</a:t>
            </a:r>
          </a:p>
          <a:p>
            <a:pPr lvl="1"/>
            <a:r>
              <a:rPr lang="en-US" dirty="0"/>
              <a:t>Separate key and values with a colon.</a:t>
            </a:r>
          </a:p>
          <a:p>
            <a:pPr lvl="1"/>
            <a:r>
              <a:rPr lang="en-US" dirty="0"/>
              <a:t>Use quotes for keys and values that are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3272433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Welcome</a:t>
            </a:r>
          </a:p>
        </p:txBody>
      </p:sp>
    </p:spTree>
    <p:extLst>
      <p:ext uri="{BB962C8B-B14F-4D97-AF65-F5344CB8AC3E}">
        <p14:creationId xmlns:p14="http://schemas.microsoft.com/office/powerpoint/2010/main" val="1612161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1D4E1D-BA1B-48C8-BDFD-7A136892C606}"/>
              </a:ext>
            </a:extLst>
          </p:cNvPr>
          <p:cNvSpPr/>
          <p:nvPr/>
        </p:nvSpPr>
        <p:spPr>
          <a:xfrm>
            <a:off x="4214878" y="2633641"/>
            <a:ext cx="2933174" cy="23737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ipAddress['R1']</a:t>
            </a:r>
          </a:p>
          <a:p>
            <a:r>
              <a:rPr lang="pt-BR" sz="1400" dirty="0">
                <a:solidFill>
                  <a:srgbClr val="000000"/>
                </a:solidFill>
                <a:latin typeface="Courier New" panose="02070309020205020404" pitchFamily="49" charset="0"/>
                <a:cs typeface="Courier New" panose="02070309020205020404" pitchFamily="49" charset="0"/>
              </a:rPr>
              <a:t>'10.1.1.1’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ipAddress["S1"]="10.1.1.10"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 'S1': '10.1.1.10'}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"R3" in ipAddress</a:t>
            </a:r>
          </a:p>
          <a:p>
            <a:r>
              <a:rPr lang="pt-BR" sz="1400" dirty="0">
                <a:solidFill>
                  <a:srgbClr val="000000"/>
                </a:solidFill>
                <a:latin typeface="Courier New" panose="02070309020205020404" pitchFamily="49" charset="0"/>
                <a:cs typeface="Courier New" panose="02070309020205020404" pitchFamily="49" charset="0"/>
              </a:rPr>
              <a:t>True</a:t>
            </a:r>
          </a:p>
          <a:p>
            <a:r>
              <a:rPr lang="pt-BR" sz="1400" dirty="0">
                <a:solidFill>
                  <a:srgbClr val="000000"/>
                </a:solidFill>
                <a:latin typeface="Courier New" panose="02070309020205020404" pitchFamily="49" charset="0"/>
                <a:cs typeface="Courier New" panose="02070309020205020404" pitchFamily="49" charset="0"/>
              </a:rPr>
              <a:t>&gt;&gt;&gt;</a:t>
            </a:r>
          </a:p>
          <a:p>
            <a:endParaRPr lang="pt-BR"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18102" y="993058"/>
            <a:ext cx="3298965" cy="3706762"/>
          </a:xfrm>
        </p:spPr>
        <p:txBody>
          <a:bodyPr>
            <a:normAutofit lnSpcReduction="10000"/>
          </a:bodyPr>
          <a:lstStyle/>
          <a:p>
            <a:r>
              <a:rPr lang="en-US" dirty="0"/>
              <a:t>Use the key to refer to an entry</a:t>
            </a:r>
          </a:p>
          <a:p>
            <a:pPr lvl="1"/>
            <a:r>
              <a:rPr lang="en-US" dirty="0"/>
              <a:t>The key is enclosed with brackets </a:t>
            </a:r>
            <a:r>
              <a:rPr lang="en-US" b="1" dirty="0"/>
              <a:t>[ ]</a:t>
            </a:r>
            <a:r>
              <a:rPr lang="en-US" dirty="0"/>
              <a:t>.</a:t>
            </a:r>
          </a:p>
          <a:p>
            <a:pPr lvl="1"/>
            <a:r>
              <a:rPr lang="en-US" dirty="0"/>
              <a:t>Keys that are strings can be referenced using single or double quotes.</a:t>
            </a:r>
          </a:p>
          <a:p>
            <a:pPr lvl="1"/>
            <a:r>
              <a:rPr lang="en-US" dirty="0">
                <a:solidFill>
                  <a:schemeClr val="accent6"/>
                </a:solidFill>
              </a:rPr>
              <a:t>Add a key/value pair </a:t>
            </a:r>
            <a:r>
              <a:rPr lang="en-US" dirty="0"/>
              <a:t>by setting the new key equal to a value.</a:t>
            </a:r>
          </a:p>
          <a:p>
            <a:pPr lvl="1"/>
            <a:r>
              <a:rPr lang="en-US" dirty="0"/>
              <a:t>Use </a:t>
            </a:r>
            <a:r>
              <a:rPr lang="en-US" b="1" i="1" dirty="0"/>
              <a:t>key</a:t>
            </a:r>
            <a:r>
              <a:rPr lang="en-US" b="1" dirty="0"/>
              <a:t> in </a:t>
            </a:r>
            <a:r>
              <a:rPr lang="en-US" b="1" i="1" dirty="0"/>
              <a:t>dictionary</a:t>
            </a:r>
            <a:r>
              <a:rPr lang="en-US" b="1" dirty="0"/>
              <a:t> </a:t>
            </a:r>
            <a:r>
              <a:rPr lang="en-US" dirty="0"/>
              <a:t>command to verify if a key exist in the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146668795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lstStyle/>
          <a:p>
            <a:pPr marL="571486" indent="-514350">
              <a:buFont typeface="+mj-lt"/>
              <a:buAutoNum type="arabicPeriod"/>
            </a:pPr>
            <a:r>
              <a:rPr lang="en-US" dirty="0"/>
              <a:t>Open </a:t>
            </a:r>
            <a:r>
              <a:rPr lang="en-US" dirty="0">
                <a:solidFill>
                  <a:schemeClr val="accent2"/>
                </a:solidFill>
              </a:rPr>
              <a:t>02_list-dicts.py</a:t>
            </a:r>
            <a:r>
              <a:rPr lang="en-US" dirty="0"/>
              <a:t>.</a:t>
            </a:r>
          </a:p>
          <a:p>
            <a:pPr marL="571486" indent="-514350">
              <a:buFont typeface="+mj-lt"/>
              <a:buAutoNum type="arabicPeriod"/>
            </a:pPr>
            <a:r>
              <a:rPr lang="en-US" dirty="0"/>
              <a:t>Run the code.</a:t>
            </a:r>
          </a:p>
          <a:p>
            <a:pPr marL="571486" indent="-514350">
              <a:buFont typeface="+mj-lt"/>
              <a:buAutoNum type="arabicPeriod"/>
            </a:pPr>
            <a:r>
              <a:rPr lang="en-US" dirty="0"/>
              <a:t>Troubleshoot the code until the script runs without errors.</a:t>
            </a:r>
          </a:p>
          <a:p>
            <a:pPr marL="571486" indent="-514350">
              <a:buFont typeface="+mj-lt"/>
              <a:buAutoNum type="arabicPeriod"/>
            </a:pPr>
            <a:r>
              <a:rPr lang="en-US" dirty="0"/>
              <a:t>What errors did you fix in the script?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Troubleshoot List and Dictionary Code</a:t>
            </a:r>
          </a:p>
        </p:txBody>
      </p:sp>
    </p:spTree>
    <p:extLst>
      <p:ext uri="{BB962C8B-B14F-4D97-AF65-F5344CB8AC3E}">
        <p14:creationId xmlns:p14="http://schemas.microsoft.com/office/powerpoint/2010/main" val="175447617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User Input</a:t>
            </a:r>
          </a:p>
        </p:txBody>
      </p:sp>
    </p:spTree>
    <p:extLst>
      <p:ext uri="{BB962C8B-B14F-4D97-AF65-F5344CB8AC3E}">
        <p14:creationId xmlns:p14="http://schemas.microsoft.com/office/powerpoint/2010/main" val="384186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 input("What is your first name? ")</a:t>
            </a:r>
          </a:p>
          <a:p>
            <a:r>
              <a:rPr lang="en-US" sz="1400" dirty="0">
                <a:solidFill>
                  <a:srgbClr val="000000"/>
                </a:solidFill>
                <a:latin typeface="Courier New" panose="02070309020205020404" pitchFamily="49" charset="0"/>
                <a:cs typeface="Courier New" panose="02070309020205020404" pitchFamily="49" charset="0"/>
              </a:rPr>
              <a:t>What is your first name? </a:t>
            </a:r>
            <a:r>
              <a:rPr lang="en-US" sz="1400" b="1" dirty="0">
                <a:solidFill>
                  <a:srgbClr val="000000"/>
                </a:solidFill>
                <a:latin typeface="Courier New" panose="02070309020205020404" pitchFamily="49" charset="0"/>
                <a:cs typeface="Courier New" panose="02070309020205020404" pitchFamily="49" charset="0"/>
              </a:rPr>
              <a:t>Bob</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 +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Hello Bob!</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a:t>
            </a:r>
            <a:r>
              <a:rPr lang="en-US" b="1" dirty="0"/>
              <a:t>input() </a:t>
            </a:r>
            <a:r>
              <a:rPr lang="en-US" dirty="0"/>
              <a:t>function provides a way to get information from the user.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The Input Function</a:t>
            </a:r>
          </a:p>
        </p:txBody>
      </p:sp>
    </p:spTree>
    <p:extLst>
      <p:ext uri="{BB962C8B-B14F-4D97-AF65-F5344CB8AC3E}">
        <p14:creationId xmlns:p14="http://schemas.microsoft.com/office/powerpoint/2010/main" val="106479968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85000" lnSpcReduction="10000"/>
          </a:bodyPr>
          <a:lstStyle/>
          <a:p>
            <a:pPr marL="571486" indent="-514350">
              <a:buFont typeface="+mj-lt"/>
              <a:buAutoNum type="arabicPeriod"/>
            </a:pPr>
            <a:r>
              <a:rPr lang="en-US" dirty="0"/>
              <a:t>Open a blank script file and save it in your GitHub project directory as </a:t>
            </a:r>
            <a:r>
              <a:rPr lang="en-US" dirty="0">
                <a:solidFill>
                  <a:schemeClr val="accent2"/>
                </a:solidFill>
              </a:rPr>
              <a:t>03_personal-info.py</a:t>
            </a:r>
            <a:r>
              <a:rPr lang="en-US" dirty="0"/>
              <a:t>.</a:t>
            </a:r>
          </a:p>
          <a:p>
            <a:pPr marL="571486" indent="-514350">
              <a:buFont typeface="+mj-lt"/>
              <a:buAutoNum type="arabicPeriod"/>
            </a:pPr>
            <a:r>
              <a:rPr lang="en-US" dirty="0"/>
              <a:t>Create a script that asks for four pieces of information such as: first name, last name, location, and age.</a:t>
            </a:r>
          </a:p>
          <a:p>
            <a:pPr marL="571486" indent="-514350">
              <a:buFont typeface="+mj-lt"/>
              <a:buAutoNum type="arabicPeriod"/>
            </a:pPr>
            <a:r>
              <a:rPr lang="en-US" dirty="0"/>
              <a:t>Create a variable for a space: </a:t>
            </a:r>
            <a:r>
              <a:rPr lang="en-US" b="1" dirty="0"/>
              <a:t>space = " "</a:t>
            </a:r>
          </a:p>
          <a:p>
            <a:pPr marL="571486" indent="-514350">
              <a:buFont typeface="+mj-lt"/>
              <a:buAutoNum type="arabicPeriod"/>
            </a:pPr>
            <a:r>
              <a:rPr lang="en-US" dirty="0"/>
              <a:t>Add a print statement that that combines all the information in one sentence.</a:t>
            </a:r>
          </a:p>
          <a:p>
            <a:pPr marL="571486" indent="-514350">
              <a:buFont typeface="+mj-lt"/>
              <a:buAutoNum type="arabicPeriod"/>
            </a:pPr>
            <a:r>
              <a:rPr lang="en-US" dirty="0"/>
              <a:t>Run the script and troubleshoot any errors.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Create a Script to Collect Personal Information</a:t>
            </a:r>
          </a:p>
        </p:txBody>
      </p:sp>
    </p:spTree>
    <p:extLst>
      <p:ext uri="{BB962C8B-B14F-4D97-AF65-F5344CB8AC3E}">
        <p14:creationId xmlns:p14="http://schemas.microsoft.com/office/powerpoint/2010/main" val="1198245954"/>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If Functions and Loops</a:t>
            </a:r>
          </a:p>
        </p:txBody>
      </p:sp>
    </p:spTree>
    <p:extLst>
      <p:ext uri="{BB962C8B-B14F-4D97-AF65-F5344CB8AC3E}">
        <p14:creationId xmlns:p14="http://schemas.microsoft.com/office/powerpoint/2010/main" val="2299845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352157"/>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1</a:t>
            </a:r>
          </a:p>
          <a:p>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 = 100</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print("The native VLAN and the data VLAN are the same.")</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native VLAN and the data VLAN are different.")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0000" lnSpcReduction="20000"/>
          </a:bodyPr>
          <a:lstStyle/>
          <a:p>
            <a:r>
              <a:rPr lang="en-US" dirty="0"/>
              <a:t>Open a blank script and save it as </a:t>
            </a:r>
            <a:r>
              <a:rPr lang="en-US" dirty="0">
                <a:solidFill>
                  <a:schemeClr val="accent2"/>
                </a:solidFill>
              </a:rPr>
              <a:t>04_if-vlan.py</a:t>
            </a:r>
            <a:r>
              <a:rPr lang="en-US" dirty="0"/>
              <a:t>.</a:t>
            </a:r>
          </a:p>
          <a:p>
            <a:r>
              <a:rPr lang="en-US" dirty="0"/>
              <a:t>Create a simple </a:t>
            </a:r>
            <a:r>
              <a:rPr lang="en-US" b="1" dirty="0"/>
              <a:t>if</a:t>
            </a:r>
            <a:r>
              <a:rPr lang="en-US" dirty="0"/>
              <a:t> function that compares two values and prints the results.</a:t>
            </a:r>
          </a:p>
          <a:p>
            <a:r>
              <a:rPr lang="en-US" dirty="0"/>
              <a:t>Run the script and troubleshoot any errors.</a:t>
            </a:r>
          </a:p>
          <a:p>
            <a:r>
              <a:rPr lang="en-US" dirty="0"/>
              <a:t>Change the values to test the </a:t>
            </a:r>
            <a:r>
              <a:rPr lang="en-US" b="1" dirty="0"/>
              <a:t>else</a:t>
            </a:r>
            <a:r>
              <a:rPr lang="en-US" dirty="0"/>
              <a:t> print statement.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If/Else Function</a:t>
            </a:r>
          </a:p>
        </p:txBody>
      </p:sp>
    </p:spTree>
    <p:extLst>
      <p:ext uri="{BB962C8B-B14F-4D97-AF65-F5344CB8AC3E}">
        <p14:creationId xmlns:p14="http://schemas.microsoft.com/office/powerpoint/2010/main" val="424452730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B6242F-573B-4DB6-93CE-47CACDF18F0F}"/>
              </a:ext>
            </a:extLst>
          </p:cNvPr>
          <p:cNvSpPr/>
          <p:nvPr/>
        </p:nvSpPr>
        <p:spPr>
          <a:xfrm>
            <a:off x="4749868" y="1281893"/>
            <a:ext cx="383241"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D221AF-1154-4AA9-B673-DD47DA081EF3}"/>
              </a:ext>
            </a:extLst>
          </p:cNvPr>
          <p:cNvSpPr/>
          <p:nvPr/>
        </p:nvSpPr>
        <p:spPr>
          <a:xfrm>
            <a:off x="3752341" y="2133948"/>
            <a:ext cx="549495"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559975"/>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(input("What is the IPv4 ACL number? "))</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 1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99:</a:t>
            </a:r>
          </a:p>
          <a:p>
            <a:r>
              <a:rPr lang="en-US" sz="1400" dirty="0">
                <a:solidFill>
                  <a:srgbClr val="000000"/>
                </a:solidFill>
                <a:latin typeface="Courier New" panose="02070309020205020404" pitchFamily="49" charset="0"/>
                <a:cs typeface="Courier New" panose="02070309020205020404" pitchFamily="49" charset="0"/>
              </a:rPr>
              <a:t>    print("This is a standard IPv4 ACL.")</a:t>
            </a:r>
          </a:p>
          <a:p>
            <a:r>
              <a:rPr lang="en-US" sz="1400" dirty="0" err="1">
                <a:solidFill>
                  <a:srgbClr val="000000"/>
                </a:solidFill>
                <a:latin typeface="Courier New" panose="02070309020205020404" pitchFamily="49" charset="0"/>
                <a:cs typeface="Courier New" panose="02070309020205020404" pitchFamily="49" charset="0"/>
              </a:rPr>
              <a:t>elif</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&gt;=100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199:</a:t>
            </a:r>
          </a:p>
          <a:p>
            <a:r>
              <a:rPr lang="en-US" sz="1400" dirty="0">
                <a:solidFill>
                  <a:srgbClr val="000000"/>
                </a:solidFill>
                <a:latin typeface="Courier New" panose="02070309020205020404" pitchFamily="49" charset="0"/>
                <a:cs typeface="Courier New" panose="02070309020205020404" pitchFamily="49" charset="0"/>
              </a:rPr>
              <a:t>    print("This is a extended IPv4 ACL.")</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is not a standard or extended IPv4 ACL.")</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05_if-acl.py</a:t>
            </a:r>
            <a:r>
              <a:rPr lang="en-US" dirty="0"/>
              <a:t>.</a:t>
            </a:r>
          </a:p>
          <a:p>
            <a:r>
              <a:rPr lang="en-US" dirty="0"/>
              <a:t>Create a more complex </a:t>
            </a:r>
            <a:r>
              <a:rPr lang="en-US" b="1" dirty="0"/>
              <a:t>if</a:t>
            </a:r>
            <a:r>
              <a:rPr lang="en-US" dirty="0"/>
              <a:t> function that takes user input and includes an </a:t>
            </a:r>
            <a:r>
              <a:rPr lang="en-US" b="1" dirty="0" err="1"/>
              <a:t>elif</a:t>
            </a:r>
            <a:r>
              <a:rPr lang="en-US" dirty="0"/>
              <a:t> loop. </a:t>
            </a:r>
          </a:p>
          <a:p>
            <a:r>
              <a:rPr lang="en-US" dirty="0"/>
              <a:t>Note that the input needs to be converted to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a:t>
            </a:r>
            <a:r>
              <a:rPr lang="en-US" dirty="0" err="1"/>
              <a:t>Elif</a:t>
            </a:r>
            <a:r>
              <a:rPr lang="en-US" dirty="0"/>
              <a:t>/Else Function</a:t>
            </a:r>
          </a:p>
        </p:txBody>
      </p:sp>
    </p:spTree>
    <p:extLst>
      <p:ext uri="{BB962C8B-B14F-4D97-AF65-F5344CB8AC3E}">
        <p14:creationId xmlns:p14="http://schemas.microsoft.com/office/powerpoint/2010/main" val="1802081446"/>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devices=["R1","R2","R3","S1","S2"]</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S1</a:t>
            </a:r>
          </a:p>
          <a:p>
            <a:r>
              <a:rPr lang="en-US" sz="1400" dirty="0">
                <a:solidFill>
                  <a:srgbClr val="000000"/>
                </a:solidFill>
                <a:latin typeface="Courier New" panose="02070309020205020404" pitchFamily="49" charset="0"/>
                <a:cs typeface="Courier New" panose="02070309020205020404" pitchFamily="49" charset="0"/>
              </a:rPr>
              <a:t>S2</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A for loop iterates through items in a list, dictionary, or other sequenced data type.</a:t>
            </a:r>
          </a:p>
          <a:p>
            <a:r>
              <a:rPr lang="en-US" dirty="0"/>
              <a:t>The variable name “item” is arbitrary and can be anything the programmer chooses.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a:t>
            </a:r>
          </a:p>
        </p:txBody>
      </p:sp>
    </p:spTree>
    <p:extLst>
      <p:ext uri="{BB962C8B-B14F-4D97-AF65-F5344CB8AC3E}">
        <p14:creationId xmlns:p14="http://schemas.microsoft.com/office/powerpoint/2010/main" val="2078112407"/>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"R" in item:</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Using an If loop inside the For loop</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 with Embedded If</a:t>
            </a:r>
          </a:p>
        </p:txBody>
      </p:sp>
    </p:spTree>
    <p:extLst>
      <p:ext uri="{BB962C8B-B14F-4D97-AF65-F5344CB8AC3E}">
        <p14:creationId xmlns:p14="http://schemas.microsoft.com/office/powerpoint/2010/main" val="304723458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3088105"/>
            <a:ext cx="8345488" cy="1540042"/>
          </a:xfrm>
        </p:spPr>
        <p:txBody>
          <a:bodyPr>
            <a:normAutofit fontScale="77500" lnSpcReduction="20000"/>
          </a:bodyPr>
          <a:lstStyle/>
          <a:p>
            <a:r>
              <a:rPr lang="en-US" sz="3000" dirty="0"/>
              <a:t>This chapter of the course covers the following objectives:</a:t>
            </a:r>
          </a:p>
          <a:p>
            <a:pPr lvl="1"/>
            <a:r>
              <a:rPr lang="en-US" sz="2000" dirty="0"/>
              <a:t>Describe how Communities of Practice provide value to programmers.</a:t>
            </a:r>
          </a:p>
          <a:p>
            <a:pPr lvl="1"/>
            <a:r>
              <a:rPr lang="en-US" sz="2000" dirty="0"/>
              <a:t>Use Python to create programs that accept user input and read and write to external files.</a:t>
            </a:r>
          </a:p>
          <a:p>
            <a:pPr lvl="1"/>
            <a:r>
              <a:rPr lang="en-US" sz="2000" dirty="0"/>
              <a:t>Create a Python application that accesses an API based on user input and processes and displays the JSON data that is returned.</a:t>
            </a:r>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normAutofit fontScale="90000"/>
          </a:bodyPr>
          <a:lstStyle/>
          <a:p>
            <a:r>
              <a:rPr lang="en-US" dirty="0"/>
              <a:t>Introduction to Python and Programming Basics</a:t>
            </a:r>
          </a:p>
        </p:txBody>
      </p:sp>
      <p:pic>
        <p:nvPicPr>
          <p:cNvPr id="5" name="Picture 4">
            <a:extLst>
              <a:ext uri="{FF2B5EF4-FFF2-40B4-BE49-F238E27FC236}">
                <a16:creationId xmlns:a16="http://schemas.microsoft.com/office/drawing/2014/main" id="{D4A3227D-7272-44C2-BE2C-472E0ABD7F37}"/>
              </a:ext>
            </a:extLst>
          </p:cNvPr>
          <p:cNvPicPr>
            <a:picLocks noChangeAspect="1"/>
          </p:cNvPicPr>
          <p:nvPr/>
        </p:nvPicPr>
        <p:blipFill>
          <a:blip r:embed="rId2"/>
          <a:stretch>
            <a:fillRect/>
          </a:stretch>
        </p:blipFill>
        <p:spPr>
          <a:xfrm>
            <a:off x="1379620" y="936708"/>
            <a:ext cx="6320589" cy="1967283"/>
          </a:xfrm>
          <a:prstGeom prst="rect">
            <a:avLst/>
          </a:prstGeom>
        </p:spPr>
      </p:pic>
    </p:spTree>
    <p:extLst>
      <p:ext uri="{BB962C8B-B14F-4D97-AF65-F5344CB8AC3E}">
        <p14:creationId xmlns:p14="http://schemas.microsoft.com/office/powerpoint/2010/main" val="293982300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36F38F-2C59-403B-AE9B-537DAFCA401E}"/>
              </a:ext>
            </a:extLst>
          </p:cNvPr>
          <p:cNvSpPr/>
          <p:nvPr/>
        </p:nvSpPr>
        <p:spPr>
          <a:xfrm>
            <a:off x="6453977" y="1926129"/>
            <a:ext cx="1328813"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"S" in item:</a:t>
            </a:r>
          </a:p>
          <a:p>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switches.append</a:t>
            </a:r>
            <a:r>
              <a:rPr lang="en-US" sz="1400" b="1" dirty="0">
                <a:solidFill>
                  <a:srgbClr val="000000"/>
                </a:solidFill>
                <a:latin typeface="Courier New" panose="02070309020205020404" pitchFamily="49" charset="0"/>
                <a:cs typeface="Courier New" panose="02070309020205020404" pitchFamily="49" charset="0"/>
              </a:rPr>
              <a: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['S1', 'S2']</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 called switches.</a:t>
            </a:r>
          </a:p>
          <a:p>
            <a:r>
              <a:rPr lang="en-US" dirty="0"/>
              <a:t>Iterate through the devices list to create the switch list.</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Use a For Loop to Create a New List</a:t>
            </a:r>
          </a:p>
        </p:txBody>
      </p:sp>
    </p:spTree>
    <p:extLst>
      <p:ext uri="{BB962C8B-B14F-4D97-AF65-F5344CB8AC3E}">
        <p14:creationId xmlns:p14="http://schemas.microsoft.com/office/powerpoint/2010/main" val="62089351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y&lt;=x:</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06_while-loop.py</a:t>
            </a:r>
            <a:r>
              <a:rPr lang="en-US" dirty="0"/>
              <a:t>.</a:t>
            </a:r>
          </a:p>
          <a:p>
            <a:r>
              <a:rPr lang="en-US" dirty="0"/>
              <a:t>Create a program with a while loop that counts to a user’s supplied number.</a:t>
            </a:r>
          </a:p>
          <a:p>
            <a:pPr lvl="1"/>
            <a:r>
              <a:rPr lang="en-US" dirty="0"/>
              <a:t>Convert the string to an integer: </a:t>
            </a:r>
            <a:r>
              <a:rPr lang="en-US" b="1" dirty="0"/>
              <a:t>x = </a:t>
            </a:r>
            <a:r>
              <a:rPr lang="en-US" b="1" dirty="0" err="1"/>
              <a:t>int</a:t>
            </a:r>
            <a:r>
              <a:rPr lang="en-US" b="1" dirty="0"/>
              <a:t>(x)</a:t>
            </a:r>
          </a:p>
          <a:p>
            <a:pPr lvl="1"/>
            <a:r>
              <a:rPr lang="en-US" dirty="0"/>
              <a:t>Set a variable to start the count: </a:t>
            </a:r>
            <a:r>
              <a:rPr lang="en-US" b="1" dirty="0"/>
              <a:t>y = 1</a:t>
            </a:r>
          </a:p>
          <a:p>
            <a:pPr lvl="1"/>
            <a:r>
              <a:rPr lang="en-US" b="1" dirty="0"/>
              <a:t>While y &lt;= x</a:t>
            </a:r>
            <a:r>
              <a:rPr lang="en-US" dirty="0"/>
              <a:t>, print the value of y and increment y by 1.</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Create a While Loop</a:t>
            </a:r>
          </a:p>
        </p:txBody>
      </p:sp>
    </p:spTree>
    <p:extLst>
      <p:ext uri="{BB962C8B-B14F-4D97-AF65-F5344CB8AC3E}">
        <p14:creationId xmlns:p14="http://schemas.microsoft.com/office/powerpoint/2010/main" val="2493859399"/>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D32F8A-4EA7-445A-9380-DF670D515020}"/>
              </a:ext>
            </a:extLst>
          </p:cNvPr>
          <p:cNvSpPr/>
          <p:nvPr/>
        </p:nvSpPr>
        <p:spPr>
          <a:xfrm>
            <a:off x="4417359" y="1926129"/>
            <a:ext cx="476759" cy="17283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39492" y="2559975"/>
            <a:ext cx="727364"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45958" y="2788575"/>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Modify the while loop to use a Boolean check and break to stop the loop.</a:t>
            </a:r>
          </a:p>
          <a:p>
            <a:pPr lvl="1"/>
            <a:r>
              <a:rPr lang="en-US" dirty="0"/>
              <a:t>Replace </a:t>
            </a:r>
            <a:r>
              <a:rPr lang="en-US" b="1" dirty="0"/>
              <a:t>while y&lt;=x </a:t>
            </a:r>
            <a:r>
              <a:rPr lang="en-US" dirty="0"/>
              <a:t>with </a:t>
            </a:r>
            <a:r>
              <a:rPr lang="en-US" b="1" dirty="0"/>
              <a:t>while True</a:t>
            </a:r>
          </a:p>
          <a:p>
            <a:pPr lvl="1"/>
            <a:r>
              <a:rPr lang="en-US" dirty="0"/>
              <a:t>Add an if function to break the loop when </a:t>
            </a:r>
            <a:r>
              <a:rPr lang="en-US" b="1" dirty="0"/>
              <a:t>y&gt;x</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Modify the While Loop to Use Break</a:t>
            </a:r>
          </a:p>
        </p:txBody>
      </p:sp>
    </p:spTree>
    <p:extLst>
      <p:ext uri="{BB962C8B-B14F-4D97-AF65-F5344CB8AC3E}">
        <p14:creationId xmlns:p14="http://schemas.microsoft.com/office/powerpoint/2010/main" val="860183504"/>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56AF0-9217-495D-A139-647D9D138635}"/>
              </a:ext>
            </a:extLst>
          </p:cNvPr>
          <p:cNvSpPr/>
          <p:nvPr/>
        </p:nvSpPr>
        <p:spPr>
          <a:xfrm>
            <a:off x="3791800" y="1291231"/>
            <a:ext cx="1185314" cy="2134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41465" y="1720021"/>
            <a:ext cx="2857499"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13602" y="1927839"/>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x=input("Enter a number to count to: ")</a:t>
            </a:r>
          </a:p>
          <a:p>
            <a:r>
              <a:rPr lang="en-US" sz="1400" dirty="0">
                <a:solidFill>
                  <a:srgbClr val="000000"/>
                </a:solidFill>
                <a:latin typeface="Courier New" panose="02070309020205020404" pitchFamily="49" charset="0"/>
                <a:cs typeface="Courier New" panose="02070309020205020404" pitchFamily="49" charset="0"/>
              </a:rPr>
              <a:t>    if x == 'q' or x == 'quit':</a:t>
            </a:r>
          </a:p>
          <a:p>
            <a:r>
              <a:rPr lang="en-US" sz="1400" dirty="0">
                <a:solidFill>
                  <a:srgbClr val="000000"/>
                </a:solidFill>
                <a:latin typeface="Courier New" panose="02070309020205020404" pitchFamily="49" charset="0"/>
                <a:cs typeface="Courier New" panose="02070309020205020404" pitchFamily="49" charset="0"/>
              </a:rPr>
              <a:t>        break</a:t>
            </a:r>
          </a:p>
          <a:p>
            <a:pPr lvl="1"/>
            <a:endParaRPr lang="en-US" sz="1400" dirty="0">
              <a:solidFill>
                <a:srgbClr val="000000"/>
              </a:solidFill>
              <a:latin typeface="Courier New" panose="02070309020205020404" pitchFamily="49" charset="0"/>
              <a:cs typeface="Courier New" panose="02070309020205020404" pitchFamily="49" charset="0"/>
            </a:endParaRPr>
          </a:p>
          <a:p>
            <a:pPr lvl="1"/>
            <a:r>
              <a:rPr lang="en-US" sz="1400" dirty="0">
                <a:solidFill>
                  <a:srgbClr val="000000"/>
                </a:solidFill>
                <a:latin typeface="Courier New" panose="02070309020205020404" pitchFamily="49" charset="0"/>
                <a:cs typeface="Courier New" panose="02070309020205020404" pitchFamily="49" charset="0"/>
              </a:rPr>
              <a:t>x=int(x)</a:t>
            </a:r>
          </a:p>
          <a:p>
            <a:pPr lvl="1"/>
            <a:r>
              <a:rPr lang="en-US" sz="1400" dirty="0">
                <a:solidFill>
                  <a:srgbClr val="000000"/>
                </a:solidFill>
                <a:latin typeface="Courier New" panose="02070309020205020404" pitchFamily="49" charset="0"/>
                <a:cs typeface="Courier New" panose="02070309020205020404" pitchFamily="49" charset="0"/>
              </a:rPr>
              <a:t>y=1</a:t>
            </a:r>
          </a:p>
          <a:p>
            <a:pPr lvl="1"/>
            <a:r>
              <a:rPr lang="en-US" sz="1400" dirty="0">
                <a:solidFill>
                  <a:srgbClr val="000000"/>
                </a:solidFill>
                <a:latin typeface="Courier New" panose="02070309020205020404" pitchFamily="49" charset="0"/>
                <a:cs typeface="Courier New" panose="02070309020205020404" pitchFamily="49" charset="0"/>
              </a:rPr>
              <a:t>while True:</a:t>
            </a:r>
          </a:p>
          <a:p>
            <a:pPr lvl="1"/>
            <a:r>
              <a:rPr lang="en-US" sz="1400" dirty="0">
                <a:solidFill>
                  <a:srgbClr val="000000"/>
                </a:solidFill>
                <a:latin typeface="Courier New" panose="02070309020205020404" pitchFamily="49" charset="0"/>
                <a:cs typeface="Courier New" panose="02070309020205020404" pitchFamily="49" charset="0"/>
              </a:rPr>
              <a:t>    print(y)</a:t>
            </a:r>
          </a:p>
          <a:p>
            <a:pPr lvl="1"/>
            <a:r>
              <a:rPr lang="en-US" sz="1400" dirty="0">
                <a:solidFill>
                  <a:srgbClr val="000000"/>
                </a:solidFill>
                <a:latin typeface="Courier New" panose="02070309020205020404" pitchFamily="49" charset="0"/>
                <a:cs typeface="Courier New" panose="02070309020205020404" pitchFamily="49" charset="0"/>
              </a:rPr>
              <a:t>    y=y+1</a:t>
            </a:r>
          </a:p>
          <a:p>
            <a:pPr lvl="1"/>
            <a:r>
              <a:rPr lang="en-US" sz="1400" dirty="0">
                <a:solidFill>
                  <a:srgbClr val="000000"/>
                </a:solidFill>
                <a:latin typeface="Courier New" panose="02070309020205020404" pitchFamily="49" charset="0"/>
                <a:cs typeface="Courier New" panose="02070309020205020404" pitchFamily="49" charset="0"/>
              </a:rPr>
              <a:t>    if y&gt;x:</a:t>
            </a:r>
          </a:p>
          <a:p>
            <a:pPr lvl="1"/>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lnSpcReduction="20000"/>
          </a:bodyPr>
          <a:lstStyle/>
          <a:p>
            <a:r>
              <a:rPr lang="en-US" dirty="0"/>
              <a:t>Add another while loop to the beginning of the script which will check for a quit command.</a:t>
            </a:r>
          </a:p>
          <a:p>
            <a:r>
              <a:rPr lang="en-US" dirty="0"/>
              <a:t>Add an if function to the while loop to check for ‘q’ or ‘quit’ .</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normAutofit/>
          </a:bodyPr>
          <a:lstStyle/>
          <a:p>
            <a:r>
              <a:rPr lang="en-US" dirty="0"/>
              <a:t>Use a While Loop to Check for User Quit</a:t>
            </a:r>
          </a:p>
        </p:txBody>
      </p:sp>
    </p:spTree>
    <p:extLst>
      <p:ext uri="{BB962C8B-B14F-4D97-AF65-F5344CB8AC3E}">
        <p14:creationId xmlns:p14="http://schemas.microsoft.com/office/powerpoint/2010/main" val="59951174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File Access</a:t>
            </a:r>
          </a:p>
        </p:txBody>
      </p:sp>
    </p:spTree>
    <p:extLst>
      <p:ext uri="{BB962C8B-B14F-4D97-AF65-F5344CB8AC3E}">
        <p14:creationId xmlns:p14="http://schemas.microsoft.com/office/powerpoint/2010/main" val="1110761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Open a blank script and save it as </a:t>
            </a:r>
            <a:r>
              <a:rPr lang="en-US" dirty="0">
                <a:solidFill>
                  <a:schemeClr val="accent2"/>
                </a:solidFill>
              </a:rPr>
              <a:t>07_file-access.py</a:t>
            </a:r>
            <a:r>
              <a:rPr lang="en-US" dirty="0"/>
              <a:t>. </a:t>
            </a:r>
          </a:p>
          <a:p>
            <a:r>
              <a:rPr lang="en-US" dirty="0"/>
              <a:t>Create a script to read and print the content of a file. </a:t>
            </a:r>
          </a:p>
          <a:p>
            <a:r>
              <a:rPr lang="en-US" dirty="0"/>
              <a:t>The ‘devices.txt’ file should be in the same directory as your script.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Read an External File and Print the Contents</a:t>
            </a:r>
          </a:p>
        </p:txBody>
      </p:sp>
    </p:spTree>
    <p:extLst>
      <p:ext uri="{BB962C8B-B14F-4D97-AF65-F5344CB8AC3E}">
        <p14:creationId xmlns:p14="http://schemas.microsoft.com/office/powerpoint/2010/main" val="4099516403"/>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FDE39A-B396-4009-B8FC-5AFC5A2F7DBB}"/>
              </a:ext>
            </a:extLst>
          </p:cNvPr>
          <p:cNvSpPr/>
          <p:nvPr/>
        </p:nvSpPr>
        <p:spPr>
          <a:xfrm>
            <a:off x="4202723" y="1688124"/>
            <a:ext cx="1863969" cy="23739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dirty="0"/>
              <a:t>Use the strip() method to remove the leading and trailing whitespace characters (new line, carriage return, tabs, spaces, etc.).</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Remove Blank Lines from the Output</a:t>
            </a:r>
          </a:p>
        </p:txBody>
      </p:sp>
    </p:spTree>
    <p:extLst>
      <p:ext uri="{BB962C8B-B14F-4D97-AF65-F5344CB8AC3E}">
        <p14:creationId xmlns:p14="http://schemas.microsoft.com/office/powerpoint/2010/main" val="651614156"/>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FDE39A-B396-4009-B8FC-5AFC5A2F7DBB}"/>
              </a:ext>
            </a:extLst>
          </p:cNvPr>
          <p:cNvSpPr/>
          <p:nvPr/>
        </p:nvSpPr>
        <p:spPr>
          <a:xfrm>
            <a:off x="4202723" y="2138081"/>
            <a:ext cx="2136531" cy="22704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FDE39A-B396-4009-B8FC-5AFC5A2F7DBB}"/>
              </a:ext>
            </a:extLst>
          </p:cNvPr>
          <p:cNvSpPr/>
          <p:nvPr/>
        </p:nvSpPr>
        <p:spPr>
          <a:xfrm>
            <a:off x="3736731" y="1223681"/>
            <a:ext cx="1230923" cy="2622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devices=[]</a:t>
            </a:r>
          </a:p>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devices.append</a:t>
            </a:r>
            <a:r>
              <a:rPr lang="en-US" sz="1400" dirty="0">
                <a:solidFill>
                  <a:srgbClr val="000000"/>
                </a:solidFill>
                <a:latin typeface="Courier New" panose="02070309020205020404" pitchFamily="49" charset="0"/>
                <a:cs typeface="Courier New" panose="02070309020205020404" pitchFamily="49" charset="0"/>
              </a:rPr>
              <a: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print(devices)</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a:t>
            </a:r>
          </a:p>
          <a:p>
            <a:r>
              <a:rPr lang="en-US" dirty="0"/>
              <a:t>Use the </a:t>
            </a:r>
            <a:r>
              <a:rPr lang="en-US" b="1" dirty="0"/>
              <a:t>append</a:t>
            </a:r>
            <a:r>
              <a:rPr lang="en-US" dirty="0"/>
              <a:t> attribute to copy file content to the new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Copy File Content Into a List Variable</a:t>
            </a:r>
          </a:p>
        </p:txBody>
      </p:sp>
    </p:spTree>
    <p:extLst>
      <p:ext uri="{BB962C8B-B14F-4D97-AF65-F5344CB8AC3E}">
        <p14:creationId xmlns:p14="http://schemas.microsoft.com/office/powerpoint/2010/main" val="3803654797"/>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Open a new file and save it as </a:t>
            </a:r>
            <a:r>
              <a:rPr lang="en-US" b="1" dirty="0"/>
              <a:t>07_file-access_actvity.py</a:t>
            </a:r>
            <a:r>
              <a:rPr lang="en-US" dirty="0"/>
              <a:t>.</a:t>
            </a:r>
          </a:p>
          <a:p>
            <a:pPr marL="571486" indent="-514350">
              <a:buFont typeface="+mj-lt"/>
              <a:buAutoNum type="arabicPeriod"/>
            </a:pPr>
            <a:r>
              <a:rPr lang="en-US" dirty="0"/>
              <a:t>For the </a:t>
            </a:r>
            <a:r>
              <a:rPr lang="en-US" b="1" dirty="0"/>
              <a:t>open()</a:t>
            </a:r>
            <a:r>
              <a:rPr lang="en-US" dirty="0"/>
              <a:t> function use the mode </a:t>
            </a:r>
            <a:r>
              <a:rPr lang="en-US" b="1" dirty="0"/>
              <a:t>a</a:t>
            </a:r>
            <a:r>
              <a:rPr lang="en-US" dirty="0"/>
              <a:t>, which will allow you to append a item to the </a:t>
            </a:r>
            <a:r>
              <a:rPr lang="en-US" b="1" dirty="0"/>
              <a:t>devices.txt</a:t>
            </a:r>
            <a:r>
              <a:rPr lang="en-US" dirty="0"/>
              <a:t> file.</a:t>
            </a:r>
          </a:p>
          <a:p>
            <a:pPr marL="571486" indent="-514350">
              <a:buFont typeface="+mj-lt"/>
              <a:buAutoNum type="arabicPeriod"/>
            </a:pPr>
            <a:r>
              <a:rPr lang="en-US" dirty="0"/>
              <a:t>Inside a </a:t>
            </a:r>
            <a:r>
              <a:rPr lang="en-US" b="1" dirty="0"/>
              <a:t>while True: </a:t>
            </a:r>
            <a:r>
              <a:rPr lang="en-US" dirty="0"/>
              <a:t>loop, embed an </a:t>
            </a:r>
            <a:r>
              <a:rPr lang="en-US" b="1" dirty="0"/>
              <a:t>input()</a:t>
            </a:r>
            <a:r>
              <a:rPr lang="en-US" dirty="0"/>
              <a:t> function command that asks the user for the new device.</a:t>
            </a:r>
          </a:p>
          <a:p>
            <a:pPr marL="571486" indent="-514350">
              <a:buFont typeface="+mj-lt"/>
              <a:buAutoNum type="arabicPeriod"/>
            </a:pPr>
            <a:r>
              <a:rPr lang="en-US" dirty="0"/>
              <a:t>Set the value of the user's input to a variable named </a:t>
            </a:r>
            <a:r>
              <a:rPr lang="en-US" b="1" dirty="0" err="1"/>
              <a:t>newItem</a:t>
            </a:r>
            <a:r>
              <a:rPr lang="en-US" dirty="0"/>
              <a:t>.</a:t>
            </a:r>
          </a:p>
          <a:p>
            <a:pPr marL="571486" indent="-514350">
              <a:buFont typeface="+mj-lt"/>
              <a:buAutoNum type="arabicPeriod"/>
            </a:pPr>
            <a:r>
              <a:rPr lang="en-US" dirty="0"/>
              <a:t>Use an if statement that breaks the loop if the user types </a:t>
            </a:r>
            <a:r>
              <a:rPr lang="en-US" b="1" dirty="0"/>
              <a:t>exit </a:t>
            </a:r>
            <a:r>
              <a:rPr lang="en-US" dirty="0"/>
              <a:t>and prints the statement</a:t>
            </a:r>
            <a:r>
              <a:rPr lang="en-US" b="1" dirty="0"/>
              <a:t> "All done!"</a:t>
            </a:r>
            <a:endParaRPr lang="en-US" dirty="0"/>
          </a:p>
          <a:p>
            <a:pPr marL="571486" indent="-514350">
              <a:buFont typeface="+mj-lt"/>
              <a:buAutoNum type="arabicPeriod"/>
            </a:pPr>
            <a:r>
              <a:rPr lang="en-US" dirty="0"/>
              <a:t>Use the command </a:t>
            </a:r>
            <a:r>
              <a:rPr lang="en-US" b="1" dirty="0" err="1"/>
              <a:t>file.write</a:t>
            </a:r>
            <a:r>
              <a:rPr lang="en-US" b="1" dirty="0"/>
              <a:t>(</a:t>
            </a:r>
            <a:r>
              <a:rPr lang="en-US" b="1" dirty="0" err="1"/>
              <a:t>newItem</a:t>
            </a:r>
            <a:r>
              <a:rPr lang="en-US" b="1" dirty="0"/>
              <a:t> + “\n”)</a:t>
            </a:r>
            <a:r>
              <a:rPr lang="en-US" dirty="0"/>
              <a:t> to add the new user provided device.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Modify the Script to Add an Item to the File</a:t>
            </a:r>
          </a:p>
        </p:txBody>
      </p:sp>
    </p:spTree>
    <p:extLst>
      <p:ext uri="{BB962C8B-B14F-4D97-AF65-F5344CB8AC3E}">
        <p14:creationId xmlns:p14="http://schemas.microsoft.com/office/powerpoint/2010/main" val="168301190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APIs and Parsing JSON</a:t>
            </a:r>
          </a:p>
        </p:txBody>
      </p:sp>
    </p:spTree>
    <p:extLst>
      <p:ext uri="{BB962C8B-B14F-4D97-AF65-F5344CB8AC3E}">
        <p14:creationId xmlns:p14="http://schemas.microsoft.com/office/powerpoint/2010/main" val="71990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964504"/>
            <a:ext cx="8345488" cy="3551494"/>
          </a:xfrm>
        </p:spPr>
        <p:txBody>
          <a:bodyPr>
            <a:normAutofit/>
          </a:bodyPr>
          <a:lstStyle/>
          <a:p>
            <a:r>
              <a:rPr lang="en-US" sz="3000" dirty="0"/>
              <a:t>You should have already completed the </a:t>
            </a:r>
            <a:r>
              <a:rPr lang="en-US" sz="3000" b="1" dirty="0"/>
              <a:t>Lab - PC Setup for Workshop</a:t>
            </a:r>
            <a:r>
              <a:rPr lang="en-US" sz="3000" dirty="0"/>
              <a:t>.</a:t>
            </a:r>
          </a:p>
          <a:p>
            <a:r>
              <a:rPr lang="en-US" sz="3000" dirty="0"/>
              <a:t>Your PC should include the following:</a:t>
            </a:r>
          </a:p>
          <a:p>
            <a:pPr lvl="1"/>
            <a:r>
              <a:rPr lang="en-US" sz="2000" dirty="0"/>
              <a:t>Python and the required modules are installed and verified</a:t>
            </a:r>
          </a:p>
          <a:p>
            <a:pPr lvl="1"/>
            <a:r>
              <a:rPr lang="en-US" sz="2000" dirty="0"/>
              <a:t>Postman installed</a:t>
            </a:r>
          </a:p>
          <a:p>
            <a:r>
              <a:rPr lang="en-US" sz="3000" dirty="0"/>
              <a:t>Verify that your PC is ready to complete the tasks of the workshop.</a:t>
            </a:r>
          </a:p>
          <a:p>
            <a:pPr marL="57136" indent="0">
              <a:buNone/>
            </a:pPr>
            <a:endParaRPr lang="en-US" sz="100" dirty="0"/>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lstStyle/>
          <a:p>
            <a:r>
              <a:rPr lang="en-US" dirty="0"/>
              <a:t>Verify Your PC is Ready</a:t>
            </a:r>
          </a:p>
        </p:txBody>
      </p:sp>
    </p:spTree>
    <p:extLst>
      <p:ext uri="{BB962C8B-B14F-4D97-AF65-F5344CB8AC3E}">
        <p14:creationId xmlns:p14="http://schemas.microsoft.com/office/powerpoint/2010/main" val="231005161"/>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APIs and RESTful APIs</a:t>
            </a:r>
          </a:p>
        </p:txBody>
      </p:sp>
    </p:spTree>
    <p:extLst>
      <p:ext uri="{BB962C8B-B14F-4D97-AF65-F5344CB8AC3E}">
        <p14:creationId xmlns:p14="http://schemas.microsoft.com/office/powerpoint/2010/main" val="1752233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37765" y="1347787"/>
            <a:ext cx="5250653" cy="3394333"/>
          </a:xfrm>
        </p:spPr>
        <p:txBody>
          <a:bodyPr>
            <a:normAutofit fontScale="85000" lnSpcReduction="20000"/>
          </a:bodyPr>
          <a:lstStyle/>
          <a:p>
            <a:r>
              <a:rPr lang="en-US" dirty="0"/>
              <a:t>An API allows one piece of software talk to another.</a:t>
            </a:r>
          </a:p>
          <a:p>
            <a:r>
              <a:rPr lang="en-US" dirty="0"/>
              <a:t>An API is analogous to a power outlet. </a:t>
            </a:r>
          </a:p>
          <a:p>
            <a:r>
              <a:rPr lang="en-US" dirty="0"/>
              <a:t>Without a power outlet, what would you have to do to power your laptop?</a:t>
            </a:r>
          </a:p>
          <a:p>
            <a:pPr lvl="1"/>
            <a:r>
              <a:rPr lang="en-US" dirty="0"/>
              <a:t>Open the wall</a:t>
            </a:r>
          </a:p>
          <a:p>
            <a:pPr lvl="1"/>
            <a:r>
              <a:rPr lang="en-US" dirty="0"/>
              <a:t>Unsheath wires</a:t>
            </a:r>
          </a:p>
          <a:p>
            <a:pPr lvl="1"/>
            <a:r>
              <a:rPr lang="en-US" dirty="0"/>
              <a:t>Splice wires together</a:t>
            </a:r>
          </a:p>
          <a:p>
            <a:pPr lvl="1"/>
            <a:r>
              <a:rPr lang="en-US" dirty="0"/>
              <a:t>Understand all the wires in the wall</a:t>
            </a:r>
          </a:p>
          <a:p>
            <a:r>
              <a:rPr lang="en-US" dirty="0"/>
              <a:t>An API defines how a programmer can write a piece of software to extend an existing application’s features or even build entirely new applications.</a:t>
            </a:r>
          </a:p>
          <a:p>
            <a:endParaRPr lang="en-US" dirty="0"/>
          </a:p>
          <a:p>
            <a:pPr lvl="1"/>
            <a:endParaRPr lang="en-US" dirty="0"/>
          </a:p>
        </p:txBody>
      </p:sp>
      <p:sp>
        <p:nvSpPr>
          <p:cNvPr id="14" name="Title 13"/>
          <p:cNvSpPr>
            <a:spLocks noGrp="1"/>
          </p:cNvSpPr>
          <p:nvPr>
            <p:ph type="title"/>
          </p:nvPr>
        </p:nvSpPr>
        <p:spPr/>
        <p:txBody>
          <a:bodyPr/>
          <a:lstStyle/>
          <a:p>
            <a:r>
              <a:rPr lang="en-US" dirty="0"/>
              <a:t>Application Programming Interface (API)</a:t>
            </a:r>
          </a:p>
        </p:txBody>
      </p:sp>
      <p:pic>
        <p:nvPicPr>
          <p:cNvPr id="3" name="Chart Placeholder 2">
            <a:extLst>
              <a:ext uri="{FF2B5EF4-FFF2-40B4-BE49-F238E27FC236}">
                <a16:creationId xmlns:a16="http://schemas.microsoft.com/office/drawing/2014/main" id="{486B0CCD-223A-4698-A2A1-B754AD25B8B5}"/>
              </a:ext>
            </a:extLst>
          </p:cNvPr>
          <p:cNvPicPr>
            <a:picLocks noGrp="1" noChangeAspect="1"/>
          </p:cNvPicPr>
          <p:nvPr>
            <p:ph type="chart" sz="quarter" idx="4294967295"/>
          </p:nvPr>
        </p:nvPicPr>
        <p:blipFill>
          <a:blip r:embed="rId2"/>
          <a:stretch>
            <a:fillRect/>
          </a:stretch>
        </p:blipFill>
        <p:spPr>
          <a:xfrm>
            <a:off x="6194130" y="1296692"/>
            <a:ext cx="1971675" cy="3017837"/>
          </a:xfrm>
          <a:prstGeom prst="rect">
            <a:avLst/>
          </a:prstGeom>
        </p:spPr>
      </p:pic>
    </p:spTree>
    <p:extLst>
      <p:ext uri="{BB962C8B-B14F-4D97-AF65-F5344CB8AC3E}">
        <p14:creationId xmlns:p14="http://schemas.microsoft.com/office/powerpoint/2010/main" val="2830257669"/>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235747" y="1126313"/>
            <a:ext cx="5984300" cy="3442848"/>
          </a:xfrm>
        </p:spPr>
        <p:txBody>
          <a:bodyPr>
            <a:normAutofit/>
          </a:bodyPr>
          <a:lstStyle/>
          <a:p>
            <a:r>
              <a:rPr lang="en-US" dirty="0"/>
              <a:t>Restaurant Recommendation App</a:t>
            </a:r>
          </a:p>
          <a:p>
            <a:pPr lvl="1"/>
            <a:r>
              <a:rPr lang="en-US" dirty="0"/>
              <a:t>Returns a list of relevant restaurants in the area</a:t>
            </a:r>
          </a:p>
          <a:p>
            <a:pPr lvl="1"/>
            <a:r>
              <a:rPr lang="en-US" dirty="0"/>
              <a:t>Integrates a third-party API to provide map functionality</a:t>
            </a:r>
          </a:p>
          <a:p>
            <a:pPr lvl="1"/>
            <a:r>
              <a:rPr lang="en-US" dirty="0"/>
              <a:t>The map API enforces a specification of an interface</a:t>
            </a:r>
          </a:p>
        </p:txBody>
      </p:sp>
      <p:sp>
        <p:nvSpPr>
          <p:cNvPr id="14" name="Title 13"/>
          <p:cNvSpPr>
            <a:spLocks noGrp="1"/>
          </p:cNvSpPr>
          <p:nvPr>
            <p:ph type="title"/>
          </p:nvPr>
        </p:nvSpPr>
        <p:spPr/>
        <p:txBody>
          <a:bodyPr/>
          <a:lstStyle/>
          <a:p>
            <a:r>
              <a:rPr lang="en-US" dirty="0"/>
              <a:t>API Example</a:t>
            </a:r>
          </a:p>
        </p:txBody>
      </p:sp>
      <p:pic>
        <p:nvPicPr>
          <p:cNvPr id="1026" name="Picture 2" descr="Gps, Locator, Map, Location, Navigation, Direction">
            <a:extLst>
              <a:ext uri="{FF2B5EF4-FFF2-40B4-BE49-F238E27FC236}">
                <a16:creationId xmlns:a16="http://schemas.microsoft.com/office/drawing/2014/main" id="{035BD139-A8D3-4C89-807B-3F62BB61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988826"/>
            <a:ext cx="2303722" cy="345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945"/>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7500" lnSpcReduction="20000"/>
          </a:bodyPr>
          <a:lstStyle/>
          <a:p>
            <a:r>
              <a:rPr lang="en-US" dirty="0"/>
              <a:t>Web browsers use Hypertext Transfer Protocol (HTTP) to request (GET) a web page.</a:t>
            </a:r>
          </a:p>
          <a:p>
            <a:r>
              <a:rPr lang="en-US" dirty="0"/>
              <a:t>If successfully requested (HTTP status code 200), web servers respond to GET requests with a Hypertext Markup Language (HTML) coded web page.</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Web Services Interface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07935" y="1998921"/>
            <a:ext cx="3040911" cy="307777"/>
          </a:xfrm>
          <a:prstGeom prst="rect">
            <a:avLst/>
          </a:prstGeom>
          <a:noFill/>
        </p:spPr>
        <p:txBody>
          <a:bodyPr wrap="square" rtlCol="0">
            <a:spAutoFit/>
          </a:bodyPr>
          <a:lstStyle/>
          <a:p>
            <a:pPr algn="ctr"/>
            <a:r>
              <a:rPr lang="en-US" sz="1400" dirty="0"/>
              <a:t>Send me the Cisco.com home page</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316279" y="1509824"/>
            <a:ext cx="2264735"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/index.htm HTTP/1.1</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home page.</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&lt;html&gt;</a:t>
            </a:r>
          </a:p>
        </p:txBody>
      </p:sp>
      <p:sp>
        <p:nvSpPr>
          <p:cNvPr id="21" name="TextBox 20">
            <a:extLst>
              <a:ext uri="{FF2B5EF4-FFF2-40B4-BE49-F238E27FC236}">
                <a16:creationId xmlns:a16="http://schemas.microsoft.com/office/drawing/2014/main" id="{4B628428-16AD-4C71-A247-CBEC9F1B9B6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22" name="TextBox 21">
            <a:extLst>
              <a:ext uri="{FF2B5EF4-FFF2-40B4-BE49-F238E27FC236}">
                <a16:creationId xmlns:a16="http://schemas.microsoft.com/office/drawing/2014/main" id="{73D2C800-CA0E-4520-B804-A9A3EF53F3E9}"/>
              </a:ext>
            </a:extLst>
          </p:cNvPr>
          <p:cNvSpPr txBox="1"/>
          <p:nvPr/>
        </p:nvSpPr>
        <p:spPr>
          <a:xfrm>
            <a:off x="7751136" y="3115340"/>
            <a:ext cx="1265274" cy="307777"/>
          </a:xfrm>
          <a:prstGeom prst="rect">
            <a:avLst/>
          </a:prstGeom>
          <a:noFill/>
        </p:spPr>
        <p:txBody>
          <a:bodyPr wrap="square" rtlCol="0">
            <a:spAutoFit/>
          </a:bodyPr>
          <a:lstStyle/>
          <a:p>
            <a:pPr algn="ctr"/>
            <a:r>
              <a:rPr lang="en-US" sz="1400" dirty="0"/>
              <a:t>Web Server</a:t>
            </a:r>
          </a:p>
        </p:txBody>
      </p:sp>
    </p:spTree>
    <p:extLst>
      <p:ext uri="{BB962C8B-B14F-4D97-AF65-F5344CB8AC3E}">
        <p14:creationId xmlns:p14="http://schemas.microsoft.com/office/powerpoint/2010/main" val="1018715066"/>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805317627"/>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92500" lnSpcReduction="20000"/>
          </a:bodyPr>
          <a:lstStyle/>
          <a:p>
            <a:r>
              <a:rPr lang="en-US" dirty="0"/>
              <a:t>API Server: The URL for the server that answers REST requests</a:t>
            </a:r>
          </a:p>
          <a:p>
            <a:r>
              <a:rPr lang="en-US" dirty="0"/>
              <a:t>Resources: Specifies the API that is being requested.</a:t>
            </a:r>
          </a:p>
          <a:p>
            <a:r>
              <a:rPr lang="en-US" dirty="0"/>
              <a:t>Format: Usually JSON or XML </a:t>
            </a:r>
          </a:p>
          <a:p>
            <a:r>
              <a:rPr lang="en-US" dirty="0"/>
              <a:t>Parameters: Specifies what data is being requested</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Anatomy of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446568" y="1110900"/>
            <a:ext cx="8426212" cy="369332"/>
          </a:xfrm>
          <a:prstGeom prst="rect">
            <a:avLst/>
          </a:prstGeom>
        </p:spPr>
        <p:txBody>
          <a:bodyPr wrap="square">
            <a:spAutoFit/>
          </a:bodyPr>
          <a:lstStyle/>
          <a:p>
            <a:r>
              <a:rPr lang="en-US" altLang="en-US" dirty="0">
                <a:solidFill>
                  <a:srgbClr val="0070C0"/>
                </a:solidFill>
              </a:rPr>
              <a:t>https://www.mapquestapi.com/directions/v2/route?outFormat=json&amp;key=KEY&amp;...</a:t>
            </a:r>
            <a:endParaRPr lang="en-US" dirty="0">
              <a:solidFill>
                <a:srgbClr val="0070C0"/>
              </a:solidFill>
            </a:endParaRPr>
          </a:p>
        </p:txBody>
      </p:sp>
      <p:sp>
        <p:nvSpPr>
          <p:cNvPr id="5" name="TextBox 4">
            <a:extLst>
              <a:ext uri="{FF2B5EF4-FFF2-40B4-BE49-F238E27FC236}">
                <a16:creationId xmlns:a16="http://schemas.microsoft.com/office/drawing/2014/main" id="{E514083C-22D0-4F3B-8F3D-371CE1C15546}"/>
              </a:ext>
            </a:extLst>
          </p:cNvPr>
          <p:cNvSpPr txBox="1"/>
          <p:nvPr/>
        </p:nvSpPr>
        <p:spPr>
          <a:xfrm>
            <a:off x="1715986"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4432012" y="731986"/>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2222999" y="504412"/>
            <a:ext cx="280988" cy="2340248"/>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4076522" y="1726130"/>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7805750" y="980475"/>
            <a:ext cx="280988" cy="138812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7375484" y="1740417"/>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A4B8DA56-4A5F-47BC-B59D-6A7E296A08D5}"/>
              </a:ext>
            </a:extLst>
          </p:cNvPr>
          <p:cNvSpPr>
            <a:spLocks/>
          </p:cNvSpPr>
          <p:nvPr/>
        </p:nvSpPr>
        <p:spPr bwMode="auto">
          <a:xfrm rot="-5400000">
            <a:off x="6277999" y="917314"/>
            <a:ext cx="280988" cy="1514443"/>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F3ADF242-38CE-472D-A3B6-D0DF623BC542}"/>
              </a:ext>
            </a:extLst>
          </p:cNvPr>
          <p:cNvSpPr txBox="1"/>
          <p:nvPr/>
        </p:nvSpPr>
        <p:spPr>
          <a:xfrm>
            <a:off x="5797831" y="1740417"/>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Format</a:t>
            </a:r>
          </a:p>
        </p:txBody>
      </p:sp>
    </p:spTree>
    <p:extLst>
      <p:ext uri="{BB962C8B-B14F-4D97-AF65-F5344CB8AC3E}">
        <p14:creationId xmlns:p14="http://schemas.microsoft.com/office/powerpoint/2010/main" val="1855467825"/>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7" y="1244907"/>
            <a:ext cx="3748644" cy="3390888"/>
          </a:xfrm>
        </p:spPr>
        <p:txBody>
          <a:bodyPr>
            <a:normAutofit/>
          </a:bodyPr>
          <a:lstStyle/>
          <a:p>
            <a:r>
              <a:rPr lang="en-US" dirty="0"/>
              <a:t>Use an Internet search to find documentation for an API.</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6" name="Picture 5">
            <a:extLst>
              <a:ext uri="{FF2B5EF4-FFF2-40B4-BE49-F238E27FC236}">
                <a16:creationId xmlns:a16="http://schemas.microsoft.com/office/drawing/2014/main" id="{01E2AC55-E02D-425C-B118-115917BE7066}"/>
              </a:ext>
            </a:extLst>
          </p:cNvPr>
          <p:cNvPicPr>
            <a:picLocks noChangeAspect="1"/>
          </p:cNvPicPr>
          <p:nvPr/>
        </p:nvPicPr>
        <p:blipFill>
          <a:blip r:embed="rId3"/>
          <a:stretch>
            <a:fillRect/>
          </a:stretch>
        </p:blipFill>
        <p:spPr>
          <a:xfrm>
            <a:off x="4107051" y="1129278"/>
            <a:ext cx="4818038" cy="3075216"/>
          </a:xfrm>
          <a:prstGeom prst="rect">
            <a:avLst/>
          </a:prstGeom>
        </p:spPr>
      </p:pic>
    </p:spTree>
    <p:extLst>
      <p:ext uri="{BB962C8B-B14F-4D97-AF65-F5344CB8AC3E}">
        <p14:creationId xmlns:p14="http://schemas.microsoft.com/office/powerpoint/2010/main" val="3674633973"/>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057620"/>
            <a:ext cx="3922006" cy="3390888"/>
          </a:xfrm>
        </p:spPr>
        <p:txBody>
          <a:bodyPr>
            <a:normAutofit/>
          </a:bodyPr>
          <a:lstStyle/>
          <a:p>
            <a:r>
              <a:rPr lang="en-US" dirty="0"/>
              <a:t>The API documentation will specify...</a:t>
            </a:r>
          </a:p>
          <a:p>
            <a:pPr lvl="1"/>
            <a:r>
              <a:rPr lang="en-US" dirty="0"/>
              <a:t>The request </a:t>
            </a:r>
            <a:r>
              <a:rPr lang="en-US" dirty="0">
                <a:solidFill>
                  <a:schemeClr val="accent2"/>
                </a:solidFill>
              </a:rPr>
              <a:t>format</a:t>
            </a:r>
            <a:r>
              <a:rPr lang="en-US" dirty="0"/>
              <a:t> (JSON, XML, or text)</a:t>
            </a:r>
          </a:p>
          <a:p>
            <a:pPr lvl="1"/>
            <a:r>
              <a:rPr lang="en-US" dirty="0"/>
              <a:t>The request </a:t>
            </a:r>
            <a:r>
              <a:rPr lang="en-US" dirty="0">
                <a:solidFill>
                  <a:schemeClr val="accent2"/>
                </a:solidFill>
              </a:rPr>
              <a:t>parameters</a:t>
            </a:r>
          </a:p>
          <a:p>
            <a:pPr lvl="1"/>
            <a:r>
              <a:rPr lang="en-US" dirty="0"/>
              <a:t>The response fields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5" name="Picture 4">
            <a:extLst>
              <a:ext uri="{FF2B5EF4-FFF2-40B4-BE49-F238E27FC236}">
                <a16:creationId xmlns:a16="http://schemas.microsoft.com/office/drawing/2014/main" id="{FDF0D07E-9BA6-4C44-A638-315D931F4476}"/>
              </a:ext>
            </a:extLst>
          </p:cNvPr>
          <p:cNvPicPr>
            <a:picLocks noChangeAspect="1"/>
          </p:cNvPicPr>
          <p:nvPr/>
        </p:nvPicPr>
        <p:blipFill>
          <a:blip r:embed="rId2"/>
          <a:stretch>
            <a:fillRect/>
          </a:stretch>
        </p:blipFill>
        <p:spPr>
          <a:xfrm>
            <a:off x="4698945" y="705174"/>
            <a:ext cx="3578500" cy="3440624"/>
          </a:xfrm>
          <a:prstGeom prst="rect">
            <a:avLst/>
          </a:prstGeom>
        </p:spPr>
      </p:pic>
    </p:spTree>
    <p:extLst>
      <p:ext uri="{BB962C8B-B14F-4D97-AF65-F5344CB8AC3E}">
        <p14:creationId xmlns:p14="http://schemas.microsoft.com/office/powerpoint/2010/main" val="4171546887"/>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JSON and XML</a:t>
            </a:r>
          </a:p>
        </p:txBody>
      </p:sp>
    </p:spTree>
    <p:extLst>
      <p:ext uri="{BB962C8B-B14F-4D97-AF65-F5344CB8AC3E}">
        <p14:creationId xmlns:p14="http://schemas.microsoft.com/office/powerpoint/2010/main" val="3085015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4" y="1282260"/>
            <a:ext cx="5884147" cy="3457905"/>
          </a:xfrm>
        </p:spPr>
        <p:txBody>
          <a:bodyPr>
            <a:normAutofit/>
          </a:bodyPr>
          <a:lstStyle/>
          <a:p>
            <a:r>
              <a:rPr lang="en-US" dirty="0"/>
              <a:t>Enter the above URL in your browser to get a JSON response.</a:t>
            </a:r>
          </a:p>
          <a:p>
            <a:r>
              <a:rPr lang="en-US" dirty="0"/>
              <a:t>JSON data looks a lot like a Python dictionary.</a:t>
            </a:r>
          </a:p>
          <a:p>
            <a:r>
              <a:rPr lang="en-US" dirty="0"/>
              <a:t>The third item in the dictionary is the </a:t>
            </a:r>
            <a:r>
              <a:rPr lang="en-US" dirty="0">
                <a:solidFill>
                  <a:schemeClr val="accent2"/>
                </a:solidFill>
              </a:rPr>
              <a:t>response</a:t>
            </a:r>
            <a:r>
              <a:rPr lang="en-US" dirty="0"/>
              <a:t> element.</a:t>
            </a:r>
          </a:p>
          <a:p>
            <a:r>
              <a:rPr lang="en-US" dirty="0"/>
              <a:t>Inside the list are five dictionaries.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http://api.open-notify.org/iss/v1/?lat=30.26715&amp;lon=-97.74306 </a:t>
            </a:r>
            <a:endParaRPr lang="en-US" dirty="0">
              <a:solidFill>
                <a:srgbClr val="0070C0"/>
              </a:solidFill>
            </a:endParaRPr>
          </a:p>
        </p:txBody>
      </p:sp>
      <p:pic>
        <p:nvPicPr>
          <p:cNvPr id="4" name="Picture 3">
            <a:extLst>
              <a:ext uri="{FF2B5EF4-FFF2-40B4-BE49-F238E27FC236}">
                <a16:creationId xmlns:a16="http://schemas.microsoft.com/office/drawing/2014/main" id="{5F5704B5-9C4C-48E8-B3F1-ADCF1305FC6E}"/>
              </a:ext>
            </a:extLst>
          </p:cNvPr>
          <p:cNvPicPr>
            <a:picLocks noChangeAspect="1"/>
          </p:cNvPicPr>
          <p:nvPr/>
        </p:nvPicPr>
        <p:blipFill>
          <a:blip r:embed="rId4"/>
          <a:stretch>
            <a:fillRect/>
          </a:stretch>
        </p:blipFill>
        <p:spPr>
          <a:xfrm>
            <a:off x="6347448" y="1232115"/>
            <a:ext cx="2421543" cy="3322449"/>
          </a:xfrm>
          <a:prstGeom prst="rect">
            <a:avLst/>
          </a:prstGeom>
        </p:spPr>
      </p:pic>
    </p:spTree>
    <p:extLst>
      <p:ext uri="{BB962C8B-B14F-4D97-AF65-F5344CB8AC3E}">
        <p14:creationId xmlns:p14="http://schemas.microsoft.com/office/powerpoint/2010/main" val="2585930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p:txBody>
          <a:bodyPr>
            <a:normAutofit fontScale="62500" lnSpcReduction="20000"/>
          </a:bodyPr>
          <a:lstStyle/>
          <a:p>
            <a:r>
              <a:rPr lang="en-US" sz="3600" dirty="0"/>
              <a:t>Introduce instructors/assistants/other key people</a:t>
            </a:r>
          </a:p>
          <a:p>
            <a:r>
              <a:rPr lang="en-US" sz="3600" dirty="0"/>
              <a:t>For large groups, just use name tags</a:t>
            </a:r>
          </a:p>
          <a:p>
            <a:r>
              <a:rPr lang="en-US" sz="3600" dirty="0"/>
              <a:t>For smaller groups: Name, level of programming comfort (1 - novice to 5 - expert in a language)</a:t>
            </a:r>
          </a:p>
          <a:p>
            <a:r>
              <a:rPr lang="en-US" sz="3600" dirty="0"/>
              <a:t>Logistics/Expectations: Bathroom, refreshments, breaks, lunch, pace of workshop, what to do if you get behind</a:t>
            </a:r>
          </a:p>
          <a:p>
            <a:r>
              <a:rPr lang="en-US" sz="3600" dirty="0"/>
              <a:t>Add slides to this section to address your workshop’s specific needs.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a:t>Workshop Begins </a:t>
            </a:r>
          </a:p>
        </p:txBody>
      </p:sp>
    </p:spTree>
    <p:extLst>
      <p:ext uri="{BB962C8B-B14F-4D97-AF65-F5344CB8AC3E}">
        <p14:creationId xmlns:p14="http://schemas.microsoft.com/office/powerpoint/2010/main" val="1634789751"/>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70000" lnSpcReduction="20000"/>
          </a:bodyPr>
          <a:lstStyle/>
          <a:p>
            <a:r>
              <a:rPr lang="en-US" dirty="0"/>
              <a:t>Collapse components of the JSON to better view its structure.</a:t>
            </a:r>
          </a:p>
          <a:p>
            <a:r>
              <a:rPr lang="en-US" dirty="0"/>
              <a:t>In the example, JSON returns three root elements: </a:t>
            </a:r>
            <a:r>
              <a:rPr lang="en-US" dirty="0">
                <a:solidFill>
                  <a:schemeClr val="accent2"/>
                </a:solidFill>
              </a:rPr>
              <a:t>message</a:t>
            </a:r>
            <a:r>
              <a:rPr lang="en-US" dirty="0"/>
              <a:t>,</a:t>
            </a:r>
            <a:r>
              <a:rPr lang="en-US" dirty="0">
                <a:solidFill>
                  <a:schemeClr val="accent2"/>
                </a:solidFill>
              </a:rPr>
              <a:t> request</a:t>
            </a:r>
            <a:r>
              <a:rPr lang="en-US" dirty="0"/>
              <a:t>, and </a:t>
            </a:r>
            <a:r>
              <a:rPr lang="en-US" dirty="0">
                <a:solidFill>
                  <a:schemeClr val="accent2"/>
                </a:solidFill>
              </a:rPr>
              <a:t>response</a:t>
            </a:r>
          </a:p>
          <a:p>
            <a:r>
              <a:rPr lang="en-US" dirty="0"/>
              <a:t>The </a:t>
            </a:r>
            <a:r>
              <a:rPr lang="en-US" dirty="0">
                <a:solidFill>
                  <a:schemeClr val="accent2"/>
                </a:solidFill>
              </a:rPr>
              <a:t>message</a:t>
            </a:r>
            <a:r>
              <a:rPr lang="en-US" dirty="0"/>
              <a:t> root returns the HTTP status code.  </a:t>
            </a:r>
          </a:p>
          <a:p>
            <a:r>
              <a:rPr lang="en-US" dirty="0"/>
              <a:t>The </a:t>
            </a:r>
            <a:r>
              <a:rPr lang="en-US" sz="2900" dirty="0">
                <a:solidFill>
                  <a:schemeClr val="accent2"/>
                </a:solidFill>
              </a:rPr>
              <a:t>request</a:t>
            </a:r>
            <a:r>
              <a:rPr lang="en-US" dirty="0"/>
              <a:t> root shows default parameters and the parameters entered in the request. </a:t>
            </a:r>
          </a:p>
          <a:p>
            <a:r>
              <a:rPr lang="en-US" dirty="0"/>
              <a:t>The </a:t>
            </a:r>
            <a:r>
              <a:rPr lang="en-US" dirty="0">
                <a:solidFill>
                  <a:schemeClr val="accent2"/>
                </a:solidFill>
              </a:rPr>
              <a:t>response</a:t>
            </a:r>
            <a:r>
              <a:rPr lang="en-US" dirty="0"/>
              <a:t> root typically returns an array with relevant responses.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http://api.open-notify.org/iss/v1/?lat=30.26715&amp;lon=-97.74306 </a:t>
            </a:r>
            <a:endParaRPr lang="en-US" dirty="0">
              <a:solidFill>
                <a:srgbClr val="0070C0"/>
              </a:solidFill>
            </a:endParaRPr>
          </a:p>
        </p:txBody>
      </p:sp>
      <p:pic>
        <p:nvPicPr>
          <p:cNvPr id="5" name="Picture 4">
            <a:extLst>
              <a:ext uri="{FF2B5EF4-FFF2-40B4-BE49-F238E27FC236}">
                <a16:creationId xmlns:a16="http://schemas.microsoft.com/office/drawing/2014/main" id="{6914DE09-0D0B-45B2-978D-BF5AE3715CBE}"/>
              </a:ext>
            </a:extLst>
          </p:cNvPr>
          <p:cNvPicPr>
            <a:picLocks noChangeAspect="1"/>
          </p:cNvPicPr>
          <p:nvPr/>
        </p:nvPicPr>
        <p:blipFill>
          <a:blip r:embed="rId4"/>
          <a:stretch>
            <a:fillRect/>
          </a:stretch>
        </p:blipFill>
        <p:spPr>
          <a:xfrm>
            <a:off x="5470901" y="2042882"/>
            <a:ext cx="3539094" cy="1302991"/>
          </a:xfrm>
          <a:prstGeom prst="rect">
            <a:avLst/>
          </a:prstGeom>
        </p:spPr>
      </p:pic>
    </p:spTree>
    <p:extLst>
      <p:ext uri="{BB962C8B-B14F-4D97-AF65-F5344CB8AC3E}">
        <p14:creationId xmlns:p14="http://schemas.microsoft.com/office/powerpoint/2010/main" val="3423563961"/>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010328" cy="3541987"/>
          </a:xfrm>
        </p:spPr>
        <p:txBody>
          <a:bodyPr>
            <a:normAutofit fontScale="77500" lnSpcReduction="20000"/>
          </a:bodyPr>
          <a:lstStyle/>
          <a:p>
            <a:r>
              <a:rPr lang="en-US" dirty="0"/>
              <a:t>E</a:t>
            </a:r>
            <a:r>
              <a:rPr lang="en-US" dirty="0">
                <a:solidFill>
                  <a:schemeClr val="accent2"/>
                </a:solidFill>
              </a:rPr>
              <a:t>x</a:t>
            </a:r>
            <a:r>
              <a:rPr lang="en-US" dirty="0"/>
              <a:t>tensible </a:t>
            </a:r>
            <a:r>
              <a:rPr lang="en-US" dirty="0">
                <a:solidFill>
                  <a:schemeClr val="accent2"/>
                </a:solidFill>
              </a:rPr>
              <a:t>M</a:t>
            </a:r>
            <a:r>
              <a:rPr lang="en-US" dirty="0"/>
              <a:t>arkup </a:t>
            </a:r>
            <a:r>
              <a:rPr lang="en-US" dirty="0">
                <a:solidFill>
                  <a:schemeClr val="accent2"/>
                </a:solidFill>
              </a:rPr>
              <a:t>L</a:t>
            </a:r>
            <a:r>
              <a:rPr lang="en-US" dirty="0"/>
              <a:t>anguage (XML) extends the functionality of HTML allowing web programmers to construct custom tags.</a:t>
            </a:r>
          </a:p>
          <a:p>
            <a:r>
              <a:rPr lang="en-US" dirty="0"/>
              <a:t>To get XML encoded data instead of the default JSON encoding from the MapQuest API, add the </a:t>
            </a:r>
            <a:r>
              <a:rPr lang="en-US" dirty="0" err="1">
                <a:solidFill>
                  <a:schemeClr val="accent2"/>
                </a:solidFill>
              </a:rPr>
              <a:t>outFormat</a:t>
            </a:r>
            <a:r>
              <a:rPr lang="en-US" dirty="0">
                <a:solidFill>
                  <a:schemeClr val="accent2"/>
                </a:solidFill>
              </a:rPr>
              <a:t>=xml</a:t>
            </a:r>
            <a:r>
              <a:rPr lang="en-US" dirty="0"/>
              <a:t> to the URL structure.</a:t>
            </a:r>
          </a:p>
          <a:p>
            <a:r>
              <a:rPr lang="en-US" dirty="0"/>
              <a:t>You can see in the XML response that the embedded data have the same naming structure as with JSON.</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XML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8224786" cy="369332"/>
          </a:xfrm>
          <a:prstGeom prst="rect">
            <a:avLst/>
          </a:prstGeom>
        </p:spPr>
        <p:txBody>
          <a:bodyPr wrap="square">
            <a:spAutoFit/>
          </a:bodyPr>
          <a:lstStyle/>
          <a:p>
            <a:r>
              <a:rPr lang="en-US" altLang="en-US" dirty="0">
                <a:solidFill>
                  <a:srgbClr val="0070C0"/>
                </a:solidFill>
              </a:rPr>
              <a:t>https://www.mapquestapi.com/directions/v2/route?</a:t>
            </a:r>
            <a:r>
              <a:rPr lang="en-US" altLang="en-US" dirty="0">
                <a:solidFill>
                  <a:schemeClr val="accent2"/>
                </a:solidFill>
              </a:rPr>
              <a:t>outFormat=xml</a:t>
            </a:r>
            <a:r>
              <a:rPr lang="en-US" altLang="en-US" dirty="0">
                <a:solidFill>
                  <a:srgbClr val="0070C0"/>
                </a:solidFill>
              </a:rPr>
              <a:t>&amp;key=KEY...</a:t>
            </a:r>
            <a:endParaRPr lang="en-US" dirty="0">
              <a:solidFill>
                <a:srgbClr val="0070C0"/>
              </a:solidFill>
            </a:endParaRPr>
          </a:p>
        </p:txBody>
      </p:sp>
      <p:pic>
        <p:nvPicPr>
          <p:cNvPr id="6" name="Picture 5">
            <a:extLst>
              <a:ext uri="{FF2B5EF4-FFF2-40B4-BE49-F238E27FC236}">
                <a16:creationId xmlns:a16="http://schemas.microsoft.com/office/drawing/2014/main" id="{D4A41C85-61E9-44C3-BB56-4AC5905F4BF8}"/>
              </a:ext>
            </a:extLst>
          </p:cNvPr>
          <p:cNvPicPr>
            <a:picLocks noChangeAspect="1"/>
          </p:cNvPicPr>
          <p:nvPr/>
        </p:nvPicPr>
        <p:blipFill>
          <a:blip r:embed="rId2"/>
          <a:stretch>
            <a:fillRect/>
          </a:stretch>
        </p:blipFill>
        <p:spPr>
          <a:xfrm>
            <a:off x="5361639" y="1232115"/>
            <a:ext cx="3680639" cy="3531676"/>
          </a:xfrm>
          <a:prstGeom prst="rect">
            <a:avLst/>
          </a:prstGeom>
        </p:spPr>
      </p:pic>
    </p:spTree>
    <p:extLst>
      <p:ext uri="{BB962C8B-B14F-4D97-AF65-F5344CB8AC3E}">
        <p14:creationId xmlns:p14="http://schemas.microsoft.com/office/powerpoint/2010/main" val="177444157"/>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Parsing JSON with Python</a:t>
            </a:r>
          </a:p>
        </p:txBody>
      </p:sp>
    </p:spTree>
    <p:extLst>
      <p:ext uri="{BB962C8B-B14F-4D97-AF65-F5344CB8AC3E}">
        <p14:creationId xmlns:p14="http://schemas.microsoft.com/office/powerpoint/2010/main" val="4218291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Demonstration - MapQuest API Application</a:t>
            </a:r>
          </a:p>
        </p:txBody>
      </p:sp>
      <p:pic>
        <p:nvPicPr>
          <p:cNvPr id="4" name="Picture 3">
            <a:extLst>
              <a:ext uri="{FF2B5EF4-FFF2-40B4-BE49-F238E27FC236}">
                <a16:creationId xmlns:a16="http://schemas.microsoft.com/office/drawing/2014/main" id="{529CA9F7-1093-4E0A-85BF-D9566CADAC26}"/>
              </a:ext>
            </a:extLst>
          </p:cNvPr>
          <p:cNvPicPr>
            <a:picLocks noChangeAspect="1"/>
          </p:cNvPicPr>
          <p:nvPr/>
        </p:nvPicPr>
        <p:blipFill>
          <a:blip r:embed="rId3"/>
          <a:stretch>
            <a:fillRect/>
          </a:stretch>
        </p:blipFill>
        <p:spPr>
          <a:xfrm>
            <a:off x="894945" y="1058388"/>
            <a:ext cx="7480570" cy="3541966"/>
          </a:xfrm>
          <a:prstGeom prst="rect">
            <a:avLst/>
          </a:prstGeom>
        </p:spPr>
      </p:pic>
    </p:spTree>
    <p:extLst>
      <p:ext uri="{BB962C8B-B14F-4D97-AF65-F5344CB8AC3E}">
        <p14:creationId xmlns:p14="http://schemas.microsoft.com/office/powerpoint/2010/main" val="155314258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AFC4E-8118-4A96-BDA8-268A647AFED3}"/>
              </a:ext>
            </a:extLst>
          </p:cNvPr>
          <p:cNvSpPr>
            <a:spLocks noGrp="1"/>
          </p:cNvSpPr>
          <p:nvPr>
            <p:ph type="body" sz="quarter" idx="10"/>
          </p:nvPr>
        </p:nvSpPr>
        <p:spPr/>
        <p:txBody>
          <a:bodyPr>
            <a:normAutofit fontScale="62500" lnSpcReduction="20000"/>
          </a:bodyPr>
          <a:lstStyle/>
          <a:p>
            <a:pPr marL="57136" indent="0">
              <a:buNone/>
            </a:pPr>
            <a:r>
              <a:rPr lang="en-US" dirty="0"/>
              <a:t>To build this application, you will complete the following objectives:</a:t>
            </a:r>
          </a:p>
          <a:p>
            <a:pPr lvl="0"/>
            <a:r>
              <a:rPr lang="en-US" dirty="0"/>
              <a:t>Obtain a MapQuest API Key.</a:t>
            </a:r>
          </a:p>
          <a:p>
            <a:pPr lvl="0"/>
            <a:r>
              <a:rPr lang="en-US" dirty="0"/>
              <a:t>Import necessary modules.</a:t>
            </a:r>
          </a:p>
          <a:p>
            <a:pPr lvl="0"/>
            <a:r>
              <a:rPr lang="en-US" dirty="0"/>
              <a:t>Create API request variables and construct a URL.</a:t>
            </a:r>
          </a:p>
          <a:p>
            <a:pPr lvl="0"/>
            <a:r>
              <a:rPr lang="en-US" dirty="0"/>
              <a:t>Add user input functionality.</a:t>
            </a:r>
          </a:p>
          <a:p>
            <a:pPr lvl="0"/>
            <a:r>
              <a:rPr lang="en-US" dirty="0"/>
              <a:t>Add a quit feature so that the user can end the application.</a:t>
            </a:r>
          </a:p>
          <a:p>
            <a:pPr lvl="0"/>
            <a:r>
              <a:rPr lang="en-US" dirty="0"/>
              <a:t>Display trip information for time, distance, and fuel usage.</a:t>
            </a:r>
          </a:p>
          <a:p>
            <a:r>
              <a:rPr lang="en-US" dirty="0"/>
              <a:t>Iterate through the JSON data to extract and output the directions.</a:t>
            </a:r>
          </a:p>
          <a:p>
            <a:r>
              <a:rPr lang="en-US" dirty="0"/>
              <a:t>Display error messages for invalid user input.</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MapQuest API Application Objectives</a:t>
            </a:r>
          </a:p>
        </p:txBody>
      </p:sp>
    </p:spTree>
    <p:extLst>
      <p:ext uri="{BB962C8B-B14F-4D97-AF65-F5344CB8AC3E}">
        <p14:creationId xmlns:p14="http://schemas.microsoft.com/office/powerpoint/2010/main" val="205023096"/>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62500" lnSpcReduction="20000"/>
          </a:bodyPr>
          <a:lstStyle/>
          <a:p>
            <a:pPr lvl="0"/>
            <a:r>
              <a:rPr lang="en-US" b="1" dirty="0"/>
              <a:t>None</a:t>
            </a:r>
            <a:r>
              <a:rPr lang="en-US" dirty="0"/>
              <a:t>: The API resource is public and anybody can place the request.</a:t>
            </a:r>
            <a:endParaRPr lang="en-US" sz="3200" dirty="0"/>
          </a:p>
          <a:p>
            <a:pPr lvl="0"/>
            <a:r>
              <a:rPr lang="en-US" b="1" dirty="0"/>
              <a:t>Basic HTTP</a:t>
            </a:r>
            <a:r>
              <a:rPr lang="en-US" dirty="0"/>
              <a:t>: The username and password are passed to the server in an encoded string.</a:t>
            </a:r>
            <a:endParaRPr lang="en-US" sz="3200" dirty="0"/>
          </a:p>
          <a:p>
            <a:pPr lvl="0"/>
            <a:r>
              <a:rPr lang="en-US" b="1" dirty="0"/>
              <a:t>Token</a:t>
            </a:r>
            <a:r>
              <a:rPr lang="en-US" dirty="0"/>
              <a:t>: A secret key generally retrieved from the Web API developer portal.</a:t>
            </a:r>
            <a:endParaRPr lang="en-US" sz="3200" dirty="0"/>
          </a:p>
          <a:p>
            <a:pPr lvl="0"/>
            <a:r>
              <a:rPr lang="en-US" b="1" dirty="0"/>
              <a:t>Open Authorization (OAuth)</a:t>
            </a:r>
            <a:r>
              <a:rPr lang="en-US" dirty="0"/>
              <a:t>: An open standard for retrieving an access token from an Identity Provider. The token is then passed with each API call.</a:t>
            </a:r>
            <a:endParaRPr lang="en-US" sz="3200"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Authenticating a RESTful Request</a:t>
            </a:r>
          </a:p>
        </p:txBody>
      </p:sp>
      <p:sp>
        <p:nvSpPr>
          <p:cNvPr id="5" name="TextBox 4">
            <a:extLst>
              <a:ext uri="{FF2B5EF4-FFF2-40B4-BE49-F238E27FC236}">
                <a16:creationId xmlns:a16="http://schemas.microsoft.com/office/drawing/2014/main" id="{E514083C-22D0-4F3B-8F3D-371CE1C15546}"/>
              </a:ext>
            </a:extLst>
          </p:cNvPr>
          <p:cNvSpPr txBox="1"/>
          <p:nvPr/>
        </p:nvSpPr>
        <p:spPr>
          <a:xfrm>
            <a:off x="1362302" y="166869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3772830" y="729137"/>
            <a:ext cx="280988" cy="1704817"/>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1808280" y="515897"/>
            <a:ext cx="280988" cy="2131298"/>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333887" y="166829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5562885" y="752385"/>
            <a:ext cx="280988" cy="165832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6747389" y="166829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5A0EFF3D-3760-4246-96B4-7EB0A20B2CD4}"/>
              </a:ext>
            </a:extLst>
          </p:cNvPr>
          <p:cNvSpPr>
            <a:spLocks/>
          </p:cNvSpPr>
          <p:nvPr/>
        </p:nvSpPr>
        <p:spPr bwMode="auto">
          <a:xfrm rot="-5400000">
            <a:off x="7186332" y="826002"/>
            <a:ext cx="280988" cy="1511087"/>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4F9FEF7D-F7CE-41C9-9DFC-AAD63A46434F}"/>
              </a:ext>
            </a:extLst>
          </p:cNvPr>
          <p:cNvSpPr txBox="1"/>
          <p:nvPr/>
        </p:nvSpPr>
        <p:spPr>
          <a:xfrm>
            <a:off x="5123942" y="1668299"/>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Token</a:t>
            </a:r>
          </a:p>
        </p:txBody>
      </p:sp>
      <p:sp>
        <p:nvSpPr>
          <p:cNvPr id="14" name="Rectangle 13">
            <a:extLst>
              <a:ext uri="{FF2B5EF4-FFF2-40B4-BE49-F238E27FC236}">
                <a16:creationId xmlns:a16="http://schemas.microsoft.com/office/drawing/2014/main" id="{DD3C501C-9DAF-437D-8531-6BBE969F7FBF}"/>
              </a:ext>
            </a:extLst>
          </p:cNvPr>
          <p:cNvSpPr/>
          <p:nvPr/>
        </p:nvSpPr>
        <p:spPr>
          <a:xfrm>
            <a:off x="265814" y="1072153"/>
            <a:ext cx="8665535" cy="338554"/>
          </a:xfrm>
          <a:prstGeom prst="rect">
            <a:avLst/>
          </a:prstGeom>
        </p:spPr>
        <p:txBody>
          <a:bodyPr wrap="square">
            <a:spAutoFit/>
          </a:bodyPr>
          <a:lstStyle/>
          <a:p>
            <a:r>
              <a:rPr lang="en-US" altLang="en-US" sz="1600" dirty="0">
                <a:solidFill>
                  <a:srgbClr val="0070C0"/>
                </a:solidFill>
              </a:rPr>
              <a:t>https://www.mapquestapi.com/directions/v2/route?</a:t>
            </a:r>
            <a:r>
              <a:rPr lang="en-US" altLang="en-US" sz="1600" dirty="0">
                <a:solidFill>
                  <a:schemeClr val="accent2"/>
                </a:solidFill>
              </a:rPr>
              <a:t>key=your_api_key</a:t>
            </a:r>
            <a:r>
              <a:rPr lang="en-US" altLang="en-US" sz="1600" dirty="0">
                <a:solidFill>
                  <a:srgbClr val="0070C0"/>
                </a:solidFill>
              </a:rPr>
              <a:t>&amp;to=Baltimore&amp;...</a:t>
            </a:r>
            <a:endParaRPr lang="en-US" sz="1600" dirty="0"/>
          </a:p>
        </p:txBody>
      </p:sp>
    </p:spTree>
    <p:extLst>
      <p:ext uri="{BB962C8B-B14F-4D97-AF65-F5344CB8AC3E}">
        <p14:creationId xmlns:p14="http://schemas.microsoft.com/office/powerpoint/2010/main" val="72009878"/>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7500" lnSpcReduction="20000"/>
          </a:bodyPr>
          <a:lstStyle/>
          <a:p>
            <a:pPr marL="571486" indent="-514350">
              <a:buFont typeface="+mj-lt"/>
              <a:buAutoNum type="arabicPeriod"/>
            </a:pPr>
            <a:r>
              <a:rPr lang="en-US" dirty="0"/>
              <a:t>Go to: </a:t>
            </a:r>
            <a:r>
              <a:rPr lang="en-US" dirty="0">
                <a:hlinkClick r:id="rId3"/>
              </a:rPr>
              <a:t>https://developer.mapquest.com/</a:t>
            </a:r>
            <a:r>
              <a:rPr lang="en-US" dirty="0"/>
              <a:t>.</a:t>
            </a:r>
          </a:p>
          <a:p>
            <a:pPr marL="571486" indent="-514350">
              <a:buFont typeface="+mj-lt"/>
              <a:buAutoNum type="arabicPeriod"/>
            </a:pPr>
            <a:r>
              <a:rPr lang="en-US" dirty="0"/>
              <a:t>Click </a:t>
            </a:r>
            <a:r>
              <a:rPr lang="en-US" b="1" dirty="0"/>
              <a:t>Sign Up </a:t>
            </a:r>
            <a:r>
              <a:rPr lang="en-US" dirty="0"/>
              <a:t>at the top of the page. </a:t>
            </a:r>
          </a:p>
          <a:p>
            <a:pPr marL="571486" indent="-514350">
              <a:buFont typeface="+mj-lt"/>
              <a:buAutoNum type="arabicPeriod"/>
            </a:pPr>
            <a:r>
              <a:rPr lang="en-US" dirty="0"/>
              <a:t>Fill out the form to create a new account. For </a:t>
            </a:r>
            <a:r>
              <a:rPr lang="en-US" b="1" dirty="0"/>
              <a:t>Company</a:t>
            </a:r>
            <a:r>
              <a:rPr lang="en-US" dirty="0"/>
              <a:t>, enter </a:t>
            </a:r>
            <a:r>
              <a:rPr lang="en-US" b="1" dirty="0"/>
              <a:t>Cisco Networking Academy Student</a:t>
            </a:r>
            <a:r>
              <a:rPr lang="en-US" dirty="0"/>
              <a:t>.</a:t>
            </a:r>
          </a:p>
          <a:p>
            <a:pPr marL="571486" indent="-514350">
              <a:buFont typeface="+mj-lt"/>
              <a:buAutoNum type="arabicPeriod"/>
            </a:pPr>
            <a:r>
              <a:rPr lang="en-US" dirty="0"/>
              <a:t>After clicking </a:t>
            </a:r>
            <a:r>
              <a:rPr lang="en-US" b="1" dirty="0"/>
              <a:t>Sign Me Up</a:t>
            </a:r>
            <a:r>
              <a:rPr lang="en-US" dirty="0"/>
              <a:t>, you are redirected to the </a:t>
            </a:r>
            <a:r>
              <a:rPr lang="en-US" b="1" dirty="0"/>
              <a:t>Manage Keys</a:t>
            </a:r>
            <a:r>
              <a:rPr lang="en-US" dirty="0"/>
              <a:t> page.</a:t>
            </a:r>
          </a:p>
          <a:p>
            <a:pPr marL="571486" indent="-514350">
              <a:buFont typeface="+mj-lt"/>
              <a:buAutoNum type="arabicPeriod"/>
            </a:pPr>
            <a:r>
              <a:rPr lang="en-US" dirty="0"/>
              <a:t>Click </a:t>
            </a:r>
            <a:r>
              <a:rPr lang="en-US" b="1" dirty="0"/>
              <a:t>Approve All Keys</a:t>
            </a:r>
            <a:r>
              <a:rPr lang="en-US" dirty="0"/>
              <a:t> and expand </a:t>
            </a:r>
            <a:r>
              <a:rPr lang="en-US" b="1" dirty="0"/>
              <a:t>My Application</a:t>
            </a:r>
            <a:r>
              <a:rPr lang="en-US" dirty="0"/>
              <a:t>.</a:t>
            </a:r>
          </a:p>
          <a:p>
            <a:pPr marL="571486" indent="-514350">
              <a:buFont typeface="+mj-lt"/>
              <a:buAutoNum type="arabicPeriod"/>
            </a:pPr>
            <a:r>
              <a:rPr lang="en-US" dirty="0"/>
              <a:t>Copy your </a:t>
            </a:r>
            <a:r>
              <a:rPr lang="en-US" b="1" dirty="0"/>
              <a:t>Consumer Key </a:t>
            </a:r>
            <a:r>
              <a:rPr lang="en-US" dirty="0"/>
              <a:t>to Notepad for future use. </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Get Your MapQuest API Key</a:t>
            </a:r>
          </a:p>
        </p:txBody>
      </p:sp>
    </p:spTree>
    <p:extLst>
      <p:ext uri="{BB962C8B-B14F-4D97-AF65-F5344CB8AC3E}">
        <p14:creationId xmlns:p14="http://schemas.microsoft.com/office/powerpoint/2010/main" val="3136153398"/>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urllib.parse</a:t>
            </a:r>
            <a:br>
              <a:rPr lang="fr-FR" sz="1400" dirty="0">
                <a:solidFill>
                  <a:srgbClr val="000000"/>
                </a:solidFill>
                <a:latin typeface="Courier New" panose="02070309020205020404" pitchFamily="49" charset="0"/>
                <a:cs typeface="Courier New" panose="02070309020205020404" pitchFamily="49" charset="0"/>
              </a:rPr>
            </a:br>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requests</a:t>
            </a:r>
            <a:r>
              <a:rPr lang="fr-FR"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15025"/>
            <a:ext cx="3335482" cy="3300973"/>
          </a:xfrm>
        </p:spPr>
        <p:txBody>
          <a:bodyPr>
            <a:normAutofit lnSpcReduction="10000"/>
          </a:bodyPr>
          <a:lstStyle/>
          <a:p>
            <a:r>
              <a:rPr lang="en-US" dirty="0"/>
              <a:t>Open a blank script file and save it as </a:t>
            </a:r>
            <a:r>
              <a:rPr lang="en-US" b="1" dirty="0"/>
              <a:t>08_parse-json1.py</a:t>
            </a:r>
            <a:r>
              <a:rPr lang="en-US" dirty="0"/>
              <a:t>.</a:t>
            </a:r>
          </a:p>
          <a:p>
            <a:r>
              <a:rPr lang="en-US" dirty="0"/>
              <a:t>Import existing modules to add extra functionality.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Importing Modules</a:t>
            </a:r>
          </a:p>
        </p:txBody>
      </p:sp>
    </p:spTree>
    <p:extLst>
      <p:ext uri="{BB962C8B-B14F-4D97-AF65-F5344CB8AC3E}">
        <p14:creationId xmlns:p14="http://schemas.microsoft.com/office/powerpoint/2010/main" val="134709316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46809" y="3316629"/>
            <a:ext cx="8248783" cy="1134602"/>
          </a:xfrm>
          <a:prstGeom prst="rect">
            <a:avLst/>
          </a:prstGeom>
          <a:ln>
            <a:solidFill>
              <a:schemeClr val="tx1"/>
            </a:solidFill>
          </a:ln>
        </p:spPr>
        <p:txBody>
          <a:bodyPr wrap="square">
            <a:normAutofit fontScale="92500"/>
          </a:bodyPr>
          <a:lstStyle/>
          <a:p>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"https://www.mapquestapi.com/directions/v2/route?"</a:t>
            </a:r>
          </a:p>
          <a:p>
            <a:r>
              <a:rPr lang="en-US" sz="1400" dirty="0" err="1">
                <a:solidFill>
                  <a:srgbClr val="000000"/>
                </a:solidFill>
                <a:latin typeface="Courier New" panose="02070309020205020404" pitchFamily="49" charset="0"/>
                <a:cs typeface="Courier New" panose="02070309020205020404" pitchFamily="49" charset="0"/>
              </a:rPr>
              <a:t>orig</a:t>
            </a:r>
            <a:r>
              <a:rPr lang="en-US" sz="1400" dirty="0">
                <a:solidFill>
                  <a:srgbClr val="000000"/>
                </a:solidFill>
                <a:latin typeface="Courier New" panose="02070309020205020404" pitchFamily="49" charset="0"/>
                <a:cs typeface="Courier New" panose="02070309020205020404" pitchFamily="49" charset="0"/>
              </a:rPr>
              <a:t> = "Washington"</a:t>
            </a:r>
          </a:p>
          <a:p>
            <a:r>
              <a:rPr lang="en-US" sz="1400" dirty="0" err="1">
                <a:solidFill>
                  <a:srgbClr val="000000"/>
                </a:solidFill>
                <a:latin typeface="Courier New" panose="02070309020205020404" pitchFamily="49" charset="0"/>
                <a:cs typeface="Courier New" panose="02070309020205020404" pitchFamily="49" charset="0"/>
              </a:rPr>
              <a:t>dest</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Baltimaore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key  = "</a:t>
            </a:r>
            <a:r>
              <a:rPr lang="en-US" sz="1400" dirty="0" err="1">
                <a:solidFill>
                  <a:srgbClr val="000000"/>
                </a:solidFill>
                <a:latin typeface="Courier New" panose="02070309020205020404" pitchFamily="49" charset="0"/>
                <a:cs typeface="Courier New" panose="02070309020205020404" pitchFamily="49" charset="0"/>
              </a:rPr>
              <a:t>your_api_key</a:t>
            </a:r>
            <a:r>
              <a:rPr lang="en-US" sz="1400" dirty="0">
                <a:solidFill>
                  <a:srgbClr val="000000"/>
                </a:solidFill>
                <a:latin typeface="Courier New" panose="02070309020205020404" pitchFamily="49" charset="0"/>
                <a:cs typeface="Courier New" panose="02070309020205020404" pitchFamily="49" charset="0"/>
              </a:rPr>
              <a:t>"</a:t>
            </a:r>
          </a:p>
          <a:p>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urllib.parse.urlencode</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key":key</a:t>
            </a:r>
            <a:r>
              <a:rPr lang="en-US" sz="1400" dirty="0">
                <a:solidFill>
                  <a:srgbClr val="000000"/>
                </a:solidFill>
                <a:latin typeface="Courier New" panose="02070309020205020404" pitchFamily="49" charset="0"/>
                <a:cs typeface="Courier New" panose="02070309020205020404" pitchFamily="49" charset="0"/>
              </a:rPr>
              <a:t>, "from":</a:t>
            </a:r>
            <a:r>
              <a:rPr lang="en-US" sz="1400" dirty="0" err="1">
                <a:solidFill>
                  <a:srgbClr val="000000"/>
                </a:solidFill>
                <a:latin typeface="Courier New" panose="02070309020205020404" pitchFamily="49" charset="0"/>
                <a:cs typeface="Courier New" panose="02070309020205020404" pitchFamily="49" charset="0"/>
              </a:rPr>
              <a:t>orig</a:t>
            </a:r>
            <a:r>
              <a:rPr lang="en-US" sz="1400" dirty="0">
                <a:solidFill>
                  <a:srgbClr val="000000"/>
                </a:solidFill>
                <a:latin typeface="Courier New" panose="02070309020205020404" pitchFamily="49" charset="0"/>
                <a:cs typeface="Courier New" panose="02070309020205020404" pitchFamily="49" charset="0"/>
              </a:rPr>
              <a:t>, "to":</a:t>
            </a:r>
            <a:r>
              <a:rPr lang="en-US" sz="1400" dirty="0" err="1">
                <a:solidFill>
                  <a:srgbClr val="000000"/>
                </a:solidFill>
                <a:latin typeface="Courier New" panose="02070309020205020404" pitchFamily="49" charset="0"/>
                <a:cs typeface="Courier New" panose="02070309020205020404" pitchFamily="49" charset="0"/>
              </a:rPr>
              <a:t>dest</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007918"/>
            <a:ext cx="8395854" cy="2175229"/>
          </a:xfrm>
        </p:spPr>
        <p:txBody>
          <a:bodyPr>
            <a:normAutofit fontScale="85000" lnSpcReduction="20000"/>
          </a:bodyPr>
          <a:lstStyle/>
          <a:p>
            <a:pPr marL="57136" indent="0">
              <a:buNone/>
            </a:pPr>
            <a:r>
              <a:rPr lang="en-US" dirty="0"/>
              <a:t>Add the following variables to your script:</a:t>
            </a:r>
          </a:p>
          <a:p>
            <a:pPr lvl="1"/>
            <a:r>
              <a:rPr lang="en-US" b="1" dirty="0" err="1">
                <a:solidFill>
                  <a:schemeClr val="accent1"/>
                </a:solidFill>
              </a:rPr>
              <a:t>main_api</a:t>
            </a:r>
            <a:r>
              <a:rPr lang="en-US" dirty="0">
                <a:solidFill>
                  <a:schemeClr val="accent1"/>
                </a:solidFill>
              </a:rPr>
              <a:t> - the main URL that you are accessing</a:t>
            </a:r>
          </a:p>
          <a:p>
            <a:pPr lvl="1"/>
            <a:r>
              <a:rPr lang="en-US" b="1" dirty="0" err="1">
                <a:solidFill>
                  <a:schemeClr val="accent1"/>
                </a:solidFill>
              </a:rPr>
              <a:t>orig</a:t>
            </a:r>
            <a:r>
              <a:rPr lang="en-US" dirty="0">
                <a:solidFill>
                  <a:schemeClr val="accent1"/>
                </a:solidFill>
              </a:rPr>
              <a:t> - the parameter to specify your point of origin</a:t>
            </a:r>
          </a:p>
          <a:p>
            <a:pPr lvl="1"/>
            <a:r>
              <a:rPr lang="en-US" b="1" dirty="0" err="1">
                <a:solidFill>
                  <a:schemeClr val="accent1"/>
                </a:solidFill>
              </a:rPr>
              <a:t>dest</a:t>
            </a:r>
            <a:r>
              <a:rPr lang="en-US" b="1" dirty="0">
                <a:solidFill>
                  <a:schemeClr val="accent1"/>
                </a:solidFill>
              </a:rPr>
              <a:t> </a:t>
            </a:r>
            <a:r>
              <a:rPr lang="en-US" dirty="0">
                <a:solidFill>
                  <a:schemeClr val="accent1"/>
                </a:solidFill>
              </a:rPr>
              <a:t>- the parameter to specify your destination</a:t>
            </a:r>
          </a:p>
          <a:p>
            <a:pPr lvl="1"/>
            <a:r>
              <a:rPr lang="en-US" b="1" dirty="0">
                <a:solidFill>
                  <a:schemeClr val="accent1"/>
                </a:solidFill>
              </a:rPr>
              <a:t>key</a:t>
            </a:r>
            <a:r>
              <a:rPr lang="en-US" dirty="0">
                <a:solidFill>
                  <a:schemeClr val="accent1"/>
                </a:solidFill>
              </a:rPr>
              <a:t> - the MapQuest API Consumer key you retrieved from the developer website</a:t>
            </a:r>
          </a:p>
          <a:p>
            <a:pPr marL="57136" indent="0">
              <a:buNone/>
            </a:pPr>
            <a:r>
              <a:rPr lang="en-US" dirty="0"/>
              <a:t>Combine the variables into the </a:t>
            </a:r>
            <a:r>
              <a:rPr lang="en-US" b="1" dirty="0" err="1"/>
              <a:t>url</a:t>
            </a:r>
            <a:r>
              <a:rPr lang="en-US" dirty="0"/>
              <a:t> variable using the </a:t>
            </a:r>
            <a:r>
              <a:rPr lang="en-US" b="1" dirty="0" err="1"/>
              <a:t>urlencode</a:t>
            </a:r>
            <a:r>
              <a:rPr lang="en-US" dirty="0"/>
              <a:t> method to properly format the address variable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Variables for API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1444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927765" y="1101436"/>
            <a:ext cx="4767828" cy="3507238"/>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requests.get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997527"/>
            <a:ext cx="3699163" cy="3699164"/>
          </a:xfrm>
        </p:spPr>
        <p:txBody>
          <a:bodyPr>
            <a:normAutofit/>
          </a:bodyPr>
          <a:lstStyle/>
          <a:p>
            <a:r>
              <a:rPr lang="en-US" dirty="0"/>
              <a:t>Create a variable that uses the </a:t>
            </a:r>
            <a:r>
              <a:rPr lang="en-US" b="1" dirty="0"/>
              <a:t>get</a:t>
            </a:r>
            <a:r>
              <a:rPr lang="en-US" dirty="0"/>
              <a:t> method to request JSON data from the submitted URL.</a:t>
            </a:r>
          </a:p>
          <a:p>
            <a:r>
              <a:rPr lang="en-US" dirty="0"/>
              <a:t>Print the results to verify the request was successful.</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the JSON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52239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Code and Communities of Practice</a:t>
            </a:r>
          </a:p>
        </p:txBody>
      </p:sp>
    </p:spTree>
    <p:extLst>
      <p:ext uri="{BB962C8B-B14F-4D97-AF65-F5344CB8AC3E}">
        <p14:creationId xmlns:p14="http://schemas.microsoft.com/office/powerpoint/2010/main" val="36365602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284163" indent="-228600">
              <a:buFont typeface="+mj-lt"/>
              <a:buAutoNum type="arabicPeriod"/>
            </a:pPr>
            <a:r>
              <a:rPr lang="en-US" dirty="0"/>
              <a:t>Run your </a:t>
            </a:r>
            <a:r>
              <a:rPr lang="en-US" b="1" dirty="0"/>
              <a:t>08_json-parse1.py</a:t>
            </a:r>
            <a:r>
              <a:rPr lang="en-US" dirty="0"/>
              <a:t> script and verify it works. </a:t>
            </a:r>
          </a:p>
          <a:p>
            <a:pPr marL="284163" indent="-228600">
              <a:buFont typeface="+mj-lt"/>
              <a:buAutoNum type="arabicPeriod"/>
            </a:pPr>
            <a:r>
              <a:rPr lang="en-US" dirty="0"/>
              <a:t>Troubleshoot your code, if necessary. </a:t>
            </a:r>
          </a:p>
          <a:p>
            <a:pPr marL="284163" indent="-228600">
              <a:buFont typeface="+mj-lt"/>
              <a:buAutoNum type="arabicPeriod"/>
            </a:pPr>
            <a:r>
              <a:rPr lang="en-US" dirty="0"/>
              <a:t>You should get a similar JSON response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Test the URL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/home/user/08_parse-json1.py ==========</a:t>
            </a:r>
          </a:p>
          <a:p>
            <a:r>
              <a:rPr lang="en-US" sz="1100" dirty="0">
                <a:solidFill>
                  <a:srgbClr val="000000"/>
                </a:solidFill>
                <a:latin typeface="Courier New" panose="02070309020205020404" pitchFamily="49" charset="0"/>
                <a:cs typeface="Courier New" panose="02070309020205020404" pitchFamily="49" charset="0"/>
              </a:rPr>
              <a:t>{'route': {'distance': 38.089, '</a:t>
            </a:r>
            <a:r>
              <a:rPr lang="en-US" sz="1100" dirty="0" err="1">
                <a:solidFill>
                  <a:srgbClr val="000000"/>
                </a:solidFill>
                <a:latin typeface="Courier New" panose="02070309020205020404" pitchFamily="49" charset="0"/>
                <a:cs typeface="Courier New" panose="02070309020205020404" pitchFamily="49" charset="0"/>
              </a:rPr>
              <a:t>hasHighway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hasUnpaved</a:t>
            </a:r>
            <a:r>
              <a:rPr lang="en-US" sz="1100" dirty="0">
                <a:solidFill>
                  <a:srgbClr val="000000"/>
                </a:solidFill>
                <a:latin typeface="Courier New" panose="02070309020205020404" pitchFamily="49" charset="0"/>
                <a:cs typeface="Courier New" panose="02070309020205020404" pitchFamily="49" charset="0"/>
              </a:rPr>
              <a:t>': False, '</a:t>
            </a:r>
            <a:r>
              <a:rPr lang="en-US" sz="1100" dirty="0" err="1">
                <a:solidFill>
                  <a:srgbClr val="000000"/>
                </a:solidFill>
                <a:latin typeface="Courier New" panose="02070309020205020404" pitchFamily="49" charset="0"/>
                <a:cs typeface="Courier New" panose="02070309020205020404" pitchFamily="49" charset="0"/>
              </a:rPr>
              <a:t>hasAccessRestriction</a:t>
            </a:r>
            <a:r>
              <a:rPr lang="en-US" sz="1100" dirty="0">
                <a:solidFill>
                  <a:srgbClr val="000000"/>
                </a:solidFill>
                <a:latin typeface="Courier New" panose="02070309020205020404" pitchFamily="49" charset="0"/>
                <a:cs typeface="Courier New" panose="02070309020205020404" pitchFamily="49" charset="0"/>
              </a:rPr>
              <a:t>': False, 'options': {'</a:t>
            </a:r>
            <a:r>
              <a:rPr lang="en-US" sz="1100" dirty="0" err="1">
                <a:solidFill>
                  <a:srgbClr val="000000"/>
                </a:solidFill>
                <a:latin typeface="Courier New" panose="02070309020205020404" pitchFamily="49" charset="0"/>
                <a:cs typeface="Courier New" panose="02070309020205020404" pitchFamily="49" charset="0"/>
              </a:rPr>
              <a:t>mustAvoidLinkIds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maxWalkingDistance</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manmaps</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urbanAvoidFactor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stateBoundaryDisplay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cyclingRoadFactor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routeType</a:t>
            </a:r>
            <a:r>
              <a:rPr lang="en-US" sz="1100" dirty="0">
                <a:solidFill>
                  <a:srgbClr val="000000"/>
                </a:solidFill>
                <a:latin typeface="Courier New" panose="02070309020205020404" pitchFamily="49" charset="0"/>
                <a:cs typeface="Courier New" panose="02070309020205020404" pitchFamily="49" charset="0"/>
              </a:rPr>
              <a:t>': 'FASTEST', '</a:t>
            </a:r>
            <a:r>
              <a:rPr lang="en-US" sz="1100" dirty="0" err="1">
                <a:solidFill>
                  <a:srgbClr val="000000"/>
                </a:solidFill>
                <a:latin typeface="Courier New" panose="02070309020205020404" pitchFamily="49" charset="0"/>
                <a:cs typeface="Courier New" panose="02070309020205020404" pitchFamily="49" charset="0"/>
              </a:rPr>
              <a:t>countryBoundaryDisplay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drivingStyle</a:t>
            </a:r>
            <a:r>
              <a:rPr lang="en-US" sz="1100" dirty="0">
                <a:solidFill>
                  <a:srgbClr val="000000"/>
                </a:solidFill>
                <a:latin typeface="Courier New" panose="02070309020205020404" pitchFamily="49" charset="0"/>
                <a:cs typeface="Courier New" panose="02070309020205020404" pitchFamily="49" charset="0"/>
              </a:rPr>
              <a:t>': 2, '</a:t>
            </a:r>
            <a:r>
              <a:rPr lang="en-US" sz="1100" dirty="0" err="1">
                <a:solidFill>
                  <a:srgbClr val="000000"/>
                </a:solidFill>
                <a:latin typeface="Courier New" panose="02070309020205020404" pitchFamily="49" charset="0"/>
                <a:cs typeface="Courier New" panose="02070309020205020404" pitchFamily="49" charset="0"/>
              </a:rPr>
              <a:t>highwayEfficiency</a:t>
            </a:r>
            <a:r>
              <a:rPr lang="en-US" sz="1100" dirty="0">
                <a:solidFill>
                  <a:srgbClr val="000000"/>
                </a:solidFill>
                <a:latin typeface="Courier New" panose="02070309020205020404" pitchFamily="49" charset="0"/>
                <a:cs typeface="Courier New" panose="02070309020205020404" pitchFamily="49" charset="0"/>
              </a:rPr>
              <a:t>': 22, '</a:t>
            </a:r>
            <a:r>
              <a:rPr lang="en-US" sz="1100" dirty="0" err="1">
                <a:solidFill>
                  <a:srgbClr val="000000"/>
                </a:solidFill>
                <a:latin typeface="Courier New" panose="02070309020205020404" pitchFamily="49" charset="0"/>
                <a:cs typeface="Courier New" panose="02070309020205020404" pitchFamily="49" charset="0"/>
              </a:rPr>
              <a:t>narrativeType</a:t>
            </a:r>
            <a:r>
              <a:rPr lang="en-US" sz="1100" dirty="0">
                <a:solidFill>
                  <a:srgbClr val="000000"/>
                </a:solidFill>
                <a:latin typeface="Courier New" panose="02070309020205020404" pitchFamily="49" charset="0"/>
                <a:cs typeface="Courier New" panose="02070309020205020404" pitchFamily="49" charset="0"/>
              </a:rPr>
              <a:t>': 'text', '</a:t>
            </a:r>
            <a:r>
              <a:rPr lang="en-US" sz="1100" dirty="0" err="1">
                <a:solidFill>
                  <a:srgbClr val="000000"/>
                </a:solidFill>
                <a:latin typeface="Courier New" panose="02070309020205020404" pitchFamily="49" charset="0"/>
                <a:cs typeface="Courier New" panose="02070309020205020404" pitchFamily="49" charset="0"/>
              </a:rPr>
              <a:t>routeNumber</a:t>
            </a:r>
            <a:r>
              <a:rPr lang="en-US" sz="1100" dirty="0">
                <a:solidFill>
                  <a:srgbClr val="000000"/>
                </a:solidFill>
                <a:latin typeface="Courier New" panose="02070309020205020404" pitchFamily="49" charset="0"/>
                <a:cs typeface="Courier New" panose="02070309020205020404" pitchFamily="49" charset="0"/>
              </a:rPr>
              <a:t>': 0, '</a:t>
            </a:r>
            <a:r>
              <a:rPr lang="en-US" sz="1100" dirty="0" err="1">
                <a:solidFill>
                  <a:srgbClr val="000000"/>
                </a:solidFill>
                <a:latin typeface="Courier New" panose="02070309020205020404" pitchFamily="49" charset="0"/>
                <a:cs typeface="Courier New" panose="02070309020205020404" pitchFamily="49" charset="0"/>
              </a:rPr>
              <a:t>tryAvoidLinkIds</a:t>
            </a:r>
            <a:r>
              <a:rPr lang="en-US" sz="1100" dirty="0">
                <a:solidFill>
                  <a:srgbClr val="000000"/>
                </a:solidFill>
                <a:latin typeface="Courier New" panose="02070309020205020404" pitchFamily="49" charset="0"/>
                <a:cs typeface="Courier New" panose="02070309020205020404" pitchFamily="49" charset="0"/>
              </a:rPr>
              <a:t>': [], 'generalize': -1, '</a:t>
            </a:r>
            <a:r>
              <a:rPr lang="en-US" sz="1100" dirty="0" err="1">
                <a:solidFill>
                  <a:srgbClr val="000000"/>
                </a:solidFill>
                <a:latin typeface="Courier New" panose="02070309020205020404" pitchFamily="49" charset="0"/>
                <a:cs typeface="Courier New" panose="02070309020205020404" pitchFamily="49" charset="0"/>
              </a:rPr>
              <a:t>returnLinkDirections</a:t>
            </a:r>
            <a:r>
              <a:rPr lang="en-US" sz="1100" dirty="0">
                <a:solidFill>
                  <a:srgbClr val="000000"/>
                </a:solidFill>
                <a:latin typeface="Courier New" panose="02070309020205020404" pitchFamily="49" charset="0"/>
                <a:cs typeface="Courier New" panose="02070309020205020404" pitchFamily="49" charset="0"/>
              </a:rPr>
              <a:t>': False, '</a:t>
            </a:r>
            <a:r>
              <a:rPr lang="en-US" sz="1100" dirty="0" err="1">
                <a:solidFill>
                  <a:srgbClr val="000000"/>
                </a:solidFill>
                <a:latin typeface="Courier New" panose="02070309020205020404" pitchFamily="49" charset="0"/>
                <a:cs typeface="Courier New" panose="02070309020205020404" pitchFamily="49" charset="0"/>
              </a:rPr>
              <a:t>doReverseGeocode</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avoidTripIds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timeType</a:t>
            </a:r>
            <a:r>
              <a:rPr lang="en-US" sz="1100" dirty="0">
                <a:solidFill>
                  <a:srgbClr val="000000"/>
                </a:solidFill>
                <a:latin typeface="Courier New" panose="02070309020205020404" pitchFamily="49" charset="0"/>
                <a:cs typeface="Courier New" panose="02070309020205020404" pitchFamily="49" charset="0"/>
              </a:rPr>
              <a:t>': 0, '</a:t>
            </a:r>
            <a:r>
              <a:rPr lang="en-US" sz="1100" dirty="0" err="1">
                <a:solidFill>
                  <a:srgbClr val="000000"/>
                </a:solidFill>
                <a:latin typeface="Courier New" panose="02070309020205020404" pitchFamily="49" charset="0"/>
                <a:cs typeface="Courier New" panose="02070309020205020404" pitchFamily="49" charset="0"/>
              </a:rPr>
              <a:t>sideOfStreetDisplay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filterZoneFactor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walkingSpeed</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useTraffic</a:t>
            </a:r>
            <a:r>
              <a:rPr lang="en-US" sz="1100" dirty="0">
                <a:solidFill>
                  <a:srgbClr val="000000"/>
                </a:solidFill>
                <a:latin typeface="Courier New" panose="02070309020205020404" pitchFamily="49" charset="0"/>
                <a:cs typeface="Courier New" panose="02070309020205020404" pitchFamily="49" charset="0"/>
              </a:rPr>
              <a:t>': False, 'unit': 'M', 'tr </a:t>
            </a:r>
          </a:p>
          <a:p>
            <a:r>
              <a:rPr lang="en-US" sz="1100" dirty="0">
                <a:solidFill>
                  <a:srgbClr val="000000"/>
                </a:solidFill>
                <a:latin typeface="Courier New" panose="02070309020205020404" pitchFamily="49" charset="0"/>
                <a:cs typeface="Courier New" panose="02070309020205020404" pitchFamily="49" charset="0"/>
              </a:rPr>
              <a:t>&lt;output omitted&gt;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232391222"/>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398833" y="1177047"/>
            <a:ext cx="7966953" cy="1828799"/>
          </a:xfrm>
        </p:spPr>
        <p:txBody>
          <a:bodyPr>
            <a:normAutofit fontScale="77500" lnSpcReduction="20000"/>
          </a:bodyPr>
          <a:lstStyle/>
          <a:p>
            <a:pPr marL="571486" indent="-514350">
              <a:buFont typeface="+mj-lt"/>
              <a:buAutoNum type="arabicPeriod"/>
            </a:pPr>
            <a:r>
              <a:rPr lang="en-US" dirty="0"/>
              <a:t>Save your script as </a:t>
            </a:r>
            <a:r>
              <a:rPr lang="en-US" b="1" dirty="0"/>
              <a:t>08_json-parse2.py</a:t>
            </a:r>
            <a:r>
              <a:rPr lang="en-US" dirty="0"/>
              <a:t>.</a:t>
            </a:r>
          </a:p>
          <a:p>
            <a:pPr marL="571486" indent="-514350">
              <a:buFont typeface="+mj-lt"/>
              <a:buAutoNum type="arabicPeriod"/>
            </a:pPr>
            <a:r>
              <a:rPr lang="en-US" dirty="0"/>
              <a:t>Print the URL</a:t>
            </a:r>
          </a:p>
          <a:p>
            <a:pPr marL="571486" indent="-514350">
              <a:buFont typeface="+mj-lt"/>
              <a:buAutoNum type="arabicPeriod"/>
            </a:pPr>
            <a:r>
              <a:rPr lang="en-US" dirty="0"/>
              <a:t>Store the request status</a:t>
            </a:r>
          </a:p>
          <a:p>
            <a:pPr marL="571486" indent="-514350">
              <a:buFont typeface="+mj-lt"/>
              <a:buAutoNum type="arabicPeriod"/>
            </a:pPr>
            <a:r>
              <a:rPr lang="en-US" dirty="0"/>
              <a:t>Create an if statement that prints the request status if the </a:t>
            </a:r>
            <a:r>
              <a:rPr lang="en-US" b="1" dirty="0" err="1"/>
              <a:t>statuscode</a:t>
            </a:r>
            <a:r>
              <a:rPr lang="en-US" dirty="0"/>
              <a:t> key is set to value </a:t>
            </a:r>
            <a:r>
              <a:rPr lang="en-US" b="1" dirty="0"/>
              <a:t>0</a:t>
            </a:r>
            <a:r>
              <a:rPr lang="en-US" dirty="0"/>
              <a:t>. </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pPr fontAlgn="t"/>
            <a:r>
              <a:rPr lang="en-US" dirty="0"/>
              <a:t>Print the URL and Check the Status of the JSON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408562" y="3161489"/>
            <a:ext cx="8287031" cy="1468877"/>
          </a:xfrm>
          <a:prstGeom prst="rect">
            <a:avLst/>
          </a:prstGeom>
          <a:ln>
            <a:solidFill>
              <a:schemeClr val="tx1"/>
            </a:solidFill>
          </a:ln>
        </p:spPr>
        <p:txBody>
          <a:bodyPr wrap="square">
            <a:noAutofit/>
          </a:bodyPr>
          <a:lstStyle/>
          <a:p>
            <a:r>
              <a:rPr lang="en-US" sz="1200" dirty="0">
                <a:solidFill>
                  <a:srgbClr val="000000"/>
                </a:solidFill>
                <a:latin typeface="Courier New" panose="02070309020205020404" pitchFamily="49" charset="0"/>
                <a:cs typeface="Courier New" panose="02070309020205020404" pitchFamily="49" charset="0"/>
              </a:rPr>
              <a:t>print("URL: " + (</a:t>
            </a:r>
            <a:r>
              <a:rPr lang="en-US" sz="1200" dirty="0" err="1">
                <a:solidFill>
                  <a:srgbClr val="000000"/>
                </a:solidFill>
                <a:latin typeface="Courier New" panose="02070309020205020404" pitchFamily="49" charset="0"/>
                <a:cs typeface="Courier New" panose="02070309020205020404" pitchFamily="49" charset="0"/>
              </a:rPr>
              <a:t>url</a:t>
            </a:r>
            <a:r>
              <a:rPr lang="en-US" sz="1200" dirty="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r>
              <a:rPr lang="en-US" sz="1200" dirty="0" err="1">
                <a:solidFill>
                  <a:srgbClr val="000000"/>
                </a:solidFill>
                <a:latin typeface="Courier New" panose="02070309020205020404" pitchFamily="49" charset="0"/>
                <a:cs typeface="Courier New" panose="02070309020205020404" pitchFamily="49" charset="0"/>
              </a:rPr>
              <a:t>json_data</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requests.get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url</a:t>
            </a:r>
            <a:r>
              <a:rPr lang="en-US" sz="1200" dirty="0">
                <a:solidFill>
                  <a:srgbClr val="000000"/>
                </a:solidFill>
                <a:latin typeface="Courier New" panose="02070309020205020404" pitchFamily="49" charset="0"/>
                <a:cs typeface="Courier New" panose="02070309020205020404" pitchFamily="49" charset="0"/>
              </a:rPr>
              <a:t>).json()</a:t>
            </a:r>
          </a:p>
          <a:p>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json_data</a:t>
            </a:r>
            <a:r>
              <a:rPr lang="en-US" sz="1200" dirty="0">
                <a:solidFill>
                  <a:srgbClr val="000000"/>
                </a:solidFill>
                <a:latin typeface="Courier New" panose="02070309020205020404" pitchFamily="49" charset="0"/>
                <a:cs typeface="Courier New" panose="02070309020205020404" pitchFamily="49" charset="0"/>
              </a:rPr>
              <a:t>["info"]["</a:t>
            </a:r>
            <a:r>
              <a:rPr lang="en-US" sz="1200" dirty="0" err="1">
                <a:solidFill>
                  <a:srgbClr val="000000"/>
                </a:solidFill>
                <a:latin typeface="Courier New" panose="02070309020205020404" pitchFamily="49" charset="0"/>
                <a:cs typeface="Courier New" panose="02070309020205020404" pitchFamily="49" charset="0"/>
              </a:rPr>
              <a:t>statuscode</a:t>
            </a:r>
            <a:r>
              <a:rPr lang="en-US" sz="1200" dirty="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0:</a:t>
            </a:r>
          </a:p>
          <a:p>
            <a:r>
              <a:rPr lang="en-US" sz="1200" dirty="0">
                <a:solidFill>
                  <a:srgbClr val="000000"/>
                </a:solidFill>
                <a:latin typeface="Courier New" panose="02070309020205020404" pitchFamily="49" charset="0"/>
                <a:cs typeface="Courier New" panose="02070309020205020404" pitchFamily="49" charset="0"/>
              </a:rPr>
              <a:t>    print("API Status: " + str(</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 = A successful route call.\n")</a:t>
            </a:r>
          </a:p>
        </p:txBody>
      </p:sp>
    </p:spTree>
    <p:extLst>
      <p:ext uri="{BB962C8B-B14F-4D97-AF65-F5344CB8AC3E}">
        <p14:creationId xmlns:p14="http://schemas.microsoft.com/office/powerpoint/2010/main" val="267819863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08_json-parse2.py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Activity - Test Status and URL Print Commands</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/home/user/08_parse-json2.py ==========</a:t>
            </a:r>
          </a:p>
          <a:p>
            <a:r>
              <a:rPr lang="pl-PL" sz="110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https://www.mapquestapi.com/directions/v2/route?key=your_api_key&amp;from=Washington&amp;to=Baltimore</a:t>
            </a:r>
          </a:p>
          <a:p>
            <a:r>
              <a:rPr 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pl-PL" sz="1100" dirty="0">
              <a:solidFill>
                <a:srgbClr val="000000"/>
              </a:solidFill>
              <a:latin typeface="Courier New" panose="02070309020205020404" pitchFamily="49" charset="0"/>
              <a:cs typeface="Courier New" panose="02070309020205020404" pitchFamily="49" charset="0"/>
            </a:endParaRPr>
          </a:p>
          <a:p>
            <a:r>
              <a:rPr lang="pl-PL"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11605215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04D97-D924-42F9-A2F0-8E4F88FD3FB6}"/>
              </a:ext>
            </a:extLst>
          </p:cNvPr>
          <p:cNvSpPr/>
          <p:nvPr/>
        </p:nvSpPr>
        <p:spPr>
          <a:xfrm>
            <a:off x="877466" y="3556024"/>
            <a:ext cx="3228708" cy="2078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C1C72D9-0181-43EB-92FD-BE38B055BEAF}"/>
              </a:ext>
            </a:extLst>
          </p:cNvPr>
          <p:cNvSpPr/>
          <p:nvPr/>
        </p:nvSpPr>
        <p:spPr>
          <a:xfrm>
            <a:off x="453205" y="3332718"/>
            <a:ext cx="1146996"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55C2C6-DF62-4753-9464-D13781F26BC3}"/>
              </a:ext>
            </a:extLst>
          </p:cNvPr>
          <p:cNvSpPr/>
          <p:nvPr/>
        </p:nvSpPr>
        <p:spPr>
          <a:xfrm>
            <a:off x="877467" y="3754433"/>
            <a:ext cx="2702495" cy="16723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997526"/>
            <a:ext cx="8094518" cy="2116609"/>
          </a:xfrm>
        </p:spPr>
        <p:txBody>
          <a:bodyPr>
            <a:normAutofit fontScale="77500" lnSpcReduction="20000"/>
          </a:bodyPr>
          <a:lstStyle/>
          <a:p>
            <a:pPr marL="342900" indent="-287338">
              <a:buFont typeface="+mj-lt"/>
              <a:buAutoNum type="arabicPeriod"/>
            </a:pPr>
            <a:r>
              <a:rPr lang="en-US" dirty="0"/>
              <a:t>Save your script as </a:t>
            </a:r>
            <a:r>
              <a:rPr lang="en-US" b="1" dirty="0"/>
              <a:t>08_json-parse3.py</a:t>
            </a:r>
            <a:r>
              <a:rPr lang="en-US" dirty="0"/>
              <a:t>.</a:t>
            </a:r>
          </a:p>
          <a:p>
            <a:pPr marL="342900" indent="-287338">
              <a:buFont typeface="+mj-lt"/>
              <a:buAutoNum type="arabicPeriod"/>
            </a:pPr>
            <a:r>
              <a:rPr lang="en-US" dirty="0"/>
              <a:t>Delete the current </a:t>
            </a:r>
            <a:r>
              <a:rPr lang="en-US" b="1" dirty="0" err="1"/>
              <a:t>orig</a:t>
            </a:r>
            <a:r>
              <a:rPr lang="en-US" dirty="0"/>
              <a:t> and </a:t>
            </a:r>
            <a:r>
              <a:rPr lang="en-US" b="1" dirty="0" err="1"/>
              <a:t>dest</a:t>
            </a:r>
            <a:r>
              <a:rPr lang="en-US" dirty="0"/>
              <a:t> variables.</a:t>
            </a:r>
          </a:p>
          <a:p>
            <a:pPr marL="342900" indent="-287338">
              <a:buFont typeface="+mj-lt"/>
              <a:buAutoNum type="arabicPeriod"/>
            </a:pPr>
            <a:r>
              <a:rPr lang="en-US" dirty="0"/>
              <a:t>Rewrite the </a:t>
            </a:r>
            <a:r>
              <a:rPr lang="en-US" b="1" dirty="0" err="1"/>
              <a:t>orig</a:t>
            </a:r>
            <a:r>
              <a:rPr lang="en-US" dirty="0"/>
              <a:t> and </a:t>
            </a:r>
            <a:r>
              <a:rPr lang="en-US" b="1" dirty="0" err="1"/>
              <a:t>dest</a:t>
            </a:r>
            <a:r>
              <a:rPr lang="en-US" dirty="0"/>
              <a:t> to be within a while loop in which it requests user input for the starting location and destination.</a:t>
            </a:r>
          </a:p>
          <a:p>
            <a:pPr marL="342900" indent="-287338">
              <a:buFont typeface="+mj-lt"/>
              <a:buAutoNum type="arabicPeriod"/>
            </a:pPr>
            <a:r>
              <a:rPr lang="en-US" dirty="0"/>
              <a:t>Be sure all the remaining code is indented within the while loop.</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Add User Input for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436419" y="3140016"/>
            <a:ext cx="8259174" cy="1515112"/>
          </a:xfrm>
          <a:prstGeom prst="rect">
            <a:avLst/>
          </a:prstGeom>
          <a:ln>
            <a:solidFill>
              <a:schemeClr val="tx1"/>
            </a:solidFill>
          </a:ln>
        </p:spPr>
        <p:txBody>
          <a:bodyPr wrap="square">
            <a:noAutofit/>
          </a:bodyPr>
          <a:lstStyle/>
          <a:p>
            <a:r>
              <a:rPr lang="en-US" sz="1200" dirty="0">
                <a:latin typeface="Courier New" panose="02070309020205020404" pitchFamily="49" charset="0"/>
                <a:cs typeface="Courier New" panose="02070309020205020404" pitchFamily="49" charset="0"/>
              </a:rPr>
              <a:t># The "while true" construct creates an endless loop.</a:t>
            </a:r>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input("Starting Location: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input("Destination: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({"key": key, "from":</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"to":</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print("URL: " +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2113802"/>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08_json-parse3.py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/home/user/08_parse-json3.py ==========</a:t>
            </a:r>
          </a:p>
          <a:p>
            <a:r>
              <a:rPr lang="en-US" sz="1100" dirty="0">
                <a:solidFill>
                  <a:srgbClr val="000000"/>
                </a:solidFill>
                <a:latin typeface="Courier New" panose="02070309020205020404" pitchFamily="49" charset="0"/>
                <a:cs typeface="Courier New" panose="02070309020205020404" pitchFamily="49" charset="0"/>
              </a:rPr>
              <a:t>Starting Location: </a:t>
            </a:r>
            <a:r>
              <a:rPr lang="en-US" sz="1100" b="1" dirty="0">
                <a:solidFill>
                  <a:srgbClr val="000000"/>
                </a:solidFill>
                <a:latin typeface="Courier New" panose="02070309020205020404" pitchFamily="49" charset="0"/>
                <a:cs typeface="Courier New" panose="02070309020205020404" pitchFamily="49" charset="0"/>
              </a:rPr>
              <a:t>Washington</a:t>
            </a:r>
          </a:p>
          <a:p>
            <a:r>
              <a:rPr lang="en-US" sz="1100" dirty="0">
                <a:solidFill>
                  <a:srgbClr val="000000"/>
                </a:solidFill>
                <a:latin typeface="Courier New" panose="02070309020205020404" pitchFamily="49" charset="0"/>
                <a:cs typeface="Courier New" panose="02070309020205020404" pitchFamily="49" charset="0"/>
              </a:rPr>
              <a:t>Destination: </a:t>
            </a:r>
            <a:r>
              <a:rPr lang="en-US" sz="1100" b="1" dirty="0">
                <a:solidFill>
                  <a:srgbClr val="000000"/>
                </a:solidFill>
                <a:latin typeface="Courier New" panose="02070309020205020404" pitchFamily="49" charset="0"/>
                <a:cs typeface="Courier New" panose="02070309020205020404" pitchFamily="49" charset="0"/>
              </a:rPr>
              <a:t>Baltimore</a:t>
            </a:r>
          </a:p>
          <a:p>
            <a:r>
              <a:rPr lang="en-US" sz="110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https://www.mapquestapi.com/directions/v2/route?key=your_api_key&amp;from=Washington&amp;to=Baltimore</a:t>
            </a:r>
          </a:p>
          <a:p>
            <a:r>
              <a:rPr 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Starting Location: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181057221"/>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830E98-5109-4E90-BDF4-EE83B7D3FD25}"/>
              </a:ext>
            </a:extLst>
          </p:cNvPr>
          <p:cNvSpPr/>
          <p:nvPr/>
        </p:nvSpPr>
        <p:spPr>
          <a:xfrm>
            <a:off x="872836" y="3033754"/>
            <a:ext cx="3095315"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6EAE4CE-1AF7-44AA-98A7-69440C3B2CD7}"/>
              </a:ext>
            </a:extLst>
          </p:cNvPr>
          <p:cNvSpPr/>
          <p:nvPr/>
        </p:nvSpPr>
        <p:spPr>
          <a:xfrm>
            <a:off x="1246910" y="3251962"/>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000557"/>
          </a:xfrm>
        </p:spPr>
        <p:txBody>
          <a:bodyPr>
            <a:normAutofit fontScale="77500" lnSpcReduction="20000"/>
          </a:bodyPr>
          <a:lstStyle/>
          <a:p>
            <a:pPr marL="342900" indent="-287338">
              <a:buFont typeface="+mj-lt"/>
              <a:buAutoNum type="arabicPeriod"/>
            </a:pPr>
            <a:r>
              <a:rPr lang="en-US" dirty="0"/>
              <a:t>Save your script as </a:t>
            </a:r>
            <a:r>
              <a:rPr lang="en-US" b="1" dirty="0"/>
              <a:t>08_json-parse4.py</a:t>
            </a:r>
            <a:r>
              <a:rPr lang="en-US" dirty="0"/>
              <a:t>.</a:t>
            </a:r>
          </a:p>
          <a:p>
            <a:pPr marL="342900" indent="-287338">
              <a:buFont typeface="+mj-lt"/>
              <a:buAutoNum type="arabicPeriod"/>
            </a:pPr>
            <a:r>
              <a:rPr lang="en-US" dirty="0"/>
              <a:t>Add an if statement after the address variable to check if the user enters </a:t>
            </a:r>
            <a:r>
              <a:rPr lang="en-US" b="1" dirty="0"/>
              <a:t>q</a:t>
            </a:r>
            <a:r>
              <a:rPr lang="en-US" dirty="0"/>
              <a:t> or </a:t>
            </a:r>
            <a:r>
              <a:rPr lang="en-US" b="1" dirty="0"/>
              <a:t>quit</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Add Quit Functionality</a:t>
            </a:r>
          </a:p>
        </p:txBody>
      </p:sp>
      <p:sp>
        <p:nvSpPr>
          <p:cNvPr id="6" name="Rectangle 5">
            <a:extLst>
              <a:ext uri="{FF2B5EF4-FFF2-40B4-BE49-F238E27FC236}">
                <a16:creationId xmlns:a16="http://schemas.microsoft.com/office/drawing/2014/main" id="{ED7E9142-1A2D-4E7A-8DA6-C98245162EEB}"/>
              </a:ext>
            </a:extLst>
          </p:cNvPr>
          <p:cNvSpPr/>
          <p:nvPr/>
        </p:nvSpPr>
        <p:spPr>
          <a:xfrm>
            <a:off x="872837" y="2473037"/>
            <a:ext cx="3121194"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10" y="2691245"/>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078183"/>
            <a:ext cx="8259174" cy="2597726"/>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input("Starting Location: ")</a:t>
            </a: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"quit" or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"q":</a:t>
            </a:r>
          </a:p>
          <a:p>
            <a:r>
              <a:rPr lang="en-US" altLang="en-US" sz="1200" dirty="0">
                <a:solidFill>
                  <a:srgbClr val="000000"/>
                </a:solidFill>
                <a:latin typeface="Courier New" panose="02070309020205020404" pitchFamily="49" charset="0"/>
                <a:cs typeface="Courier New" panose="02070309020205020404" pitchFamily="49" charset="0"/>
              </a:rPr>
              <a:t>        break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input("Destination: ")</a:t>
            </a: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"quit" or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"q":</a:t>
            </a:r>
          </a:p>
          <a:p>
            <a:r>
              <a:rPr lang="en-US" altLang="en-US" sz="1200" dirty="0">
                <a:solidFill>
                  <a:srgbClr val="000000"/>
                </a:solidFill>
                <a:latin typeface="Courier New" panose="02070309020205020404" pitchFamily="49" charset="0"/>
                <a:cs typeface="Courier New" panose="02070309020205020404" pitchFamily="49" charset="0"/>
              </a:rPr>
              <a:t>        break</a:t>
            </a:r>
          </a:p>
        </p:txBody>
      </p:sp>
    </p:spTree>
    <p:extLst>
      <p:ext uri="{BB962C8B-B14F-4D97-AF65-F5344CB8AC3E}">
        <p14:creationId xmlns:p14="http://schemas.microsoft.com/office/powerpoint/2010/main" val="179783947"/>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08_json-parse4.py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Quit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quit</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quit</a:t>
            </a:r>
          </a:p>
          <a:p>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568868868"/>
      </p:ext>
    </p:extLst>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A0268-DD54-49ED-B301-B3F700AA864A}"/>
              </a:ext>
            </a:extLst>
          </p:cNvPr>
          <p:cNvSpPr/>
          <p:nvPr/>
        </p:nvSpPr>
        <p:spPr>
          <a:xfrm>
            <a:off x="491706" y="3351951"/>
            <a:ext cx="2424022" cy="56444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5554235" cy="854799"/>
          </a:xfrm>
        </p:spPr>
        <p:txBody>
          <a:bodyPr>
            <a:normAutofit fontScale="77500" lnSpcReduction="20000"/>
          </a:bodyPr>
          <a:lstStyle/>
          <a:p>
            <a:pPr marL="57136" indent="0">
              <a:buNone/>
            </a:pPr>
            <a:r>
              <a:rPr lang="en-US" dirty="0"/>
              <a:t>The final application prints the values for the </a:t>
            </a:r>
            <a:r>
              <a:rPr lang="en-US" b="1" dirty="0"/>
              <a:t>distance</a:t>
            </a:r>
            <a:r>
              <a:rPr lang="en-US" dirty="0"/>
              <a:t>, </a:t>
            </a:r>
            <a:r>
              <a:rPr lang="en-US" b="1" dirty="0" err="1"/>
              <a:t>formattedTime</a:t>
            </a:r>
            <a:r>
              <a:rPr lang="en-US" dirty="0"/>
              <a:t>, and </a:t>
            </a:r>
            <a:r>
              <a:rPr lang="en-US" b="1" dirty="0" err="1"/>
              <a:t>fuelUsed</a:t>
            </a:r>
            <a:r>
              <a:rPr lang="en-US" dirty="0"/>
              <a:t> keys from the route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Displaying Trip Data</a:t>
            </a:r>
          </a:p>
        </p:txBody>
      </p:sp>
      <p:sp>
        <p:nvSpPr>
          <p:cNvPr id="9" name="Rectangle 8">
            <a:extLst>
              <a:ext uri="{FF2B5EF4-FFF2-40B4-BE49-F238E27FC236}">
                <a16:creationId xmlns:a16="http://schemas.microsoft.com/office/drawing/2014/main" id="{6CD38B62-13B2-431D-B967-18CE52536F5B}"/>
              </a:ext>
            </a:extLst>
          </p:cNvPr>
          <p:cNvSpPr/>
          <p:nvPr/>
        </p:nvSpPr>
        <p:spPr>
          <a:xfrm>
            <a:off x="436420" y="1850758"/>
            <a:ext cx="5395038" cy="2764373"/>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Starting Location: Washington</a:t>
            </a:r>
          </a:p>
          <a:p>
            <a:r>
              <a:rPr lang="en-US" altLang="en-US" sz="1200" dirty="0">
                <a:solidFill>
                  <a:srgbClr val="000000"/>
                </a:solidFill>
                <a:latin typeface="Courier New" panose="02070309020205020404" pitchFamily="49" charset="0"/>
                <a:cs typeface="Courier New" panose="02070309020205020404" pitchFamily="49" charset="0"/>
              </a:rPr>
              <a:t>Destination: Baltimore</a:t>
            </a:r>
          </a:p>
          <a:p>
            <a:r>
              <a:rPr lang="en-US" altLang="en-US" sz="12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200" dirty="0">
                <a:solidFill>
                  <a:srgbClr val="000000"/>
                </a:solidFill>
                <a:latin typeface="Courier New" panose="02070309020205020404" pitchFamily="49" charset="0"/>
                <a:cs typeface="Courier New" panose="02070309020205020404" pitchFamily="49" charset="0"/>
              </a:rPr>
              <a:t>API Status: 0</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200" dirty="0">
                <a:solidFill>
                  <a:srgbClr val="000000"/>
                </a:solidFill>
                <a:latin typeface="Courier New" panose="02070309020205020404" pitchFamily="49" charset="0"/>
                <a:cs typeface="Courier New" panose="02070309020205020404" pitchFamily="49" charset="0"/>
              </a:rPr>
              <a:t>Trip Duration:   00:49:19</a:t>
            </a:r>
          </a:p>
          <a:p>
            <a:r>
              <a:rPr lang="en-US" altLang="en-US" sz="1200" dirty="0">
                <a:solidFill>
                  <a:srgbClr val="000000"/>
                </a:solidFill>
                <a:latin typeface="Courier New" panose="02070309020205020404" pitchFamily="49" charset="0"/>
                <a:cs typeface="Courier New" panose="02070309020205020404" pitchFamily="49" charset="0"/>
              </a:rPr>
              <a:t>Miles:           38.089</a:t>
            </a:r>
          </a:p>
          <a:p>
            <a:r>
              <a:rPr lang="en-US" altLang="en-US" sz="1200" dirty="0">
                <a:solidFill>
                  <a:srgbClr val="000000"/>
                </a:solidFill>
                <a:latin typeface="Courier New" panose="02070309020205020404" pitchFamily="49" charset="0"/>
                <a:cs typeface="Courier New" panose="02070309020205020404" pitchFamily="49" charset="0"/>
              </a:rPr>
              <a:t>Fuel Used (Gal): 1.65</a:t>
            </a:r>
          </a:p>
          <a:p>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Starting Location: q</a:t>
            </a:r>
          </a:p>
          <a:p>
            <a:r>
              <a:rPr lang="en-US" altLang="en-US" sz="1200" dirty="0">
                <a:solidFill>
                  <a:srgbClr val="000000"/>
                </a:solidFill>
                <a:latin typeface="Courier New" panose="02070309020205020404" pitchFamily="49" charset="0"/>
                <a:cs typeface="Courier New" panose="02070309020205020404" pitchFamily="49" charset="0"/>
              </a:rPr>
              <a:t>&gt;&gt;&gt; </a:t>
            </a:r>
          </a:p>
        </p:txBody>
      </p:sp>
      <p:pic>
        <p:nvPicPr>
          <p:cNvPr id="16" name="Picture 15">
            <a:extLst>
              <a:ext uri="{FF2B5EF4-FFF2-40B4-BE49-F238E27FC236}">
                <a16:creationId xmlns:a16="http://schemas.microsoft.com/office/drawing/2014/main" id="{991E0354-9B64-4DF5-A595-9BDBFD21E000}"/>
              </a:ext>
            </a:extLst>
          </p:cNvPr>
          <p:cNvPicPr/>
          <p:nvPr/>
        </p:nvPicPr>
        <p:blipFill>
          <a:blip r:embed="rId3"/>
          <a:stretch>
            <a:fillRect/>
          </a:stretch>
        </p:blipFill>
        <p:spPr>
          <a:xfrm>
            <a:off x="5934973" y="1741595"/>
            <a:ext cx="3086680" cy="2890790"/>
          </a:xfrm>
          <a:prstGeom prst="rect">
            <a:avLst/>
          </a:prstGeom>
        </p:spPr>
      </p:pic>
    </p:spTree>
    <p:extLst>
      <p:ext uri="{BB962C8B-B14F-4D97-AF65-F5344CB8AC3E}">
        <p14:creationId xmlns:p14="http://schemas.microsoft.com/office/powerpoint/2010/main" val="615116839"/>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54B551-B28C-422F-BA53-20138BB0A92E}"/>
              </a:ext>
            </a:extLst>
          </p:cNvPr>
          <p:cNvSpPr/>
          <p:nvPr/>
        </p:nvSpPr>
        <p:spPr>
          <a:xfrm>
            <a:off x="888455" y="3372549"/>
            <a:ext cx="6387834" cy="94653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7245013" cy="1790857"/>
          </a:xfrm>
        </p:spPr>
        <p:txBody>
          <a:bodyPr>
            <a:normAutofit fontScale="70000" lnSpcReduction="20000"/>
          </a:bodyPr>
          <a:lstStyle/>
          <a:p>
            <a:pPr marL="571486" indent="-514350">
              <a:buFont typeface="+mj-lt"/>
              <a:buAutoNum type="arabicPeriod"/>
            </a:pPr>
            <a:r>
              <a:rPr lang="en-US" dirty="0"/>
              <a:t>Save your script as </a:t>
            </a:r>
            <a:r>
              <a:rPr lang="en-US" b="1" dirty="0"/>
              <a:t>08_json-parse5.py</a:t>
            </a:r>
            <a:r>
              <a:rPr lang="en-US" dirty="0"/>
              <a:t>. </a:t>
            </a:r>
          </a:p>
          <a:p>
            <a:pPr marL="571486" indent="-514350">
              <a:buFont typeface="+mj-lt"/>
              <a:buAutoNum type="arabicPeriod"/>
            </a:pPr>
            <a:r>
              <a:rPr lang="en-US" dirty="0"/>
              <a:t>Below the API status print command, add print statements that display the from and to locations, as well as the </a:t>
            </a:r>
            <a:r>
              <a:rPr lang="en-US" b="1" dirty="0" err="1"/>
              <a:t>formattedTime</a:t>
            </a:r>
            <a:r>
              <a:rPr lang="en-US" dirty="0"/>
              <a:t>, </a:t>
            </a:r>
            <a:r>
              <a:rPr lang="en-US" b="1" dirty="0"/>
              <a:t>distance</a:t>
            </a:r>
            <a:r>
              <a:rPr lang="en-US" dirty="0"/>
              <a:t>, and </a:t>
            </a:r>
            <a:r>
              <a:rPr lang="en-US" b="1" dirty="0" err="1"/>
              <a:t>fuelUsed</a:t>
            </a:r>
            <a:r>
              <a:rPr lang="en-US" dirty="0"/>
              <a:t> keys. </a:t>
            </a:r>
          </a:p>
          <a:p>
            <a:pPr marL="571486" indent="-514350">
              <a:buFont typeface="+mj-lt"/>
              <a:buAutoNum type="arabicPeriod"/>
            </a:pPr>
            <a:r>
              <a:rPr lang="en-US" dirty="0"/>
              <a:t>Add a print statement that will display a double line before the next request for a starting location as shown below.</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Parse and Display Trip Data</a:t>
            </a:r>
          </a:p>
        </p:txBody>
      </p:sp>
      <p:sp>
        <p:nvSpPr>
          <p:cNvPr id="9" name="Rectangle 8">
            <a:extLst>
              <a:ext uri="{FF2B5EF4-FFF2-40B4-BE49-F238E27FC236}">
                <a16:creationId xmlns:a16="http://schemas.microsoft.com/office/drawing/2014/main" id="{6CD38B62-13B2-431D-B967-18CE52536F5B}"/>
              </a:ext>
            </a:extLst>
          </p:cNvPr>
          <p:cNvSpPr/>
          <p:nvPr/>
        </p:nvSpPr>
        <p:spPr>
          <a:xfrm>
            <a:off x="436419" y="2950233"/>
            <a:ext cx="8075283" cy="1456397"/>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0:</a:t>
            </a:r>
          </a:p>
          <a:p>
            <a:r>
              <a:rPr lang="en-US" alt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print("API Status: " + str(</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 = A successful route call.\n") </a:t>
            </a:r>
          </a:p>
          <a:p>
            <a:r>
              <a:rPr lang="en-US" altLang="en-US" sz="1200" dirty="0">
                <a:solidFill>
                  <a:srgbClr val="000000"/>
                </a:solidFill>
                <a:latin typeface="Courier New" panose="02070309020205020404" pitchFamily="49" charset="0"/>
                <a:cs typeface="Courier New" panose="02070309020205020404" pitchFamily="49" charset="0"/>
              </a:rPr>
              <a:t>    print("Directions from " +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 to " +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print("Trip Duration: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formattedTime</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print("Miles: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a:t>
            </a:r>
          </a:p>
          <a:p>
            <a:r>
              <a:rPr lang="en-US" altLang="en-US" sz="1200" dirty="0">
                <a:solidFill>
                  <a:srgbClr val="000000"/>
                </a:solidFill>
                <a:latin typeface="Courier New" panose="02070309020205020404" pitchFamily="49" charset="0"/>
                <a:cs typeface="Courier New" panose="02070309020205020404" pitchFamily="49" charset="0"/>
              </a:rPr>
              <a:t>    print("Fuel(Gal):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612302795"/>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Trip Data Display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Miles:           38.089</a:t>
            </a:r>
          </a:p>
          <a:p>
            <a:r>
              <a:rPr lang="en-US" altLang="en-US" sz="1100" dirty="0">
                <a:solidFill>
                  <a:srgbClr val="000000"/>
                </a:solidFill>
                <a:latin typeface="Courier New" panose="02070309020205020404" pitchFamily="49" charset="0"/>
                <a:cs typeface="Courier New" panose="02070309020205020404" pitchFamily="49" charset="0"/>
              </a:rPr>
              <a:t>Fuel Used (Gal): 1.65</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422714440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34276263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7245013" cy="1311999"/>
          </a:xfrm>
        </p:spPr>
        <p:txBody>
          <a:bodyPr>
            <a:normAutofit/>
          </a:bodyPr>
          <a:lstStyle/>
          <a:p>
            <a:pPr marL="57136" indent="0">
              <a:buNone/>
            </a:pPr>
            <a:r>
              <a:rPr lang="en-US" sz="2400" dirty="0"/>
              <a:t>Convert the </a:t>
            </a:r>
            <a:r>
              <a:rPr lang="en-US" sz="2400" b="1" dirty="0"/>
              <a:t>distance</a:t>
            </a:r>
            <a:r>
              <a:rPr lang="en-US" sz="2400" dirty="0"/>
              <a:t> and </a:t>
            </a:r>
            <a:r>
              <a:rPr lang="en-US" sz="2400" b="1" dirty="0" err="1"/>
              <a:t>fuelUsed</a:t>
            </a:r>
            <a:r>
              <a:rPr lang="en-US" sz="2400" dirty="0"/>
              <a:t> values to the metric system.</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 Imperial to Metric</a:t>
            </a:r>
          </a:p>
        </p:txBody>
      </p:sp>
      <p:sp>
        <p:nvSpPr>
          <p:cNvPr id="5" name="Rectangle 4">
            <a:extLst>
              <a:ext uri="{FF2B5EF4-FFF2-40B4-BE49-F238E27FC236}">
                <a16:creationId xmlns:a16="http://schemas.microsoft.com/office/drawing/2014/main" id="{925BB448-BE2E-4936-A8D6-9A77EE9A9ED9}"/>
              </a:ext>
            </a:extLst>
          </p:cNvPr>
          <p:cNvSpPr/>
          <p:nvPr/>
        </p:nvSpPr>
        <p:spPr>
          <a:xfrm>
            <a:off x="1540208" y="2993170"/>
            <a:ext cx="909694" cy="18135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C01BE9E-5F5A-4633-B44C-48D617150FC8}"/>
              </a:ext>
            </a:extLst>
          </p:cNvPr>
          <p:cNvSpPr/>
          <p:nvPr/>
        </p:nvSpPr>
        <p:spPr>
          <a:xfrm>
            <a:off x="2540872" y="3191578"/>
            <a:ext cx="297219"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3E577DC-2277-488B-97DC-F05CE234FB76}"/>
              </a:ext>
            </a:extLst>
          </p:cNvPr>
          <p:cNvSpPr/>
          <p:nvPr/>
        </p:nvSpPr>
        <p:spPr>
          <a:xfrm>
            <a:off x="6879959" y="3010423"/>
            <a:ext cx="366230" cy="1468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368F8B9-8DD6-4473-9646-F5C4D297D718}"/>
              </a:ext>
            </a:extLst>
          </p:cNvPr>
          <p:cNvSpPr/>
          <p:nvPr/>
        </p:nvSpPr>
        <p:spPr>
          <a:xfrm>
            <a:off x="6879959" y="3191577"/>
            <a:ext cx="366230" cy="1468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D38B62-13B2-431D-B967-18CE52536F5B}"/>
              </a:ext>
            </a:extLst>
          </p:cNvPr>
          <p:cNvSpPr/>
          <p:nvPr/>
        </p:nvSpPr>
        <p:spPr>
          <a:xfrm>
            <a:off x="436419" y="2950234"/>
            <a:ext cx="7163453" cy="560718"/>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print("Kilometers: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["route"]["distance"])*1.61))</a:t>
            </a:r>
          </a:p>
          <a:p>
            <a:r>
              <a:rPr lang="en-US" altLang="en-US" sz="1200" dirty="0">
                <a:solidFill>
                  <a:srgbClr val="000000"/>
                </a:solidFill>
                <a:latin typeface="Courier New" panose="02070309020205020404" pitchFamily="49" charset="0"/>
                <a:cs typeface="Courier New" panose="02070309020205020404" pitchFamily="49" charset="0"/>
              </a:rPr>
              <a:t>    print("Fuel Used (</a:t>
            </a:r>
            <a:r>
              <a:rPr lang="en-US" altLang="en-US" sz="1200" dirty="0" err="1">
                <a:solidFill>
                  <a:srgbClr val="000000"/>
                </a:solidFill>
                <a:latin typeface="Courier New" panose="02070309020205020404" pitchFamily="49" charset="0"/>
                <a:cs typeface="Courier New" panose="02070309020205020404" pitchFamily="49" charset="0"/>
              </a:rPr>
              <a:t>Ltr</a:t>
            </a:r>
            <a:r>
              <a:rPr lang="en-US" altLang="en-US" sz="1200" dirty="0">
                <a:solidFill>
                  <a:srgbClr val="000000"/>
                </a:solidFill>
                <a:latin typeface="Courier New" panose="02070309020205020404" pitchFamily="49" charset="0"/>
                <a:cs typeface="Courier New" panose="02070309020205020404" pitchFamily="49" charset="0"/>
              </a:rPr>
              <a:t>):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"])*3.78))</a:t>
            </a:r>
          </a:p>
        </p:txBody>
      </p:sp>
    </p:spTree>
    <p:extLst>
      <p:ext uri="{BB962C8B-B14F-4D97-AF65-F5344CB8AC3E}">
        <p14:creationId xmlns:p14="http://schemas.microsoft.com/office/powerpoint/2010/main" val="162758828"/>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Metric Conversion</a:t>
            </a:r>
          </a:p>
        </p:txBody>
      </p:sp>
      <p:sp>
        <p:nvSpPr>
          <p:cNvPr id="6" name="Rectangle 5">
            <a:extLst>
              <a:ext uri="{FF2B5EF4-FFF2-40B4-BE49-F238E27FC236}">
                <a16:creationId xmlns:a16="http://schemas.microsoft.com/office/drawing/2014/main" id="{8B0269AC-2D36-46C8-A564-5A5651E663C3}"/>
              </a:ext>
            </a:extLst>
          </p:cNvPr>
          <p:cNvSpPr/>
          <p:nvPr/>
        </p:nvSpPr>
        <p:spPr>
          <a:xfrm>
            <a:off x="3550163" y="2932786"/>
            <a:ext cx="2169150" cy="17272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56F2A77-95FD-4C3E-A709-D6622DEDCF6B}"/>
              </a:ext>
            </a:extLst>
          </p:cNvPr>
          <p:cNvSpPr/>
          <p:nvPr/>
        </p:nvSpPr>
        <p:spPr>
          <a:xfrm>
            <a:off x="3550162" y="3105314"/>
            <a:ext cx="2902395" cy="18135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Kilometers:      61.32329</a:t>
            </a:r>
          </a:p>
          <a:p>
            <a:r>
              <a:rPr lang="en-US" altLang="en-US" sz="1100" dirty="0">
                <a:solidFill>
                  <a:srgbClr val="000000"/>
                </a:solidFill>
                <a:latin typeface="Courier New" panose="02070309020205020404" pitchFamily="49" charset="0"/>
                <a:cs typeface="Courier New" panose="02070309020205020404" pitchFamily="49" charset="0"/>
              </a:rPr>
              <a:t>Fuel Used (</a:t>
            </a:r>
            <a:r>
              <a:rPr lang="en-US" altLang="en-US" sz="1100" dirty="0" err="1">
                <a:solidFill>
                  <a:srgbClr val="000000"/>
                </a:solidFill>
                <a:latin typeface="Courier New" panose="02070309020205020404" pitchFamily="49" charset="0"/>
                <a:cs typeface="Courier New" panose="02070309020205020404" pitchFamily="49" charset="0"/>
              </a:rPr>
              <a:t>Ltr</a:t>
            </a:r>
            <a:r>
              <a:rPr lang="en-US" altLang="en-US" sz="1100" dirty="0">
                <a:solidFill>
                  <a:srgbClr val="000000"/>
                </a:solidFill>
                <a:latin typeface="Courier New" panose="02070309020205020404" pitchFamily="49" charset="0"/>
                <a:cs typeface="Courier New" panose="02070309020205020404" pitchFamily="49" charset="0"/>
              </a:rPr>
              <a:t>): 6.236999999999999</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890952675"/>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8142160" cy="1648251"/>
          </a:xfrm>
        </p:spPr>
        <p:txBody>
          <a:bodyPr>
            <a:noAutofit/>
          </a:bodyPr>
          <a:lstStyle/>
          <a:p>
            <a:pPr marL="57136" indent="0">
              <a:buNone/>
            </a:pPr>
            <a:r>
              <a:rPr lang="en-US" sz="2400" dirty="0"/>
              <a:t>Use the </a:t>
            </a:r>
            <a:r>
              <a:rPr lang="en-US" sz="2400" b="1" dirty="0"/>
              <a:t>"{:.2f}".format</a:t>
            </a:r>
            <a:r>
              <a:rPr lang="en-US" sz="2400" dirty="0"/>
              <a:t> argument to format the float values to 2 decimal places before converting them to string values, as shown below. </a:t>
            </a:r>
          </a:p>
          <a:p>
            <a:pPr marL="57136" indent="0">
              <a:buNone/>
            </a:pPr>
            <a:r>
              <a:rPr lang="en-US" sz="2400" dirty="0"/>
              <a:t>Each statement should be on one line.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Format to 2 Decimal Places</a:t>
            </a:r>
          </a:p>
        </p:txBody>
      </p:sp>
      <p:sp>
        <p:nvSpPr>
          <p:cNvPr id="5" name="Rectangle 4">
            <a:extLst>
              <a:ext uri="{FF2B5EF4-FFF2-40B4-BE49-F238E27FC236}">
                <a16:creationId xmlns:a16="http://schemas.microsoft.com/office/drawing/2014/main" id="{925BB448-BE2E-4936-A8D6-9A77EE9A9ED9}"/>
              </a:ext>
            </a:extLst>
          </p:cNvPr>
          <p:cNvSpPr/>
          <p:nvPr/>
        </p:nvSpPr>
        <p:spPr>
          <a:xfrm>
            <a:off x="3286663" y="3010422"/>
            <a:ext cx="1388853"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13EEA91-CFDA-4922-BE5C-CF297526EE92}"/>
              </a:ext>
            </a:extLst>
          </p:cNvPr>
          <p:cNvSpPr/>
          <p:nvPr/>
        </p:nvSpPr>
        <p:spPr>
          <a:xfrm>
            <a:off x="3286663" y="3182950"/>
            <a:ext cx="1388853"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D38B62-13B2-431D-B967-18CE52536F5B}"/>
              </a:ext>
            </a:extLst>
          </p:cNvPr>
          <p:cNvSpPr/>
          <p:nvPr/>
        </p:nvSpPr>
        <p:spPr>
          <a:xfrm>
            <a:off x="155275" y="2950234"/>
            <a:ext cx="8583283" cy="560718"/>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print("Kilometers:      " + str("{:.2f}".format((</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["route"]["distance"])*1.61)))</a:t>
            </a:r>
          </a:p>
          <a:p>
            <a:r>
              <a:rPr lang="en-US" altLang="en-US" sz="1200" dirty="0">
                <a:solidFill>
                  <a:srgbClr val="000000"/>
                </a:solidFill>
                <a:latin typeface="Courier New" panose="02070309020205020404" pitchFamily="49" charset="0"/>
                <a:cs typeface="Courier New" panose="02070309020205020404" pitchFamily="49" charset="0"/>
              </a:rPr>
              <a:t> print("Fuel Used (</a:t>
            </a:r>
            <a:r>
              <a:rPr lang="en-US" altLang="en-US" sz="1200" dirty="0" err="1">
                <a:solidFill>
                  <a:srgbClr val="000000"/>
                </a:solidFill>
                <a:latin typeface="Courier New" panose="02070309020205020404" pitchFamily="49" charset="0"/>
                <a:cs typeface="Courier New" panose="02070309020205020404" pitchFamily="49" charset="0"/>
              </a:rPr>
              <a:t>Ltr</a:t>
            </a:r>
            <a:r>
              <a:rPr lang="en-US" altLang="en-US" sz="1200" dirty="0">
                <a:solidFill>
                  <a:srgbClr val="000000"/>
                </a:solidFill>
                <a:latin typeface="Courier New" panose="02070309020205020404" pitchFamily="49" charset="0"/>
                <a:cs typeface="Courier New" panose="02070309020205020404" pitchFamily="49" charset="0"/>
              </a:rPr>
              <a:t>): " + str("{:.2f}".format((</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"])*3.78)))</a:t>
            </a:r>
          </a:p>
        </p:txBody>
      </p:sp>
    </p:spTree>
    <p:extLst>
      <p:ext uri="{BB962C8B-B14F-4D97-AF65-F5344CB8AC3E}">
        <p14:creationId xmlns:p14="http://schemas.microsoft.com/office/powerpoint/2010/main" val="3588993407"/>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Formatting Decimal Places</a:t>
            </a:r>
          </a:p>
        </p:txBody>
      </p:sp>
      <p:sp>
        <p:nvSpPr>
          <p:cNvPr id="6" name="Rectangle 5">
            <a:extLst>
              <a:ext uri="{FF2B5EF4-FFF2-40B4-BE49-F238E27FC236}">
                <a16:creationId xmlns:a16="http://schemas.microsoft.com/office/drawing/2014/main" id="{8B0269AC-2D36-46C8-A564-5A5651E663C3}"/>
              </a:ext>
            </a:extLst>
          </p:cNvPr>
          <p:cNvSpPr/>
          <p:nvPr/>
        </p:nvSpPr>
        <p:spPr>
          <a:xfrm>
            <a:off x="3550163" y="2932786"/>
            <a:ext cx="1936237" cy="18135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56F2A77-95FD-4C3E-A709-D6622DEDCF6B}"/>
              </a:ext>
            </a:extLst>
          </p:cNvPr>
          <p:cNvSpPr/>
          <p:nvPr/>
        </p:nvSpPr>
        <p:spPr>
          <a:xfrm>
            <a:off x="3550163" y="3105313"/>
            <a:ext cx="1936238" cy="1899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https://www.mapquestapi.com/directions/v2/route?key=your_api_key&amp;to=Baltimore&amp;from=Washington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Kilometers:      61.32</a:t>
            </a:r>
          </a:p>
          <a:p>
            <a:r>
              <a:rPr lang="en-US" altLang="en-US" sz="1100" dirty="0">
                <a:solidFill>
                  <a:srgbClr val="000000"/>
                </a:solidFill>
                <a:latin typeface="Courier New" panose="02070309020205020404" pitchFamily="49" charset="0"/>
                <a:cs typeface="Courier New" panose="02070309020205020404" pitchFamily="49" charset="0"/>
              </a:rPr>
              <a:t>Fuel Used (</a:t>
            </a:r>
            <a:r>
              <a:rPr lang="en-US" altLang="en-US" sz="1100" dirty="0" err="1">
                <a:solidFill>
                  <a:srgbClr val="000000"/>
                </a:solidFill>
                <a:latin typeface="Courier New" panose="02070309020205020404" pitchFamily="49" charset="0"/>
                <a:cs typeface="Courier New" panose="02070309020205020404" pitchFamily="49" charset="0"/>
              </a:rPr>
              <a:t>Ltr</a:t>
            </a:r>
            <a:r>
              <a:rPr lang="en-US" altLang="en-US" sz="1100" dirty="0">
                <a:solidFill>
                  <a:srgbClr val="000000"/>
                </a:solidFill>
                <a:latin typeface="Courier New" panose="02070309020205020404" pitchFamily="49" charset="0"/>
                <a:cs typeface="Courier New" panose="02070309020205020404" pitchFamily="49" charset="0"/>
              </a:rPr>
              <a:t>): 6.24</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82799741"/>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5468166" cy="3603185"/>
          </a:xfrm>
        </p:spPr>
        <p:txBody>
          <a:bodyPr>
            <a:normAutofit/>
          </a:bodyPr>
          <a:lstStyle/>
          <a:p>
            <a:pPr marL="344488" lvl="3" indent="-288925">
              <a:spcBef>
                <a:spcPts val="1110"/>
              </a:spcBef>
              <a:buClr>
                <a:schemeClr val="accent1">
                  <a:lumMod val="75000"/>
                </a:schemeClr>
              </a:buClr>
              <a:buFont typeface="+mj-lt"/>
              <a:buAutoNum type="arabicPeriod"/>
            </a:pPr>
            <a:r>
              <a:rPr lang="en-US" sz="2700" dirty="0">
                <a:solidFill>
                  <a:schemeClr val="accent1"/>
                </a:solidFill>
              </a:rPr>
              <a:t>Locate the </a:t>
            </a:r>
            <a:r>
              <a:rPr lang="en-US" sz="2700" b="1" dirty="0">
                <a:solidFill>
                  <a:schemeClr val="accent1"/>
                </a:solidFill>
              </a:rPr>
              <a:t>legs</a:t>
            </a:r>
            <a:r>
              <a:rPr lang="en-US" sz="2700" dirty="0">
                <a:solidFill>
                  <a:schemeClr val="accent1"/>
                </a:solidFill>
              </a:rPr>
              <a:t> list inside the </a:t>
            </a:r>
            <a:r>
              <a:rPr lang="en-US" sz="2700" b="1" dirty="0">
                <a:solidFill>
                  <a:schemeClr val="accent1"/>
                </a:solidFill>
              </a:rPr>
              <a:t>route</a:t>
            </a:r>
            <a:r>
              <a:rPr lang="en-US" sz="2700" dirty="0">
                <a:solidFill>
                  <a:schemeClr val="accent1"/>
                </a:solidFill>
              </a:rPr>
              <a:t> dictionary. </a:t>
            </a:r>
          </a:p>
          <a:p>
            <a:pPr marL="344488" lvl="3" indent="-288925">
              <a:spcBef>
                <a:spcPts val="1110"/>
              </a:spcBef>
              <a:buClr>
                <a:schemeClr val="accent1">
                  <a:lumMod val="75000"/>
                </a:schemeClr>
              </a:buClr>
              <a:buFont typeface="+mj-lt"/>
              <a:buAutoNum type="arabicPeriod"/>
            </a:pPr>
            <a:r>
              <a:rPr lang="en-US" sz="2700" dirty="0">
                <a:solidFill>
                  <a:schemeClr val="accent1"/>
                </a:solidFill>
              </a:rPr>
              <a:t>The legs list includes one big dictionary with most of the JSON data. </a:t>
            </a:r>
          </a:p>
          <a:p>
            <a:pPr marL="344488" lvl="3" indent="-288925">
              <a:spcBef>
                <a:spcPts val="1110"/>
              </a:spcBef>
              <a:buClr>
                <a:schemeClr val="accent1">
                  <a:lumMod val="75000"/>
                </a:schemeClr>
              </a:buClr>
              <a:buFont typeface="+mj-lt"/>
              <a:buAutoNum type="arabicPeriod"/>
            </a:pPr>
            <a:r>
              <a:rPr lang="en-US" sz="2700" dirty="0">
                <a:solidFill>
                  <a:schemeClr val="accent1"/>
                </a:solidFill>
              </a:rPr>
              <a:t>Find the </a:t>
            </a:r>
            <a:r>
              <a:rPr lang="en-US" sz="2700" b="1" dirty="0">
                <a:solidFill>
                  <a:schemeClr val="accent1"/>
                </a:solidFill>
              </a:rPr>
              <a:t>maneuvers</a:t>
            </a:r>
            <a:r>
              <a:rPr lang="en-US" sz="2700" dirty="0">
                <a:solidFill>
                  <a:schemeClr val="accent1"/>
                </a:solidFill>
              </a:rPr>
              <a:t> list and collapse each of the seven dictionaries inside.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Inspect the Directions JSON Data</a:t>
            </a:r>
          </a:p>
        </p:txBody>
      </p:sp>
      <p:pic>
        <p:nvPicPr>
          <p:cNvPr id="11" name="Picture 10">
            <a:extLst>
              <a:ext uri="{FF2B5EF4-FFF2-40B4-BE49-F238E27FC236}">
                <a16:creationId xmlns:a16="http://schemas.microsoft.com/office/drawing/2014/main" id="{5E97BAB3-4C83-4688-A439-94D1D83D880F}"/>
              </a:ext>
            </a:extLst>
          </p:cNvPr>
          <p:cNvPicPr/>
          <p:nvPr/>
        </p:nvPicPr>
        <p:blipFill>
          <a:blip r:embed="rId2"/>
          <a:stretch>
            <a:fillRect/>
          </a:stretch>
        </p:blipFill>
        <p:spPr>
          <a:xfrm>
            <a:off x="5855807" y="974785"/>
            <a:ext cx="2904089" cy="3785733"/>
          </a:xfrm>
          <a:prstGeom prst="rect">
            <a:avLst/>
          </a:prstGeom>
        </p:spPr>
      </p:pic>
    </p:spTree>
    <p:extLst>
      <p:ext uri="{BB962C8B-B14F-4D97-AF65-F5344CB8AC3E}">
        <p14:creationId xmlns:p14="http://schemas.microsoft.com/office/powerpoint/2010/main" val="3628211781"/>
      </p:ext>
    </p:extLst>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5079977" cy="3603185"/>
          </a:xfrm>
        </p:spPr>
        <p:txBody>
          <a:bodyPr>
            <a:normAutofit fontScale="92500"/>
          </a:bodyPr>
          <a:lstStyle/>
          <a:p>
            <a:pPr marL="569913" lvl="3" indent="-514350">
              <a:spcBef>
                <a:spcPts val="1110"/>
              </a:spcBef>
              <a:buClr>
                <a:schemeClr val="accent1">
                  <a:lumMod val="75000"/>
                </a:schemeClr>
              </a:buClr>
              <a:buFont typeface="+mj-lt"/>
              <a:buAutoNum type="arabicPeriod"/>
            </a:pPr>
            <a:r>
              <a:rPr lang="en-US" sz="2700" dirty="0">
                <a:solidFill>
                  <a:schemeClr val="accent1"/>
                </a:solidFill>
              </a:rPr>
              <a:t>Expand the first dictionary in the maneuvers list. Each dictionary contains a </a:t>
            </a:r>
            <a:r>
              <a:rPr lang="en-US" sz="2700" b="1" dirty="0">
                <a:solidFill>
                  <a:schemeClr val="accent1"/>
                </a:solidFill>
              </a:rPr>
              <a:t>narrative</a:t>
            </a:r>
            <a:r>
              <a:rPr lang="en-US" sz="2700" dirty="0">
                <a:solidFill>
                  <a:schemeClr val="accent1"/>
                </a:solidFill>
              </a:rPr>
              <a:t> key with a value, such as “Start out going north...” </a:t>
            </a:r>
          </a:p>
          <a:p>
            <a:pPr marL="569913" lvl="3" indent="-514350">
              <a:spcBef>
                <a:spcPts val="1110"/>
              </a:spcBef>
              <a:buClr>
                <a:schemeClr val="accent1">
                  <a:lumMod val="75000"/>
                </a:schemeClr>
              </a:buClr>
              <a:buFont typeface="+mj-lt"/>
              <a:buAutoNum type="arabicPeriod"/>
            </a:pPr>
            <a:r>
              <a:rPr lang="en-US" sz="2700" dirty="0">
                <a:solidFill>
                  <a:schemeClr val="accent1"/>
                </a:solidFill>
              </a:rPr>
              <a:t>You will parse the JSON data to extract the values for narrative and distance keys to display inside your application.</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Inspect the Maneuvers JSON Data</a:t>
            </a:r>
          </a:p>
        </p:txBody>
      </p:sp>
      <p:pic>
        <p:nvPicPr>
          <p:cNvPr id="5" name="Picture 4">
            <a:extLst>
              <a:ext uri="{FF2B5EF4-FFF2-40B4-BE49-F238E27FC236}">
                <a16:creationId xmlns:a16="http://schemas.microsoft.com/office/drawing/2014/main" id="{17D1426B-4A8C-4A66-B6E3-A97049F92017}"/>
              </a:ext>
            </a:extLst>
          </p:cNvPr>
          <p:cNvPicPr/>
          <p:nvPr/>
        </p:nvPicPr>
        <p:blipFill>
          <a:blip r:embed="rId2"/>
          <a:stretch>
            <a:fillRect/>
          </a:stretch>
        </p:blipFill>
        <p:spPr>
          <a:xfrm>
            <a:off x="5524676" y="1174139"/>
            <a:ext cx="3408916" cy="3251212"/>
          </a:xfrm>
          <a:prstGeom prst="rect">
            <a:avLst/>
          </a:prstGeom>
        </p:spPr>
      </p:pic>
    </p:spTree>
    <p:extLst>
      <p:ext uri="{BB962C8B-B14F-4D97-AF65-F5344CB8AC3E}">
        <p14:creationId xmlns:p14="http://schemas.microsoft.com/office/powerpoint/2010/main" val="114570047"/>
      </p:ext>
    </p:extLst>
  </p:cSld>
  <p:clrMapOvr>
    <a:masterClrMapping/>
  </p:clrMapOvr>
  <p:transition spd="med">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927330" y="3790866"/>
            <a:ext cx="7584005" cy="16719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611650" y="3601702"/>
            <a:ext cx="4621647" cy="17519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436618" cy="2162573"/>
          </a:xfrm>
        </p:spPr>
        <p:txBody>
          <a:bodyPr>
            <a:normAutofit fontScale="70000" lnSpcReduction="20000"/>
          </a:bodyPr>
          <a:lstStyle/>
          <a:p>
            <a:pPr marL="287338" indent="-231775">
              <a:buFont typeface="+mj-lt"/>
              <a:buAutoNum type="arabicPeriod"/>
            </a:pPr>
            <a:r>
              <a:rPr lang="en-US" dirty="0"/>
              <a:t>Save your script as </a:t>
            </a:r>
            <a:r>
              <a:rPr lang="en-US" b="1" dirty="0"/>
              <a:t>08_json-parse6.py</a:t>
            </a:r>
            <a:r>
              <a:rPr lang="en-US" dirty="0"/>
              <a:t>.</a:t>
            </a:r>
          </a:p>
          <a:p>
            <a:pPr marL="287338" indent="-231775">
              <a:buFont typeface="+mj-lt"/>
              <a:buAutoNum type="arabicPeriod"/>
            </a:pPr>
            <a:r>
              <a:rPr lang="en-US" dirty="0"/>
              <a:t>Add an if statement below the double line print statement to check the </a:t>
            </a:r>
            <a:r>
              <a:rPr lang="en-US" b="1" dirty="0" err="1"/>
              <a:t>json_status</a:t>
            </a:r>
            <a:r>
              <a:rPr lang="en-US" dirty="0"/>
              <a:t>. </a:t>
            </a:r>
          </a:p>
          <a:p>
            <a:pPr marL="287338" indent="-231775">
              <a:buFont typeface="+mj-lt"/>
              <a:buAutoNum type="arabicPeriod"/>
            </a:pPr>
            <a:r>
              <a:rPr lang="en-US" dirty="0"/>
              <a:t>The for loop iterates through each </a:t>
            </a:r>
            <a:r>
              <a:rPr lang="en-US" b="1" dirty="0"/>
              <a:t>maneuvers</a:t>
            </a:r>
            <a:r>
              <a:rPr lang="en-US" dirty="0"/>
              <a:t> list, prints the narrative, and prints the distance in kilometers formatting for 2 decimal places.</a:t>
            </a:r>
          </a:p>
          <a:p>
            <a:pPr marL="287338" indent="-231775">
              <a:buFont typeface="+mj-lt"/>
              <a:buAutoNum type="arabicPeriod"/>
            </a:pPr>
            <a:r>
              <a:rPr lang="en-US" dirty="0"/>
              <a:t>Add a print statement that will display a double line at the end of the list of maneuvers.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Iterate Through the Directions Data</a:t>
            </a:r>
          </a:p>
        </p:txBody>
      </p:sp>
      <p:sp>
        <p:nvSpPr>
          <p:cNvPr id="8" name="Rectangle 7">
            <a:extLst>
              <a:ext uri="{FF2B5EF4-FFF2-40B4-BE49-F238E27FC236}">
                <a16:creationId xmlns:a16="http://schemas.microsoft.com/office/drawing/2014/main" id="{AA68E309-AA17-4BBA-9439-403144FDFA4C}"/>
              </a:ext>
            </a:extLst>
          </p:cNvPr>
          <p:cNvSpPr/>
          <p:nvPr/>
        </p:nvSpPr>
        <p:spPr>
          <a:xfrm>
            <a:off x="189781" y="3386864"/>
            <a:ext cx="8807570" cy="1090246"/>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for each in </a:t>
            </a:r>
            <a:r>
              <a:rPr lang="en-US" altLang="en-US" sz="1100" dirty="0" err="1">
                <a:solidFill>
                  <a:srgbClr val="000000"/>
                </a:solidFill>
                <a:latin typeface="Courier New" panose="02070309020205020404" pitchFamily="49" charset="0"/>
                <a:cs typeface="Courier New" panose="02070309020205020404" pitchFamily="49" charset="0"/>
              </a:rPr>
              <a:t>json_data</a:t>
            </a:r>
            <a:r>
              <a:rPr lang="en-US" altLang="en-US" sz="1100" dirty="0">
                <a:solidFill>
                  <a:srgbClr val="000000"/>
                </a:solidFill>
                <a:latin typeface="Courier New" panose="02070309020205020404" pitchFamily="49" charset="0"/>
                <a:cs typeface="Courier New" panose="02070309020205020404" pitchFamily="49" charset="0"/>
              </a:rPr>
              <a:t>["route"]["legs"][0]["maneuvers"]:</a:t>
            </a:r>
          </a:p>
          <a:p>
            <a:r>
              <a:rPr lang="en-US" altLang="en-US" sz="1100" dirty="0">
                <a:solidFill>
                  <a:srgbClr val="000000"/>
                </a:solidFill>
                <a:latin typeface="Courier New" panose="02070309020205020404" pitchFamily="49" charset="0"/>
                <a:cs typeface="Courier New" panose="02070309020205020404" pitchFamily="49" charset="0"/>
              </a:rPr>
              <a:t>        print((each["narrative"]) + " (" + str("{:.2f}".format((each["distance"])*1.61) + " km)"))</a:t>
            </a:r>
          </a:p>
          <a:p>
            <a:r>
              <a:rPr lang="en-US" altLang="en-US" sz="1100" dirty="0">
                <a:solidFill>
                  <a:srgbClr val="000000"/>
                </a:solidFill>
                <a:latin typeface="Courier New" panose="02070309020205020404" pitchFamily="49" charset="0"/>
                <a:cs typeface="Courier New" panose="02070309020205020404" pitchFamily="49" charset="0"/>
              </a:rPr>
              <a:t>    print("=============================================\n")</a:t>
            </a:r>
          </a:p>
          <a:p>
            <a:endParaRPr lang="en-US" alt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5287185"/>
      </p:ext>
    </p:extLst>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92500" lnSpcReduction="20000"/>
          </a:bodyPr>
          <a:lstStyle/>
          <a:p>
            <a:pPr marL="287338" indent="-231775">
              <a:buFont typeface="+mj-lt"/>
              <a:buAutoNum type="arabicPeriod"/>
            </a:pPr>
            <a:r>
              <a:rPr lang="en-US" dirty="0"/>
              <a:t>Run your </a:t>
            </a:r>
            <a:r>
              <a:rPr lang="en-US" b="1" dirty="0"/>
              <a:t>08_json-parse6.py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4284216" cy="731837"/>
          </a:xfrm>
        </p:spPr>
        <p:txBody>
          <a:bodyPr>
            <a:noAutofit/>
          </a:bodyPr>
          <a:lstStyle/>
          <a:p>
            <a:r>
              <a:rPr lang="en-US" sz="2800" dirty="0"/>
              <a:t>Activity - Test Iteration</a:t>
            </a:r>
          </a:p>
        </p:txBody>
      </p:sp>
      <p:sp>
        <p:nvSpPr>
          <p:cNvPr id="5" name="Rectangle 4">
            <a:extLst>
              <a:ext uri="{FF2B5EF4-FFF2-40B4-BE49-F238E27FC236}">
                <a16:creationId xmlns:a16="http://schemas.microsoft.com/office/drawing/2014/main" id="{3B3EA4B7-4464-47AD-9E64-A1C931920ECE}"/>
              </a:ext>
            </a:extLst>
          </p:cNvPr>
          <p:cNvSpPr/>
          <p:nvPr/>
        </p:nvSpPr>
        <p:spPr>
          <a:xfrm>
            <a:off x="4175184" y="403512"/>
            <a:ext cx="4865464" cy="4617062"/>
          </a:xfrm>
          <a:prstGeom prst="rect">
            <a:avLst/>
          </a:prstGeom>
          <a:ln>
            <a:solidFill>
              <a:schemeClr val="tx1"/>
            </a:solidFill>
          </a:ln>
        </p:spPr>
        <p:txBody>
          <a:bodyPr wrap="square">
            <a:noAutofit/>
          </a:bodyPr>
          <a:lstStyle/>
          <a:p>
            <a:r>
              <a:rPr lang="en-US" sz="1050" dirty="0">
                <a:solidFill>
                  <a:srgbClr val="000000"/>
                </a:solidFill>
                <a:latin typeface="Courier New" panose="02070309020205020404" pitchFamily="49" charset="0"/>
                <a:cs typeface="Courier New" panose="02070309020205020404" pitchFamily="49" charset="0"/>
              </a:rPr>
              <a:t>========= RESTART: /home/user/08_parse-json6.py ==========</a:t>
            </a: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Baltimore</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https://www.mapquestapi.com/directions/v2/route?key=Your_api_key&amp;to=Baltimore&amp;from=Washington</a:t>
            </a:r>
          </a:p>
          <a:p>
            <a:r>
              <a:rPr lang="en-US" sz="1050" dirty="0">
                <a:solidFill>
                  <a:srgbClr val="000000"/>
                </a:solidFill>
                <a:latin typeface="Courier New" panose="02070309020205020404" pitchFamily="49" charset="0"/>
                <a:cs typeface="Courier New" panose="02070309020205020404" pitchFamily="49" charset="0"/>
              </a:rPr>
              <a:t>API Status: 0 = A successful route call.</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Directions from Washington to Baltimore</a:t>
            </a:r>
          </a:p>
          <a:p>
            <a:r>
              <a:rPr lang="en-US" sz="1050" dirty="0">
                <a:solidFill>
                  <a:srgbClr val="000000"/>
                </a:solidFill>
                <a:latin typeface="Courier New" panose="02070309020205020404" pitchFamily="49" charset="0"/>
                <a:cs typeface="Courier New" panose="02070309020205020404" pitchFamily="49" charset="0"/>
              </a:rPr>
              <a:t>Trip Duration:   00:49:19</a:t>
            </a:r>
          </a:p>
          <a:p>
            <a:r>
              <a:rPr lang="en-US" sz="1050" dirty="0">
                <a:solidFill>
                  <a:srgbClr val="000000"/>
                </a:solidFill>
                <a:latin typeface="Courier New" panose="02070309020205020404" pitchFamily="49" charset="0"/>
                <a:cs typeface="Courier New" panose="02070309020205020404" pitchFamily="49" charset="0"/>
              </a:rPr>
              <a:t>Kilometers:      61.32</a:t>
            </a:r>
          </a:p>
          <a:p>
            <a:r>
              <a:rPr lang="en-US" sz="1050" dirty="0">
                <a:solidFill>
                  <a:srgbClr val="000000"/>
                </a:solidFill>
                <a:latin typeface="Courier New" panose="02070309020205020404" pitchFamily="49" charset="0"/>
                <a:cs typeface="Courier New" panose="02070309020205020404" pitchFamily="49" charset="0"/>
              </a:rPr>
              <a:t>Fuel Used (</a:t>
            </a:r>
            <a:r>
              <a:rPr lang="en-US" sz="1050" dirty="0" err="1">
                <a:solidFill>
                  <a:srgbClr val="000000"/>
                </a:solidFill>
                <a:latin typeface="Courier New" panose="02070309020205020404" pitchFamily="49" charset="0"/>
                <a:cs typeface="Courier New" panose="02070309020205020404" pitchFamily="49" charset="0"/>
              </a:rPr>
              <a:t>Ltr</a:t>
            </a:r>
            <a:r>
              <a:rPr lang="en-US" sz="1050" dirty="0">
                <a:solidFill>
                  <a:srgbClr val="000000"/>
                </a:solidFill>
                <a:latin typeface="Courier New" panose="02070309020205020404" pitchFamily="49" charset="0"/>
                <a:cs typeface="Courier New" panose="02070309020205020404" pitchFamily="49" charset="0"/>
              </a:rPr>
              <a:t>): 6.24</a:t>
            </a: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Start out going north on 6th St/US-50 E/US-1 N toward Pennsylvania Ave/US-1 Alt N. (1.28 km)</a:t>
            </a:r>
          </a:p>
          <a:p>
            <a:r>
              <a:rPr lang="en-US" sz="1050" dirty="0">
                <a:solidFill>
                  <a:srgbClr val="000000"/>
                </a:solidFill>
                <a:latin typeface="Courier New" panose="02070309020205020404" pitchFamily="49" charset="0"/>
                <a:cs typeface="Courier New" panose="02070309020205020404" pitchFamily="49" charset="0"/>
              </a:rPr>
              <a:t>Turn right onto New York Ave/US-50 E. Continue to follow US-50 E (Crossing into Maryland). (7.51 km)</a:t>
            </a:r>
          </a:p>
          <a:p>
            <a:r>
              <a:rPr lang="en-US" sz="1050" dirty="0">
                <a:solidFill>
                  <a:srgbClr val="000000"/>
                </a:solidFill>
                <a:latin typeface="Courier New" panose="02070309020205020404" pitchFamily="49" charset="0"/>
                <a:cs typeface="Courier New" panose="02070309020205020404" pitchFamily="49" charset="0"/>
              </a:rPr>
              <a:t>Take the </a:t>
            </a:r>
            <a:r>
              <a:rPr lang="en-US" sz="1050" dirty="0" err="1">
                <a:solidFill>
                  <a:srgbClr val="000000"/>
                </a:solidFill>
                <a:latin typeface="Courier New" panose="02070309020205020404" pitchFamily="49" charset="0"/>
                <a:cs typeface="Courier New" panose="02070309020205020404" pitchFamily="49" charset="0"/>
              </a:rPr>
              <a:t>Balt</a:t>
            </a:r>
            <a:r>
              <a:rPr lang="en-US" sz="1050" dirty="0">
                <a:solidFill>
                  <a:srgbClr val="000000"/>
                </a:solidFill>
                <a:latin typeface="Courier New" panose="02070309020205020404" pitchFamily="49" charset="0"/>
                <a:cs typeface="Courier New" panose="02070309020205020404" pitchFamily="49" charset="0"/>
              </a:rPr>
              <a:t>-Wash Parkway exit on the left toward Baltimore. (0.88 km)</a:t>
            </a:r>
          </a:p>
          <a:p>
            <a:r>
              <a:rPr lang="en-US" sz="1050" dirty="0">
                <a:solidFill>
                  <a:srgbClr val="000000"/>
                </a:solidFill>
                <a:latin typeface="Courier New" panose="02070309020205020404" pitchFamily="49" charset="0"/>
                <a:cs typeface="Courier New" panose="02070309020205020404" pitchFamily="49" charset="0"/>
              </a:rPr>
              <a:t>Merge onto MD-295 N. (50.38 km)</a:t>
            </a:r>
          </a:p>
          <a:p>
            <a:r>
              <a:rPr lang="en-US" sz="1050" dirty="0">
                <a:solidFill>
                  <a:srgbClr val="000000"/>
                </a:solidFill>
                <a:latin typeface="Courier New" panose="02070309020205020404" pitchFamily="49" charset="0"/>
                <a:cs typeface="Courier New" panose="02070309020205020404" pitchFamily="49" charset="0"/>
              </a:rPr>
              <a:t>Turn right onto W Pratt St. (0.86 km)</a:t>
            </a:r>
          </a:p>
          <a:p>
            <a:r>
              <a:rPr lang="en-US" sz="1050" dirty="0">
                <a:solidFill>
                  <a:srgbClr val="000000"/>
                </a:solidFill>
                <a:latin typeface="Courier New" panose="02070309020205020404" pitchFamily="49" charset="0"/>
                <a:cs typeface="Courier New" panose="02070309020205020404" pitchFamily="49" charset="0"/>
              </a:rPr>
              <a:t>Turn left onto S Calvert St/MD-2. (0.43 km)</a:t>
            </a:r>
          </a:p>
          <a:p>
            <a:r>
              <a:rPr lang="en-US" sz="1050" dirty="0">
                <a:solidFill>
                  <a:srgbClr val="000000"/>
                </a:solidFill>
                <a:latin typeface="Courier New" panose="02070309020205020404" pitchFamily="49" charset="0"/>
                <a:cs typeface="Courier New" panose="02070309020205020404" pitchFamily="49" charset="0"/>
              </a:rPr>
              <a:t>Welcome to BALTIMORE, MD. (0.00 km)</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q</a:t>
            </a:r>
          </a:p>
          <a:p>
            <a:r>
              <a:rPr lang="en-US" sz="1050" dirty="0">
                <a:solidFill>
                  <a:srgbClr val="000000"/>
                </a:solidFill>
                <a:latin typeface="Courier New" panose="02070309020205020404" pitchFamily="49" charset="0"/>
                <a:cs typeface="Courier New" panose="02070309020205020404" pitchFamily="49" charset="0"/>
              </a:rPr>
              <a:t>&gt;&gt;&gt;</a:t>
            </a:r>
            <a:endParaRPr lang="en-US"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5685204"/>
      </p:ext>
    </p:extLst>
  </p:cSld>
  <p:clrMapOvr>
    <a:masterClrMapping/>
  </p:clrMapOvr>
  <p:transition spd="med">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819023" y="3920247"/>
            <a:ext cx="8224393" cy="66440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468939" y="3728162"/>
            <a:ext cx="2053728" cy="19208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436618" cy="1891301"/>
          </a:xfrm>
        </p:spPr>
        <p:txBody>
          <a:bodyPr>
            <a:normAutofit fontScale="70000" lnSpcReduction="20000"/>
          </a:bodyPr>
          <a:lstStyle/>
          <a:p>
            <a:pPr marL="287338" indent="-231775">
              <a:buFont typeface="+mj-lt"/>
              <a:buAutoNum type="arabicPeriod"/>
            </a:pPr>
            <a:r>
              <a:rPr lang="en-US" dirty="0"/>
              <a:t>Save your script as </a:t>
            </a:r>
            <a:r>
              <a:rPr lang="en-US" b="1" dirty="0"/>
              <a:t>08_json-parse7.py</a:t>
            </a:r>
            <a:r>
              <a:rPr lang="en-US" dirty="0"/>
              <a:t>.</a:t>
            </a:r>
          </a:p>
          <a:p>
            <a:pPr marL="287338" indent="-231775">
              <a:buFont typeface="+mj-lt"/>
              <a:buAutoNum type="arabicPeriod"/>
            </a:pPr>
            <a:r>
              <a:rPr lang="en-US" dirty="0"/>
              <a:t>The final step is to finish the if loop to respond to the user when the </a:t>
            </a:r>
            <a:r>
              <a:rPr lang="en-US" b="1" dirty="0" err="1"/>
              <a:t>json_status</a:t>
            </a:r>
            <a:r>
              <a:rPr lang="en-US" dirty="0"/>
              <a:t> does not equal 0. </a:t>
            </a:r>
          </a:p>
          <a:p>
            <a:pPr marL="287338" indent="-231775">
              <a:buFont typeface="+mj-lt"/>
              <a:buAutoNum type="arabicPeriod"/>
            </a:pPr>
            <a:r>
              <a:rPr lang="en-US" dirty="0"/>
              <a:t>The most common error will most likely be for invalid location entries.</a:t>
            </a:r>
          </a:p>
          <a:p>
            <a:pPr marL="287338" indent="-231775">
              <a:buFont typeface="+mj-lt"/>
              <a:buAutoNum type="arabicPeriod"/>
            </a:pPr>
            <a:r>
              <a:rPr lang="en-US" dirty="0"/>
              <a:t>Create a </a:t>
            </a:r>
            <a:r>
              <a:rPr lang="en-US" b="1" dirty="0" err="1"/>
              <a:t>elif</a:t>
            </a:r>
            <a:r>
              <a:rPr lang="en-US" dirty="0"/>
              <a:t> function that checks for </a:t>
            </a:r>
            <a:r>
              <a:rPr lang="en-US" b="1" dirty="0" err="1"/>
              <a:t>json_status</a:t>
            </a:r>
            <a:r>
              <a:rPr lang="en-US" b="1" dirty="0"/>
              <a:t> = 402 </a:t>
            </a:r>
            <a:r>
              <a:rPr lang="en-US" dirty="0"/>
              <a:t>and display a message,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Invalid User Input</a:t>
            </a:r>
          </a:p>
        </p:txBody>
      </p:sp>
      <p:sp>
        <p:nvSpPr>
          <p:cNvPr id="8" name="Rectangle 7">
            <a:extLst>
              <a:ext uri="{FF2B5EF4-FFF2-40B4-BE49-F238E27FC236}">
                <a16:creationId xmlns:a16="http://schemas.microsoft.com/office/drawing/2014/main" id="{AA68E309-AA17-4BBA-9439-403144FDFA4C}"/>
              </a:ext>
            </a:extLst>
          </p:cNvPr>
          <p:cNvSpPr/>
          <p:nvPr/>
        </p:nvSpPr>
        <p:spPr>
          <a:xfrm>
            <a:off x="110831" y="3035613"/>
            <a:ext cx="9061704" cy="1750979"/>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if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0:</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elif</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402:</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a:t>
            </a:r>
            <a:r>
              <a:rPr lang="en-US" altLang="en-US" sz="1100" dirty="0" err="1">
                <a:solidFill>
                  <a:srgbClr val="000000"/>
                </a:solidFill>
                <a:latin typeface="Courier New" panose="02070309020205020404" pitchFamily="49" charset="0"/>
                <a:cs typeface="Courier New" panose="02070309020205020404" pitchFamily="49" charset="0"/>
              </a:rPr>
              <a:t>str</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Invalid user inputs for one or both locations.")</a:t>
            </a:r>
          </a:p>
          <a:p>
            <a:r>
              <a:rPr lang="en-US" altLang="en-US" sz="1100" dirty="0">
                <a:solidFill>
                  <a:srgbClr val="000000"/>
                </a:solidFill>
                <a:latin typeface="Courier New" panose="02070309020205020404" pitchFamily="49" charset="0"/>
                <a:cs typeface="Courier New" panose="02070309020205020404" pitchFamily="49" charset="0"/>
              </a:rPr>
              <a:t>        print("**********************************************\n")</a:t>
            </a:r>
          </a:p>
          <a:p>
            <a:r>
              <a:rPr lang="en-US" altLang="en-US" sz="1100" dirty="0">
                <a:solidFill>
                  <a:srgbClr val="000000"/>
                </a:solidFill>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521830297"/>
      </p:ext>
    </p:extLst>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927331" y="3790866"/>
            <a:ext cx="7020167" cy="66440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611652" y="3601703"/>
            <a:ext cx="458391" cy="18235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3"/>
            <a:ext cx="8436618" cy="1706476"/>
          </a:xfrm>
        </p:spPr>
        <p:txBody>
          <a:bodyPr>
            <a:normAutofit fontScale="77500" lnSpcReduction="20000"/>
          </a:bodyPr>
          <a:lstStyle/>
          <a:p>
            <a:pPr marL="55563" indent="0">
              <a:buNone/>
            </a:pPr>
            <a:r>
              <a:rPr lang="en-US" dirty="0"/>
              <a:t>Invalid user inputs is only one error type. </a:t>
            </a:r>
          </a:p>
          <a:p>
            <a:pPr marL="55563" indent="0">
              <a:buNone/>
            </a:pPr>
            <a:r>
              <a:rPr lang="en-US" dirty="0"/>
              <a:t>You could write code to display error messages for other common errors. </a:t>
            </a:r>
          </a:p>
          <a:p>
            <a:pPr marL="55563" indent="0">
              <a:buNone/>
            </a:pPr>
            <a:r>
              <a:rPr lang="en-US" dirty="0"/>
              <a:t>For this application, add an </a:t>
            </a:r>
            <a:r>
              <a:rPr lang="en-US" b="1" dirty="0"/>
              <a:t>else</a:t>
            </a:r>
            <a:r>
              <a:rPr lang="en-US" dirty="0"/>
              <a:t> statement that ends the if loop and covers all other </a:t>
            </a:r>
            <a:r>
              <a:rPr lang="en-US" b="1" dirty="0" err="1"/>
              <a:t>json_status</a:t>
            </a:r>
            <a:r>
              <a:rPr lang="en-US" b="1" dirty="0"/>
              <a:t> </a:t>
            </a:r>
            <a:r>
              <a:rPr lang="en-US" dirty="0"/>
              <a:t>values,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Other Error Types</a:t>
            </a:r>
          </a:p>
        </p:txBody>
      </p:sp>
      <p:sp>
        <p:nvSpPr>
          <p:cNvPr id="8" name="Rectangle 7">
            <a:extLst>
              <a:ext uri="{FF2B5EF4-FFF2-40B4-BE49-F238E27FC236}">
                <a16:creationId xmlns:a16="http://schemas.microsoft.com/office/drawing/2014/main" id="{AA68E309-AA17-4BBA-9439-403144FDFA4C}"/>
              </a:ext>
            </a:extLst>
          </p:cNvPr>
          <p:cNvSpPr/>
          <p:nvPr/>
        </p:nvSpPr>
        <p:spPr>
          <a:xfrm>
            <a:off x="232342" y="2726925"/>
            <a:ext cx="9043415" cy="2023353"/>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elif</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402:</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a:t>
            </a:r>
            <a:r>
              <a:rPr lang="en-US" altLang="en-US" sz="1100" dirty="0" err="1">
                <a:solidFill>
                  <a:srgbClr val="000000"/>
                </a:solidFill>
                <a:latin typeface="Courier New" panose="02070309020205020404" pitchFamily="49" charset="0"/>
                <a:cs typeface="Courier New" panose="02070309020205020404" pitchFamily="49" charset="0"/>
              </a:rPr>
              <a:t>str</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Invalid user inputs for one or both locations.")</a:t>
            </a:r>
          </a:p>
          <a:p>
            <a:r>
              <a:rPr lang="en-US" altLang="en-US" sz="1100" dirty="0">
                <a:solidFill>
                  <a:srgbClr val="000000"/>
                </a:solidFill>
                <a:latin typeface="Courier New" panose="02070309020205020404" pitchFamily="49" charset="0"/>
                <a:cs typeface="Courier New" panose="02070309020205020404" pitchFamily="49" charset="0"/>
              </a:rPr>
              <a:t>        print("**********************************************\n")</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else:</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str(</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Refer to:")</a:t>
            </a:r>
          </a:p>
          <a:p>
            <a:r>
              <a:rPr lang="en-US" altLang="en-US" sz="1100" dirty="0">
                <a:solidFill>
                  <a:srgbClr val="000000"/>
                </a:solidFill>
                <a:latin typeface="Courier New" panose="02070309020205020404" pitchFamily="49" charset="0"/>
                <a:cs typeface="Courier New" panose="02070309020205020404" pitchFamily="49" charset="0"/>
              </a:rPr>
              <a:t>        print("https://developer.mapquest.com/documentation/directions-</a:t>
            </a:r>
            <a:r>
              <a:rPr lang="en-US" altLang="en-US" sz="1100" dirty="0" err="1">
                <a:solidFill>
                  <a:srgbClr val="000000"/>
                </a:solidFill>
                <a:latin typeface="Courier New" panose="02070309020205020404" pitchFamily="49" charset="0"/>
                <a:cs typeface="Courier New" panose="02070309020205020404" pitchFamily="49" charset="0"/>
              </a:rPr>
              <a:t>api</a:t>
            </a:r>
            <a:r>
              <a:rPr lang="en-US" altLang="en-US" sz="1100" dirty="0">
                <a:solidFill>
                  <a:srgbClr val="000000"/>
                </a:solidFill>
                <a:latin typeface="Courier New" panose="02070309020205020404" pitchFamily="49" charset="0"/>
                <a:cs typeface="Courier New" panose="02070309020205020404" pitchFamily="49" charset="0"/>
              </a:rPr>
              <a:t>/status-codes")</a:t>
            </a:r>
          </a:p>
          <a:p>
            <a:r>
              <a:rPr lang="en-US" altLang="en-US" sz="1100" dirty="0">
                <a:solidFill>
                  <a:srgbClr val="000000"/>
                </a:solidFill>
                <a:latin typeface="Courier New" panose="02070309020205020404" pitchFamily="49" charset="0"/>
                <a:cs typeface="Courier New" panose="02070309020205020404" pitchFamily="49" charset="0"/>
              </a:rPr>
              <a:t>        print("************************************************************************\n")</a:t>
            </a:r>
          </a:p>
        </p:txBody>
      </p:sp>
    </p:spTree>
    <p:extLst>
      <p:ext uri="{BB962C8B-B14F-4D97-AF65-F5344CB8AC3E}">
        <p14:creationId xmlns:p14="http://schemas.microsoft.com/office/powerpoint/2010/main" val="1136672688"/>
      </p:ext>
    </p:extLst>
  </p:cSld>
  <p:clrMapOvr>
    <a:masterClrMapping/>
  </p:clrMapOvr>
  <p:transition spd="med">
    <p:fad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FY20 NetAcad PPT Template 16x9 Light Background" id="{D984579E-17D0-BA42-9739-083C05630F8A}" vid="{7AA0612E-D1AB-8F43-BBA9-9963D7C47D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32967</TotalTime>
  <Words>7866</Words>
  <Application>Microsoft Office PowerPoint</Application>
  <PresentationFormat>On-screen Show (16:9)</PresentationFormat>
  <Paragraphs>984</Paragraphs>
  <Slides>102</Slides>
  <Notes>56</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102</vt:i4>
      </vt:variant>
    </vt:vector>
  </HeadingPairs>
  <TitlesOfParts>
    <vt:vector size="110" baseType="lpstr">
      <vt:lpstr>Arial</vt:lpstr>
      <vt:lpstr>Calibri</vt:lpstr>
      <vt:lpstr>CiscoSans ExtraLight</vt:lpstr>
      <vt:lpstr>CiscoSansTT ExtraLight</vt:lpstr>
      <vt:lpstr>Courier New</vt:lpstr>
      <vt:lpstr>LatoWeb</vt:lpstr>
      <vt:lpstr>Default Theme</vt:lpstr>
      <vt:lpstr>Blue theme 2015 16x9</vt:lpstr>
      <vt:lpstr>Cisco Networking Academy</vt:lpstr>
      <vt:lpstr>Model Driven Programmability YANG/RESTCONF/NETCONF</vt:lpstr>
      <vt:lpstr>Introduction</vt:lpstr>
      <vt:lpstr>Welcome</vt:lpstr>
      <vt:lpstr>Introduction to Python and Programming Basics</vt:lpstr>
      <vt:lpstr>Verify Your PC is Ready</vt:lpstr>
      <vt:lpstr>Workshop Begins </vt:lpstr>
      <vt:lpstr>Code and Communities of Practice</vt:lpstr>
      <vt:lpstr>Code</vt:lpstr>
      <vt:lpstr>Power of Code</vt:lpstr>
      <vt:lpstr>PowerPoint Presentation</vt:lpstr>
      <vt:lpstr>Communities of Practice</vt:lpstr>
      <vt:lpstr>Communities of Practice (CoPs)</vt:lpstr>
      <vt:lpstr>CoPs for Programmers - GitHub</vt:lpstr>
      <vt:lpstr>CoPs for Programmers - Stack Overflow</vt:lpstr>
      <vt:lpstr>CoPs for Programmers - Cisco DevNet</vt:lpstr>
      <vt:lpstr>Python Basics</vt:lpstr>
      <vt:lpstr>Python Interpreter</vt:lpstr>
      <vt:lpstr>Start Python</vt:lpstr>
      <vt:lpstr>Use Interactive Interpreter as a Calculator</vt:lpstr>
      <vt:lpstr>Use Interpreter to print Hello World</vt:lpstr>
      <vt:lpstr>Quit the Interpreter and Start IDLE</vt:lpstr>
      <vt:lpstr>IDLE Benefits</vt:lpstr>
      <vt:lpstr>Activity - Write, Save, and Run Your First Program</vt:lpstr>
      <vt:lpstr>First Program and Output</vt:lpstr>
      <vt:lpstr>Data Types, Variables, and Conversions</vt:lpstr>
      <vt:lpstr>Basic Data Types</vt:lpstr>
      <vt:lpstr>Boolean Comparison Operators</vt:lpstr>
      <vt:lpstr>Creating and Using a Variable</vt:lpstr>
      <vt:lpstr>Concatenate Multiple String Variables</vt:lpstr>
      <vt:lpstr>Converting Data Types</vt:lpstr>
      <vt:lpstr>Converting Data Types</vt:lpstr>
      <vt:lpstr>Converting Data Types</vt:lpstr>
      <vt:lpstr>Converting Data Types</vt:lpstr>
      <vt:lpstr>Converting Data Types</vt:lpstr>
      <vt:lpstr>Lists and Dictionaries</vt:lpstr>
      <vt:lpstr>Lists</vt:lpstr>
      <vt:lpstr>Lists</vt:lpstr>
      <vt:lpstr>Dictionaries</vt:lpstr>
      <vt:lpstr>Dictionaries</vt:lpstr>
      <vt:lpstr>Activity - Troubleshoot List and Dictionary Code</vt:lpstr>
      <vt:lpstr>User Input</vt:lpstr>
      <vt:lpstr>The Input Function</vt:lpstr>
      <vt:lpstr>Activity - Create a Script to Collect Personal Information</vt:lpstr>
      <vt:lpstr>If Functions and Loops</vt:lpstr>
      <vt:lpstr>If/Else Function</vt:lpstr>
      <vt:lpstr>If/Elif/Else Function</vt:lpstr>
      <vt:lpstr>For Loop</vt:lpstr>
      <vt:lpstr>For Loop with Embedded If</vt:lpstr>
      <vt:lpstr>Use a For Loop to Create a New List</vt:lpstr>
      <vt:lpstr>Create a While Loop</vt:lpstr>
      <vt:lpstr>Modify the While Loop to Use Break</vt:lpstr>
      <vt:lpstr>Use a While Loop to Check for User Quit</vt:lpstr>
      <vt:lpstr>File Access</vt:lpstr>
      <vt:lpstr>Read an External File and Print the Contents</vt:lpstr>
      <vt:lpstr>Remove Blank Lines from the Output</vt:lpstr>
      <vt:lpstr>Copy File Content Into a List Variable</vt:lpstr>
      <vt:lpstr>Activity – Modify the Script to Add an Item to the File</vt:lpstr>
      <vt:lpstr>APIs and Parsing JSON</vt:lpstr>
      <vt:lpstr>APIs and RESTful APIs</vt:lpstr>
      <vt:lpstr>Application Programming Interface (API)</vt:lpstr>
      <vt:lpstr>API Example</vt:lpstr>
      <vt:lpstr>Web Services Interface using HTTP</vt:lpstr>
      <vt:lpstr>RESTful API using HTTP</vt:lpstr>
      <vt:lpstr>Anatomy of a RESTful Request</vt:lpstr>
      <vt:lpstr>API Documentation</vt:lpstr>
      <vt:lpstr>API Documentation</vt:lpstr>
      <vt:lpstr>JSON and XML</vt:lpstr>
      <vt:lpstr>JSON Response Data</vt:lpstr>
      <vt:lpstr>JSON Response Data</vt:lpstr>
      <vt:lpstr>XML Response Data</vt:lpstr>
      <vt:lpstr>Parsing JSON with Python</vt:lpstr>
      <vt:lpstr>Demonstration - MapQuest API Application</vt:lpstr>
      <vt:lpstr>MapQuest API Application Objectives</vt:lpstr>
      <vt:lpstr>Authenticating a RESTful Request</vt:lpstr>
      <vt:lpstr>Activity - Get Your MapQuest API Key</vt:lpstr>
      <vt:lpstr>Importing Modules</vt:lpstr>
      <vt:lpstr>Create Variables for API Request</vt:lpstr>
      <vt:lpstr>Create the JSON Request</vt:lpstr>
      <vt:lpstr>Activity - Test the URL Request</vt:lpstr>
      <vt:lpstr>Print the URL and Check the Status of the JSON Request</vt:lpstr>
      <vt:lpstr>Activity - Test Status and URL Print Commands</vt:lpstr>
      <vt:lpstr>Add User Input for Address</vt:lpstr>
      <vt:lpstr>Activity - Test User Input</vt:lpstr>
      <vt:lpstr>Add Quit Functionality</vt:lpstr>
      <vt:lpstr>Activity - Test Quit Functionality</vt:lpstr>
      <vt:lpstr>Displaying Trip Data</vt:lpstr>
      <vt:lpstr>Parse and Display Trip Data</vt:lpstr>
      <vt:lpstr>Activity - Test Trip Data Display</vt:lpstr>
      <vt:lpstr>Convert Imperial to Metric</vt:lpstr>
      <vt:lpstr>Activity - Test Metric Conversion</vt:lpstr>
      <vt:lpstr>Format to 2 Decimal Places</vt:lpstr>
      <vt:lpstr>Activity - Test Formatting Decimal Places</vt:lpstr>
      <vt:lpstr>Inspect the Directions JSON Data</vt:lpstr>
      <vt:lpstr>Inspect the Maneuvers JSON Data</vt:lpstr>
      <vt:lpstr>Iterate Through the Directions Data</vt:lpstr>
      <vt:lpstr>Activity - Test Iteration</vt:lpstr>
      <vt:lpstr>Check for Invalid User Input</vt:lpstr>
      <vt:lpstr>Check for Other Error Types</vt:lpstr>
      <vt:lpstr>Activity - Test Full Application Functionality</vt:lpstr>
      <vt:lpstr>PowerPoint Presentation</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DH</cp:lastModifiedBy>
  <cp:revision>249</cp:revision>
  <dcterms:created xsi:type="dcterms:W3CDTF">2016-08-22T22:27:36Z</dcterms:created>
  <dcterms:modified xsi:type="dcterms:W3CDTF">2020-06-08T16:41:07Z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