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58" r:id="rId5"/>
    <p:sldId id="266" r:id="rId6"/>
    <p:sldId id="261" r:id="rId7"/>
    <p:sldId id="267" r:id="rId8"/>
    <p:sldId id="259" r:id="rId9"/>
    <p:sldId id="262" r:id="rId10"/>
    <p:sldId id="270" r:id="rId11"/>
    <p:sldId id="268" r:id="rId12"/>
    <p:sldId id="269" r:id="rId13"/>
    <p:sldId id="263" r:id="rId14"/>
    <p:sldId id="271" r:id="rId15"/>
    <p:sldId id="273" r:id="rId16"/>
    <p:sldId id="274" r:id="rId17"/>
    <p:sldId id="275" r:id="rId18"/>
    <p:sldId id="276" r:id="rId19"/>
    <p:sldId id="277" r:id="rId20"/>
    <p:sldId id="264" r:id="rId21"/>
    <p:sldId id="281" r:id="rId22"/>
    <p:sldId id="265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50" autoAdjust="0"/>
  </p:normalViewPr>
  <p:slideViewPr>
    <p:cSldViewPr snapToGrid="0">
      <p:cViewPr varScale="1">
        <p:scale>
          <a:sx n="69" d="100"/>
          <a:sy n="69" d="100"/>
        </p:scale>
        <p:origin x="3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69A58-58CA-4455-8E5F-3EA3C1C7E663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C7E2-A54F-4D67-8658-3D9DAD32E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0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 </a:t>
            </a:r>
            <a:r>
              <a:rPr lang="en-US" altLang="zh-CN" dirty="0"/>
              <a:t>Aspect-preserving </a:t>
            </a:r>
            <a:r>
              <a:rPr lang="zh-CN" altLang="en-US" dirty="0"/>
              <a:t>变异对 </a:t>
            </a:r>
            <a:r>
              <a:rPr lang="en-US" altLang="zh-CN" dirty="0"/>
              <a:t>JavaScript </a:t>
            </a:r>
            <a:r>
              <a:rPr lang="zh-CN" altLang="en-US" dirty="0"/>
              <a:t>引擎进行模糊测试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8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14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632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16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43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28 </a:t>
            </a:r>
            <a:r>
              <a:rPr lang="zh-CN" altLang="en-US" dirty="0"/>
              <a:t>个 </a:t>
            </a:r>
            <a:r>
              <a:rPr lang="en-US" altLang="zh-CN" dirty="0" err="1"/>
              <a:t>ChakraCore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bug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16 </a:t>
            </a:r>
            <a:r>
              <a:rPr lang="zh-CN" altLang="en-US" dirty="0"/>
              <a:t>个 </a:t>
            </a:r>
            <a:r>
              <a:rPr lang="en-US" altLang="zh-CN" dirty="0" err="1"/>
              <a:t>JavaScriptCore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bug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V8 </a:t>
            </a:r>
            <a:r>
              <a:rPr lang="zh-CN" altLang="en-US" dirty="0"/>
              <a:t>的 </a:t>
            </a:r>
            <a:r>
              <a:rPr lang="en-US" altLang="zh-CN" dirty="0"/>
              <a:t>bug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发现但再报告给厂商之前已经被修补的 </a:t>
            </a:r>
            <a:r>
              <a:rPr lang="en-US" altLang="zh-CN" dirty="0"/>
              <a:t>bug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其他 </a:t>
            </a:r>
            <a:r>
              <a:rPr lang="en-US" altLang="zh-CN" dirty="0"/>
              <a:t>JavaScript </a:t>
            </a:r>
            <a:r>
              <a:rPr lang="zh-CN" altLang="en-US" dirty="0"/>
              <a:t>引擎行为与 规范 不同而引起的 </a:t>
            </a:r>
            <a:r>
              <a:rPr lang="en-US" altLang="zh-CN" dirty="0"/>
              <a:t>bug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发布版本中除断言外的内存损坏</a:t>
            </a:r>
            <a:r>
              <a:rPr lang="en-US" altLang="zh-CN" dirty="0"/>
              <a:t>bug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供应商承认的安全漏洞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发现但再报告给厂商之前已经被修补的 </a:t>
            </a:r>
            <a:r>
              <a:rPr lang="en-US" altLang="zh-CN" dirty="0"/>
              <a:t>bug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其他 </a:t>
            </a:r>
            <a:r>
              <a:rPr lang="en-US" altLang="zh-CN" dirty="0"/>
              <a:t>JavaScript </a:t>
            </a:r>
            <a:r>
              <a:rPr lang="zh-CN" altLang="en-US" dirty="0"/>
              <a:t>引擎行为与 规范 不同而引起的 </a:t>
            </a:r>
            <a:r>
              <a:rPr lang="en-US" altLang="zh-CN" dirty="0"/>
              <a:t>bug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发布版本中除断言外的内存损坏</a:t>
            </a:r>
            <a:r>
              <a:rPr lang="en-US" altLang="zh-CN" dirty="0"/>
              <a:t>bug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供应商承认的安全漏洞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6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结构严谨、思路清晰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不足点：相关工作为什么要放在最后讲？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96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62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5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说明文章的结构和思路</a:t>
            </a:r>
            <a:endParaRPr lang="en-US" altLang="zh-CN" dirty="0"/>
          </a:p>
          <a:p>
            <a:r>
              <a:rPr lang="zh-CN" altLang="en-US" dirty="0"/>
              <a:t>研究背景</a:t>
            </a:r>
            <a:endParaRPr lang="en-US" altLang="zh-CN" dirty="0"/>
          </a:p>
          <a:p>
            <a:r>
              <a:rPr lang="zh-CN" altLang="en-US" dirty="0"/>
              <a:t>概述</a:t>
            </a:r>
            <a:r>
              <a:rPr lang="en-US" altLang="zh-CN" dirty="0"/>
              <a:t>——</a:t>
            </a:r>
            <a:r>
              <a:rPr lang="zh-CN" altLang="en-US" dirty="0"/>
              <a:t>研究目标、关键问题、解决方法</a:t>
            </a:r>
            <a:endParaRPr lang="en-US" altLang="zh-CN" dirty="0"/>
          </a:p>
          <a:p>
            <a:r>
              <a:rPr lang="zh-CN" altLang="en-US" dirty="0"/>
              <a:t>设计思路</a:t>
            </a:r>
            <a:endParaRPr lang="en-US" altLang="zh-CN" dirty="0"/>
          </a:p>
          <a:p>
            <a:r>
              <a:rPr lang="zh-CN" altLang="en-US" dirty="0"/>
              <a:t>具体实现</a:t>
            </a:r>
            <a:endParaRPr lang="en-US" altLang="zh-CN" dirty="0"/>
          </a:p>
          <a:p>
            <a:r>
              <a:rPr lang="zh-CN" altLang="en-US" dirty="0"/>
              <a:t>实验评估</a:t>
            </a:r>
            <a:endParaRPr lang="en-US" altLang="zh-CN" dirty="0"/>
          </a:p>
          <a:p>
            <a:r>
              <a:rPr lang="zh-CN" altLang="en-US" dirty="0"/>
              <a:t>不足点和未来展望</a:t>
            </a:r>
            <a:endParaRPr lang="en-US" altLang="zh-CN" dirty="0"/>
          </a:p>
          <a:p>
            <a:r>
              <a:rPr lang="zh-CN" altLang="en-US" dirty="0"/>
              <a:t>相关工作</a:t>
            </a:r>
            <a:endParaRPr lang="en-US" altLang="zh-CN" dirty="0"/>
          </a:p>
          <a:p>
            <a:r>
              <a:rPr lang="zh-CN" altLang="en-US" dirty="0"/>
              <a:t>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8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内在特性演示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Aspect-preserving mutation</a:t>
            </a:r>
            <a:r>
              <a:rPr lang="zh-CN" altLang="en-US" dirty="0"/>
              <a:t>：特性保留技术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70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重新定义了 </a:t>
            </a:r>
            <a:r>
              <a:rPr lang="en-US" altLang="zh-CN" dirty="0"/>
              <a:t>JavaScript </a:t>
            </a:r>
            <a:r>
              <a:rPr lang="zh-CN" altLang="en-US" dirty="0"/>
              <a:t>的类型系统，并对一些计算规则进行重新定义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 </a:t>
            </a:r>
            <a:r>
              <a:rPr lang="en-US" altLang="zh-CN" dirty="0"/>
              <a:t>AST </a:t>
            </a:r>
            <a:r>
              <a:rPr lang="zh-CN" altLang="en-US" dirty="0"/>
              <a:t>进行分析，对节点绑定 类型信息 和 结构信息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变异 </a:t>
            </a:r>
            <a:r>
              <a:rPr lang="en-US" altLang="zh-CN" dirty="0"/>
              <a:t>sub-AST</a:t>
            </a:r>
            <a:r>
              <a:rPr lang="zh-CN" altLang="en-US" dirty="0"/>
              <a:t>：选取没有结构用途（不参与 条件、循环等结构成分的 </a:t>
            </a:r>
            <a:r>
              <a:rPr lang="en-US" altLang="zh-CN" dirty="0"/>
              <a:t>AST</a:t>
            </a:r>
            <a:r>
              <a:rPr lang="zh-CN" altLang="en-US" dirty="0"/>
              <a:t>），进行变异（将分析得到 类型信息 和 结构信息 绑定到节点上）</a:t>
            </a:r>
            <a:endParaRPr lang="en-US" altLang="zh-CN" dirty="0"/>
          </a:p>
          <a:p>
            <a:r>
              <a:rPr lang="zh-CN" altLang="en-US" dirty="0"/>
              <a:t>新语句：作用域内已声明变量组成的表达式</a:t>
            </a:r>
            <a:endParaRPr lang="en-US" altLang="zh-CN" dirty="0"/>
          </a:p>
          <a:p>
            <a:r>
              <a:rPr lang="zh-CN" altLang="en-US" dirty="0"/>
              <a:t>新变量：随机生成的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循环结构可以改变命中次数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41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Fuzzing </a:t>
            </a:r>
            <a:r>
              <a:rPr lang="zh-CN" altLang="en-US" dirty="0"/>
              <a:t>引擎的组成：</a:t>
            </a:r>
            <a:endParaRPr lang="en-US" altLang="zh-CN" dirty="0"/>
          </a:p>
          <a:p>
            <a:r>
              <a:rPr lang="zh-CN" altLang="en-US" dirty="0"/>
              <a:t>类型解析器（插桩工具）</a:t>
            </a:r>
            <a:endParaRPr lang="en-US" altLang="zh-CN" dirty="0"/>
          </a:p>
          <a:p>
            <a:r>
              <a:rPr lang="zh-CN" altLang="en-US" dirty="0"/>
              <a:t>类型节点构建器</a:t>
            </a:r>
            <a:endParaRPr lang="en-US" altLang="zh-CN" dirty="0"/>
          </a:p>
          <a:p>
            <a:r>
              <a:rPr lang="zh-CN" altLang="en-US" dirty="0"/>
              <a:t>变异引擎</a:t>
            </a:r>
            <a:endParaRPr lang="en-US" altLang="zh-CN" dirty="0"/>
          </a:p>
          <a:p>
            <a:r>
              <a:rPr lang="en-US" altLang="zh-CN" dirty="0"/>
              <a:t>AFL </a:t>
            </a:r>
            <a:r>
              <a:rPr lang="zh-CN" altLang="en-US" dirty="0"/>
              <a:t>的修改：</a:t>
            </a:r>
            <a:r>
              <a:rPr lang="en-US" altLang="zh-CN" dirty="0"/>
              <a:t>LLVM</a:t>
            </a:r>
            <a:r>
              <a:rPr lang="zh-CN" altLang="en-US" dirty="0"/>
              <a:t>以兼容 </a:t>
            </a:r>
            <a:r>
              <a:rPr lang="en-US" altLang="zh-CN" dirty="0"/>
              <a:t>windows</a:t>
            </a:r>
          </a:p>
          <a:p>
            <a:endParaRPr lang="en-US" altLang="zh-CN" dirty="0"/>
          </a:p>
          <a:p>
            <a:r>
              <a:rPr lang="zh-CN" altLang="en-US" dirty="0"/>
              <a:t>分布式 </a:t>
            </a:r>
            <a:r>
              <a:rPr lang="en-US" altLang="zh-CN" dirty="0"/>
              <a:t>fuzzing </a:t>
            </a:r>
            <a:r>
              <a:rPr lang="zh-CN" altLang="en-US" dirty="0"/>
              <a:t>环境：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协调器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本地代理（</a:t>
            </a:r>
            <a:r>
              <a:rPr lang="en-US" altLang="zh-CN" dirty="0"/>
              <a:t>DIE </a:t>
            </a:r>
            <a:r>
              <a:rPr lang="zh-CN" altLang="en-US" dirty="0"/>
              <a:t>实例）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崩溃汇报器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0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34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28 </a:t>
            </a:r>
            <a:r>
              <a:rPr lang="zh-CN" altLang="en-US" dirty="0"/>
              <a:t>个 </a:t>
            </a:r>
            <a:r>
              <a:rPr lang="en-US" altLang="zh-CN" dirty="0" err="1"/>
              <a:t>ChakraCore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bug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16 </a:t>
            </a:r>
            <a:r>
              <a:rPr lang="zh-CN" altLang="en-US" dirty="0"/>
              <a:t>个 </a:t>
            </a:r>
            <a:r>
              <a:rPr lang="en-US" altLang="zh-CN" dirty="0" err="1"/>
              <a:t>JavaScriptCore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bug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V8 </a:t>
            </a:r>
            <a:r>
              <a:rPr lang="zh-CN" altLang="en-US" dirty="0"/>
              <a:t>的 </a:t>
            </a:r>
            <a:r>
              <a:rPr lang="en-US" altLang="zh-CN" dirty="0"/>
              <a:t>bug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12</a:t>
            </a:r>
            <a:r>
              <a:rPr lang="zh-CN" altLang="en-US" dirty="0"/>
              <a:t>个 </a:t>
            </a:r>
            <a:r>
              <a:rPr lang="en-US" altLang="zh-CN" dirty="0"/>
              <a:t>bug </a:t>
            </a:r>
            <a:r>
              <a:rPr lang="zh-CN" altLang="en-US" dirty="0"/>
              <a:t>未被发现，</a:t>
            </a:r>
            <a:r>
              <a:rPr lang="en-US" altLang="zh-CN" dirty="0"/>
              <a:t>36</a:t>
            </a:r>
            <a:r>
              <a:rPr lang="zh-CN" altLang="en-US" dirty="0"/>
              <a:t>个 </a:t>
            </a:r>
            <a:r>
              <a:rPr lang="en-US" altLang="zh-CN" dirty="0"/>
              <a:t>bug </a:t>
            </a:r>
            <a:r>
              <a:rPr lang="zh-CN" altLang="en-US" dirty="0"/>
              <a:t>已被修补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发现但再报告给厂商之前已经被修补的 </a:t>
            </a:r>
            <a:r>
              <a:rPr lang="en-US" altLang="zh-CN" dirty="0"/>
              <a:t>bug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其他 </a:t>
            </a:r>
            <a:r>
              <a:rPr lang="en-US" altLang="zh-CN" dirty="0"/>
              <a:t>JavaScript </a:t>
            </a:r>
            <a:r>
              <a:rPr lang="zh-CN" altLang="en-US" dirty="0"/>
              <a:t>引擎行为与 规范 不同而引起的 </a:t>
            </a:r>
            <a:r>
              <a:rPr lang="en-US" altLang="zh-CN" dirty="0"/>
              <a:t>bug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发布版本中除断言外的内存损坏</a:t>
            </a:r>
            <a:r>
              <a:rPr lang="en-US" altLang="zh-CN" dirty="0"/>
              <a:t>bug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供应商承认的安全漏洞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发现但再报告给厂商之前已经被修补的 </a:t>
            </a:r>
            <a:r>
              <a:rPr lang="en-US" altLang="zh-CN" dirty="0"/>
              <a:t>bug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其他 </a:t>
            </a:r>
            <a:r>
              <a:rPr lang="en-US" altLang="zh-CN" dirty="0"/>
              <a:t>JavaScript </a:t>
            </a:r>
            <a:r>
              <a:rPr lang="zh-CN" altLang="en-US" dirty="0"/>
              <a:t>引擎行为与 规范 不同而引起的 </a:t>
            </a:r>
            <a:r>
              <a:rPr lang="en-US" altLang="zh-CN" dirty="0"/>
              <a:t>bug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发布版本中除断言外的内存损坏</a:t>
            </a:r>
            <a:r>
              <a:rPr lang="en-US" altLang="zh-CN" dirty="0"/>
              <a:t>bug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供应商承认的安全漏洞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DC7E2-A54F-4D67-8658-3D9DAD32E7B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2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8AAF4-2C41-4264-B7CC-CB50DAA0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E895D7-E98D-4D28-A2B1-D2D7860AE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2E8AD-14FF-4C3E-ADF5-0AEDFEAC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E48-3377-47B4-A9F0-579F2B92CC28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9489A-F9BC-46EB-ACA3-5E583C20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D334B-C3A0-4CCD-AB8C-EB7279B9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228-B8B7-43C4-9628-9655E4A1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6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55C4-4FF0-41CA-8DB2-922C286B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FEF8B6-AAAB-421F-A06E-AC21A9E9A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C20B6-D559-4A22-8CCF-E42E8212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E48-3377-47B4-A9F0-579F2B92CC28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62576-7D43-4440-901B-1339B595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5D3C7-DE10-4116-8202-71C72BA5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228-B8B7-43C4-9628-9655E4A1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1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8323D6-C5DF-414F-9C8B-890469CB7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C6816B-021F-42F8-9D0A-71D16AFD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A1AD2-55C7-4A52-ACB2-907BBCF8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E48-3377-47B4-A9F0-579F2B92CC28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451C4-8C28-4572-BFC6-699625E6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01A8D-4A39-411E-AC9F-72185276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228-B8B7-43C4-9628-9655E4A1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2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48E9B-9665-4054-A0B7-F908F21F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54C80-984E-4B99-B64B-4FA28002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E9336-4BA9-49C7-A089-AF6C1D77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E48-3377-47B4-A9F0-579F2B92CC28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9781E-AEE9-4AD1-9E64-F979B183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E311A-745C-45E0-8597-83396591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228-B8B7-43C4-9628-9655E4A1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3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E2046-59D8-4964-B385-DD49D1F9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8721B-0E30-4F12-BDFC-7289F03F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B66C3-E438-49DE-B129-2616D040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E48-3377-47B4-A9F0-579F2B92CC28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8AAB9-10F5-4A06-AE02-C3940F2C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DD967-C649-4011-A468-DD00EF67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228-B8B7-43C4-9628-9655E4A1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6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71073-A617-4898-AC35-DDD4650E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7BBF8-9C52-4517-8BCD-CD8167124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5A952-CE70-4BF2-AB39-8347D72C8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140CB-BF87-4600-B2FA-B9E77756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E48-3377-47B4-A9F0-579F2B92CC28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1E9C6-D03C-4DE8-BCA0-7F931BC9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813D4-0060-43A2-A46E-49CCBEDD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228-B8B7-43C4-9628-9655E4A1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D74D5-513A-4CB7-BA82-6F855192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45E58-810E-469E-A8F7-CFB0F15AC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F51FF9-B9AB-480D-AB47-8138F0FD1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96B5F2-4310-4075-9260-CA761A022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55434F-8469-4407-8C49-05863B7B8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E65225-7C43-4F03-ACAF-E0C23EF2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E48-3377-47B4-A9F0-579F2B92CC28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12AAF9-6677-4315-92AE-B7903F79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5B118E-31DB-401A-B5B0-646E4F08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228-B8B7-43C4-9628-9655E4A1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1A142-C361-4D75-820A-A87DD964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AD6287-E343-4771-816F-19FCAEB6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E48-3377-47B4-A9F0-579F2B92CC28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B4FBDD-4632-4253-9A3C-5181BF79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A0589-FC49-475A-87A0-7875B99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228-B8B7-43C4-9628-9655E4A1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3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03CF5F-FD9A-4251-B606-FD3BF7F9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E48-3377-47B4-A9F0-579F2B92CC28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10EE91-9FAD-4724-AC04-160B001C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82B510-6B36-4CEF-8DEE-D18868E2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228-B8B7-43C4-9628-9655E4A1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9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CE9C6-E6A1-4AE7-A374-E164FA5B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E4792-2FA1-4112-B41A-FF026685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390AB-E9A8-4E27-BA37-13B3A32AF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DC512-8DC1-4588-A479-27A34054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E48-3377-47B4-A9F0-579F2B92CC28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0CA50-4B11-4B7F-B444-7F8CAE6A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CB798-5854-4E9C-9761-79BEB26E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228-B8B7-43C4-9628-9655E4A1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0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62825-7D50-487A-BCB3-F07F8572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86B881-9BC0-4372-930E-05C2D75AC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22EB3-D130-423C-9BB7-940A2E093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FB956F-C601-4AE8-A965-D22892A8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E48-3377-47B4-A9F0-579F2B92CC28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92944-AD3E-45DC-B885-FC8BAE3A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99DD6-A7C9-4F0E-A7A5-8B24F084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228-B8B7-43C4-9628-9655E4A1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139545-49DA-4D0A-8855-08F6A84F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049A7-5C2E-42E9-9A85-5ABBE3DC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EDD91-E7C3-4CB8-AB92-164BEBA01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9E48-3377-47B4-A9F0-579F2B92CC28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13446-7152-4FA8-A01B-8A7A55989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88861-3F4C-4365-96E1-08158E422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9228-B8B7-43C4-9628-9655E4A1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5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0E0A-F33A-4EBC-9A8A-90A9ED8E3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876" y="2536571"/>
            <a:ext cx="9348247" cy="178485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Fuzzing JavaScript Engines with</a:t>
            </a:r>
            <a:br>
              <a:rPr lang="en-US" altLang="zh-CN" dirty="0"/>
            </a:br>
            <a:r>
              <a:rPr lang="en-US" altLang="zh-CN" dirty="0"/>
              <a:t>Aspect-preserving Mutation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5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三、设计与实现</a:t>
            </a:r>
            <a:r>
              <a:rPr lang="en-US" altLang="zh-CN" dirty="0"/>
              <a:t>——</a:t>
            </a:r>
            <a:r>
              <a:rPr lang="zh-CN" altLang="en-US" dirty="0"/>
              <a:t>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33E1E-D5BB-442D-B0CF-EE98B425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322"/>
            <a:ext cx="4828953" cy="768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、自定义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类型系统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3AD24E9-EC73-4699-8444-C7AC95C4FEB0}"/>
              </a:ext>
            </a:extLst>
          </p:cNvPr>
          <p:cNvSpPr txBox="1">
            <a:spLocks/>
          </p:cNvSpPr>
          <p:nvPr/>
        </p:nvSpPr>
        <p:spPr>
          <a:xfrm>
            <a:off x="838198" y="1616482"/>
            <a:ext cx="6265129" cy="107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Mixed</a:t>
            </a:r>
            <a:r>
              <a:rPr lang="zh-CN" altLang="en-US" sz="2000" dirty="0"/>
              <a:t> </a:t>
            </a:r>
            <a:r>
              <a:rPr lang="en-US" altLang="zh-CN" sz="2000" dirty="0"/>
              <a:t>Type</a:t>
            </a:r>
          </a:p>
          <a:p>
            <a:r>
              <a:rPr lang="en-US" altLang="zh-CN" sz="2000" dirty="0"/>
              <a:t>Detailed compound types</a:t>
            </a:r>
            <a:r>
              <a:rPr lang="zh-CN" altLang="en-US" sz="2000" dirty="0"/>
              <a:t>：</a:t>
            </a:r>
            <a:r>
              <a:rPr lang="en-US" altLang="zh-CN" sz="2000" dirty="0"/>
              <a:t>Array</a:t>
            </a:r>
            <a:r>
              <a:rPr lang="zh-CN" altLang="en-US" sz="2000" dirty="0"/>
              <a:t>、</a:t>
            </a:r>
            <a:r>
              <a:rPr lang="en-US" altLang="zh-CN" sz="2000" dirty="0"/>
              <a:t>Object</a:t>
            </a:r>
            <a:r>
              <a:rPr lang="zh-CN" altLang="en-US" sz="2000" dirty="0"/>
              <a:t>、</a:t>
            </a:r>
            <a:r>
              <a:rPr lang="en-US" altLang="zh-CN" sz="2000" dirty="0"/>
              <a:t>Function</a:t>
            </a:r>
            <a:endParaRPr lang="zh-CN" altLang="en-US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142924-518B-4C2C-AAC3-42BBD4AAE13D}"/>
              </a:ext>
            </a:extLst>
          </p:cNvPr>
          <p:cNvSpPr txBox="1">
            <a:spLocks/>
          </p:cNvSpPr>
          <p:nvPr/>
        </p:nvSpPr>
        <p:spPr>
          <a:xfrm>
            <a:off x="838197" y="2481885"/>
            <a:ext cx="4828953" cy="76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typed-ASTs</a:t>
            </a:r>
            <a:endParaRPr lang="zh-CN" altLang="en-US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0C186E-1F5E-41FE-9868-904CDA826FCE}"/>
              </a:ext>
            </a:extLst>
          </p:cNvPr>
          <p:cNvSpPr txBox="1">
            <a:spLocks/>
          </p:cNvSpPr>
          <p:nvPr/>
        </p:nvSpPr>
        <p:spPr>
          <a:xfrm>
            <a:off x="838196" y="3088488"/>
            <a:ext cx="4828953" cy="76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、构建</a:t>
            </a:r>
            <a:r>
              <a:rPr lang="en-US" altLang="zh-CN" sz="2400" dirty="0"/>
              <a:t> typed-AST </a:t>
            </a:r>
            <a:r>
              <a:rPr lang="zh-CN" altLang="en-US" sz="2400" dirty="0"/>
              <a:t>节点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2DCD8EC-753F-41AC-ADC1-74BA50D5F909}"/>
              </a:ext>
            </a:extLst>
          </p:cNvPr>
          <p:cNvSpPr txBox="1">
            <a:spLocks/>
          </p:cNvSpPr>
          <p:nvPr/>
        </p:nvSpPr>
        <p:spPr>
          <a:xfrm>
            <a:off x="838195" y="3695091"/>
            <a:ext cx="4828953" cy="76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、变异</a:t>
            </a:r>
            <a:r>
              <a:rPr lang="en-US" altLang="zh-CN" sz="2400" dirty="0"/>
              <a:t> typed-ASTs</a:t>
            </a:r>
            <a:endParaRPr lang="zh-CN" altLang="en-US" sz="24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2C5BA43-747A-40B0-9A6E-7E14698A005A}"/>
              </a:ext>
            </a:extLst>
          </p:cNvPr>
          <p:cNvSpPr txBox="1">
            <a:spLocks/>
          </p:cNvSpPr>
          <p:nvPr/>
        </p:nvSpPr>
        <p:spPr>
          <a:xfrm>
            <a:off x="838195" y="4301694"/>
            <a:ext cx="7040526" cy="107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变异</a:t>
            </a:r>
            <a:r>
              <a:rPr lang="en-US" altLang="zh-CN" sz="2000" dirty="0"/>
              <a:t> sub-AST</a:t>
            </a:r>
          </a:p>
          <a:p>
            <a:r>
              <a:rPr lang="zh-CN" altLang="en-US" sz="2000" dirty="0"/>
              <a:t>插入新语句或新变量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18DF32F-605E-4C21-8842-CD355978879E}"/>
              </a:ext>
            </a:extLst>
          </p:cNvPr>
          <p:cNvSpPr txBox="1">
            <a:spLocks/>
          </p:cNvSpPr>
          <p:nvPr/>
        </p:nvSpPr>
        <p:spPr>
          <a:xfrm>
            <a:off x="838196" y="5130814"/>
            <a:ext cx="5439942" cy="49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、基于反馈驱动的分布式环境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C72905B-F0BF-4310-A934-18B251D4E7B5}"/>
              </a:ext>
            </a:extLst>
          </p:cNvPr>
          <p:cNvSpPr txBox="1">
            <a:spLocks/>
          </p:cNvSpPr>
          <p:nvPr/>
        </p:nvSpPr>
        <p:spPr>
          <a:xfrm>
            <a:off x="838195" y="5668936"/>
            <a:ext cx="10432317" cy="107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通过丢弃命中次数来记录可执行路径</a:t>
            </a:r>
            <a:endParaRPr lang="en-US" altLang="zh-CN" sz="2000" dirty="0"/>
          </a:p>
          <a:p>
            <a:r>
              <a:rPr lang="zh-CN" altLang="en-US" sz="2000" dirty="0"/>
              <a:t>从节点将同步自己的 </a:t>
            </a:r>
            <a:r>
              <a:rPr lang="en-US" altLang="zh-CN" sz="2000" dirty="0"/>
              <a:t>coverage map </a:t>
            </a:r>
            <a:r>
              <a:rPr lang="zh-CN" altLang="en-US" sz="2000" dirty="0"/>
              <a:t>到全局 </a:t>
            </a:r>
            <a:r>
              <a:rPr lang="en-US" altLang="zh-CN" sz="2000" dirty="0"/>
              <a:t>coverage map</a:t>
            </a:r>
            <a:r>
              <a:rPr lang="zh-CN" altLang="en-US" sz="2000" dirty="0"/>
              <a:t>，并上传测试样例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330204-44F4-4320-93A2-93834AC57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484" y="2583660"/>
            <a:ext cx="59721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1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4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三、设计与实现</a:t>
            </a:r>
            <a:r>
              <a:rPr lang="en-US" altLang="zh-CN" dirty="0"/>
              <a:t>——</a:t>
            </a:r>
            <a:r>
              <a:rPr lang="zh-CN" altLang="en-US" dirty="0"/>
              <a:t>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33E1E-D5BB-442D-B0CF-EE98B425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322"/>
            <a:ext cx="2055829" cy="493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工作流程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3AD24E9-EC73-4699-8444-C7AC95C4FEB0}"/>
              </a:ext>
            </a:extLst>
          </p:cNvPr>
          <p:cNvSpPr txBox="1">
            <a:spLocks/>
          </p:cNvSpPr>
          <p:nvPr/>
        </p:nvSpPr>
        <p:spPr>
          <a:xfrm>
            <a:off x="838200" y="1762647"/>
            <a:ext cx="10772553" cy="4808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Type analysis</a:t>
            </a:r>
            <a:r>
              <a:rPr lang="zh-CN" altLang="en-US" sz="2400" dirty="0"/>
              <a:t>：</a:t>
            </a:r>
            <a:r>
              <a:rPr lang="en-US" altLang="zh-CN" sz="2400" dirty="0"/>
              <a:t>DIE </a:t>
            </a:r>
            <a:r>
              <a:rPr lang="zh-CN" altLang="en-US" sz="2400" dirty="0"/>
              <a:t>对 原始种子文件 进行动静结合的类型分析，生成 </a:t>
            </a:r>
            <a:r>
              <a:rPr lang="en-US" altLang="zh-CN" sz="2400" dirty="0"/>
              <a:t>typed-AST </a:t>
            </a:r>
            <a:r>
              <a:rPr lang="zh-CN" altLang="en-US" sz="2400" dirty="0"/>
              <a:t>存放到 输入语料库 中</a:t>
            </a:r>
          </a:p>
          <a:p>
            <a:r>
              <a:rPr lang="en-US" altLang="zh-CN" sz="2400" dirty="0"/>
              <a:t>Pick</a:t>
            </a:r>
            <a:r>
              <a:rPr lang="zh-CN" altLang="en-US" sz="2400" dirty="0"/>
              <a:t>：在主函数的 </a:t>
            </a:r>
            <a:r>
              <a:rPr lang="en-US" altLang="zh-CN" sz="2400" dirty="0"/>
              <a:t>fuzzing </a:t>
            </a:r>
            <a:r>
              <a:rPr lang="zh-CN" altLang="en-US" sz="2400" dirty="0"/>
              <a:t>循环中，</a:t>
            </a:r>
            <a:r>
              <a:rPr lang="en-US" altLang="zh-CN" sz="2400" dirty="0"/>
              <a:t>DIE </a:t>
            </a:r>
            <a:r>
              <a:rPr lang="zh-CN" altLang="en-US" sz="2400" dirty="0"/>
              <a:t>从语料库中挑选一个测试样例和它的 </a:t>
            </a:r>
            <a:r>
              <a:rPr lang="en-US" altLang="zh-CN" sz="2400" dirty="0"/>
              <a:t>typed-AST</a:t>
            </a:r>
          </a:p>
          <a:p>
            <a:r>
              <a:rPr lang="en-US" altLang="zh-CN" sz="2400" dirty="0"/>
              <a:t>Mutation</a:t>
            </a:r>
            <a:r>
              <a:rPr lang="zh-CN" altLang="en-US" sz="2400" dirty="0"/>
              <a:t>：</a:t>
            </a:r>
            <a:r>
              <a:rPr lang="en-US" altLang="zh-CN" sz="2400" dirty="0"/>
              <a:t>DIE </a:t>
            </a:r>
            <a:r>
              <a:rPr lang="zh-CN" altLang="en-US" sz="2400" dirty="0"/>
              <a:t>在保持测试样例的结构和类型信息的基础上，对它的 </a:t>
            </a:r>
            <a:r>
              <a:rPr lang="en-US" altLang="zh-CN" sz="2400" dirty="0"/>
              <a:t>typed-AST </a:t>
            </a:r>
            <a:r>
              <a:rPr lang="zh-CN" altLang="en-US" sz="2400" dirty="0"/>
              <a:t>进行节点修改</a:t>
            </a:r>
            <a:r>
              <a:rPr lang="en-US" altLang="zh-CN" sz="2400" dirty="0"/>
              <a:t>/</a:t>
            </a:r>
            <a:r>
              <a:rPr lang="zh-CN" altLang="en-US" sz="2400" dirty="0"/>
              <a:t>插入</a:t>
            </a:r>
          </a:p>
          <a:p>
            <a:r>
              <a:rPr lang="en-US" altLang="zh-CN" sz="2400" dirty="0"/>
              <a:t>Execute</a:t>
            </a:r>
            <a:r>
              <a:rPr lang="zh-CN" altLang="en-US" sz="2400" dirty="0"/>
              <a:t>：</a:t>
            </a:r>
            <a:r>
              <a:rPr lang="en-US" altLang="zh-CN" sz="2400" dirty="0"/>
              <a:t>typed-AST </a:t>
            </a:r>
            <a:r>
              <a:rPr lang="zh-CN" altLang="en-US" sz="2400" dirty="0"/>
              <a:t>被转换回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文件，用于 </a:t>
            </a:r>
            <a:r>
              <a:rPr lang="en-US" altLang="zh-CN" sz="2400" dirty="0"/>
              <a:t>fuzzing</a:t>
            </a:r>
          </a:p>
          <a:p>
            <a:r>
              <a:rPr lang="en-US" altLang="zh-CN" sz="2400" dirty="0"/>
              <a:t>Feedback</a:t>
            </a:r>
            <a:r>
              <a:rPr lang="zh-CN" altLang="en-US" sz="2400" dirty="0"/>
              <a:t>：如果发生 </a:t>
            </a:r>
            <a:r>
              <a:rPr lang="en-US" altLang="zh-CN" sz="2400" dirty="0"/>
              <a:t>crash</a:t>
            </a:r>
            <a:r>
              <a:rPr lang="zh-CN" altLang="en-US" sz="2400" dirty="0"/>
              <a:t>，则记录该输入；如果发现新的可执行路径，则保存这个新的测试样例文件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37F105-211B-469A-8FE2-C165A5216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0150"/>
            <a:ext cx="12192000" cy="50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5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三、设计与实现</a:t>
            </a:r>
            <a:r>
              <a:rPr lang="en-US" altLang="zh-CN" dirty="0"/>
              <a:t>——</a:t>
            </a:r>
            <a:r>
              <a:rPr lang="zh-CN" altLang="en-US" dirty="0"/>
              <a:t>实现部署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F03DFD-8DD1-4267-AF20-24E0EE64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82" y="1075439"/>
            <a:ext cx="8722133" cy="45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0E0A-F33A-4EBC-9A8A-90A9ED8E3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876" y="2536571"/>
            <a:ext cx="9348247" cy="1784858"/>
          </a:xfrm>
        </p:spPr>
        <p:txBody>
          <a:bodyPr>
            <a:normAutofit/>
          </a:bodyPr>
          <a:lstStyle/>
          <a:p>
            <a:r>
              <a:rPr lang="zh-CN" altLang="en-US" dirty="0"/>
              <a:t>第四部分：实验与评估</a:t>
            </a:r>
          </a:p>
        </p:txBody>
      </p:sp>
    </p:spTree>
    <p:extLst>
      <p:ext uri="{BB962C8B-B14F-4D97-AF65-F5344CB8AC3E}">
        <p14:creationId xmlns:p14="http://schemas.microsoft.com/office/powerpoint/2010/main" val="163466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四、实验与评估</a:t>
            </a:r>
            <a:r>
              <a:rPr lang="en-US" altLang="zh-CN" dirty="0"/>
              <a:t>——</a:t>
            </a:r>
            <a:r>
              <a:rPr lang="zh-CN" altLang="en-US" dirty="0"/>
              <a:t>实验准备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33E1E-D5BB-442D-B0CF-EE98B425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322"/>
            <a:ext cx="2055829" cy="493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测试指标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3AD24E9-EC73-4699-8444-C7AC95C4FEB0}"/>
              </a:ext>
            </a:extLst>
          </p:cNvPr>
          <p:cNvSpPr txBox="1">
            <a:spLocks/>
          </p:cNvSpPr>
          <p:nvPr/>
        </p:nvSpPr>
        <p:spPr>
          <a:xfrm>
            <a:off x="838199" y="1590855"/>
            <a:ext cx="10772553" cy="197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DIE </a:t>
            </a:r>
            <a:r>
              <a:rPr lang="zh-CN" altLang="en-US" sz="2000" dirty="0"/>
              <a:t>是否可以发现真实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引擎的新 </a:t>
            </a:r>
            <a:r>
              <a:rPr lang="en-US" altLang="zh-CN" sz="2000" dirty="0"/>
              <a:t>bug</a:t>
            </a:r>
            <a:r>
              <a:rPr lang="zh-CN" altLang="en-US" sz="2000" dirty="0"/>
              <a:t>？</a:t>
            </a:r>
          </a:p>
          <a:p>
            <a:r>
              <a:rPr lang="zh-CN" altLang="en-US" sz="2000" dirty="0"/>
              <a:t>语料库中的 </a:t>
            </a:r>
            <a:r>
              <a:rPr lang="en-US" altLang="zh-CN" sz="2000" dirty="0" err="1"/>
              <a:t>prevserved</a:t>
            </a:r>
            <a:r>
              <a:rPr lang="en-US" altLang="zh-CN" sz="2000" dirty="0"/>
              <a:t> aspects </a:t>
            </a:r>
            <a:r>
              <a:rPr lang="zh-CN" altLang="en-US" sz="2000" dirty="0"/>
              <a:t>是否在 </a:t>
            </a:r>
            <a:r>
              <a:rPr lang="en-US" altLang="zh-CN" sz="2000" dirty="0"/>
              <a:t>DIE </a:t>
            </a:r>
            <a:r>
              <a:rPr lang="zh-CN" altLang="en-US" sz="2000" dirty="0"/>
              <a:t>发现 </a:t>
            </a:r>
            <a:r>
              <a:rPr lang="en-US" altLang="zh-CN" sz="2000" dirty="0"/>
              <a:t>bug </a:t>
            </a:r>
            <a:r>
              <a:rPr lang="zh-CN" altLang="en-US" sz="2000" dirty="0"/>
              <a:t>的过程中发挥关键作用</a:t>
            </a:r>
          </a:p>
          <a:p>
            <a:r>
              <a:rPr lang="en-US" altLang="zh-CN" sz="2000" dirty="0"/>
              <a:t>DIE </a:t>
            </a:r>
            <a:r>
              <a:rPr lang="zh-CN" altLang="en-US" sz="2000" dirty="0"/>
              <a:t>是否完全保留了语料库所呈现的各个 </a:t>
            </a:r>
            <a:r>
              <a:rPr lang="en-US" altLang="zh-CN" sz="2000" dirty="0"/>
              <a:t>aspect</a:t>
            </a:r>
            <a:endParaRPr lang="zh-CN" altLang="en-US" sz="2000" dirty="0"/>
          </a:p>
          <a:p>
            <a:r>
              <a:rPr lang="en-US" altLang="zh-CN" sz="2000" dirty="0"/>
              <a:t>DIE </a:t>
            </a:r>
            <a:r>
              <a:rPr lang="zh-CN" altLang="en-US" sz="2000" dirty="0"/>
              <a:t>是否生成语法和语义都正确的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代码</a:t>
            </a:r>
          </a:p>
          <a:p>
            <a:r>
              <a:rPr lang="en-US" altLang="zh-CN" sz="2000" dirty="0"/>
              <a:t>DIE </a:t>
            </a:r>
            <a:r>
              <a:rPr lang="zh-CN" altLang="en-US" sz="2000" dirty="0"/>
              <a:t>在代码覆盖和 </a:t>
            </a:r>
            <a:r>
              <a:rPr lang="en-US" altLang="zh-CN" sz="2000" dirty="0"/>
              <a:t>bug </a:t>
            </a:r>
            <a:r>
              <a:rPr lang="zh-CN" altLang="en-US" sz="2000" dirty="0"/>
              <a:t>发现能力方面与 最先进的 </a:t>
            </a:r>
            <a:r>
              <a:rPr lang="en-US" altLang="zh-CN" sz="2000" dirty="0" err="1"/>
              <a:t>fuzzers</a:t>
            </a:r>
            <a:r>
              <a:rPr lang="en-US" altLang="zh-CN" sz="2000" dirty="0"/>
              <a:t> </a:t>
            </a:r>
            <a:r>
              <a:rPr lang="zh-CN" altLang="en-US" sz="2000" dirty="0"/>
              <a:t>的比较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9406DA3-E2E5-4AF3-BCCC-96D1B9045561}"/>
              </a:ext>
            </a:extLst>
          </p:cNvPr>
          <p:cNvSpPr txBox="1">
            <a:spLocks/>
          </p:cNvSpPr>
          <p:nvPr/>
        </p:nvSpPr>
        <p:spPr>
          <a:xfrm>
            <a:off x="838200" y="3562259"/>
            <a:ext cx="2055829" cy="49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测试对象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AFF8DAC-C0B2-4BF6-978D-4F1D7C4870FA}"/>
              </a:ext>
            </a:extLst>
          </p:cNvPr>
          <p:cNvSpPr txBox="1">
            <a:spLocks/>
          </p:cNvSpPr>
          <p:nvPr/>
        </p:nvSpPr>
        <p:spPr>
          <a:xfrm>
            <a:off x="838199" y="4055628"/>
            <a:ext cx="10772553" cy="1246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JavaScript </a:t>
            </a:r>
            <a:r>
              <a:rPr lang="zh-CN" altLang="en-US" sz="2000" dirty="0"/>
              <a:t>引擎：</a:t>
            </a:r>
            <a:r>
              <a:rPr lang="en-US" altLang="zh-CN" sz="2000" dirty="0" err="1"/>
              <a:t>ChakraCore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JavaScriptCore</a:t>
            </a:r>
            <a:r>
              <a:rPr lang="zh-CN" altLang="en-US" sz="2000" dirty="0"/>
              <a:t>、</a:t>
            </a:r>
            <a:r>
              <a:rPr lang="en-US" altLang="zh-CN" sz="2000" dirty="0"/>
              <a:t>V8</a:t>
            </a:r>
          </a:p>
          <a:p>
            <a:r>
              <a:rPr lang="zh-CN" altLang="en-US" sz="2000" dirty="0"/>
              <a:t>输入语料：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ChakraCore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JavaScriptCore</a:t>
            </a:r>
            <a:r>
              <a:rPr lang="zh-CN" altLang="en-US" sz="2000" dirty="0"/>
              <a:t>、</a:t>
            </a:r>
            <a:r>
              <a:rPr lang="en-US" altLang="zh-CN" sz="2000" dirty="0"/>
              <a:t>V8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SpiderMonkey</a:t>
            </a:r>
            <a:r>
              <a:rPr lang="en-US" altLang="zh-CN" sz="2000" dirty="0"/>
              <a:t> </a:t>
            </a:r>
            <a:r>
              <a:rPr lang="zh-CN" altLang="en-US" sz="2000" dirty="0"/>
              <a:t>的 </a:t>
            </a:r>
            <a:r>
              <a:rPr lang="en-US" altLang="zh-CN" sz="2000" dirty="0"/>
              <a:t>JS </a:t>
            </a:r>
            <a:r>
              <a:rPr lang="zh-CN" altLang="en-US" sz="2000" dirty="0"/>
              <a:t>文件 和 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-vuln-</a:t>
            </a:r>
            <a:r>
              <a:rPr lang="en-US" altLang="zh-CN" sz="2000" dirty="0" err="1"/>
              <a:t>db</a:t>
            </a:r>
            <a:endParaRPr lang="en-US" altLang="zh-CN" sz="2000" dirty="0"/>
          </a:p>
          <a:p>
            <a:r>
              <a:rPr lang="zh-CN" altLang="en-US" sz="2000" dirty="0"/>
              <a:t>模糊器：</a:t>
            </a:r>
            <a:r>
              <a:rPr lang="en-US" altLang="zh-CN" sz="2000" dirty="0"/>
              <a:t>DIE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DIEt</a:t>
            </a:r>
            <a:r>
              <a:rPr lang="zh-CN" altLang="en-US" sz="2000" dirty="0"/>
              <a:t>、</a:t>
            </a:r>
            <a:r>
              <a:rPr lang="en-US" altLang="zh-CN" sz="2000" dirty="0"/>
              <a:t>Vanilla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Superion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CodeAlchemist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jsfunfuzz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1D965AD-BC57-4918-848D-10AF31283F84}"/>
              </a:ext>
            </a:extLst>
          </p:cNvPr>
          <p:cNvSpPr txBox="1">
            <a:spLocks/>
          </p:cNvSpPr>
          <p:nvPr/>
        </p:nvSpPr>
        <p:spPr>
          <a:xfrm>
            <a:off x="838198" y="5267145"/>
            <a:ext cx="2055829" cy="49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测试环境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618AC26-4449-4037-8A51-D1D015014BEC}"/>
              </a:ext>
            </a:extLst>
          </p:cNvPr>
          <p:cNvSpPr txBox="1">
            <a:spLocks/>
          </p:cNvSpPr>
          <p:nvPr/>
        </p:nvSpPr>
        <p:spPr>
          <a:xfrm>
            <a:off x="838198" y="5795391"/>
            <a:ext cx="10772553" cy="197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Intel Xeon E7-4820</a:t>
            </a:r>
            <a:r>
              <a:rPr lang="zh-CN" altLang="en-US" sz="2000" dirty="0"/>
              <a:t>（</a:t>
            </a:r>
            <a:r>
              <a:rPr lang="en-US" altLang="zh-CN" sz="2000" dirty="0"/>
              <a:t>64</a:t>
            </a:r>
            <a:r>
              <a:rPr lang="zh-CN" altLang="en-US" sz="2000" dirty="0"/>
              <a:t>核）</a:t>
            </a:r>
            <a:r>
              <a:rPr lang="en-US" altLang="zh-CN" sz="2000" dirty="0"/>
              <a:t>+ 132 GB </a:t>
            </a:r>
            <a:r>
              <a:rPr lang="zh-CN" altLang="en-US" sz="2000" dirty="0"/>
              <a:t>内存</a:t>
            </a:r>
            <a:endParaRPr lang="en-US" altLang="zh-CN" sz="2000" dirty="0"/>
          </a:p>
          <a:p>
            <a:r>
              <a:rPr lang="en-US" altLang="zh-CN" sz="2000" dirty="0"/>
              <a:t>Intel Xeon Gold 5115</a:t>
            </a:r>
            <a:r>
              <a:rPr lang="zh-CN" altLang="en-US" sz="2000" dirty="0"/>
              <a:t>（</a:t>
            </a:r>
            <a:r>
              <a:rPr lang="en-US" altLang="zh-CN" sz="2000" dirty="0"/>
              <a:t>40</a:t>
            </a:r>
            <a:r>
              <a:rPr lang="zh-CN" altLang="en-US" sz="2000" dirty="0"/>
              <a:t>核） </a:t>
            </a:r>
            <a:r>
              <a:rPr lang="en-US" altLang="zh-CN" sz="2000" dirty="0"/>
              <a:t>+ 196 GB </a:t>
            </a:r>
            <a:r>
              <a:rPr lang="zh-CN" altLang="en-US" sz="2000" dirty="0"/>
              <a:t>内存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7967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4" grpId="0"/>
      <p:bldP spid="6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四、实验与评估</a:t>
            </a:r>
            <a:r>
              <a:rPr lang="en-US" altLang="zh-CN" dirty="0"/>
              <a:t>——</a:t>
            </a:r>
            <a:r>
              <a:rPr lang="zh-CN" altLang="en-US" dirty="0"/>
              <a:t>识别 </a:t>
            </a:r>
            <a:r>
              <a:rPr lang="en-US" altLang="zh-CN" dirty="0"/>
              <a:t>bugs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CB3FD3-8135-494B-A771-5495BEE3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89" y="18255"/>
            <a:ext cx="9268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10777" cy="1325563"/>
          </a:xfrm>
        </p:spPr>
        <p:txBody>
          <a:bodyPr/>
          <a:lstStyle/>
          <a:p>
            <a:r>
              <a:rPr lang="zh-CN" altLang="en-US" dirty="0"/>
              <a:t>四、实验与评估</a:t>
            </a:r>
            <a:r>
              <a:rPr lang="en-US" altLang="zh-CN" dirty="0"/>
              <a:t>——</a:t>
            </a:r>
            <a:r>
              <a:rPr lang="zh-CN" altLang="en-US" dirty="0"/>
              <a:t>利用 </a:t>
            </a:r>
            <a:r>
              <a:rPr lang="en-US" altLang="zh-CN" dirty="0"/>
              <a:t>aspects </a:t>
            </a:r>
            <a:r>
              <a:rPr lang="zh-CN" altLang="en-US" dirty="0"/>
              <a:t>的有效性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DD61B64-FEE3-42DE-A5FA-57A2EDBC4CBC}"/>
              </a:ext>
            </a:extLst>
          </p:cNvPr>
          <p:cNvSpPr txBox="1">
            <a:spLocks/>
          </p:cNvSpPr>
          <p:nvPr/>
        </p:nvSpPr>
        <p:spPr>
          <a:xfrm>
            <a:off x="838199" y="1683854"/>
            <a:ext cx="5557401" cy="98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CVE-2018-0777</a:t>
            </a:r>
          </a:p>
          <a:p>
            <a:r>
              <a:rPr lang="en-US" altLang="zh-CN" sz="2000" dirty="0"/>
              <a:t>CVE-2019-0990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E155FA-95E3-4B03-8022-2BE25501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475" y="1169581"/>
            <a:ext cx="5557400" cy="5263118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4C15269-D50D-4BD4-883F-8DF8A9CE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133"/>
            <a:ext cx="2055829" cy="493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比较对象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A699CF-AA68-43E1-9020-9BDC955E3C8C}"/>
              </a:ext>
            </a:extLst>
          </p:cNvPr>
          <p:cNvSpPr txBox="1"/>
          <p:nvPr/>
        </p:nvSpPr>
        <p:spPr>
          <a:xfrm>
            <a:off x="838199" y="3036681"/>
            <a:ext cx="53862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CVE-2018-0777 的根本原因源于错误的常量折叠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CVE-2019-0990 由于数组边界分析不正确而带来了错误行为。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240A519-6F89-4486-A825-B077A25294D0}"/>
              </a:ext>
            </a:extLst>
          </p:cNvPr>
          <p:cNvSpPr txBox="1">
            <a:spLocks/>
          </p:cNvSpPr>
          <p:nvPr/>
        </p:nvSpPr>
        <p:spPr>
          <a:xfrm>
            <a:off x="838199" y="2541771"/>
            <a:ext cx="2055829" cy="49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分析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1E3A95D5-9909-4874-B88C-6C74C7A3C1C4}"/>
              </a:ext>
            </a:extLst>
          </p:cNvPr>
          <p:cNvSpPr txBox="1">
            <a:spLocks/>
          </p:cNvSpPr>
          <p:nvPr/>
        </p:nvSpPr>
        <p:spPr>
          <a:xfrm>
            <a:off x="838199" y="4057670"/>
            <a:ext cx="2055829" cy="49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结论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4CB2D5-1DDC-4B92-9AD9-FD1CB4D0515F}"/>
              </a:ext>
            </a:extLst>
          </p:cNvPr>
          <p:cNvSpPr txBox="1"/>
          <p:nvPr/>
        </p:nvSpPr>
        <p:spPr>
          <a:xfrm>
            <a:off x="838199" y="4596190"/>
            <a:ext cx="53862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DIE 利用  structure-preserving 有助于保持环境,从而导致错误的冗余消除(例如,如果声明2 - 5行)，和type-preserving 突变(例如，i 在19行)帮助它遍历循环次数足够多导致错误的归纳变量计算。</a:t>
            </a:r>
          </a:p>
        </p:txBody>
      </p:sp>
    </p:spTree>
    <p:extLst>
      <p:ext uri="{BB962C8B-B14F-4D97-AF65-F5344CB8AC3E}">
        <p14:creationId xmlns:p14="http://schemas.microsoft.com/office/powerpoint/2010/main" val="143928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 build="p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1353801" cy="1325563"/>
          </a:xfrm>
        </p:spPr>
        <p:txBody>
          <a:bodyPr/>
          <a:lstStyle/>
          <a:p>
            <a:r>
              <a:rPr lang="zh-CN" altLang="en-US" dirty="0"/>
              <a:t>四、实验与评估</a:t>
            </a:r>
            <a:r>
              <a:rPr lang="en-US" altLang="zh-CN" dirty="0"/>
              <a:t>——aspect-</a:t>
            </a:r>
            <a:r>
              <a:rPr lang="en-US" altLang="zh-CN" dirty="0" err="1"/>
              <a:t>perserving</a:t>
            </a:r>
            <a:r>
              <a:rPr lang="en-US" altLang="zh-CN" dirty="0"/>
              <a:t> </a:t>
            </a:r>
            <a:r>
              <a:rPr lang="zh-CN" altLang="en-US" dirty="0"/>
              <a:t>的评估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DD61B64-FEE3-42DE-A5FA-57A2EDBC4CBC}"/>
              </a:ext>
            </a:extLst>
          </p:cNvPr>
          <p:cNvSpPr txBox="1">
            <a:spLocks/>
          </p:cNvSpPr>
          <p:nvPr/>
        </p:nvSpPr>
        <p:spPr>
          <a:xfrm>
            <a:off x="838199" y="1683854"/>
            <a:ext cx="7040527" cy="98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验证 结构信息 和 类型信息 利于保留有用的 </a:t>
            </a:r>
            <a:r>
              <a:rPr lang="en-US" altLang="zh-CN" sz="2000" dirty="0"/>
              <a:t>aspects</a:t>
            </a:r>
          </a:p>
          <a:p>
            <a:r>
              <a:rPr lang="zh-CN" altLang="en-US" sz="2000" dirty="0"/>
              <a:t>与其他 </a:t>
            </a:r>
            <a:r>
              <a:rPr lang="en-US" altLang="zh-CN" sz="2000" dirty="0" err="1"/>
              <a:t>fuzzer</a:t>
            </a:r>
            <a:r>
              <a:rPr lang="en-US" altLang="zh-CN" sz="2000" dirty="0"/>
              <a:t> </a:t>
            </a:r>
            <a:r>
              <a:rPr lang="zh-CN" altLang="en-US" sz="2000" dirty="0"/>
              <a:t>比较在保留 </a:t>
            </a:r>
            <a:r>
              <a:rPr lang="en-US" altLang="zh-CN" sz="2000" dirty="0"/>
              <a:t>aspects </a:t>
            </a:r>
            <a:r>
              <a:rPr lang="zh-CN" altLang="en-US" sz="2000" dirty="0"/>
              <a:t>方面的性能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4C15269-D50D-4BD4-883F-8DF8A9CE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133"/>
            <a:ext cx="2055829" cy="493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目的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A699CF-AA68-43E1-9020-9BDC955E3C8C}"/>
              </a:ext>
            </a:extLst>
          </p:cNvPr>
          <p:cNvSpPr txBox="1"/>
          <p:nvPr/>
        </p:nvSpPr>
        <p:spPr>
          <a:xfrm>
            <a:off x="838199" y="3036681"/>
            <a:ext cx="53862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测量生成能够调用 </a:t>
            </a:r>
            <a:r>
              <a:rPr lang="en-US" altLang="zh-CN" dirty="0"/>
              <a:t>JIT </a:t>
            </a:r>
            <a:r>
              <a:rPr lang="zh-CN" altLang="en-US" dirty="0"/>
              <a:t>变异的输入预料的速率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比较生成独特字节码的数量与输入预料库的数量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评估了生成的输入集合与初始语料之间 </a:t>
            </a:r>
            <a:r>
              <a:rPr lang="en-US" altLang="zh-CN" dirty="0" err="1"/>
              <a:t>jit</a:t>
            </a:r>
            <a:r>
              <a:rPr lang="en-US" altLang="zh-CN" dirty="0"/>
              <a:t> </a:t>
            </a:r>
            <a:r>
              <a:rPr lang="zh-CN" altLang="en-US" dirty="0"/>
              <a:t>优化调用的比率差异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240A519-6F89-4486-A825-B077A25294D0}"/>
              </a:ext>
            </a:extLst>
          </p:cNvPr>
          <p:cNvSpPr txBox="1">
            <a:spLocks/>
          </p:cNvSpPr>
          <p:nvPr/>
        </p:nvSpPr>
        <p:spPr>
          <a:xfrm>
            <a:off x="838199" y="2541771"/>
            <a:ext cx="2055829" cy="49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方法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1E3A95D5-9909-4874-B88C-6C74C7A3C1C4}"/>
              </a:ext>
            </a:extLst>
          </p:cNvPr>
          <p:cNvSpPr txBox="1">
            <a:spLocks/>
          </p:cNvSpPr>
          <p:nvPr/>
        </p:nvSpPr>
        <p:spPr>
          <a:xfrm>
            <a:off x="838198" y="4357752"/>
            <a:ext cx="2055829" cy="49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结论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4CB2D5-1DDC-4B92-9AD9-FD1CB4D0515F}"/>
              </a:ext>
            </a:extLst>
          </p:cNvPr>
          <p:cNvSpPr txBox="1"/>
          <p:nvPr/>
        </p:nvSpPr>
        <p:spPr>
          <a:xfrm>
            <a:off x="838199" y="4971863"/>
            <a:ext cx="53862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DIE </a:t>
            </a:r>
            <a:r>
              <a:rPr lang="zh-CN" altLang="en-US" dirty="0"/>
              <a:t>分别是 </a:t>
            </a:r>
            <a:r>
              <a:rPr lang="en-US" altLang="zh-CN" dirty="0" err="1"/>
              <a:t>Superion</a:t>
            </a:r>
            <a:r>
              <a:rPr lang="zh-CN" altLang="en-US" dirty="0"/>
              <a:t>、 </a:t>
            </a:r>
            <a:r>
              <a:rPr lang="en-US" altLang="zh-CN" dirty="0" err="1"/>
              <a:t>CodeAlchemist</a:t>
            </a:r>
            <a:r>
              <a:rPr lang="zh-CN" altLang="en-US" dirty="0"/>
              <a:t>、</a:t>
            </a:r>
            <a:r>
              <a:rPr lang="en-US" altLang="zh-CN" dirty="0" err="1"/>
              <a:t>DIEt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1.12</a:t>
            </a:r>
            <a:r>
              <a:rPr lang="zh-CN" altLang="en-US" dirty="0"/>
              <a:t>、</a:t>
            </a:r>
            <a:r>
              <a:rPr lang="en-US" altLang="zh-CN" dirty="0"/>
              <a:t>1.61</a:t>
            </a:r>
            <a:r>
              <a:rPr lang="zh-CN" altLang="en-US" dirty="0"/>
              <a:t>、</a:t>
            </a:r>
            <a:r>
              <a:rPr lang="en-US" altLang="zh-CN" dirty="0"/>
              <a:t>1.9 </a:t>
            </a:r>
            <a:r>
              <a:rPr lang="zh-CN" altLang="en-US" dirty="0"/>
              <a:t>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DIE </a:t>
            </a:r>
            <a:r>
              <a:rPr lang="zh-CN" altLang="en-US" dirty="0"/>
              <a:t>分别是 </a:t>
            </a:r>
            <a:r>
              <a:rPr lang="en-US" altLang="zh-CN" dirty="0" err="1"/>
              <a:t>CodeAlchemist</a:t>
            </a:r>
            <a:r>
              <a:rPr lang="zh-CN" altLang="en-US" dirty="0"/>
              <a:t>、</a:t>
            </a:r>
            <a:r>
              <a:rPr lang="en-US" altLang="zh-CN" dirty="0" err="1"/>
              <a:t>DIEt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4.29</a:t>
            </a:r>
            <a:r>
              <a:rPr lang="zh-CN" altLang="en-US" dirty="0"/>
              <a:t>、</a:t>
            </a:r>
            <a:r>
              <a:rPr lang="en-US" altLang="zh-CN" dirty="0"/>
              <a:t>1.53 </a:t>
            </a:r>
            <a:r>
              <a:rPr lang="zh-CN" altLang="en-US" dirty="0"/>
              <a:t>倍，与 </a:t>
            </a:r>
            <a:r>
              <a:rPr lang="en-US" altLang="zh-CN" dirty="0" err="1"/>
              <a:t>Superion</a:t>
            </a:r>
            <a:r>
              <a:rPr lang="en-US" altLang="zh-CN" dirty="0"/>
              <a:t> </a:t>
            </a:r>
            <a:r>
              <a:rPr lang="zh-CN" altLang="en-US" dirty="0"/>
              <a:t>数量相当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DIE </a:t>
            </a:r>
            <a:r>
              <a:rPr lang="zh-CN" altLang="en-US" dirty="0"/>
              <a:t>可以生成更多样化的字节码，而且也说明比其他三者有更多样化的方法探索执行路径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6A892B-E3E3-4455-91BF-01CA8DA8F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908" y="1255631"/>
            <a:ext cx="5039786" cy="434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6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 build="p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1353801" cy="1325563"/>
          </a:xfrm>
        </p:spPr>
        <p:txBody>
          <a:bodyPr/>
          <a:lstStyle/>
          <a:p>
            <a:r>
              <a:rPr lang="zh-CN" altLang="en-US" dirty="0"/>
              <a:t>四、实验与评估</a:t>
            </a:r>
            <a:r>
              <a:rPr lang="en-US" altLang="zh-CN" dirty="0"/>
              <a:t>——</a:t>
            </a:r>
            <a:r>
              <a:rPr lang="zh-CN" altLang="en-US" dirty="0"/>
              <a:t>生成输入的有效性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DD61B64-FEE3-42DE-A5FA-57A2EDBC4CBC}"/>
              </a:ext>
            </a:extLst>
          </p:cNvPr>
          <p:cNvSpPr txBox="1">
            <a:spLocks/>
          </p:cNvSpPr>
          <p:nvPr/>
        </p:nvSpPr>
        <p:spPr>
          <a:xfrm>
            <a:off x="838199" y="1683854"/>
            <a:ext cx="7040527" cy="98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测量 </a:t>
            </a:r>
            <a:r>
              <a:rPr lang="en-US" altLang="zh-CN" sz="2000" dirty="0"/>
              <a:t>DIE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Superion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CodeAlchemist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 err="1"/>
              <a:t>jsfunfuzz</a:t>
            </a:r>
            <a:r>
              <a:rPr lang="en-US" altLang="zh-CN" sz="2000" dirty="0"/>
              <a:t> </a:t>
            </a:r>
            <a:r>
              <a:rPr lang="zh-CN" altLang="en-US" sz="2000" dirty="0"/>
              <a:t>在运行时的错误比例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4C15269-D50D-4BD4-883F-8DF8A9CE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133"/>
            <a:ext cx="2055829" cy="493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思路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1E3A95D5-9909-4874-B88C-6C74C7A3C1C4}"/>
              </a:ext>
            </a:extLst>
          </p:cNvPr>
          <p:cNvSpPr txBox="1">
            <a:spLocks/>
          </p:cNvSpPr>
          <p:nvPr/>
        </p:nvSpPr>
        <p:spPr>
          <a:xfrm>
            <a:off x="838199" y="2704372"/>
            <a:ext cx="2055829" cy="49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结论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4CB2D5-1DDC-4B92-9AD9-FD1CB4D0515F}"/>
              </a:ext>
            </a:extLst>
          </p:cNvPr>
          <p:cNvSpPr txBox="1"/>
          <p:nvPr/>
        </p:nvSpPr>
        <p:spPr>
          <a:xfrm>
            <a:off x="838200" y="3318483"/>
            <a:ext cx="53862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DIE </a:t>
            </a:r>
            <a:r>
              <a:rPr lang="zh-CN" altLang="en-US" dirty="0"/>
              <a:t>的运行时错误比例远比其他 </a:t>
            </a:r>
            <a:r>
              <a:rPr lang="en-US" altLang="zh-CN" dirty="0" err="1"/>
              <a:t>fuzzer</a:t>
            </a:r>
            <a:r>
              <a:rPr lang="en-US" altLang="zh-CN" dirty="0"/>
              <a:t> </a:t>
            </a:r>
            <a:r>
              <a:rPr lang="zh-CN" altLang="en-US" dirty="0"/>
              <a:t>的小，说明了 </a:t>
            </a:r>
            <a:r>
              <a:rPr lang="en-US" altLang="zh-CN" dirty="0"/>
              <a:t>DIE </a:t>
            </a:r>
            <a:r>
              <a:rPr lang="zh-CN" altLang="en-US" dirty="0"/>
              <a:t>借助 类型信息 和 结构信息，可以生成更多合法有效的输入语料。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0D6AC1-36F9-4DB7-8EB6-E29F4843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47" y="2176617"/>
            <a:ext cx="5384205" cy="45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0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 build="p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1353801" cy="1325563"/>
          </a:xfrm>
        </p:spPr>
        <p:txBody>
          <a:bodyPr/>
          <a:lstStyle/>
          <a:p>
            <a:r>
              <a:rPr lang="zh-CN" altLang="en-US" dirty="0"/>
              <a:t>四、实验与评估</a:t>
            </a:r>
            <a:r>
              <a:rPr lang="en-US" altLang="zh-CN" dirty="0"/>
              <a:t>——aspect-</a:t>
            </a:r>
            <a:r>
              <a:rPr lang="en-US" altLang="zh-CN" dirty="0" err="1"/>
              <a:t>perserving</a:t>
            </a:r>
            <a:r>
              <a:rPr lang="en-US" altLang="zh-CN" dirty="0"/>
              <a:t> </a:t>
            </a:r>
            <a:r>
              <a:rPr lang="zh-CN" altLang="en-US" dirty="0"/>
              <a:t>的评估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DD61B64-FEE3-42DE-A5FA-57A2EDBC4CBC}"/>
              </a:ext>
            </a:extLst>
          </p:cNvPr>
          <p:cNvSpPr txBox="1">
            <a:spLocks/>
          </p:cNvSpPr>
          <p:nvPr/>
        </p:nvSpPr>
        <p:spPr>
          <a:xfrm>
            <a:off x="838199" y="1683854"/>
            <a:ext cx="7040527" cy="98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验证 结构信息 和 类型信息 利于保留有用的 </a:t>
            </a:r>
            <a:r>
              <a:rPr lang="en-US" altLang="zh-CN" sz="2000" dirty="0"/>
              <a:t>aspects</a:t>
            </a:r>
          </a:p>
          <a:p>
            <a:r>
              <a:rPr lang="zh-CN" altLang="en-US" sz="2000" dirty="0"/>
              <a:t>与其他 </a:t>
            </a:r>
            <a:r>
              <a:rPr lang="en-US" altLang="zh-CN" sz="2000" dirty="0" err="1"/>
              <a:t>fuzzer</a:t>
            </a:r>
            <a:r>
              <a:rPr lang="en-US" altLang="zh-CN" sz="2000" dirty="0"/>
              <a:t> </a:t>
            </a:r>
            <a:r>
              <a:rPr lang="zh-CN" altLang="en-US" sz="2000" dirty="0"/>
              <a:t>比较在保留 </a:t>
            </a:r>
            <a:r>
              <a:rPr lang="en-US" altLang="zh-CN" sz="2000" dirty="0"/>
              <a:t>aspects </a:t>
            </a:r>
            <a:r>
              <a:rPr lang="zh-CN" altLang="en-US" sz="2000" dirty="0"/>
              <a:t>方面的性能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4C15269-D50D-4BD4-883F-8DF8A9CE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133"/>
            <a:ext cx="2055829" cy="493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目的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A699CF-AA68-43E1-9020-9BDC955E3C8C}"/>
              </a:ext>
            </a:extLst>
          </p:cNvPr>
          <p:cNvSpPr txBox="1"/>
          <p:nvPr/>
        </p:nvSpPr>
        <p:spPr>
          <a:xfrm>
            <a:off x="838199" y="3036681"/>
            <a:ext cx="53862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测量生成能够调用 </a:t>
            </a:r>
            <a:r>
              <a:rPr lang="en-US" altLang="zh-CN" dirty="0"/>
              <a:t>JIT </a:t>
            </a:r>
            <a:r>
              <a:rPr lang="zh-CN" altLang="en-US" dirty="0"/>
              <a:t>变异的输入预料的速率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比较生成独特字节码的数量与输入预料库的数量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评估了生成的输入集合与初始语料之间 </a:t>
            </a:r>
            <a:r>
              <a:rPr lang="en-US" altLang="zh-CN" dirty="0" err="1"/>
              <a:t>jit</a:t>
            </a:r>
            <a:r>
              <a:rPr lang="en-US" altLang="zh-CN" dirty="0"/>
              <a:t> </a:t>
            </a:r>
            <a:r>
              <a:rPr lang="zh-CN" altLang="en-US" dirty="0"/>
              <a:t>优化调用的比率差异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240A519-6F89-4486-A825-B077A25294D0}"/>
              </a:ext>
            </a:extLst>
          </p:cNvPr>
          <p:cNvSpPr txBox="1">
            <a:spLocks/>
          </p:cNvSpPr>
          <p:nvPr/>
        </p:nvSpPr>
        <p:spPr>
          <a:xfrm>
            <a:off x="838199" y="2541771"/>
            <a:ext cx="2055829" cy="49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方法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1E3A95D5-9909-4874-B88C-6C74C7A3C1C4}"/>
              </a:ext>
            </a:extLst>
          </p:cNvPr>
          <p:cNvSpPr txBox="1">
            <a:spLocks/>
          </p:cNvSpPr>
          <p:nvPr/>
        </p:nvSpPr>
        <p:spPr>
          <a:xfrm>
            <a:off x="838198" y="4357752"/>
            <a:ext cx="2055829" cy="49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结论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4CB2D5-1DDC-4B92-9AD9-FD1CB4D0515F}"/>
              </a:ext>
            </a:extLst>
          </p:cNvPr>
          <p:cNvSpPr txBox="1"/>
          <p:nvPr/>
        </p:nvSpPr>
        <p:spPr>
          <a:xfrm>
            <a:off x="838199" y="4971863"/>
            <a:ext cx="53862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DIE </a:t>
            </a:r>
            <a:r>
              <a:rPr lang="zh-CN" altLang="en-US" dirty="0"/>
              <a:t>分别是 </a:t>
            </a:r>
            <a:r>
              <a:rPr lang="en-US" altLang="zh-CN" dirty="0" err="1"/>
              <a:t>Superion</a:t>
            </a:r>
            <a:r>
              <a:rPr lang="zh-CN" altLang="en-US" dirty="0"/>
              <a:t>、 </a:t>
            </a:r>
            <a:r>
              <a:rPr lang="en-US" altLang="zh-CN" dirty="0" err="1"/>
              <a:t>CodeAlchemist</a:t>
            </a:r>
            <a:r>
              <a:rPr lang="zh-CN" altLang="en-US" dirty="0"/>
              <a:t>、</a:t>
            </a:r>
            <a:r>
              <a:rPr lang="en-US" altLang="zh-CN" dirty="0" err="1"/>
              <a:t>DIEt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1.12</a:t>
            </a:r>
            <a:r>
              <a:rPr lang="zh-CN" altLang="en-US" dirty="0"/>
              <a:t>、</a:t>
            </a:r>
            <a:r>
              <a:rPr lang="en-US" altLang="zh-CN" dirty="0"/>
              <a:t>1.61</a:t>
            </a:r>
            <a:r>
              <a:rPr lang="zh-CN" altLang="en-US" dirty="0"/>
              <a:t>、</a:t>
            </a:r>
            <a:r>
              <a:rPr lang="en-US" altLang="zh-CN" dirty="0"/>
              <a:t>1.9 </a:t>
            </a:r>
            <a:r>
              <a:rPr lang="zh-CN" altLang="en-US" dirty="0"/>
              <a:t>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DIE </a:t>
            </a:r>
            <a:r>
              <a:rPr lang="zh-CN" altLang="en-US" dirty="0"/>
              <a:t>分别是 </a:t>
            </a:r>
            <a:r>
              <a:rPr lang="en-US" altLang="zh-CN" dirty="0" err="1"/>
              <a:t>CodeAlchemist</a:t>
            </a:r>
            <a:r>
              <a:rPr lang="zh-CN" altLang="en-US" dirty="0"/>
              <a:t>、</a:t>
            </a:r>
            <a:r>
              <a:rPr lang="en-US" altLang="zh-CN" dirty="0" err="1"/>
              <a:t>DIEt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4.29</a:t>
            </a:r>
            <a:r>
              <a:rPr lang="zh-CN" altLang="en-US" dirty="0"/>
              <a:t>、</a:t>
            </a:r>
            <a:r>
              <a:rPr lang="en-US" altLang="zh-CN" dirty="0"/>
              <a:t>1.53 </a:t>
            </a:r>
            <a:r>
              <a:rPr lang="zh-CN" altLang="en-US" dirty="0"/>
              <a:t>倍，与 </a:t>
            </a:r>
            <a:r>
              <a:rPr lang="en-US" altLang="zh-CN" dirty="0" err="1"/>
              <a:t>Superion</a:t>
            </a:r>
            <a:r>
              <a:rPr lang="en-US" altLang="zh-CN" dirty="0"/>
              <a:t> </a:t>
            </a:r>
            <a:r>
              <a:rPr lang="zh-CN" altLang="en-US" dirty="0"/>
              <a:t>数量相当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DIE </a:t>
            </a:r>
            <a:r>
              <a:rPr lang="zh-CN" altLang="en-US" dirty="0"/>
              <a:t>可以生成更多样化的字节码，而且也说明比其他三者有更多样化的方法探索执行路径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BA1CC1-0319-47CC-BF95-C3BBB1CB0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72" y="2176616"/>
            <a:ext cx="5356569" cy="422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4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 build="p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45794-8483-4061-B979-5F002278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029" y="610222"/>
            <a:ext cx="1461940" cy="1325563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8E4DC-F8BC-445B-9C39-4FF27D2B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537" y="2134459"/>
            <a:ext cx="2300925" cy="3636754"/>
          </a:xfrm>
        </p:spPr>
        <p:txBody>
          <a:bodyPr>
            <a:normAutofit/>
          </a:bodyPr>
          <a:lstStyle/>
          <a:p>
            <a:r>
              <a:rPr lang="zh-CN" altLang="en-US" dirty="0"/>
              <a:t>论文简介</a:t>
            </a:r>
          </a:p>
          <a:p>
            <a:r>
              <a:rPr lang="zh-CN" altLang="en-US" dirty="0"/>
              <a:t>研究背景</a:t>
            </a:r>
            <a:endParaRPr lang="en-US" altLang="zh-CN" dirty="0"/>
          </a:p>
          <a:p>
            <a:r>
              <a:rPr lang="zh-CN" altLang="en-US" dirty="0"/>
              <a:t>设计与实现</a:t>
            </a:r>
            <a:endParaRPr lang="en-US" altLang="zh-CN" dirty="0"/>
          </a:p>
          <a:p>
            <a:r>
              <a:rPr lang="zh-CN" altLang="en-US" dirty="0"/>
              <a:t>实验与评估</a:t>
            </a:r>
            <a:endParaRPr lang="en-US" altLang="zh-CN" dirty="0"/>
          </a:p>
          <a:p>
            <a:r>
              <a:rPr lang="zh-CN" altLang="en-US" dirty="0"/>
              <a:t>文章总结</a:t>
            </a:r>
            <a:endParaRPr lang="en-US" altLang="zh-CN" dirty="0"/>
          </a:p>
          <a:p>
            <a:r>
              <a:rPr lang="zh-CN" altLang="en-US" dirty="0"/>
              <a:t>学术收获</a:t>
            </a:r>
          </a:p>
        </p:txBody>
      </p:sp>
    </p:spTree>
    <p:extLst>
      <p:ext uri="{BB962C8B-B14F-4D97-AF65-F5344CB8AC3E}">
        <p14:creationId xmlns:p14="http://schemas.microsoft.com/office/powerpoint/2010/main" val="426503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0E0A-F33A-4EBC-9A8A-90A9ED8E3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876" y="2536571"/>
            <a:ext cx="9348247" cy="1784858"/>
          </a:xfrm>
        </p:spPr>
        <p:txBody>
          <a:bodyPr>
            <a:normAutofit/>
          </a:bodyPr>
          <a:lstStyle/>
          <a:p>
            <a:r>
              <a:rPr lang="zh-CN" altLang="en-US" dirty="0"/>
              <a:t>第五部分：文章总结</a:t>
            </a:r>
          </a:p>
        </p:txBody>
      </p:sp>
    </p:spTree>
    <p:extLst>
      <p:ext uri="{BB962C8B-B14F-4D97-AF65-F5344CB8AC3E}">
        <p14:creationId xmlns:p14="http://schemas.microsoft.com/office/powerpoint/2010/main" val="284949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10777" cy="1325563"/>
          </a:xfrm>
        </p:spPr>
        <p:txBody>
          <a:bodyPr/>
          <a:lstStyle/>
          <a:p>
            <a:r>
              <a:rPr lang="zh-CN" altLang="en-US" dirty="0"/>
              <a:t>五、文章总结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DD61B64-FEE3-42DE-A5FA-57A2EDBC4CBC}"/>
              </a:ext>
            </a:extLst>
          </p:cNvPr>
          <p:cNvSpPr txBox="1">
            <a:spLocks/>
          </p:cNvSpPr>
          <p:nvPr/>
        </p:nvSpPr>
        <p:spPr>
          <a:xfrm>
            <a:off x="838199" y="1683854"/>
            <a:ext cx="11251020" cy="1307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文章提出了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aspect-preserving </a:t>
            </a:r>
            <a:r>
              <a:rPr lang="zh-CN" altLang="en-US" sz="2000" dirty="0"/>
              <a:t>变异的技术，采取 </a:t>
            </a:r>
            <a:r>
              <a:rPr lang="en-US" altLang="zh-CN" sz="2000" dirty="0"/>
              <a:t>type-preserving </a:t>
            </a:r>
            <a:r>
              <a:rPr lang="zh-CN" altLang="en-US" sz="2000" dirty="0"/>
              <a:t>和 </a:t>
            </a:r>
            <a:r>
              <a:rPr lang="en-US" altLang="zh-CN" sz="2000" dirty="0"/>
              <a:t>structure-preserving </a:t>
            </a:r>
            <a:r>
              <a:rPr lang="zh-CN" altLang="en-US" sz="2000" dirty="0"/>
              <a:t>两种策略，基于 </a:t>
            </a:r>
            <a:r>
              <a:rPr lang="en-US" altLang="zh-CN" sz="2000" dirty="0"/>
              <a:t>AFL </a:t>
            </a:r>
            <a:r>
              <a:rPr lang="zh-CN" altLang="en-US" sz="2000" dirty="0"/>
              <a:t>的二次开发实现了 </a:t>
            </a:r>
            <a:r>
              <a:rPr lang="en-US" altLang="zh-CN" sz="2000" dirty="0"/>
              <a:t>DIE </a:t>
            </a:r>
            <a:r>
              <a:rPr lang="zh-CN" altLang="en-US" sz="2000" dirty="0"/>
              <a:t>模糊器，并对 </a:t>
            </a:r>
            <a:r>
              <a:rPr lang="en-US" altLang="zh-CN" sz="2000" dirty="0"/>
              <a:t>DIE </a:t>
            </a:r>
            <a:r>
              <a:rPr lang="zh-CN" altLang="en-US" sz="2000" dirty="0"/>
              <a:t>从 </a:t>
            </a:r>
            <a:r>
              <a:rPr lang="en-US" altLang="zh-CN" sz="2000" dirty="0"/>
              <a:t>5</a:t>
            </a:r>
            <a:r>
              <a:rPr lang="zh-CN" altLang="en-US" sz="2000" dirty="0"/>
              <a:t> 个测试指标进行了实验验证，通过实验结果说明了 </a:t>
            </a:r>
            <a:r>
              <a:rPr lang="en-US" altLang="zh-CN" sz="2000" dirty="0"/>
              <a:t>aspect-preserving </a:t>
            </a:r>
            <a:r>
              <a:rPr lang="zh-CN" altLang="en-US" sz="2000" dirty="0"/>
              <a:t>技术的可行性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4C15269-D50D-4BD4-883F-8DF8A9CE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133"/>
            <a:ext cx="2055829" cy="493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研究内容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1E3A95D5-9909-4874-B88C-6C74C7A3C1C4}"/>
              </a:ext>
            </a:extLst>
          </p:cNvPr>
          <p:cNvSpPr txBox="1">
            <a:spLocks/>
          </p:cNvSpPr>
          <p:nvPr/>
        </p:nvSpPr>
        <p:spPr>
          <a:xfrm>
            <a:off x="838199" y="2838197"/>
            <a:ext cx="2968257" cy="49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不足之处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B64EFE4-25E3-4851-A558-310FCF8AFC56}"/>
              </a:ext>
            </a:extLst>
          </p:cNvPr>
          <p:cNvSpPr txBox="1">
            <a:spLocks/>
          </p:cNvSpPr>
          <p:nvPr/>
        </p:nvSpPr>
        <p:spPr>
          <a:xfrm>
            <a:off x="838199" y="3492035"/>
            <a:ext cx="11251020" cy="818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DIE</a:t>
            </a:r>
            <a:r>
              <a:rPr lang="zh-CN" altLang="en-US" sz="2000" dirty="0"/>
              <a:t> 高度依赖于初始语料库的质量，但没有对种子进行优先级处理</a:t>
            </a:r>
            <a:endParaRPr lang="en-US" altLang="zh-CN" sz="2000" dirty="0"/>
          </a:p>
          <a:p>
            <a:r>
              <a:rPr lang="zh-CN" altLang="en-US" sz="2000" dirty="0"/>
              <a:t>基于通用规则的测试样例生成器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10B647-A62B-497A-A1D7-A09D8C4BB60B}"/>
              </a:ext>
            </a:extLst>
          </p:cNvPr>
          <p:cNvSpPr txBox="1"/>
          <p:nvPr/>
        </p:nvSpPr>
        <p:spPr>
          <a:xfrm>
            <a:off x="838199" y="4380331"/>
            <a:ext cx="6198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未来展望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AC4F75-C018-4685-BACD-D8787BB59A6D}"/>
              </a:ext>
            </a:extLst>
          </p:cNvPr>
          <p:cNvSpPr txBox="1"/>
          <p:nvPr/>
        </p:nvSpPr>
        <p:spPr>
          <a:xfrm>
            <a:off x="838199" y="4989480"/>
            <a:ext cx="6198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Aspect </a:t>
            </a:r>
            <a:r>
              <a:rPr lang="zh-CN" altLang="en-US" sz="2000" dirty="0"/>
              <a:t>可以根据具体目标事先注释，更具有针对性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Aspect-preserving </a:t>
            </a:r>
            <a:r>
              <a:rPr lang="zh-CN" altLang="en-US" sz="2000" dirty="0"/>
              <a:t>思想的扩展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1245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 build="p"/>
      <p:bldP spid="14" grpId="0"/>
      <p:bldP spid="11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0E0A-F33A-4EBC-9A8A-90A9ED8E3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876" y="2536571"/>
            <a:ext cx="9348247" cy="1784858"/>
          </a:xfrm>
        </p:spPr>
        <p:txBody>
          <a:bodyPr>
            <a:normAutofit/>
          </a:bodyPr>
          <a:lstStyle/>
          <a:p>
            <a:r>
              <a:rPr lang="zh-CN" altLang="en-US" dirty="0"/>
              <a:t>第六部分：学术收获</a:t>
            </a:r>
          </a:p>
        </p:txBody>
      </p:sp>
    </p:spTree>
    <p:extLst>
      <p:ext uri="{BB962C8B-B14F-4D97-AF65-F5344CB8AC3E}">
        <p14:creationId xmlns:p14="http://schemas.microsoft.com/office/powerpoint/2010/main" val="189596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六、学术收获</a:t>
            </a:r>
            <a:r>
              <a:rPr lang="en-US" altLang="zh-CN" dirty="0"/>
              <a:t>——</a:t>
            </a:r>
            <a:r>
              <a:rPr lang="zh-CN" altLang="en-US" dirty="0"/>
              <a:t>文章结构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A20CF62-7603-48DD-BEFC-508B654A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54" y="1200168"/>
            <a:ext cx="11004030" cy="506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Introduction:</a:t>
            </a:r>
            <a:r>
              <a:rPr lang="zh-CN" altLang="en-US" dirty="0"/>
              <a:t> 对文章的写作思路进行了总体描述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Background: </a:t>
            </a:r>
            <a:r>
              <a:rPr lang="zh-CN" altLang="en-US" dirty="0"/>
              <a:t>对前置知识进行介绍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Overview: </a:t>
            </a:r>
            <a:r>
              <a:rPr lang="zh-CN" altLang="en-US" dirty="0"/>
              <a:t>对研究目标的难点和解决方法进行描述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Design:</a:t>
            </a:r>
            <a:r>
              <a:rPr lang="zh-CN" altLang="en-US" dirty="0"/>
              <a:t> 具体实现思路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Implementation:</a:t>
            </a:r>
            <a:r>
              <a:rPr lang="zh-CN" altLang="en-US" dirty="0"/>
              <a:t> 具体部署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Evaluation: </a:t>
            </a:r>
            <a:r>
              <a:rPr lang="zh-CN" altLang="en-US" dirty="0"/>
              <a:t>实现验证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Discussion: </a:t>
            </a:r>
            <a:r>
              <a:rPr lang="zh-CN" altLang="en-US" dirty="0"/>
              <a:t>不足点（弱化）、未来展望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Relate Work: </a:t>
            </a:r>
            <a:r>
              <a:rPr lang="zh-CN" altLang="en-US" dirty="0"/>
              <a:t>相关工作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Conclusion: </a:t>
            </a:r>
            <a:r>
              <a:rPr lang="zh-CN" altLang="en-US" dirty="0"/>
              <a:t>文章总结</a:t>
            </a:r>
          </a:p>
        </p:txBody>
      </p:sp>
    </p:spTree>
    <p:extLst>
      <p:ext uri="{BB962C8B-B14F-4D97-AF65-F5344CB8AC3E}">
        <p14:creationId xmlns:p14="http://schemas.microsoft.com/office/powerpoint/2010/main" val="41745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六、学术收获</a:t>
            </a:r>
            <a:r>
              <a:rPr lang="en-US" altLang="zh-CN" dirty="0"/>
              <a:t>——</a:t>
            </a:r>
            <a:r>
              <a:rPr lang="zh-CN" altLang="en-US" dirty="0"/>
              <a:t>研究思路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A20CF62-7603-48DD-BEFC-508B654A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54" y="1200168"/>
            <a:ext cx="11004030" cy="506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aspect-preserving </a:t>
            </a:r>
            <a:r>
              <a:rPr lang="zh-CN" altLang="en-US" dirty="0"/>
              <a:t>的思想，不仅局限于 </a:t>
            </a:r>
            <a:r>
              <a:rPr lang="en-US" altLang="zh-CN" dirty="0"/>
              <a:t>JavaScript </a:t>
            </a:r>
            <a:r>
              <a:rPr lang="zh-CN" altLang="en-US" dirty="0"/>
              <a:t>引擎的 </a:t>
            </a:r>
            <a:r>
              <a:rPr lang="en-US" altLang="zh-CN" dirty="0"/>
              <a:t>fuzzing</a:t>
            </a:r>
            <a:r>
              <a:rPr lang="zh-CN" altLang="en-US" dirty="0"/>
              <a:t>，</a:t>
            </a:r>
            <a:r>
              <a:rPr lang="en-US" altLang="zh-CN" dirty="0"/>
              <a:t>PHP</a:t>
            </a:r>
            <a:r>
              <a:rPr lang="zh-CN" altLang="en-US" dirty="0"/>
              <a:t>、</a:t>
            </a:r>
            <a:r>
              <a:rPr lang="en-US" altLang="zh-CN" dirty="0"/>
              <a:t>Python </a:t>
            </a:r>
            <a:r>
              <a:rPr lang="zh-CN" altLang="en-US" dirty="0"/>
              <a:t>等解释型语言都可以利用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aspect-preserving </a:t>
            </a:r>
            <a:r>
              <a:rPr lang="zh-CN" altLang="en-US" dirty="0"/>
              <a:t>仍然有改进之处</a:t>
            </a:r>
            <a:endParaRPr lang="en-US" altLang="zh-CN" dirty="0"/>
          </a:p>
          <a:p>
            <a:r>
              <a:rPr lang="zh-CN" altLang="en-US" sz="2000" dirty="0"/>
              <a:t>种子优先级</a:t>
            </a:r>
            <a:endParaRPr lang="en-US" altLang="zh-CN" sz="2000" dirty="0"/>
          </a:p>
          <a:p>
            <a:r>
              <a:rPr lang="zh-CN" altLang="en-US" sz="2000" dirty="0"/>
              <a:t>基于规则的生成器</a:t>
            </a:r>
            <a:endParaRPr lang="en-US" altLang="zh-CN" sz="2000" dirty="0"/>
          </a:p>
          <a:p>
            <a:r>
              <a:rPr lang="en-US" altLang="zh-CN" sz="2000" dirty="0"/>
              <a:t>aspect </a:t>
            </a:r>
            <a:r>
              <a:rPr lang="zh-CN" altLang="en-US" sz="2000" dirty="0"/>
              <a:t>注释</a:t>
            </a:r>
            <a:endParaRPr lang="en-US" altLang="zh-CN" sz="2000" dirty="0"/>
          </a:p>
          <a:p>
            <a:r>
              <a:rPr lang="zh-CN" altLang="en-US" sz="2000" dirty="0"/>
              <a:t>与机器学习的结合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AST </a:t>
            </a:r>
            <a:r>
              <a:rPr lang="zh-CN" altLang="en-US" dirty="0"/>
              <a:t>变异实现的借鉴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AFL </a:t>
            </a:r>
            <a:r>
              <a:rPr lang="zh-CN" altLang="en-US" dirty="0"/>
              <a:t>二次开发的学习</a:t>
            </a:r>
          </a:p>
        </p:txBody>
      </p:sp>
    </p:spTree>
    <p:extLst>
      <p:ext uri="{BB962C8B-B14F-4D97-AF65-F5344CB8AC3E}">
        <p14:creationId xmlns:p14="http://schemas.microsoft.com/office/powerpoint/2010/main" val="282744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六、学术收获</a:t>
            </a:r>
            <a:r>
              <a:rPr lang="en-US" altLang="zh-CN" dirty="0"/>
              <a:t>——</a:t>
            </a:r>
            <a:r>
              <a:rPr lang="zh-CN" altLang="en-US" dirty="0"/>
              <a:t>论文写作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A20CF62-7603-48DD-BEFC-508B654A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54" y="1200168"/>
            <a:ext cx="11004030" cy="506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、一篇工程类论文的写作思路和整体架构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、图表、伪代码等写作方面的规范性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、大量的英语生词积累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、阅读英文文献的能力提升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16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0E0A-F33A-4EBC-9A8A-90A9ED8E3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876" y="2536571"/>
            <a:ext cx="9348247" cy="1784858"/>
          </a:xfrm>
        </p:spPr>
        <p:txBody>
          <a:bodyPr>
            <a:normAutofit/>
          </a:bodyPr>
          <a:lstStyle/>
          <a:p>
            <a:r>
              <a:rPr lang="zh-CN" altLang="en-US" dirty="0"/>
              <a:t>第一部分：论文简介</a:t>
            </a:r>
          </a:p>
        </p:txBody>
      </p:sp>
    </p:spTree>
    <p:extLst>
      <p:ext uri="{BB962C8B-B14F-4D97-AF65-F5344CB8AC3E}">
        <p14:creationId xmlns:p14="http://schemas.microsoft.com/office/powerpoint/2010/main" val="388957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一、论文简介</a:t>
            </a:r>
            <a:r>
              <a:rPr lang="en-US" altLang="zh-CN" dirty="0"/>
              <a:t>——</a:t>
            </a:r>
            <a:r>
              <a:rPr lang="zh-CN" altLang="en-US" dirty="0"/>
              <a:t>基本信息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33E1E-D5BB-442D-B0CF-EE98B425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4030" cy="4351338"/>
          </a:xfrm>
        </p:spPr>
        <p:txBody>
          <a:bodyPr/>
          <a:lstStyle/>
          <a:p>
            <a:r>
              <a:rPr lang="zh-CN" altLang="en-US" dirty="0"/>
              <a:t>题目：</a:t>
            </a:r>
            <a:r>
              <a:rPr lang="en-US" altLang="zh-CN" dirty="0"/>
              <a:t>Fuzzing JavaScript Engines with Aspect-preserving Mutation</a:t>
            </a:r>
          </a:p>
          <a:p>
            <a:endParaRPr lang="en-US" altLang="zh-CN" dirty="0"/>
          </a:p>
          <a:p>
            <a:r>
              <a:rPr lang="zh-CN" altLang="en-US" dirty="0"/>
              <a:t>作者：</a:t>
            </a:r>
            <a:r>
              <a:rPr lang="en-US" altLang="zh-CN" dirty="0" err="1"/>
              <a:t>Soyeon</a:t>
            </a:r>
            <a:r>
              <a:rPr lang="en-US" altLang="zh-CN" dirty="0"/>
              <a:t> Park,</a:t>
            </a:r>
            <a:r>
              <a:rPr lang="zh-CN" altLang="en-US" dirty="0"/>
              <a:t> </a:t>
            </a:r>
            <a:r>
              <a:rPr lang="en-US" altLang="zh-CN" dirty="0"/>
              <a:t>Wen Xu,</a:t>
            </a:r>
            <a:r>
              <a:rPr lang="zh-CN" altLang="en-US" dirty="0"/>
              <a:t> </a:t>
            </a:r>
            <a:r>
              <a:rPr lang="en-US" altLang="zh-CN" dirty="0" err="1"/>
              <a:t>Insu</a:t>
            </a:r>
            <a:r>
              <a:rPr lang="en-US" altLang="zh-CN" dirty="0"/>
              <a:t> Yun,</a:t>
            </a:r>
            <a:r>
              <a:rPr lang="zh-CN" altLang="en-US" dirty="0"/>
              <a:t> </a:t>
            </a:r>
            <a:r>
              <a:rPr lang="en-US" altLang="zh-CN" dirty="0" err="1"/>
              <a:t>Daehee</a:t>
            </a:r>
            <a:r>
              <a:rPr lang="en-US" altLang="zh-CN" dirty="0"/>
              <a:t> Jang,</a:t>
            </a:r>
            <a:r>
              <a:rPr lang="zh-CN" altLang="en-US" dirty="0"/>
              <a:t> </a:t>
            </a:r>
            <a:r>
              <a:rPr lang="en-US" altLang="zh-CN" dirty="0" err="1"/>
              <a:t>Taesoo</a:t>
            </a:r>
            <a:r>
              <a:rPr lang="en-US" altLang="zh-CN" dirty="0"/>
              <a:t> Kim</a:t>
            </a:r>
          </a:p>
          <a:p>
            <a:endParaRPr lang="en-US" altLang="zh-CN" dirty="0"/>
          </a:p>
          <a:p>
            <a:r>
              <a:rPr lang="zh-CN" altLang="en-US" dirty="0"/>
              <a:t>研究机构：</a:t>
            </a:r>
            <a:r>
              <a:rPr lang="en-US" altLang="zh-CN" dirty="0"/>
              <a:t>Georgia Institute of Technology</a:t>
            </a:r>
          </a:p>
          <a:p>
            <a:endParaRPr lang="en-US" altLang="zh-CN" dirty="0"/>
          </a:p>
          <a:p>
            <a:r>
              <a:rPr lang="zh-CN" altLang="en-US" dirty="0"/>
              <a:t>收录机构：</a:t>
            </a:r>
            <a:r>
              <a:rPr lang="en-US" altLang="zh-CN" dirty="0"/>
              <a:t>2020 IEEE Symposium on Security and Privacy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0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一、论文简介</a:t>
            </a:r>
            <a:r>
              <a:rPr lang="en-US" altLang="zh-CN" dirty="0"/>
              <a:t>——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33E1E-D5BB-442D-B0CF-EE98B425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6" y="1253331"/>
            <a:ext cx="11004030" cy="506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Introduction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Background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Overview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Design </a:t>
            </a:r>
            <a:r>
              <a:rPr lang="zh-CN" altLang="en-US" dirty="0"/>
              <a:t>⭐⭐⭐⭐⭐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Implementation</a:t>
            </a:r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Evaluation </a:t>
            </a:r>
            <a:r>
              <a:rPr lang="zh-CN" altLang="en-US" dirty="0"/>
              <a:t>⭐⭐⭐⭐⭐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Discussion </a:t>
            </a:r>
            <a:r>
              <a:rPr lang="zh-CN" altLang="en-US" dirty="0"/>
              <a:t>⭐⭐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Relate Work</a:t>
            </a:r>
          </a:p>
          <a:p>
            <a:pPr marL="0" indent="0">
              <a:buNone/>
            </a:pP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42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0E0A-F33A-4EBC-9A8A-90A9ED8E3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876" y="2536571"/>
            <a:ext cx="9348247" cy="1784858"/>
          </a:xfrm>
        </p:spPr>
        <p:txBody>
          <a:bodyPr>
            <a:normAutofit/>
          </a:bodyPr>
          <a:lstStyle/>
          <a:p>
            <a:r>
              <a:rPr lang="zh-CN" altLang="en-US" dirty="0"/>
              <a:t>第二部分：研究背景</a:t>
            </a:r>
          </a:p>
        </p:txBody>
      </p:sp>
    </p:spTree>
    <p:extLst>
      <p:ext uri="{BB962C8B-B14F-4D97-AF65-F5344CB8AC3E}">
        <p14:creationId xmlns:p14="http://schemas.microsoft.com/office/powerpoint/2010/main" val="76558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二、研究背景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33E1E-D5BB-442D-B0CF-EE98B425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322"/>
            <a:ext cx="2055829" cy="493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研究目标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8E0A1F4-AECB-44EC-B7D1-E6F83BEF9CFC}"/>
              </a:ext>
            </a:extLst>
          </p:cNvPr>
          <p:cNvSpPr txBox="1">
            <a:spLocks/>
          </p:cNvSpPr>
          <p:nvPr/>
        </p:nvSpPr>
        <p:spPr>
          <a:xfrm>
            <a:off x="838198" y="1733412"/>
            <a:ext cx="933332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JavaScript </a:t>
            </a:r>
            <a:r>
              <a:rPr lang="zh-CN" altLang="en-US" sz="2000" dirty="0"/>
              <a:t>引擎：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1. JavaScript </a:t>
            </a:r>
            <a:r>
              <a:rPr lang="zh-CN" altLang="en-US" sz="2000" dirty="0"/>
              <a:t>解析器、解释器（</a:t>
            </a:r>
            <a:r>
              <a:rPr lang="zh-CN" altLang="en-US" sz="2000" b="1" dirty="0">
                <a:solidFill>
                  <a:srgbClr val="FF0000"/>
                </a:solidFill>
              </a:rPr>
              <a:t>基于 </a:t>
            </a:r>
            <a:r>
              <a:rPr lang="en-US" altLang="zh-CN" sz="2000" b="1" dirty="0">
                <a:solidFill>
                  <a:srgbClr val="FF0000"/>
                </a:solidFill>
              </a:rPr>
              <a:t>ECMA 262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2. JIT </a:t>
            </a:r>
            <a:r>
              <a:rPr lang="zh-CN" altLang="en-US" sz="2000" dirty="0"/>
              <a:t>编译（</a:t>
            </a:r>
            <a:r>
              <a:rPr lang="zh-CN" altLang="en-US" sz="2000" b="1" dirty="0">
                <a:solidFill>
                  <a:srgbClr val="FF0000"/>
                </a:solidFill>
              </a:rPr>
              <a:t>没有统一标准</a:t>
            </a:r>
            <a:r>
              <a:rPr lang="zh-CN" altLang="en-US" sz="2000" dirty="0"/>
              <a:t>）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4638CA3-D4CD-4A57-8CEC-62AE032222D5}"/>
              </a:ext>
            </a:extLst>
          </p:cNvPr>
          <p:cNvSpPr txBox="1">
            <a:spLocks/>
          </p:cNvSpPr>
          <p:nvPr/>
        </p:nvSpPr>
        <p:spPr>
          <a:xfrm>
            <a:off x="838197" y="2963930"/>
            <a:ext cx="3149011" cy="49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JavaScript </a:t>
            </a:r>
            <a:r>
              <a:rPr lang="en-US" altLang="zh-CN" dirty="0" err="1"/>
              <a:t>fuzzer</a:t>
            </a:r>
            <a:r>
              <a:rPr lang="zh-CN" altLang="en-US" dirty="0"/>
              <a:t>：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3B510D9-382A-47BF-8F5A-EEE21E80C273}"/>
              </a:ext>
            </a:extLst>
          </p:cNvPr>
          <p:cNvSpPr txBox="1">
            <a:spLocks/>
          </p:cNvSpPr>
          <p:nvPr/>
        </p:nvSpPr>
        <p:spPr>
          <a:xfrm>
            <a:off x="838197" y="5261870"/>
            <a:ext cx="9333323" cy="1525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表象：只能测试到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引擎的解析器、解释器，难以触及 </a:t>
            </a:r>
            <a:r>
              <a:rPr lang="en-US" altLang="zh-CN" sz="2000" dirty="0"/>
              <a:t>JIT </a:t>
            </a:r>
            <a:r>
              <a:rPr lang="zh-CN" altLang="en-US" sz="2000" dirty="0"/>
              <a:t>编译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根本原因：</a:t>
            </a:r>
            <a:r>
              <a:rPr lang="en-US" altLang="zh-CN" sz="2000" dirty="0" err="1"/>
              <a:t>fuzzer</a:t>
            </a:r>
            <a:r>
              <a:rPr lang="en-US" altLang="zh-CN" sz="2000" dirty="0"/>
              <a:t> </a:t>
            </a:r>
            <a:r>
              <a:rPr lang="zh-CN" altLang="en-US" sz="2000" dirty="0"/>
              <a:t>破坏了 </a:t>
            </a:r>
            <a:r>
              <a:rPr lang="en-US" altLang="zh-CN" sz="2000" dirty="0"/>
              <a:t>POC </a:t>
            </a:r>
            <a:r>
              <a:rPr lang="zh-CN" altLang="en-US" sz="2000" dirty="0"/>
              <a:t>或 测试单元的内在特性（一味追求代码覆盖率）</a:t>
            </a:r>
            <a:endParaRPr lang="en-US" altLang="zh-CN" sz="20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2926444-5F46-41A3-95DA-7995E9911F43}"/>
              </a:ext>
            </a:extLst>
          </p:cNvPr>
          <p:cNvSpPr txBox="1">
            <a:spLocks/>
          </p:cNvSpPr>
          <p:nvPr/>
        </p:nvSpPr>
        <p:spPr>
          <a:xfrm>
            <a:off x="838197" y="3531047"/>
            <a:ext cx="933332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 </a:t>
            </a:r>
            <a:r>
              <a:rPr lang="en-US" altLang="zh-CN" sz="2000" dirty="0"/>
              <a:t>Vanilla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Superion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CodeAlchemist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jsfunfuzz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基于简单通用的规则，将输入语料打乱重组，生成新的测试样例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追求更高的代码覆盖率来达到发现 </a:t>
            </a:r>
            <a:r>
              <a:rPr lang="en-US" altLang="zh-CN" sz="2000" dirty="0"/>
              <a:t>bug </a:t>
            </a:r>
            <a:r>
              <a:rPr lang="zh-CN" altLang="en-US" sz="2000" dirty="0"/>
              <a:t>的目的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DE346E4-D3D6-4761-B65C-8A7969C9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894" y="70871"/>
            <a:ext cx="5190341" cy="3854366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D913669-830C-446C-95BC-DFE2B79ACB35}"/>
              </a:ext>
            </a:extLst>
          </p:cNvPr>
          <p:cNvSpPr txBox="1">
            <a:spLocks/>
          </p:cNvSpPr>
          <p:nvPr/>
        </p:nvSpPr>
        <p:spPr>
          <a:xfrm>
            <a:off x="838196" y="4725491"/>
            <a:ext cx="3149011" cy="49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局限性：</a:t>
            </a:r>
          </a:p>
        </p:txBody>
      </p:sp>
    </p:spTree>
    <p:extLst>
      <p:ext uri="{BB962C8B-B14F-4D97-AF65-F5344CB8AC3E}">
        <p14:creationId xmlns:p14="http://schemas.microsoft.com/office/powerpoint/2010/main" val="149579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  <p:bldP spid="7" grpId="0"/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3C80-0ECB-4065-B905-75BD6576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二、研究背景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33E1E-D5BB-442D-B0CF-EE98B425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322"/>
            <a:ext cx="2055829" cy="493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实现方法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8E0A1F4-AECB-44EC-B7D1-E6F83BEF9CFC}"/>
              </a:ext>
            </a:extLst>
          </p:cNvPr>
          <p:cNvSpPr txBox="1">
            <a:spLocks/>
          </p:cNvSpPr>
          <p:nvPr/>
        </p:nvSpPr>
        <p:spPr>
          <a:xfrm>
            <a:off x="838198" y="1733412"/>
            <a:ext cx="9333323" cy="49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提出了一种新的变异技术：</a:t>
            </a:r>
            <a:r>
              <a:rPr lang="en-US" altLang="zh-CN" sz="2000" dirty="0"/>
              <a:t>aspect-preserving mutation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D0FF7B6-EDFF-45F4-A317-25C348E59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39285"/>
            <a:ext cx="7010400" cy="2362200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DBB8E9C-7B79-4CC6-9602-3C28BAB5E384}"/>
              </a:ext>
            </a:extLst>
          </p:cNvPr>
          <p:cNvSpPr txBox="1">
            <a:spLocks/>
          </p:cNvSpPr>
          <p:nvPr/>
        </p:nvSpPr>
        <p:spPr>
          <a:xfrm>
            <a:off x="838197" y="4616012"/>
            <a:ext cx="9333323" cy="49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采取两种策略：</a:t>
            </a:r>
            <a:r>
              <a:rPr lang="en-US" altLang="zh-CN" sz="2000" dirty="0"/>
              <a:t>type-preserving mutation </a:t>
            </a:r>
            <a:r>
              <a:rPr lang="zh-CN" altLang="en-US" sz="2000" dirty="0"/>
              <a:t>和 </a:t>
            </a:r>
            <a:r>
              <a:rPr lang="en-US" altLang="zh-CN" sz="2000" dirty="0"/>
              <a:t>structure-</a:t>
            </a:r>
            <a:r>
              <a:rPr lang="en-US" altLang="zh-CN" sz="2000" dirty="0" err="1"/>
              <a:t>preservign</a:t>
            </a:r>
            <a:r>
              <a:rPr lang="zh-CN" altLang="en-US" sz="2000" dirty="0"/>
              <a:t> </a:t>
            </a:r>
            <a:r>
              <a:rPr lang="en-US" altLang="zh-CN" sz="2000" dirty="0"/>
              <a:t>mutation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3AD24E9-EC73-4699-8444-C7AC95C4FEB0}"/>
              </a:ext>
            </a:extLst>
          </p:cNvPr>
          <p:cNvSpPr txBox="1">
            <a:spLocks/>
          </p:cNvSpPr>
          <p:nvPr/>
        </p:nvSpPr>
        <p:spPr>
          <a:xfrm>
            <a:off x="838197" y="5109381"/>
            <a:ext cx="9333323" cy="49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实现：基于 </a:t>
            </a:r>
            <a:r>
              <a:rPr lang="en-US" altLang="zh-CN" sz="2000" dirty="0"/>
              <a:t>AFL </a:t>
            </a:r>
            <a:r>
              <a:rPr lang="zh-CN" altLang="en-US" sz="2000" dirty="0"/>
              <a:t>二次开发的模糊器</a:t>
            </a:r>
            <a:r>
              <a:rPr lang="en-US" altLang="zh-CN" sz="2000" dirty="0"/>
              <a:t>—— DIE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12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0E0A-F33A-4EBC-9A8A-90A9ED8E3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876" y="2536571"/>
            <a:ext cx="9348247" cy="1784858"/>
          </a:xfrm>
        </p:spPr>
        <p:txBody>
          <a:bodyPr>
            <a:normAutofit/>
          </a:bodyPr>
          <a:lstStyle/>
          <a:p>
            <a:r>
              <a:rPr lang="zh-CN" altLang="en-US" dirty="0"/>
              <a:t>第三部分：设计与实现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79869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1771</Words>
  <Application>Microsoft Office PowerPoint</Application>
  <PresentationFormat>宽屏</PresentationFormat>
  <Paragraphs>241</Paragraphs>
  <Slides>25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Fuzzing JavaScript Engines with Aspect-preserving Mutation</vt:lpstr>
      <vt:lpstr>目录</vt:lpstr>
      <vt:lpstr>第一部分：论文简介</vt:lpstr>
      <vt:lpstr>一、论文简介——基本信息</vt:lpstr>
      <vt:lpstr>一、论文简介——目录结构</vt:lpstr>
      <vt:lpstr>第二部分：研究背景</vt:lpstr>
      <vt:lpstr>二、研究背景</vt:lpstr>
      <vt:lpstr>二、研究背景</vt:lpstr>
      <vt:lpstr>第三部分：设计与实现</vt:lpstr>
      <vt:lpstr>三、设计与实现——设计思路</vt:lpstr>
      <vt:lpstr>三、设计与实现——设计思路</vt:lpstr>
      <vt:lpstr>三、设计与实现——实现部署</vt:lpstr>
      <vt:lpstr>第四部分：实验与评估</vt:lpstr>
      <vt:lpstr>四、实验与评估——实验准备</vt:lpstr>
      <vt:lpstr>四、实验与评估——识别 bugs</vt:lpstr>
      <vt:lpstr>四、实验与评估——利用 aspects 的有效性</vt:lpstr>
      <vt:lpstr>四、实验与评估——aspect-perserving 的评估</vt:lpstr>
      <vt:lpstr>四、实验与评估——生成输入的有效性</vt:lpstr>
      <vt:lpstr>四、实验与评估——aspect-perserving 的评估</vt:lpstr>
      <vt:lpstr>第五部分：文章总结</vt:lpstr>
      <vt:lpstr>五、文章总结</vt:lpstr>
      <vt:lpstr>第六部分：学术收获</vt:lpstr>
      <vt:lpstr>六、学术收获——文章结构</vt:lpstr>
      <vt:lpstr>六、学术收获——研究思路</vt:lpstr>
      <vt:lpstr>六、学术收获——论文写作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Fuzzing JavaScript Engines with Aspect-preserving Mutation</dc:title>
  <dc:creator>Administrator</dc:creator>
  <cp:lastModifiedBy>Administrator</cp:lastModifiedBy>
  <cp:revision>322</cp:revision>
  <dcterms:created xsi:type="dcterms:W3CDTF">2021-04-05T13:34:00Z</dcterms:created>
  <dcterms:modified xsi:type="dcterms:W3CDTF">2021-04-06T01:34:50Z</dcterms:modified>
</cp:coreProperties>
</file>