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88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301" r:id="rId46"/>
    <p:sldId id="299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8613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33128-DCC0-4E75-B6DD-97064BA68DB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FF661-3B64-4F6D-847D-65569E82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9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Execution Block</a:t>
            </a:r>
          </a:p>
          <a:p>
            <a:r>
              <a:rPr lang="en-US" dirty="0" smtClean="0"/>
              <a:t>PL/SQL requires only the execution section for an anonymous</a:t>
            </a:r>
          </a:p>
          <a:p>
            <a:r>
              <a:rPr lang="en-US" dirty="0" smtClean="0"/>
              <a:t>block program. The execution section starts with a BEGIN keyword and stops at the beginning of</a:t>
            </a:r>
          </a:p>
          <a:p>
            <a:r>
              <a:rPr lang="en-US" dirty="0" smtClean="0"/>
              <a:t>the optional exception block or the END keyword. A semicolon ends the anonymous PL/SQL</a:t>
            </a:r>
          </a:p>
          <a:p>
            <a:r>
              <a:rPr lang="en-US" dirty="0" smtClean="0"/>
              <a:t>block and the forward slash executes the block.</a:t>
            </a:r>
          </a:p>
          <a:p>
            <a:r>
              <a:rPr lang="en-US" dirty="0" smtClean="0"/>
              <a:t>Declaration sections can contain variable definitions and declarations, user-defined PL/SQL</a:t>
            </a:r>
          </a:p>
          <a:p>
            <a:r>
              <a:rPr lang="en-US" dirty="0" smtClean="0"/>
              <a:t>type definitions, cursor definitions, reference cursor definitions, local function or local procedure</a:t>
            </a:r>
          </a:p>
          <a:p>
            <a:r>
              <a:rPr lang="en-US" dirty="0" smtClean="0"/>
              <a:t>definitions. Execution sections can contain variable assignments, object initializations, conditional</a:t>
            </a:r>
          </a:p>
          <a:p>
            <a:r>
              <a:rPr lang="en-US" dirty="0" smtClean="0"/>
              <a:t>structures, iterative structures, nested anonymous PL/SQL blocks, or calls to local or stored named</a:t>
            </a:r>
          </a:p>
          <a:p>
            <a:r>
              <a:rPr lang="en-US" dirty="0" smtClean="0"/>
              <a:t>PL/SQL blocks. Exception sections can contain error handling phrases that can use all of the same</a:t>
            </a:r>
          </a:p>
          <a:p>
            <a:r>
              <a:rPr lang="en-US" dirty="0" smtClean="0"/>
              <a:t>items as the execution section. All statements end with a semicolon regardless of which block you</a:t>
            </a:r>
          </a:p>
          <a:p>
            <a:r>
              <a:rPr lang="en-US" dirty="0" smtClean="0"/>
              <a:t>put them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661-3B64-4F6D-847D-65569E82F4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6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of the variable is the outer block of the anonymous block, which means you can assign it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values in the outer or inner blocks.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661-3B64-4F6D-847D-65569E82F4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26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a choice between two named block programs (subroutines)—functions and procedures.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return a value and are typically used as the right operand in right-to-left variable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assignments. Procedures are functions that don’t return a value, which would be equivalent to a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in Java that returns a void data type.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functions and procedures are only useful in the scope of the program unit where they’re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embedded. You can implement local functions and procedures in the declaration section of an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anonymous block or named block. It’s also possible to implement local functions in the member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and procedures of object types. This is done when you implement the object type in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what’s known as an object body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661-3B64-4F6D-847D-65569E82F4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38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difference between a local procedure and a nested block may appear to be small, but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defining a local procedure lets you call the logic multiple times in the same program from a single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base. This approach of putting code logic into a named program is often labeled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typically improves the clarity of your programming code.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nested named blocks, however, is that they’re not published blocks. This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 that one function or procedure may call another before it’s defined. This type of design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is known as a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it raises a compile-time PLS-00313 exception.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661-3B64-4F6D-847D-65569E82F4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18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Parsing is a process that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recognizes identifiers.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reserved words, predefined identifiers, quoted identifiers,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user-defined variables, subroutines, or UDTs. Named blocks are also identifiers.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hector isn’t recognized as an identifier because PL/SQL reads identifiers into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from top to bottom only once. Under a single-pass parser, function hector isn’t defined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it’s called in procedure jack. You can fix this by adding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 references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forward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 to a function or procedure requires only the signature of the function or procedure,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rather than its signature and implementation. A forward reference is equivalent to the concept of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Java. These prototypes are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stubs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PL/SQL. Stubs put the name of the future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subroutine into the namespace (list of identifiers) so that the compiler accepts the identifier name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parsing its implementation.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661-3B64-4F6D-847D-65569E82F4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12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Stored named blocks are subroutines, like functions and procedures, and are often called </a:t>
            </a:r>
            <a:r>
              <a:rPr lang="en-US" dirty="0" err="1" smtClean="0"/>
              <a:t>schemalevel</a:t>
            </a:r>
            <a:r>
              <a:rPr lang="en-US" dirty="0" smtClean="0"/>
              <a:t> functions or procedures. Stored functions return a value and are typically used as the right</a:t>
            </a:r>
          </a:p>
          <a:p>
            <a:r>
              <a:rPr lang="en-US" dirty="0" smtClean="0"/>
              <a:t>operand in right-to-left variable assignment; stored procedures are functions that don’t return </a:t>
            </a:r>
            <a:r>
              <a:rPr lang="en-US" dirty="0" err="1" smtClean="0"/>
              <a:t>aChapter</a:t>
            </a:r>
            <a:r>
              <a:rPr lang="en-US" dirty="0" smtClean="0"/>
              <a:t> 3: PL/SQL Basics 61</a:t>
            </a:r>
          </a:p>
          <a:p>
            <a:r>
              <a:rPr lang="en-US" dirty="0" smtClean="0"/>
              <a:t>value. You define a function or procedure in the database by compiling it as a schema object,</a:t>
            </a:r>
          </a:p>
          <a:p>
            <a:r>
              <a:rPr lang="en-US" dirty="0" smtClean="0"/>
              <a:t>which makes it a stand-alone component.</a:t>
            </a:r>
          </a:p>
          <a:p>
            <a:r>
              <a:rPr lang="en-US" dirty="0" smtClean="0"/>
              <a:t>Unlike the local procedure in the anonymous block in the previous section, a stored</a:t>
            </a:r>
          </a:p>
          <a:p>
            <a:r>
              <a:rPr lang="en-US" dirty="0" smtClean="0"/>
              <a:t>procedure has access only to parameter values passed to it at call time. Any attempt to embed a</a:t>
            </a:r>
          </a:p>
          <a:p>
            <a:r>
              <a:rPr lang="en-US" dirty="0" smtClean="0"/>
              <a:t>variable not declared in scope, like the </a:t>
            </a:r>
            <a:r>
              <a:rPr lang="en-US" dirty="0" err="1" smtClean="0"/>
              <a:t>lv_outer</a:t>
            </a:r>
            <a:r>
              <a:rPr lang="en-US" dirty="0" smtClean="0"/>
              <a:t> variable, causes a compilation failure. You</a:t>
            </a:r>
          </a:p>
          <a:p>
            <a:r>
              <a:rPr lang="en-US" dirty="0" smtClean="0"/>
              <a:t>must declare a local </a:t>
            </a:r>
            <a:r>
              <a:rPr lang="en-US" dirty="0" err="1" smtClean="0"/>
              <a:t>lv_outer</a:t>
            </a:r>
            <a:r>
              <a:rPr lang="en-US" dirty="0" smtClean="0"/>
              <a:t> variable inside the function, which has the same impact on</a:t>
            </a:r>
          </a:p>
          <a:p>
            <a:r>
              <a:rPr lang="en-US" dirty="0" smtClean="0"/>
              <a:t>scope as declaring a local variable in a nested block.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661-3B64-4F6D-847D-65569E82F4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95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adding parameters to the procedure, you can pass the values from the external scope to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procedure’s inner scope or you can pass a reference from the external scope to the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procedure’s inner scope and return the changed values to the calling outer scope.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661-3B64-4F6D-847D-65569E82F4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46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 are available in the anonymous or named blocks where they’re declared, and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nested anonymous and named blocks defined inside those containing blocks.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■ A variable name is unique in an anonymous or named block, and a variable name in a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anonymous or named block overrides access to a duplicate variable name in an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 block that contains the definition of the anonymous or named block.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■ A variable name in a schema-level subroutine (either a function or procedure named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block) must be defined inside the named block’s declaration block.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■ Schema-level subroutines can’t access calling scope blocks because they are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independently defined blocks.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■ Oracle uses a single-pass parsing process for PL/SQL blocks, which means you should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forward-referencing stubs for local functions and procedures.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661-3B64-4F6D-847D-65569E82F4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Block Structure</a:t>
            </a:r>
          </a:p>
          <a:p>
            <a:r>
              <a:rPr lang="en-US" dirty="0" smtClean="0"/>
              <a:t>The simplest PL/SQL block does nothing. You must have a minimum of one statement inside any</a:t>
            </a:r>
          </a:p>
          <a:p>
            <a:r>
              <a:rPr lang="en-US" dirty="0" smtClean="0"/>
              <a:t>execution block, even if it’s a NULL statement. As mentioned, the forward slash executes an</a:t>
            </a:r>
          </a:p>
          <a:p>
            <a:r>
              <a:rPr lang="en-US" dirty="0" smtClean="0"/>
              <a:t>anonymous PL/SQL block. The following illustrates the most basic anonymous block program,</a:t>
            </a:r>
          </a:p>
          <a:p>
            <a:r>
              <a:rPr lang="en-US" dirty="0" smtClean="0"/>
              <a:t>which does absolutely nothing other than run without an error:</a:t>
            </a:r>
          </a:p>
          <a:p>
            <a:endParaRPr lang="en-US" dirty="0" smtClean="0"/>
          </a:p>
          <a:p>
            <a:r>
              <a:rPr lang="en-US" dirty="0" smtClean="0"/>
              <a:t>A block without an execution statement raises an exception because PL/SQL doesn’t support</a:t>
            </a:r>
          </a:p>
          <a:p>
            <a:r>
              <a:rPr lang="en-US" dirty="0" smtClean="0"/>
              <a:t>an empty block. For example, this unnamed block fails: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661-3B64-4F6D-847D-65569E82F4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5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must enable the SQL*Plus SERVEROUTPUT environment variable to print content to the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 The SERVEROUTPUT environment variable can take a physical size or the UNLIMITED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keyword, but it’s recommended that you use the UNLIMITED keyword.</a:t>
            </a:r>
            <a:r>
              <a:rPr lang="en-US" dirty="0" smtClean="0"/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SQL*Plus SERVEROUTPUT environment variable opens an output buffer, and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output.put_line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prints a line of output. All declarations, statements, and blocks are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terminated by a semicolon.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661-3B64-4F6D-847D-65569E82F4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60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use quote if you require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661-3B64-4F6D-847D-65569E82F4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assignment operator in PL/SQL is a colon plus an equal sign (:=). PL/SQL string literals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delimited by single quotes. (Date, numeric, and string literals are covered in Chapter 4.) You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 a value to a bind (or session) variable inside a PL/SQL block by placing a colon before the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 variable 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assigning a value to the :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bind_variable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session variable, you can query it by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prefacing the session variable’s name with a colon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661-3B64-4F6D-847D-65569E82F4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5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Declaration Block</a:t>
            </a:r>
          </a:p>
          <a:p>
            <a:r>
              <a:rPr lang="en-US" dirty="0" smtClean="0"/>
              <a:t>The optional declaration block starts with the DECLARE keyword and ends with the BEGIN</a:t>
            </a:r>
          </a:p>
          <a:p>
            <a:r>
              <a:rPr lang="en-US" dirty="0" smtClean="0"/>
              <a:t>keyword for anonymous blocks. The declaration block starts with the name of a subroutine, such</a:t>
            </a:r>
          </a:p>
          <a:p>
            <a:r>
              <a:rPr lang="en-US" dirty="0" smtClean="0"/>
              <a:t>as a function or procedure, its lists of formal parameters, and a return type (for a function). </a:t>
            </a:r>
          </a:p>
          <a:p>
            <a:r>
              <a:rPr lang="en-US" dirty="0" smtClean="0"/>
              <a:t>The following anonymous block declares an </a:t>
            </a:r>
            <a:r>
              <a:rPr lang="en-US" dirty="0" err="1" smtClean="0"/>
              <a:t>lv_input</a:t>
            </a:r>
            <a:r>
              <a:rPr lang="en-US" dirty="0" smtClean="0"/>
              <a:t> local variable in the declaration</a:t>
            </a:r>
          </a:p>
          <a:p>
            <a:r>
              <a:rPr lang="en-US" dirty="0" smtClean="0"/>
              <a:t>section and assigns the value of the :</a:t>
            </a:r>
            <a:r>
              <a:rPr lang="en-US" dirty="0" err="1" smtClean="0"/>
              <a:t>bind_variable</a:t>
            </a:r>
            <a:r>
              <a:rPr lang="en-US" dirty="0" smtClean="0"/>
              <a:t> to that local variable. That means you</a:t>
            </a:r>
          </a:p>
          <a:p>
            <a:r>
              <a:rPr lang="en-US" dirty="0" smtClean="0"/>
              <a:t>need to run the prior program first to set the bind variable before you run the next program.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661-3B64-4F6D-847D-65569E82F4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80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 names begin with letters and can contain alphabetical characters, ordinal numbers (0 to</a:t>
            </a:r>
          </a:p>
          <a:p>
            <a:r>
              <a:rPr lang="en-US" dirty="0" smtClean="0"/>
              <a:t>9), and the $, _, and # symbols. Variables have local scope only, which means they’re available</a:t>
            </a:r>
          </a:p>
          <a:p>
            <a:r>
              <a:rPr lang="en-US" dirty="0" smtClean="0"/>
              <a:t>only in the scope of a given PL/SQL block. The exceptions to that rule are nested anonymous</a:t>
            </a:r>
          </a:p>
          <a:p>
            <a:r>
              <a:rPr lang="en-US" dirty="0" smtClean="0"/>
              <a:t>blocks. Nested anonymous blocks operate inside the defining block. This lets them access variables</a:t>
            </a:r>
          </a:p>
          <a:p>
            <a:r>
              <a:rPr lang="en-US" dirty="0" smtClean="0"/>
              <a:t>from the containing block. Unfortunately, you can’t access variables from the containing block</a:t>
            </a:r>
          </a:p>
          <a:p>
            <a:r>
              <a:rPr lang="en-US" dirty="0" smtClean="0"/>
              <a:t>when you’ve declared variables that share the same name in both the containing and nested</a:t>
            </a:r>
          </a:p>
          <a:p>
            <a:r>
              <a:rPr lang="en-US" dirty="0" smtClean="0"/>
              <a:t>anonymous block.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Declaring a number variable without explicitly assigning the variable causes the initial value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null. That’s because the declaration block does two things: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■ Defines the variable by giving it a name and data type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■ Assigns an implicit null value to the variable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strongly typed programming language, PL/SQL assigns a null value implicitly to any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that you haven’t assigned a value to. All variables must be defined in the language,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means you declare them by giving them a name and type and by assigning them a value.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661-3B64-4F6D-847D-65569E82F4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9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error means that our exception handler was ignored. That’s because assignments in a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 block aren’t managed as runtime errors.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661-3B64-4F6D-847D-65569E82F4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66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anonymous blocks act like the blocks in the example in the preceding section. That’s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any program that contains an anonymous block program assumes the SQL*Plus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environment’s role for a stand-alone anonymous block PL/SQL program.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FF661-3B64-4F6D-847D-65569E82F4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0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E2A5-B302-4BCB-A407-050A6AB79003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D235-ABFB-4EA2-ADD0-19EF6CFC3B08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CA77-2D0B-41B6-AB72-00DFBB1FCD42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7FBB264-3ACC-4CE0-8450-4C158F5FBEF1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FDE3-12FA-434C-8661-2A679BCCC688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4A87A-E2FB-4960-9646-A1C199368B40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70D5-BA2D-48B1-A1CC-9FA0ADA39430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F692-AB3D-4A9F-A2D0-1A2F1CA27B1B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918-FBF2-4F63-8B78-6CE25A454793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0D43-B67B-49B1-8826-EE83DCEC090A}" type="datetime1">
              <a:rPr lang="en-US" smtClean="0"/>
              <a:t>4/2/2023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F14FE80-6C62-4551-A71A-60040F13A76B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Pl/SQL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33858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 smtClean="0"/>
              <a:t>Er. Dhiraj Kumar Jha</a:t>
            </a:r>
          </a:p>
          <a:p>
            <a:r>
              <a:rPr lang="en-US" dirty="0" smtClean="0"/>
              <a:t>callmedhiraj@gmail.com</a:t>
            </a:r>
          </a:p>
          <a:p>
            <a:r>
              <a:rPr lang="en-US" dirty="0" smtClean="0"/>
              <a:t>IT Coordinator,</a:t>
            </a:r>
          </a:p>
          <a:p>
            <a:r>
              <a:rPr lang="en-US" dirty="0" smtClean="0"/>
              <a:t>Orchid International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7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1984"/>
          </a:xfrm>
        </p:spPr>
        <p:txBody>
          <a:bodyPr/>
          <a:lstStyle/>
          <a:p>
            <a:r>
              <a:rPr lang="en-US" dirty="0" smtClean="0"/>
              <a:t>Bind Variables / Session Variables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46200"/>
            <a:ext cx="10058400" cy="48133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Oracle also lets you use session (or bind) variables, which are similar to substitution </a:t>
            </a:r>
            <a:r>
              <a:rPr lang="en-US" dirty="0" smtClean="0"/>
              <a:t>variables in </a:t>
            </a:r>
            <a:r>
              <a:rPr lang="en-US" dirty="0"/>
              <a:t>anonymous PL/SQL blocks.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Session </a:t>
            </a:r>
            <a:r>
              <a:rPr lang="en-US" dirty="0"/>
              <a:t>variables differ from substitution variables because </a:t>
            </a:r>
            <a:r>
              <a:rPr lang="en-US" dirty="0" smtClean="0"/>
              <a:t>they have </a:t>
            </a:r>
            <a:r>
              <a:rPr lang="en-US" dirty="0"/>
              <a:t>a memory scope in the context of any connection or database session. 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SQL&gt;VARIABLE </a:t>
            </a:r>
            <a:r>
              <a:rPr lang="en-US" i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bind_variable</a:t>
            </a:r>
            <a:r>
              <a:rPr lang="en-US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VARCHAR2(20) </a:t>
            </a:r>
            <a:endParaRPr lang="en-US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SQL&gt; BEGIN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2 :</a:t>
            </a:r>
            <a:r>
              <a:rPr lang="en-US" sz="2400" dirty="0" err="1">
                <a:latin typeface="Consolas" panose="020B0609020204030204" pitchFamily="49" charset="0"/>
              </a:rPr>
              <a:t>bind_variable</a:t>
            </a:r>
            <a:r>
              <a:rPr lang="en-US" sz="2400" dirty="0">
                <a:latin typeface="Consolas" panose="020B0609020204030204" pitchFamily="49" charset="0"/>
              </a:rPr>
              <a:t> := 'Hello </a:t>
            </a:r>
            <a:r>
              <a:rPr lang="en-US" sz="2400" dirty="0" smtClean="0">
                <a:latin typeface="Consolas" panose="020B0609020204030204" pitchFamily="49" charset="0"/>
              </a:rPr>
              <a:t>Radhika';</a:t>
            </a:r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3 </a:t>
            </a:r>
            <a:r>
              <a:rPr lang="en-US" sz="2400" dirty="0" err="1">
                <a:latin typeface="Consolas" panose="020B0609020204030204" pitchFamily="49" charset="0"/>
              </a:rPr>
              <a:t>dbms_output.put_line</a:t>
            </a:r>
            <a:r>
              <a:rPr lang="en-US" sz="2400" dirty="0">
                <a:latin typeface="Consolas" panose="020B0609020204030204" pitchFamily="49" charset="0"/>
              </a:rPr>
              <a:t>('['||:</a:t>
            </a:r>
            <a:r>
              <a:rPr lang="en-US" sz="2400" dirty="0" err="1">
                <a:latin typeface="Consolas" panose="020B0609020204030204" pitchFamily="49" charset="0"/>
              </a:rPr>
              <a:t>bind_variable</a:t>
            </a:r>
            <a:r>
              <a:rPr lang="en-US" sz="2400" dirty="0">
                <a:latin typeface="Consolas" panose="020B0609020204030204" pitchFamily="49" charset="0"/>
              </a:rPr>
              <a:t>||']');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4 END;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5 </a:t>
            </a:r>
            <a:r>
              <a:rPr lang="en-US" sz="2400" dirty="0" smtClean="0"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SQL&gt; SELECT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err="1" smtClean="0">
                <a:solidFill>
                  <a:srgbClr val="FF0000"/>
                </a:solidFill>
              </a:rPr>
              <a:t>bind_variable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FROM DUAL; -- provides the bind variable value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5267452" cy="3977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optional declaration block starts with the </a:t>
            </a:r>
            <a:r>
              <a:rPr lang="en-US" dirty="0">
                <a:solidFill>
                  <a:srgbClr val="FF0000"/>
                </a:solidFill>
              </a:rPr>
              <a:t>DECLARE</a:t>
            </a:r>
            <a:r>
              <a:rPr lang="en-US" dirty="0"/>
              <a:t> keyword and ends with the </a:t>
            </a:r>
            <a:r>
              <a:rPr lang="en-US" dirty="0" smtClean="0">
                <a:solidFill>
                  <a:srgbClr val="FF0000"/>
                </a:solidFill>
              </a:rPr>
              <a:t>BEGIN</a:t>
            </a:r>
            <a:r>
              <a:rPr lang="en-US" dirty="0" smtClean="0"/>
              <a:t> keyword </a:t>
            </a:r>
            <a:r>
              <a:rPr lang="en-US" dirty="0"/>
              <a:t>for anonymous blocks.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declaration block starts with the </a:t>
            </a:r>
            <a:r>
              <a:rPr lang="en-US" dirty="0">
                <a:solidFill>
                  <a:srgbClr val="FF0000"/>
                </a:solidFill>
              </a:rPr>
              <a:t>name of a subroutine</a:t>
            </a:r>
            <a:r>
              <a:rPr lang="en-US" dirty="0"/>
              <a:t>, </a:t>
            </a:r>
            <a:r>
              <a:rPr lang="en-US" dirty="0" smtClean="0"/>
              <a:t>such as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procedure</a:t>
            </a:r>
            <a:r>
              <a:rPr lang="en-US" dirty="0"/>
              <a:t>, its lists of formal parameters, and a return type (for a function).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464300" y="2194560"/>
            <a:ext cx="4654804" cy="3977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SQL&gt; DECLARE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2 </a:t>
            </a:r>
            <a:r>
              <a:rPr lang="en-US" sz="14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lv_input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VARCHAR2(30);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3 BEGIN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4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lv_input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:= </a:t>
            </a:r>
            <a:r>
              <a:rPr lang="en-US" sz="1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n-US" sz="14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bind_variable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5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dbms_output.put_line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('['||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lv_input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||']');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6 END;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7 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5203952" cy="3977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The </a:t>
            </a:r>
            <a:r>
              <a:rPr lang="en-US" sz="1800" dirty="0"/>
              <a:t>last block to introduce is </a:t>
            </a:r>
            <a:r>
              <a:rPr lang="en-US" sz="1800" dirty="0">
                <a:solidFill>
                  <a:srgbClr val="FF0000"/>
                </a:solidFill>
              </a:rPr>
              <a:t>the optional exception block</a:t>
            </a:r>
            <a:r>
              <a:rPr lang="en-US" sz="1800" dirty="0"/>
              <a:t>.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Exception </a:t>
            </a:r>
            <a:r>
              <a:rPr lang="en-US" sz="1800" dirty="0"/>
              <a:t>blocks manage </a:t>
            </a:r>
            <a:r>
              <a:rPr lang="en-US" sz="1800" dirty="0" smtClean="0"/>
              <a:t>raised </a:t>
            </a:r>
            <a:r>
              <a:rPr lang="en-US" sz="1800" dirty="0" smtClean="0">
                <a:solidFill>
                  <a:srgbClr val="FF0000"/>
                </a:solidFill>
              </a:rPr>
              <a:t>runtime </a:t>
            </a:r>
            <a:r>
              <a:rPr lang="en-US" sz="1800" dirty="0">
                <a:solidFill>
                  <a:srgbClr val="FF0000"/>
                </a:solidFill>
              </a:rPr>
              <a:t>errors</a:t>
            </a:r>
            <a:r>
              <a:rPr lang="en-US" sz="1800" dirty="0"/>
              <a:t>, and a generic exception handler manages any raised error.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You </a:t>
            </a:r>
            <a:r>
              <a:rPr lang="en-US" sz="1800" dirty="0"/>
              <a:t>use a </a:t>
            </a:r>
            <a:r>
              <a:rPr lang="en-US" sz="1800" dirty="0">
                <a:solidFill>
                  <a:srgbClr val="FF0000"/>
                </a:solidFill>
              </a:rPr>
              <a:t>WHEN </a:t>
            </a:r>
            <a:r>
              <a:rPr lang="en-US" sz="1800" dirty="0" smtClean="0">
                <a:solidFill>
                  <a:srgbClr val="FF0000"/>
                </a:solidFill>
              </a:rPr>
              <a:t>block to </a:t>
            </a:r>
            <a:r>
              <a:rPr lang="en-US" sz="1800" dirty="0">
                <a:solidFill>
                  <a:srgbClr val="FF0000"/>
                </a:solidFill>
              </a:rPr>
              <a:t>catch an </a:t>
            </a:r>
            <a:r>
              <a:rPr lang="en-US" sz="1800" dirty="0" smtClean="0">
                <a:solidFill>
                  <a:srgbClr val="FF0000"/>
                </a:solidFill>
              </a:rPr>
              <a:t>error</a:t>
            </a:r>
            <a:r>
              <a:rPr lang="en-US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Y</a:t>
            </a:r>
            <a:r>
              <a:rPr lang="en-US" sz="1800" dirty="0" smtClean="0"/>
              <a:t>ou </a:t>
            </a:r>
            <a:r>
              <a:rPr lang="en-US" sz="1800" dirty="0"/>
              <a:t>use a </a:t>
            </a:r>
            <a:r>
              <a:rPr lang="en-US" sz="1800" dirty="0">
                <a:solidFill>
                  <a:srgbClr val="FF0000"/>
                </a:solidFill>
              </a:rPr>
              <a:t>WHEN OTHERS block to catch any error raised in the </a:t>
            </a:r>
            <a:r>
              <a:rPr lang="en-US" sz="1800" dirty="0" smtClean="0">
                <a:solidFill>
                  <a:srgbClr val="FF0000"/>
                </a:solidFill>
              </a:rPr>
              <a:t>program unit</a:t>
            </a:r>
            <a:r>
              <a:rPr lang="en-US" sz="1800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SQL&gt; BEGIN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2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dbms_output.put_line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('['||&amp;input||']');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3 EXCEPTION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4 WHEN OTHERS THEN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5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dbms_output.put_line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(SQLERRM);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6 END;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7 / 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FDE3-12FA-434C-8661-2A679BCCC688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Summarize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PL/SQL has one mandatory block, the execution block. Instead of being enclosed </a:t>
            </a:r>
            <a:r>
              <a:rPr lang="en-US" dirty="0" smtClean="0"/>
              <a:t>in curly </a:t>
            </a:r>
            <a:r>
              <a:rPr lang="en-US" dirty="0"/>
              <a:t>braces, as required in other modern programming languages, the execution </a:t>
            </a:r>
            <a:r>
              <a:rPr lang="en-US" dirty="0" smtClean="0"/>
              <a:t>block starts </a:t>
            </a:r>
            <a:r>
              <a:rPr lang="en-US" dirty="0"/>
              <a:t>with a BEGIN keyword and ends with an EXCEPTION keyword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two optional blocks—the declaration block and the exception block.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FDE3-12FA-434C-8661-2A679BCCC688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4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Summarize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74800"/>
            <a:ext cx="10058400" cy="47879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The declaration block starts with a DECLARE keyword in an anonymous </a:t>
            </a:r>
            <a:r>
              <a:rPr lang="en-US" dirty="0" smtClean="0"/>
              <a:t>block and </a:t>
            </a:r>
            <a:r>
              <a:rPr lang="en-US" dirty="0"/>
              <a:t>with the subroutine signature in a named block </a:t>
            </a:r>
            <a:r>
              <a:rPr lang="en-US" dirty="0" smtClean="0"/>
              <a:t>and </a:t>
            </a:r>
            <a:r>
              <a:rPr lang="en-US" dirty="0"/>
              <a:t>ends with a BEGIN keyword</a:t>
            </a:r>
            <a:r>
              <a:rPr lang="en-US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dirty="0"/>
              <a:t>The exception block starts with an EXCEPTION keyword and ends with an END keyword. 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/>
              <a:t>PL/SQL supports single- and multiple-line comments, which are assumed to be </a:t>
            </a:r>
            <a:r>
              <a:rPr lang="en-US" dirty="0" smtClean="0"/>
              <a:t>numeric unless </a:t>
            </a:r>
            <a:r>
              <a:rPr lang="en-US" dirty="0"/>
              <a:t>enclosed in single quotes. </a:t>
            </a:r>
            <a:endParaRPr lang="en-US" dirty="0" smtClean="0"/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5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Summarize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Anonymous blocks support substitution variables, and substitution variables are assumed to be numeric unless enclosed in single quotes. </a:t>
            </a:r>
          </a:p>
          <a:p>
            <a:pPr>
              <a:lnSpc>
                <a:spcPct val="150000"/>
              </a:lnSpc>
            </a:pPr>
            <a:r>
              <a:rPr lang="en-US" dirty="0"/>
              <a:t>Anonymous blocks support session-level bind variables, which have a data type </a:t>
            </a:r>
            <a:r>
              <a:rPr lang="en-US" dirty="0" smtClean="0"/>
              <a:t>after they’re </a:t>
            </a:r>
            <a:r>
              <a:rPr lang="en-US" dirty="0"/>
              <a:t>defined in SQL*Plus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to get hands dirty!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69848" y="1701800"/>
            <a:ext cx="10058400" cy="4470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  <a:cs typeface="Cascadia Code" panose="020B0609020000020004" pitchFamily="49" charset="0"/>
              </a:rPr>
              <a:t>Login to the pluggable database with HR login or any login of your own, in SQL PLUS</a:t>
            </a:r>
          </a:p>
          <a:p>
            <a:pPr marL="0" indent="0">
              <a:buNone/>
            </a:pP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cs typeface="Cascadia Code" panose="020B0609020000020004" pitchFamily="49" charset="0"/>
              </a:rPr>
              <a:t>sqlplus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cs typeface="Cascadia Code" panose="020B0609020000020004" pitchFamily="49" charset="0"/>
              </a:rPr>
              <a:t>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cs typeface="Cascadia Code" panose="020B0609020000020004" pitchFamily="49" charset="0"/>
              </a:rPr>
              <a:t>hr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cs typeface="Cascadia Code" panose="020B0609020000020004" pitchFamily="49" charset="0"/>
              </a:rPr>
              <a:t>/hr@xepdb1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  <a:cs typeface="Cascadia Code" panose="020B0609020000020004" pitchFamily="49" charset="0"/>
              </a:rPr>
              <a:t>2. Write simple hello world program in SQLPLUS itself,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  <a:cs typeface="Cascadia Code" panose="020B0609020000020004" pitchFamily="49" charset="0"/>
              </a:rPr>
              <a:t>-later, change the program to read your name from the user and 	print 	“Hello, Radhika”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  <a:cs typeface="Cascadia Code" panose="020B0609020000020004" pitchFamily="49" charset="0"/>
              </a:rPr>
              <a:t>3. Now save the file in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cs typeface="Cascadia Code" panose="020B0609020000020004" pitchFamily="49" charset="0"/>
              </a:rPr>
              <a:t>hello.sql</a:t>
            </a:r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  <a:cs typeface="Cascadia Code" panose="020B0609020000020004" pitchFamily="49" charset="0"/>
              </a:rPr>
              <a:t>4. Execute the </a:t>
            </a:r>
            <a:r>
              <a:rPr lang="en-US" dirty="0" err="1" smtClean="0">
                <a:latin typeface="Lucida Console" panose="020B0609040504020204" pitchFamily="49" charset="0"/>
                <a:cs typeface="Cascadia Code" panose="020B0609020000020004" pitchFamily="49" charset="0"/>
              </a:rPr>
              <a:t>sql</a:t>
            </a:r>
            <a:r>
              <a:rPr lang="en-US" dirty="0" smtClean="0">
                <a:latin typeface="Lucida Console" panose="020B0609040504020204" pitchFamily="49" charset="0"/>
                <a:cs typeface="Cascadia Code" panose="020B0609020000020004" pitchFamily="49" charset="0"/>
              </a:rPr>
              <a:t> file</a:t>
            </a:r>
          </a:p>
          <a:p>
            <a:pPr marL="0" indent="0">
              <a:buNone/>
            </a:pP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cs typeface="Cascadia Code" panose="020B0609020000020004" pitchFamily="49" charset="0"/>
              </a:rPr>
              <a:t>SQL&gt;@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cs typeface="Cascadia Code" panose="020B0609020000020004" pitchFamily="49" charset="0"/>
              </a:rPr>
              <a:t>hello.sql</a:t>
            </a:r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  <a:cs typeface="Cascadia Code" panose="020B0609020000020004" pitchFamily="49" charset="0"/>
              </a:rPr>
              <a:t>5. Create a bind variable. See it’s value and later use it as a 	session variable. Verify that it’s not available in another 	session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  <a:cs typeface="Cascadia Code" panose="020B0609020000020004" pitchFamily="49" charset="0"/>
              </a:rPr>
              <a:t>6. Write a program to read three numbers and display the average of those 	numbers.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264-3ACC-4CE0-8450-4C158F5FBEF1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Day2: Short Quiz after Review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Variables in Blocks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PL/SQL also supports scalar and composite variables. Scalar variables hold only one thing, </a:t>
            </a:r>
            <a:r>
              <a:rPr lang="en-US" dirty="0" smtClean="0"/>
              <a:t>while composite </a:t>
            </a:r>
            <a:r>
              <a:rPr lang="en-US" dirty="0"/>
              <a:t>variables hold more than one thing.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264-3ACC-4CE0-8450-4C158F5FBEF1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r>
              <a:rPr lang="en-US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structure</a:t>
            </a:r>
          </a:p>
          <a:p>
            <a:r>
              <a:rPr lang="en-US" dirty="0" smtClean="0"/>
              <a:t> </a:t>
            </a:r>
            <a:r>
              <a:rPr lang="en-US" dirty="0"/>
              <a:t>Behavior of variables in blocks</a:t>
            </a:r>
          </a:p>
          <a:p>
            <a:r>
              <a:rPr lang="en-US" dirty="0" smtClean="0"/>
              <a:t> </a:t>
            </a:r>
            <a:r>
              <a:rPr lang="en-US" dirty="0"/>
              <a:t>Basic scalar and composite data types</a:t>
            </a:r>
          </a:p>
          <a:p>
            <a:r>
              <a:rPr lang="en-US" dirty="0" smtClean="0"/>
              <a:t> </a:t>
            </a:r>
            <a:r>
              <a:rPr lang="en-US" dirty="0"/>
              <a:t>Control structures</a:t>
            </a:r>
          </a:p>
          <a:p>
            <a:r>
              <a:rPr lang="en-US" dirty="0" smtClean="0"/>
              <a:t> </a:t>
            </a:r>
            <a:r>
              <a:rPr lang="en-US" dirty="0"/>
              <a:t>Exceptions</a:t>
            </a:r>
          </a:p>
          <a:p>
            <a:r>
              <a:rPr lang="en-US" dirty="0" smtClean="0"/>
              <a:t>Bulk </a:t>
            </a:r>
            <a:r>
              <a:rPr lang="en-US" dirty="0"/>
              <a:t>operations</a:t>
            </a:r>
          </a:p>
          <a:p>
            <a:r>
              <a:rPr lang="en-US" dirty="0" smtClean="0"/>
              <a:t> </a:t>
            </a:r>
            <a:r>
              <a:rPr lang="en-US" dirty="0"/>
              <a:t>Functions, procedures, and packages</a:t>
            </a:r>
          </a:p>
          <a:p>
            <a:r>
              <a:rPr lang="en-US" dirty="0" smtClean="0"/>
              <a:t> </a:t>
            </a:r>
            <a:r>
              <a:rPr lang="en-US" dirty="0"/>
              <a:t>Transaction scope</a:t>
            </a:r>
          </a:p>
          <a:p>
            <a:r>
              <a:rPr lang="en-US" dirty="0" smtClean="0"/>
              <a:t> </a:t>
            </a:r>
            <a:r>
              <a:rPr lang="en-US" dirty="0"/>
              <a:t>Database triggers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81CD-C772-43B1-845B-0B76DC182560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blocks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names begin with letters and can </a:t>
            </a:r>
            <a:r>
              <a:rPr lang="en-US" dirty="0">
                <a:solidFill>
                  <a:srgbClr val="FF0000"/>
                </a:solidFill>
              </a:rPr>
              <a:t>contain alphabetical characters, ordinal numbers (0 </a:t>
            </a:r>
            <a:r>
              <a:rPr lang="en-US" dirty="0" smtClean="0">
                <a:solidFill>
                  <a:srgbClr val="FF0000"/>
                </a:solidFill>
              </a:rPr>
              <a:t>to9</a:t>
            </a:r>
            <a:r>
              <a:rPr lang="en-US" dirty="0">
                <a:solidFill>
                  <a:srgbClr val="FF0000"/>
                </a:solidFill>
              </a:rPr>
              <a:t>), and the $, _, and # symbols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Variables </a:t>
            </a:r>
            <a:r>
              <a:rPr lang="en-US" dirty="0"/>
              <a:t>have local scope only, which means </a:t>
            </a:r>
            <a:r>
              <a:rPr lang="en-US" dirty="0">
                <a:solidFill>
                  <a:srgbClr val="FF0000"/>
                </a:solidFill>
              </a:rPr>
              <a:t>they’re </a:t>
            </a:r>
            <a:r>
              <a:rPr lang="en-US" dirty="0" smtClean="0">
                <a:solidFill>
                  <a:srgbClr val="FF0000"/>
                </a:solidFill>
              </a:rPr>
              <a:t>available only </a:t>
            </a:r>
            <a:r>
              <a:rPr lang="en-US" dirty="0">
                <a:solidFill>
                  <a:srgbClr val="FF0000"/>
                </a:solidFill>
              </a:rPr>
              <a:t>in the scope of a given PL/SQL block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exceptions</a:t>
            </a:r>
            <a:r>
              <a:rPr lang="en-US" dirty="0"/>
              <a:t> to that rule are </a:t>
            </a:r>
            <a:r>
              <a:rPr lang="en-US" dirty="0">
                <a:solidFill>
                  <a:srgbClr val="FF0000"/>
                </a:solidFill>
              </a:rPr>
              <a:t>nested </a:t>
            </a:r>
            <a:r>
              <a:rPr lang="en-US" dirty="0" smtClean="0">
                <a:solidFill>
                  <a:srgbClr val="FF0000"/>
                </a:solidFill>
              </a:rPr>
              <a:t>anonymous blocks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Nested </a:t>
            </a:r>
            <a:r>
              <a:rPr lang="en-US" dirty="0"/>
              <a:t>anonymous blocks </a:t>
            </a:r>
            <a:r>
              <a:rPr lang="en-US" dirty="0">
                <a:solidFill>
                  <a:srgbClr val="0070C0"/>
                </a:solidFill>
              </a:rPr>
              <a:t>operate inside the defining block</a:t>
            </a:r>
            <a:r>
              <a:rPr lang="en-US" dirty="0"/>
              <a:t>. This lets them access </a:t>
            </a:r>
            <a:r>
              <a:rPr lang="en-US" dirty="0" smtClean="0"/>
              <a:t>variables from </a:t>
            </a:r>
            <a:r>
              <a:rPr lang="en-US" dirty="0"/>
              <a:t>the containing block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NOTE: </a:t>
            </a:r>
            <a:r>
              <a:rPr lang="en-US" dirty="0" smtClean="0"/>
              <a:t>you </a:t>
            </a:r>
            <a:r>
              <a:rPr lang="en-US" dirty="0"/>
              <a:t>can’t access variables from the containing </a:t>
            </a:r>
            <a:r>
              <a:rPr lang="en-US" dirty="0" smtClean="0"/>
              <a:t>block when </a:t>
            </a:r>
            <a:r>
              <a:rPr lang="en-US" dirty="0"/>
              <a:t>you’ve declared variables that share the same name in both the containing and </a:t>
            </a:r>
            <a:r>
              <a:rPr lang="en-US" dirty="0" smtClean="0"/>
              <a:t>nested anonymous </a:t>
            </a:r>
            <a:r>
              <a:rPr lang="en-US" dirty="0"/>
              <a:t>block.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2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blocks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a number variable without explicitly assigning the variable causes the initial </a:t>
            </a:r>
            <a:r>
              <a:rPr lang="en-US" dirty="0" smtClean="0"/>
              <a:t>value to </a:t>
            </a:r>
            <a:r>
              <a:rPr lang="en-US" dirty="0"/>
              <a:t>be null. </a:t>
            </a:r>
            <a:endParaRPr lang="en-US" dirty="0" smtClean="0"/>
          </a:p>
          <a:p>
            <a:r>
              <a:rPr lang="en-US" dirty="0" smtClean="0"/>
              <a:t>That’s </a:t>
            </a:r>
            <a:r>
              <a:rPr lang="en-US" dirty="0"/>
              <a:t>because the declaration block does two things:</a:t>
            </a:r>
          </a:p>
          <a:p>
            <a:pPr marL="274320" lvl="1" indent="0">
              <a:buNone/>
            </a:pPr>
            <a:r>
              <a:rPr lang="en-US" dirty="0"/>
              <a:t>■ Defines the variable by giving it a name and data type</a:t>
            </a:r>
          </a:p>
          <a:p>
            <a:pPr marL="274320" lvl="1" indent="0">
              <a:buNone/>
            </a:pPr>
            <a:r>
              <a:rPr lang="en-US" dirty="0"/>
              <a:t>■ Assigns an implicit null value to the variable</a:t>
            </a:r>
          </a:p>
          <a:p>
            <a:r>
              <a:rPr lang="en-US" dirty="0"/>
              <a:t>As a strongly typed programming language, PL/SQL assigns a null value implicitly to </a:t>
            </a:r>
            <a:r>
              <a:rPr lang="en-US" dirty="0" smtClean="0"/>
              <a:t>any variable </a:t>
            </a:r>
            <a:r>
              <a:rPr lang="en-US" dirty="0"/>
              <a:t>that you haven’t assigned a value to.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variables must be defined in the </a:t>
            </a:r>
            <a:r>
              <a:rPr lang="en-US" dirty="0" smtClean="0"/>
              <a:t>language, which </a:t>
            </a:r>
            <a:r>
              <a:rPr lang="en-US" dirty="0"/>
              <a:t>means you declare them by giving them a name and type and by assigning them a value.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blocks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563" y="2194560"/>
            <a:ext cx="5735781" cy="3977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SQL&gt; DECLARE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2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lv_input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VARCHAR2(10) := '&amp;input';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3 BEGIN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4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dbms_output.put_line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('['||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lv_input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||']');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5 EXCEPTION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6 WHEN OTHERS THEN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7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dbms_output.put_line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(SQLERRM);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8 END;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9 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Note: Will Generate Error, Guess Why?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5827776" cy="3977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SQL&gt; DECLARE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2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lv_input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VARCHAR2(10);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3 BEGIN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4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lv_input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:= '&amp;input';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5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dbms_output.put_line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('['||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lv_input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||']');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6 EXCEPTION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7 WHEN OTHERS THEN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8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dbms_output.put_line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(SQLERRM);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9 END;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10 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This code will be managed by the exception handler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blocks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Dynamic assignments also have other behaviors that we need to manage in our programs. 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/>
              <a:t>It doesn’t trigger an exception even though the value is equivalent to a DOUBLE, FLOAT, or</a:t>
            </a:r>
            <a:br>
              <a:rPr lang="en-US" dirty="0"/>
            </a:br>
            <a:r>
              <a:rPr lang="en-US" dirty="0"/>
              <a:t>NUMBER data type while the assignment target (left operand) variable’s data type is an INTEGER.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SQL&gt; DECLARE</a:t>
            </a:r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 err="1"/>
              <a:t>lv_input</a:t>
            </a:r>
            <a:r>
              <a:rPr lang="en-US" dirty="0"/>
              <a:t> INTEGER;</a:t>
            </a:r>
          </a:p>
          <a:p>
            <a:pPr marL="0" indent="0">
              <a:buNone/>
            </a:pPr>
            <a:r>
              <a:rPr lang="en-US" dirty="0"/>
              <a:t>3 BEGIN</a:t>
            </a:r>
          </a:p>
          <a:p>
            <a:pPr marL="0" indent="0">
              <a:buNone/>
            </a:pPr>
            <a:r>
              <a:rPr lang="en-US" dirty="0"/>
              <a:t>4 </a:t>
            </a:r>
            <a:r>
              <a:rPr lang="en-US" dirty="0" err="1"/>
              <a:t>lv_input</a:t>
            </a:r>
            <a:r>
              <a:rPr lang="en-US" dirty="0"/>
              <a:t> := 4.67;</a:t>
            </a:r>
          </a:p>
          <a:p>
            <a:pPr marL="0" indent="0">
              <a:buNone/>
            </a:pPr>
            <a:r>
              <a:rPr lang="en-US" dirty="0"/>
              <a:t>5 </a:t>
            </a:r>
            <a:r>
              <a:rPr lang="en-US" dirty="0" err="1"/>
              <a:t>dbms_output.put_line</a:t>
            </a:r>
            <a:r>
              <a:rPr lang="en-US" dirty="0"/>
              <a:t>('['||</a:t>
            </a:r>
            <a:r>
              <a:rPr lang="en-US" dirty="0" err="1"/>
              <a:t>lv_input</a:t>
            </a:r>
            <a:r>
              <a:rPr lang="en-US" dirty="0"/>
              <a:t>||']');</a:t>
            </a:r>
          </a:p>
          <a:p>
            <a:pPr marL="0" indent="0">
              <a:buNone/>
            </a:pPr>
            <a:r>
              <a:rPr lang="en-US" dirty="0"/>
              <a:t>6 EXCEPTION</a:t>
            </a:r>
          </a:p>
          <a:p>
            <a:pPr marL="0" indent="0">
              <a:buNone/>
            </a:pPr>
            <a:r>
              <a:rPr lang="en-US" dirty="0"/>
              <a:t>7 WHEN OTHERS THEN</a:t>
            </a:r>
          </a:p>
          <a:p>
            <a:pPr marL="0" indent="0">
              <a:buNone/>
            </a:pPr>
            <a:r>
              <a:rPr lang="en-US" dirty="0"/>
              <a:t>8 </a:t>
            </a:r>
            <a:r>
              <a:rPr lang="en-US" dirty="0" err="1"/>
              <a:t>dbms_output.put_line</a:t>
            </a:r>
            <a:r>
              <a:rPr lang="en-US" dirty="0"/>
              <a:t>('['||SQLERRM||']');</a:t>
            </a:r>
          </a:p>
          <a:p>
            <a:pPr marL="0" indent="0">
              <a:buNone/>
            </a:pPr>
            <a:r>
              <a:rPr lang="en-US" dirty="0"/>
              <a:t>9 END;</a:t>
            </a:r>
          </a:p>
          <a:p>
            <a:pPr marL="0" indent="0">
              <a:buNone/>
            </a:pPr>
            <a:r>
              <a:rPr lang="en-US" dirty="0"/>
              <a:t>10 /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FDE3-12FA-434C-8661-2A679BCCC688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blocks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assignment operator is not the lone operator in the PL/SQL programming language.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equal sign (=) to check for matching values</a:t>
            </a:r>
            <a:br>
              <a:rPr lang="en-US" dirty="0"/>
            </a:br>
            <a:r>
              <a:rPr lang="en-US" dirty="0"/>
              <a:t>■ The standard greater than symbol or less than symbol with or without an equal sign </a:t>
            </a:r>
            <a:r>
              <a:rPr lang="en-US" dirty="0" smtClean="0"/>
              <a:t>(&gt;,&gt;=, </a:t>
            </a:r>
            <a:r>
              <a:rPr lang="en-US" dirty="0"/>
              <a:t>&lt;, or &lt;=) as a comparison operator to check for inequalities</a:t>
            </a:r>
            <a:br>
              <a:rPr lang="en-US" dirty="0"/>
            </a:br>
            <a:r>
              <a:rPr lang="en-US" dirty="0"/>
              <a:t>■ The negation (&lt;&gt;, !=, ~=, or ^=) comparison operators to check for nonmatching values </a:t>
            </a:r>
            <a:br>
              <a:rPr lang="en-US" dirty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FDE3-12FA-434C-8661-2A679BCCC688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define CURSOR statements in the declaration section. CURSOR statements let you </a:t>
            </a:r>
            <a:r>
              <a:rPr lang="en-US" dirty="0" smtClean="0"/>
              <a:t>bring data </a:t>
            </a:r>
            <a:r>
              <a:rPr lang="en-US" dirty="0"/>
              <a:t>from tables and views into your PL/SQL programs. </a:t>
            </a:r>
          </a:p>
          <a:p>
            <a:r>
              <a:rPr lang="en-US" dirty="0" smtClean="0"/>
              <a:t>A </a:t>
            </a:r>
            <a:r>
              <a:rPr lang="en-US" dirty="0"/>
              <a:t>CURSOR statement can have zero </a:t>
            </a:r>
            <a:r>
              <a:rPr lang="en-US" dirty="0" smtClean="0"/>
              <a:t>or many </a:t>
            </a:r>
            <a:r>
              <a:rPr lang="en-US" dirty="0"/>
              <a:t>formal parameters. </a:t>
            </a:r>
            <a:endParaRPr lang="en-US" dirty="0" smtClean="0"/>
          </a:p>
          <a:p>
            <a:r>
              <a:rPr lang="en-US" dirty="0" smtClean="0"/>
              <a:t>CURSOR </a:t>
            </a:r>
            <a:r>
              <a:rPr lang="en-US" dirty="0"/>
              <a:t>parameters are </a:t>
            </a:r>
            <a:r>
              <a:rPr lang="en-US" i="1" dirty="0"/>
              <a:t>pass-by-value</a:t>
            </a:r>
            <a:r>
              <a:rPr lang="en-US" dirty="0"/>
              <a:t>, or IN-only mode only variables. 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DETAILS FOLLOWS A COMPLETE CHAPTER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 addition to anonymous block programs, you can also have the following:</a:t>
            </a:r>
            <a:br>
              <a:rPr lang="en-US" dirty="0"/>
            </a:br>
            <a:r>
              <a:rPr lang="en-US" dirty="0"/>
              <a:t>■ </a:t>
            </a:r>
            <a:r>
              <a:rPr lang="en-US" dirty="0">
                <a:solidFill>
                  <a:srgbClr val="FF0000"/>
                </a:solidFill>
              </a:rPr>
              <a:t>Nested anonymous block </a:t>
            </a:r>
            <a:r>
              <a:rPr lang="en-US" dirty="0"/>
              <a:t>programs in the </a:t>
            </a:r>
            <a:r>
              <a:rPr lang="en-US" i="1" dirty="0"/>
              <a:t>execution </a:t>
            </a:r>
            <a:r>
              <a:rPr lang="en-US" dirty="0"/>
              <a:t>section of anonymous blocks</a:t>
            </a:r>
            <a:br>
              <a:rPr lang="en-US" dirty="0"/>
            </a:br>
            <a:r>
              <a:rPr lang="en-US" dirty="0"/>
              <a:t>■ </a:t>
            </a:r>
            <a:r>
              <a:rPr lang="en-US" dirty="0">
                <a:solidFill>
                  <a:srgbClr val="FF0000"/>
                </a:solidFill>
              </a:rPr>
              <a:t>Local named block </a:t>
            </a:r>
            <a:r>
              <a:rPr lang="en-US" dirty="0"/>
              <a:t>programs in the </a:t>
            </a:r>
            <a:r>
              <a:rPr lang="en-US" i="1" dirty="0"/>
              <a:t>declaration </a:t>
            </a:r>
            <a:r>
              <a:rPr lang="en-US" dirty="0"/>
              <a:t>section, which in turn can contain</a:t>
            </a:r>
            <a:br>
              <a:rPr lang="en-US" dirty="0"/>
            </a:br>
            <a:r>
              <a:rPr lang="en-US" dirty="0"/>
              <a:t>anonymous and nested blocks of its own</a:t>
            </a:r>
            <a:br>
              <a:rPr lang="en-US" dirty="0"/>
            </a:br>
            <a:r>
              <a:rPr lang="en-US" dirty="0"/>
              <a:t>■ </a:t>
            </a:r>
            <a:r>
              <a:rPr lang="en-US" dirty="0">
                <a:solidFill>
                  <a:srgbClr val="FF0000"/>
                </a:solidFill>
              </a:rPr>
              <a:t>Calls to stored named block </a:t>
            </a:r>
            <a:r>
              <a:rPr lang="en-US" dirty="0"/>
              <a:t>programs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 and Hands On Exercise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264-3ACC-4CE0-8450-4C158F5FBEF1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54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Anonymous Blocks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Nested anonymous blocks</a:t>
            </a:r>
            <a:r>
              <a:rPr lang="en-US" dirty="0"/>
              <a:t> act like the blocks in the example in the preceding section.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That’s because </a:t>
            </a:r>
            <a:r>
              <a:rPr lang="en-US" dirty="0"/>
              <a:t>any program that contains an anonymous block program assumes the </a:t>
            </a:r>
            <a:r>
              <a:rPr lang="en-US" dirty="0" smtClean="0">
                <a:solidFill>
                  <a:srgbClr val="FF0000"/>
                </a:solidFill>
              </a:rPr>
              <a:t>SQL*Plus environment’s </a:t>
            </a:r>
            <a:r>
              <a:rPr lang="en-US" dirty="0">
                <a:solidFill>
                  <a:srgbClr val="FF0000"/>
                </a:solidFill>
              </a:rPr>
              <a:t>role for a stand-alone anonymous block PL/SQL program.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264-3ACC-4CE0-8450-4C158F5FBEF1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2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PL/SQL is a </a:t>
            </a:r>
            <a:r>
              <a:rPr lang="en-US" dirty="0">
                <a:solidFill>
                  <a:srgbClr val="FF0000"/>
                </a:solidFill>
              </a:rPr>
              <a:t>case-insensitive</a:t>
            </a:r>
            <a:r>
              <a:rPr lang="en-US" dirty="0"/>
              <a:t> programming language, like SQL.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P</a:t>
            </a:r>
            <a:r>
              <a:rPr lang="en-US" dirty="0" smtClean="0"/>
              <a:t>rogrammers can </a:t>
            </a:r>
            <a:r>
              <a:rPr lang="en-US" dirty="0" smtClean="0">
                <a:solidFill>
                  <a:srgbClr val="FF0000"/>
                </a:solidFill>
              </a:rPr>
              <a:t>choose their own conventions </a:t>
            </a:r>
            <a:r>
              <a:rPr lang="en-US" dirty="0" smtClean="0"/>
              <a:t>to </a:t>
            </a:r>
            <a:r>
              <a:rPr lang="en-US" dirty="0"/>
              <a:t>apply when writing code. No standard approach exists.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Most programmers </a:t>
            </a:r>
            <a:r>
              <a:rPr lang="en-US" dirty="0"/>
              <a:t>choose to </a:t>
            </a:r>
            <a:r>
              <a:rPr lang="en-US" dirty="0">
                <a:solidFill>
                  <a:srgbClr val="FF0000"/>
                </a:solidFill>
              </a:rPr>
              <a:t>differentiate language components by using various combinations </a:t>
            </a:r>
            <a:r>
              <a:rPr lang="en-US" dirty="0" smtClean="0">
                <a:solidFill>
                  <a:srgbClr val="FF0000"/>
                </a:solidFill>
              </a:rPr>
              <a:t>of uppercase</a:t>
            </a:r>
            <a:r>
              <a:rPr lang="en-US" dirty="0">
                <a:solidFill>
                  <a:srgbClr val="FF0000"/>
                </a:solidFill>
              </a:rPr>
              <a:t>, lowercase, title case, or mixed case</a:t>
            </a:r>
            <a:r>
              <a:rPr lang="en-US" dirty="0"/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0909" y="925856"/>
            <a:ext cx="4447309" cy="515744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108B-F39B-42EE-8430-8DBAE27D8E44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Anonymous Blocks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69848" y="1887794"/>
            <a:ext cx="10058400" cy="43849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-- </a:t>
            </a:r>
            <a:r>
              <a:rPr lang="en-US" dirty="0" err="1" smtClean="0"/>
              <a:t>nested_block.sql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SQL</a:t>
            </a:r>
            <a:r>
              <a:rPr lang="en-US" dirty="0"/>
              <a:t>&gt; DECLARE</a:t>
            </a:r>
          </a:p>
          <a:p>
            <a:pPr marL="0" indent="0">
              <a:buNone/>
            </a:pPr>
            <a:r>
              <a:rPr lang="en-US" dirty="0"/>
              <a:t>2 -- Declare local variable.</a:t>
            </a:r>
          </a:p>
          <a:p>
            <a:pPr marL="0" indent="0">
              <a:buNone/>
            </a:pPr>
            <a:r>
              <a:rPr lang="en-US" dirty="0"/>
              <a:t>3 </a:t>
            </a:r>
            <a:r>
              <a:rPr lang="en-US" dirty="0" err="1"/>
              <a:t>lv_input</a:t>
            </a:r>
            <a:r>
              <a:rPr lang="en-US" dirty="0"/>
              <a:t> VARCHAR2(30) DEFAULT 'OUTER';</a:t>
            </a:r>
          </a:p>
          <a:p>
            <a:pPr marL="0" indent="0">
              <a:buNone/>
            </a:pPr>
            <a:r>
              <a:rPr lang="en-US" dirty="0"/>
              <a:t>4 BEGIN</a:t>
            </a:r>
          </a:p>
          <a:p>
            <a:pPr marL="0" indent="0">
              <a:buNone/>
            </a:pPr>
            <a:r>
              <a:rPr lang="en-US" dirty="0"/>
              <a:t>5 -- Print the value before the inner block.</a:t>
            </a:r>
          </a:p>
          <a:p>
            <a:pPr marL="0" indent="0">
              <a:buNone/>
            </a:pPr>
            <a:r>
              <a:rPr lang="en-US" dirty="0"/>
              <a:t>6 </a:t>
            </a:r>
            <a:r>
              <a:rPr lang="en-US" dirty="0" err="1"/>
              <a:t>dbms_output.put_line</a:t>
            </a:r>
            <a:r>
              <a:rPr lang="en-US" dirty="0"/>
              <a:t>('Outer block ['||</a:t>
            </a:r>
            <a:r>
              <a:rPr lang="en-US" dirty="0" err="1"/>
              <a:t>lv_input</a:t>
            </a:r>
            <a:r>
              <a:rPr lang="en-US" dirty="0"/>
              <a:t>||']');</a:t>
            </a:r>
          </a:p>
          <a:p>
            <a:pPr marL="0" indent="0">
              <a:buNone/>
            </a:pPr>
            <a:r>
              <a:rPr lang="en-US" dirty="0"/>
              <a:t>7</a:t>
            </a:r>
          </a:p>
          <a:p>
            <a:pPr marL="0" indent="0">
              <a:buNone/>
            </a:pPr>
            <a:r>
              <a:rPr lang="en-US" dirty="0"/>
              <a:t>8 -- Nested block.</a:t>
            </a:r>
          </a:p>
          <a:p>
            <a:pPr marL="0" indent="0">
              <a:buNone/>
            </a:pPr>
            <a:r>
              <a:rPr lang="en-US" dirty="0"/>
              <a:t>9 BEGIN</a:t>
            </a:r>
          </a:p>
          <a:p>
            <a:pPr marL="0" indent="0">
              <a:buNone/>
            </a:pPr>
            <a:r>
              <a:rPr lang="en-US" dirty="0"/>
              <a:t>10 -- Print the value before the assignment.</a:t>
            </a:r>
          </a:p>
          <a:p>
            <a:pPr marL="0" indent="0">
              <a:buNone/>
            </a:pPr>
            <a:r>
              <a:rPr lang="en-US" dirty="0"/>
              <a:t>11 </a:t>
            </a:r>
            <a:r>
              <a:rPr lang="en-US" dirty="0" err="1"/>
              <a:t>dbms_output.put_line</a:t>
            </a:r>
            <a:r>
              <a:rPr lang="en-US" dirty="0"/>
              <a:t>('Inner block ['||</a:t>
            </a:r>
            <a:r>
              <a:rPr lang="en-US" dirty="0" err="1"/>
              <a:t>lv_input</a:t>
            </a:r>
            <a:r>
              <a:rPr lang="en-US" dirty="0"/>
              <a:t>||']');</a:t>
            </a:r>
          </a:p>
          <a:p>
            <a:pPr marL="0" indent="0">
              <a:buNone/>
            </a:pPr>
            <a:r>
              <a:rPr lang="en-US" dirty="0"/>
              <a:t>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52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484633"/>
            <a:ext cx="10058400" cy="56875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13 -- Assign new value to variable.</a:t>
            </a:r>
          </a:p>
          <a:p>
            <a:pPr marL="0" indent="0">
              <a:buNone/>
            </a:pPr>
            <a:r>
              <a:rPr lang="en-US" dirty="0"/>
              <a:t>14 </a:t>
            </a:r>
            <a:r>
              <a:rPr lang="en-US" dirty="0" err="1"/>
              <a:t>lv_input</a:t>
            </a:r>
            <a:r>
              <a:rPr lang="en-US" dirty="0"/>
              <a:t> := 'INNER';</a:t>
            </a:r>
          </a:p>
          <a:p>
            <a:pPr marL="0" indent="0">
              <a:buNone/>
            </a:pPr>
            <a:r>
              <a:rPr lang="en-US" dirty="0"/>
              <a:t>15</a:t>
            </a:r>
          </a:p>
          <a:p>
            <a:pPr marL="0" indent="0">
              <a:buNone/>
            </a:pPr>
            <a:r>
              <a:rPr lang="en-US" dirty="0"/>
              <a:t>16 -- Print the value after the assignment.</a:t>
            </a:r>
          </a:p>
          <a:p>
            <a:pPr marL="0" indent="0">
              <a:buNone/>
            </a:pPr>
            <a:r>
              <a:rPr lang="en-US" dirty="0"/>
              <a:t>17 </a:t>
            </a:r>
            <a:r>
              <a:rPr lang="en-US" dirty="0" err="1"/>
              <a:t>dbms_output.put_line</a:t>
            </a:r>
            <a:r>
              <a:rPr lang="en-US" dirty="0"/>
              <a:t>('Inner block ['||</a:t>
            </a:r>
            <a:r>
              <a:rPr lang="en-US" dirty="0" err="1"/>
              <a:t>lv_input</a:t>
            </a:r>
            <a:r>
              <a:rPr lang="en-US" dirty="0"/>
              <a:t>||']');</a:t>
            </a:r>
          </a:p>
          <a:p>
            <a:pPr marL="0" indent="0">
              <a:buNone/>
            </a:pPr>
            <a:r>
              <a:rPr lang="en-US" dirty="0"/>
              <a:t>18 END;</a:t>
            </a:r>
          </a:p>
          <a:p>
            <a:pPr marL="0" indent="0">
              <a:buNone/>
            </a:pPr>
            <a:r>
              <a:rPr lang="en-US" dirty="0"/>
              <a:t>19</a:t>
            </a:r>
          </a:p>
          <a:p>
            <a:pPr marL="0" indent="0">
              <a:buNone/>
            </a:pPr>
            <a:r>
              <a:rPr lang="en-US" dirty="0"/>
              <a:t>20 -- Print the value after the nested block.</a:t>
            </a:r>
          </a:p>
          <a:p>
            <a:pPr marL="0" indent="0">
              <a:buNone/>
            </a:pPr>
            <a:r>
              <a:rPr lang="en-US" dirty="0"/>
              <a:t>21 </a:t>
            </a:r>
            <a:r>
              <a:rPr lang="en-US" dirty="0" err="1"/>
              <a:t>dbms_output.put_line</a:t>
            </a:r>
            <a:r>
              <a:rPr lang="en-US" dirty="0"/>
              <a:t>('Outer block ['||</a:t>
            </a:r>
            <a:r>
              <a:rPr lang="en-US" dirty="0" err="1"/>
              <a:t>lv_input</a:t>
            </a:r>
            <a:r>
              <a:rPr lang="en-US" dirty="0"/>
              <a:t>||']');</a:t>
            </a:r>
          </a:p>
          <a:p>
            <a:pPr marL="0" indent="0">
              <a:buNone/>
            </a:pPr>
            <a:r>
              <a:rPr lang="en-US" dirty="0"/>
              <a:t>22 EXCEPTION</a:t>
            </a:r>
          </a:p>
          <a:p>
            <a:pPr marL="0" indent="0">
              <a:buNone/>
            </a:pPr>
            <a:r>
              <a:rPr lang="en-US" dirty="0"/>
              <a:t>23 WHEN OTHERS THEN</a:t>
            </a:r>
          </a:p>
          <a:p>
            <a:pPr marL="0" indent="0">
              <a:buNone/>
            </a:pPr>
            <a:r>
              <a:rPr lang="en-US" dirty="0"/>
              <a:t>24 </a:t>
            </a:r>
            <a:r>
              <a:rPr lang="en-US" dirty="0" err="1"/>
              <a:t>dbms_output.put_line</a:t>
            </a:r>
            <a:r>
              <a:rPr lang="en-US" dirty="0"/>
              <a:t>('Exception ['||SQLERRM||']');</a:t>
            </a:r>
          </a:p>
          <a:p>
            <a:pPr marL="0" indent="0">
              <a:buNone/>
            </a:pPr>
            <a:r>
              <a:rPr lang="en-US" dirty="0"/>
              <a:t>25 END;</a:t>
            </a:r>
          </a:p>
          <a:p>
            <a:pPr marL="0" indent="0">
              <a:buNone/>
            </a:pPr>
            <a:r>
              <a:rPr lang="en-US" dirty="0"/>
              <a:t>26 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51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Anonymous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logic </a:t>
            </a:r>
            <a:r>
              <a:rPr lang="en-US" dirty="0"/>
              <a:t>and access are the same when you embed nested anonymous blocks in stored </a:t>
            </a:r>
            <a:r>
              <a:rPr lang="en-US" dirty="0" smtClean="0"/>
              <a:t>subroutines, such </a:t>
            </a:r>
            <a:r>
              <a:rPr lang="en-US" dirty="0"/>
              <a:t>as functions, procedures, packages, or object types.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79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Anonymous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-- nested_block_2.sql</a:t>
            </a:r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/>
              <a:t>SERVEROUTPUT ON SIZE UNLIMITED</a:t>
            </a:r>
          </a:p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/>
              <a:t> -- Declare local variable.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lv_outer</a:t>
            </a:r>
            <a:r>
              <a:rPr lang="en-US" dirty="0"/>
              <a:t> VARCHAR2(30) DEFAULT 'OUTER';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lv_active</a:t>
            </a:r>
            <a:r>
              <a:rPr lang="en-US" dirty="0"/>
              <a:t> VARCHAR2(30) DEFAULT 'OUTER';</a:t>
            </a:r>
          </a:p>
          <a:p>
            <a:pPr marL="0" indent="0">
              <a:buNone/>
            </a:pPr>
            <a:r>
              <a:rPr lang="en-US" dirty="0"/>
              <a:t> BEGIN</a:t>
            </a:r>
          </a:p>
          <a:p>
            <a:pPr marL="0" indent="0">
              <a:buNone/>
            </a:pPr>
            <a:r>
              <a:rPr lang="en-US" dirty="0"/>
              <a:t> -- Print the value before the inner block.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dbms_output.put_line</a:t>
            </a:r>
            <a:r>
              <a:rPr lang="en-US" dirty="0"/>
              <a:t>('Outer ['||</a:t>
            </a:r>
            <a:r>
              <a:rPr lang="en-US" dirty="0" err="1"/>
              <a:t>lv_outer</a:t>
            </a:r>
            <a:r>
              <a:rPr lang="en-US" dirty="0"/>
              <a:t>||']['||</a:t>
            </a:r>
            <a:r>
              <a:rPr lang="en-US" dirty="0" err="1"/>
              <a:t>lv_active</a:t>
            </a:r>
            <a:r>
              <a:rPr lang="en-US" dirty="0"/>
              <a:t>||']');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39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484633"/>
            <a:ext cx="10058400" cy="56875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 -- Nested block.</a:t>
            </a:r>
          </a:p>
          <a:p>
            <a:pPr marL="0" indent="0">
              <a:buNone/>
            </a:pPr>
            <a:r>
              <a:rPr lang="en-US" sz="2600" dirty="0"/>
              <a:t> DECLARE</a:t>
            </a:r>
          </a:p>
          <a:p>
            <a:pPr marL="0" indent="0">
              <a:buNone/>
            </a:pPr>
            <a:r>
              <a:rPr lang="en-US" sz="2600" dirty="0"/>
              <a:t> -- Declare local variable.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err="1"/>
              <a:t>lv_active</a:t>
            </a:r>
            <a:r>
              <a:rPr lang="en-US" sz="2600" dirty="0"/>
              <a:t> VARCHAR2(30) DEFAULT 'INNER</a:t>
            </a:r>
            <a:r>
              <a:rPr lang="en-US" sz="2600" dirty="0" smtClean="0"/>
              <a:t>';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BEGIN</a:t>
            </a:r>
          </a:p>
          <a:p>
            <a:pPr marL="0" indent="0">
              <a:buNone/>
            </a:pPr>
            <a:r>
              <a:rPr lang="en-US" sz="2600" dirty="0"/>
              <a:t> -- Print the value before the assignment.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err="1"/>
              <a:t>dbms_output.put_line</a:t>
            </a:r>
            <a:r>
              <a:rPr lang="en-US" sz="2600" dirty="0"/>
              <a:t>('Inner ['||</a:t>
            </a:r>
            <a:r>
              <a:rPr lang="en-US" sz="2600" dirty="0" err="1"/>
              <a:t>lv_outer</a:t>
            </a:r>
            <a:r>
              <a:rPr lang="en-US" sz="2600" dirty="0"/>
              <a:t>||']['||</a:t>
            </a:r>
            <a:r>
              <a:rPr lang="en-US" sz="2600" dirty="0" err="1"/>
              <a:t>lv_active</a:t>
            </a:r>
            <a:r>
              <a:rPr lang="en-US" sz="2600" dirty="0" smtClean="0"/>
              <a:t>||']');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-- Assign new value to variable.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err="1"/>
              <a:t>lv_outer</a:t>
            </a:r>
            <a:r>
              <a:rPr lang="en-US" sz="2600" dirty="0"/>
              <a:t> := 'INNER</a:t>
            </a:r>
            <a:r>
              <a:rPr lang="en-US" sz="2600" dirty="0" smtClean="0"/>
              <a:t>';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-- Print the value after the assignment.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err="1"/>
              <a:t>dbms_output.put_line</a:t>
            </a:r>
            <a:r>
              <a:rPr lang="en-US" sz="2600" dirty="0"/>
              <a:t>('Inner ['||</a:t>
            </a:r>
            <a:r>
              <a:rPr lang="en-US" sz="2600" dirty="0" err="1"/>
              <a:t>lv_outer</a:t>
            </a:r>
            <a:r>
              <a:rPr lang="en-US" sz="2600" dirty="0"/>
              <a:t>||']['||</a:t>
            </a:r>
            <a:r>
              <a:rPr lang="en-US" sz="2600" dirty="0" err="1"/>
              <a:t>lv_active</a:t>
            </a:r>
            <a:r>
              <a:rPr lang="en-US" sz="2600" dirty="0"/>
              <a:t>||']');</a:t>
            </a:r>
          </a:p>
          <a:p>
            <a:pPr marL="0" indent="0">
              <a:buNone/>
            </a:pPr>
            <a:r>
              <a:rPr lang="en-US" sz="2600" dirty="0"/>
              <a:t> END</a:t>
            </a:r>
            <a:r>
              <a:rPr lang="en-US" dirty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30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484632"/>
            <a:ext cx="10058400" cy="56875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-- Print the value after the nested block.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dbms_output.put_line</a:t>
            </a:r>
            <a:r>
              <a:rPr lang="en-US" dirty="0"/>
              <a:t>('Outer ['||</a:t>
            </a:r>
            <a:r>
              <a:rPr lang="en-US" dirty="0" err="1"/>
              <a:t>lv_outer</a:t>
            </a:r>
            <a:r>
              <a:rPr lang="en-US" dirty="0"/>
              <a:t>||']['||</a:t>
            </a:r>
            <a:r>
              <a:rPr lang="en-US" dirty="0" err="1"/>
              <a:t>lv_active</a:t>
            </a:r>
            <a:r>
              <a:rPr lang="en-US" dirty="0"/>
              <a:t>||']');</a:t>
            </a:r>
          </a:p>
          <a:p>
            <a:pPr marL="0" indent="0">
              <a:buNone/>
            </a:pPr>
            <a:r>
              <a:rPr lang="en-US" dirty="0"/>
              <a:t> EXCEPTION</a:t>
            </a:r>
          </a:p>
          <a:p>
            <a:pPr marL="0" indent="0">
              <a:buNone/>
            </a:pPr>
            <a:r>
              <a:rPr lang="en-US" dirty="0"/>
              <a:t> WHEN OTHERS THEN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dbms_output.put_line</a:t>
            </a:r>
            <a:r>
              <a:rPr lang="en-US" dirty="0"/>
              <a:t>('Exception '||SQLERRM||']');</a:t>
            </a:r>
          </a:p>
          <a:p>
            <a:pPr marL="0" indent="0">
              <a:buNone/>
            </a:pPr>
            <a:r>
              <a:rPr lang="en-US" dirty="0"/>
              <a:t> END;</a:t>
            </a:r>
          </a:p>
          <a:p>
            <a:pPr marL="0" indent="0">
              <a:buNone/>
            </a:pPr>
            <a:r>
              <a:rPr lang="en-US" dirty="0"/>
              <a:t> 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54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Named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have a choice between two named block programs (subroutines)—functions and </a:t>
            </a:r>
            <a:r>
              <a:rPr lang="en-US" dirty="0" smtClean="0"/>
              <a:t>procedures.</a:t>
            </a:r>
          </a:p>
          <a:p>
            <a:r>
              <a:rPr lang="en-US" dirty="0" smtClean="0"/>
              <a:t>Functions </a:t>
            </a:r>
            <a:r>
              <a:rPr lang="en-US" dirty="0"/>
              <a:t>return a value and are typically used as the right operand in right-to-left </a:t>
            </a:r>
            <a:r>
              <a:rPr lang="en-US" dirty="0" smtClean="0"/>
              <a:t>variable assignments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Procedures </a:t>
            </a:r>
            <a:r>
              <a:rPr lang="en-US" dirty="0"/>
              <a:t>are functions that don’t return a value, which would be equivalent to a</a:t>
            </a:r>
            <a:br>
              <a:rPr lang="en-US" dirty="0"/>
            </a:br>
            <a:r>
              <a:rPr lang="en-US" dirty="0"/>
              <a:t>method in Java that returns a void data type.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27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Named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functions and procedures are only useful in the scope of the program unit where </a:t>
            </a:r>
            <a:r>
              <a:rPr lang="en-US" dirty="0" smtClean="0"/>
              <a:t>they’re embedded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implement local functions and procedures in the declaration section of an</a:t>
            </a:r>
            <a:br>
              <a:rPr lang="en-US" dirty="0"/>
            </a:br>
            <a:r>
              <a:rPr lang="en-US" dirty="0"/>
              <a:t>anonymous block or named block. </a:t>
            </a:r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/>
              <a:t>also possible to implement local functions in the </a:t>
            </a:r>
            <a:r>
              <a:rPr lang="en-US" dirty="0" smtClean="0"/>
              <a:t>member functions </a:t>
            </a:r>
            <a:r>
              <a:rPr lang="en-US" dirty="0"/>
              <a:t>and procedures of object types.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done when you implement the object type </a:t>
            </a:r>
            <a:r>
              <a:rPr lang="en-US" dirty="0" smtClean="0"/>
              <a:t>in what’s </a:t>
            </a:r>
            <a:r>
              <a:rPr lang="en-US" dirty="0"/>
              <a:t>known as an </a:t>
            </a:r>
            <a:r>
              <a:rPr lang="en-US" dirty="0">
                <a:solidFill>
                  <a:srgbClr val="FF0000"/>
                </a:solidFill>
              </a:rPr>
              <a:t>object body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484632"/>
            <a:ext cx="10058400" cy="5687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-- </a:t>
            </a:r>
            <a:r>
              <a:rPr lang="en-US" dirty="0" err="1" smtClean="0"/>
              <a:t>local_named_blocks.sql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/>
              <a:t>SERVEROUTPUT ON SIZE UNLIMITED </a:t>
            </a:r>
          </a:p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/>
              <a:t> -- Declare local variable.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lv_outer</a:t>
            </a:r>
            <a:r>
              <a:rPr lang="en-US" dirty="0"/>
              <a:t> VARCHAR2(30) DEFAULT 'OUTER';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lv_active</a:t>
            </a:r>
            <a:r>
              <a:rPr lang="en-US" dirty="0"/>
              <a:t> VARCHAR2(30) DEFAULT 'OUTER';</a:t>
            </a:r>
          </a:p>
          <a:p>
            <a:pPr marL="0" indent="0">
              <a:buNone/>
            </a:pPr>
            <a:r>
              <a:rPr lang="en-US" dirty="0"/>
              <a:t> -- A local procedure without any formal parameters.</a:t>
            </a:r>
          </a:p>
          <a:p>
            <a:pPr marL="0" indent="0">
              <a:buNone/>
            </a:pPr>
            <a:r>
              <a:rPr lang="en-US" dirty="0"/>
              <a:t> PROCEDURE </a:t>
            </a:r>
            <a:r>
              <a:rPr lang="en-US" dirty="0" err="1"/>
              <a:t>local_named</a:t>
            </a:r>
            <a:r>
              <a:rPr lang="en-US" dirty="0"/>
              <a:t> IS</a:t>
            </a:r>
          </a:p>
          <a:p>
            <a:pPr marL="0" indent="0">
              <a:buNone/>
            </a:pPr>
            <a:r>
              <a:rPr lang="en-US" dirty="0"/>
              <a:t> -- Declare local variable.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lv_active</a:t>
            </a:r>
            <a:r>
              <a:rPr lang="en-US" dirty="0"/>
              <a:t> VARCHAR2(30) DEFAULT 'INNER';</a:t>
            </a:r>
          </a:p>
          <a:p>
            <a:pPr marL="0" indent="0">
              <a:buNone/>
            </a:pPr>
            <a:r>
              <a:rPr lang="en-US" dirty="0"/>
              <a:t> BEGIN</a:t>
            </a:r>
          </a:p>
          <a:p>
            <a:pPr marL="0" indent="0">
              <a:buNone/>
            </a:pPr>
            <a:r>
              <a:rPr lang="en-US" dirty="0"/>
              <a:t> -- Print the value before the assignment.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dbms_output.put_line</a:t>
            </a:r>
            <a:r>
              <a:rPr lang="en-US" dirty="0" smtClean="0"/>
              <a:t>( </a:t>
            </a:r>
            <a:r>
              <a:rPr lang="en-US" dirty="0"/>
              <a:t>'Inner ['||</a:t>
            </a:r>
            <a:r>
              <a:rPr lang="en-US" dirty="0" err="1"/>
              <a:t>lv_outer</a:t>
            </a:r>
            <a:r>
              <a:rPr lang="en-US" dirty="0"/>
              <a:t>||']['||</a:t>
            </a:r>
            <a:r>
              <a:rPr lang="en-US" dirty="0" err="1"/>
              <a:t>lv_active</a:t>
            </a:r>
            <a:r>
              <a:rPr lang="en-US" dirty="0" smtClean="0"/>
              <a:t>||']');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-- Assign new value to variable.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lv_active</a:t>
            </a:r>
            <a:r>
              <a:rPr lang="en-US" dirty="0"/>
              <a:t>:= 'INNER</a:t>
            </a:r>
            <a:r>
              <a:rPr lang="en-US" dirty="0" smtClean="0"/>
              <a:t>';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-- Print the value after the assignment.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dbms_output.put_line</a:t>
            </a:r>
            <a:r>
              <a:rPr lang="en-US" dirty="0" smtClean="0"/>
              <a:t>('Inner </a:t>
            </a:r>
            <a:r>
              <a:rPr lang="en-US" dirty="0"/>
              <a:t>['||</a:t>
            </a:r>
            <a:r>
              <a:rPr lang="en-US" dirty="0" err="1"/>
              <a:t>lv_outer</a:t>
            </a:r>
            <a:r>
              <a:rPr lang="en-US" dirty="0"/>
              <a:t>||']['||</a:t>
            </a:r>
            <a:r>
              <a:rPr lang="en-US" dirty="0" err="1"/>
              <a:t>lv_active</a:t>
            </a:r>
            <a:r>
              <a:rPr lang="en-US" dirty="0"/>
              <a:t>||']');</a:t>
            </a:r>
          </a:p>
          <a:p>
            <a:pPr marL="0" indent="0">
              <a:buNone/>
            </a:pPr>
            <a:r>
              <a:rPr lang="en-US" dirty="0"/>
              <a:t> END </a:t>
            </a:r>
            <a:r>
              <a:rPr lang="en-US" dirty="0" err="1"/>
              <a:t>local_named</a:t>
            </a:r>
            <a:r>
              <a:rPr lang="en-US" dirty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484632"/>
            <a:ext cx="10058400" cy="5687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-- Print the value before the inner block.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dbms_output.put_line</a:t>
            </a:r>
            <a:r>
              <a:rPr lang="en-US" dirty="0" smtClean="0"/>
              <a:t>( </a:t>
            </a:r>
            <a:r>
              <a:rPr lang="en-US" dirty="0"/>
              <a:t>'Outer ['||</a:t>
            </a:r>
            <a:r>
              <a:rPr lang="en-US" dirty="0" err="1"/>
              <a:t>lv_outer</a:t>
            </a:r>
            <a:r>
              <a:rPr lang="en-US" dirty="0"/>
              <a:t>||']['||</a:t>
            </a:r>
            <a:r>
              <a:rPr lang="en-US" dirty="0" err="1"/>
              <a:t>lv_active</a:t>
            </a:r>
            <a:r>
              <a:rPr lang="en-US" dirty="0" smtClean="0"/>
              <a:t>||']');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-- Call to the locally declared named procedure.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local_named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-- Print the value after the nested block.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dbms_output.put_line</a:t>
            </a:r>
            <a:r>
              <a:rPr lang="en-US" dirty="0" smtClean="0"/>
              <a:t>('Outer </a:t>
            </a:r>
            <a:r>
              <a:rPr lang="en-US" dirty="0"/>
              <a:t>['||</a:t>
            </a:r>
            <a:r>
              <a:rPr lang="en-US" dirty="0" err="1"/>
              <a:t>lv_outer</a:t>
            </a:r>
            <a:r>
              <a:rPr lang="en-US" dirty="0"/>
              <a:t>||']['||</a:t>
            </a:r>
            <a:r>
              <a:rPr lang="en-US" dirty="0" err="1"/>
              <a:t>lv_active</a:t>
            </a:r>
            <a:r>
              <a:rPr lang="en-US" dirty="0"/>
              <a:t>||']');</a:t>
            </a:r>
          </a:p>
          <a:p>
            <a:pPr marL="0" indent="0">
              <a:buNone/>
            </a:pPr>
            <a:r>
              <a:rPr lang="en-US" dirty="0"/>
              <a:t> EXCEPTION</a:t>
            </a:r>
          </a:p>
          <a:p>
            <a:pPr marL="0" indent="0">
              <a:buNone/>
            </a:pPr>
            <a:r>
              <a:rPr lang="en-US" dirty="0"/>
              <a:t> WHEN OTHERS THEN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dbms_output.put_line</a:t>
            </a:r>
            <a:r>
              <a:rPr lang="en-US" dirty="0"/>
              <a:t>('Exception ['||SQLERRM||']');</a:t>
            </a:r>
          </a:p>
          <a:p>
            <a:pPr marL="0" indent="0">
              <a:buNone/>
            </a:pPr>
            <a:r>
              <a:rPr lang="en-US" dirty="0"/>
              <a:t> END;</a:t>
            </a:r>
          </a:p>
          <a:p>
            <a:pPr marL="0" indent="0">
              <a:buNone/>
            </a:pPr>
            <a:r>
              <a:rPr lang="en-US" dirty="0"/>
              <a:t> 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5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830" y="124414"/>
            <a:ext cx="10058400" cy="1609344"/>
          </a:xfrm>
        </p:spPr>
        <p:txBody>
          <a:bodyPr/>
          <a:lstStyle/>
          <a:p>
            <a:r>
              <a:rPr lang="en-US" dirty="0"/>
              <a:t>Block Structure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69848" y="800100"/>
            <a:ext cx="10058400" cy="57784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PL/SQL requires only the </a:t>
            </a:r>
            <a:r>
              <a:rPr lang="en-US" sz="2200" dirty="0">
                <a:solidFill>
                  <a:srgbClr val="FF0000"/>
                </a:solidFill>
              </a:rPr>
              <a:t>execution section </a:t>
            </a:r>
            <a:r>
              <a:rPr lang="en-US" sz="2200" dirty="0"/>
              <a:t>for an </a:t>
            </a:r>
            <a:r>
              <a:rPr lang="en-US" sz="2200" dirty="0" smtClean="0"/>
              <a:t>anonymous block program.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execution section starts with a </a:t>
            </a:r>
            <a:r>
              <a:rPr lang="en-US" sz="2200" dirty="0">
                <a:solidFill>
                  <a:srgbClr val="FF0000"/>
                </a:solidFill>
              </a:rPr>
              <a:t>BEGIN</a:t>
            </a:r>
            <a:r>
              <a:rPr lang="en-US" sz="2200" dirty="0"/>
              <a:t> keyword and stops at the beginning </a:t>
            </a:r>
            <a:r>
              <a:rPr lang="en-US" sz="2200" dirty="0" smtClean="0"/>
              <a:t>of the </a:t>
            </a:r>
            <a:r>
              <a:rPr lang="en-US" sz="2200" dirty="0"/>
              <a:t>optional exception block or the </a:t>
            </a:r>
            <a:r>
              <a:rPr lang="en-US" sz="2200" dirty="0">
                <a:solidFill>
                  <a:srgbClr val="FF0000"/>
                </a:solidFill>
              </a:rPr>
              <a:t>END</a:t>
            </a:r>
            <a:r>
              <a:rPr lang="en-US" sz="2200" dirty="0"/>
              <a:t> keyword. </a:t>
            </a: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A </a:t>
            </a:r>
            <a:r>
              <a:rPr lang="en-US" sz="2200" dirty="0"/>
              <a:t>semicolon ends the anonymous </a:t>
            </a:r>
            <a:r>
              <a:rPr lang="en-US" sz="2200" dirty="0" smtClean="0"/>
              <a:t>PL/SQL block </a:t>
            </a:r>
            <a:r>
              <a:rPr lang="en-US" sz="2200" dirty="0"/>
              <a:t>and the </a:t>
            </a:r>
            <a:r>
              <a:rPr lang="en-US" sz="2200" dirty="0">
                <a:solidFill>
                  <a:srgbClr val="FF0000"/>
                </a:solidFill>
              </a:rPr>
              <a:t>forward slash executes the block</a:t>
            </a:r>
            <a:r>
              <a:rPr lang="en-US" sz="2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Declaration sections can contain </a:t>
            </a:r>
            <a:r>
              <a:rPr lang="en-US" sz="2200" dirty="0" smtClean="0"/>
              <a:t>-</a:t>
            </a:r>
          </a:p>
          <a:p>
            <a:pPr lvl="1">
              <a:lnSpc>
                <a:spcPct val="150000"/>
              </a:lnSpc>
            </a:pPr>
            <a:r>
              <a:rPr lang="en-US" sz="1900" dirty="0" smtClean="0">
                <a:solidFill>
                  <a:srgbClr val="FF0000"/>
                </a:solidFill>
              </a:rPr>
              <a:t>variable</a:t>
            </a:r>
            <a:r>
              <a:rPr lang="en-US" sz="1900" dirty="0" smtClean="0"/>
              <a:t> </a:t>
            </a:r>
            <a:r>
              <a:rPr lang="en-US" sz="1900" dirty="0"/>
              <a:t>definitions and declarations, </a:t>
            </a:r>
            <a:endParaRPr lang="en-US" sz="1900" dirty="0" smtClean="0"/>
          </a:p>
          <a:p>
            <a:pPr lvl="1">
              <a:lnSpc>
                <a:spcPct val="150000"/>
              </a:lnSpc>
            </a:pPr>
            <a:r>
              <a:rPr lang="en-US" sz="1900" dirty="0" smtClean="0"/>
              <a:t>user-defined PL/SQL </a:t>
            </a:r>
            <a:r>
              <a:rPr lang="en-US" sz="1900" dirty="0" smtClean="0">
                <a:solidFill>
                  <a:srgbClr val="FF0000"/>
                </a:solidFill>
              </a:rPr>
              <a:t>type </a:t>
            </a:r>
            <a:r>
              <a:rPr lang="en-US" sz="1900" dirty="0">
                <a:solidFill>
                  <a:srgbClr val="FF0000"/>
                </a:solidFill>
              </a:rPr>
              <a:t>definitions</a:t>
            </a:r>
            <a:r>
              <a:rPr lang="en-US" sz="1900" dirty="0"/>
              <a:t>, </a:t>
            </a:r>
            <a:endParaRPr lang="en-US" sz="1900" dirty="0" smtClean="0"/>
          </a:p>
          <a:p>
            <a:pPr lvl="1">
              <a:lnSpc>
                <a:spcPct val="150000"/>
              </a:lnSpc>
            </a:pPr>
            <a:r>
              <a:rPr lang="en-US" sz="1900" dirty="0" smtClean="0">
                <a:solidFill>
                  <a:srgbClr val="FF0000"/>
                </a:solidFill>
              </a:rPr>
              <a:t>cursor</a:t>
            </a:r>
            <a:r>
              <a:rPr lang="en-US" sz="1900" dirty="0" smtClean="0"/>
              <a:t> </a:t>
            </a:r>
            <a:r>
              <a:rPr lang="en-US" sz="1900" dirty="0"/>
              <a:t>definitions, </a:t>
            </a:r>
            <a:endParaRPr lang="en-US" sz="1900" dirty="0" smtClean="0"/>
          </a:p>
          <a:p>
            <a:pPr lvl="1">
              <a:lnSpc>
                <a:spcPct val="150000"/>
              </a:lnSpc>
            </a:pPr>
            <a:r>
              <a:rPr lang="en-US" sz="1900" dirty="0" smtClean="0"/>
              <a:t>reference </a:t>
            </a:r>
            <a:r>
              <a:rPr lang="en-US" sz="1900" dirty="0"/>
              <a:t>cursor definitions, </a:t>
            </a:r>
            <a:endParaRPr lang="en-US" sz="1900" dirty="0" smtClean="0"/>
          </a:p>
          <a:p>
            <a:pPr lvl="1">
              <a:lnSpc>
                <a:spcPct val="150000"/>
              </a:lnSpc>
            </a:pPr>
            <a:r>
              <a:rPr lang="en-US" sz="1900" dirty="0" smtClean="0">
                <a:solidFill>
                  <a:srgbClr val="FF0000"/>
                </a:solidFill>
              </a:rPr>
              <a:t>local </a:t>
            </a:r>
            <a:r>
              <a:rPr lang="en-US" sz="1900" dirty="0">
                <a:solidFill>
                  <a:srgbClr val="FF0000"/>
                </a:solidFill>
              </a:rPr>
              <a:t>function </a:t>
            </a:r>
            <a:r>
              <a:rPr lang="en-US" sz="1900" dirty="0"/>
              <a:t>or </a:t>
            </a:r>
            <a:endParaRPr lang="en-US" sz="1900" dirty="0" smtClean="0"/>
          </a:p>
          <a:p>
            <a:pPr lvl="1">
              <a:lnSpc>
                <a:spcPct val="150000"/>
              </a:lnSpc>
            </a:pPr>
            <a:r>
              <a:rPr lang="en-US" sz="1900" dirty="0" smtClean="0">
                <a:solidFill>
                  <a:srgbClr val="FF0000"/>
                </a:solidFill>
              </a:rPr>
              <a:t>local procedure definitions</a:t>
            </a:r>
            <a:r>
              <a:rPr lang="en-US" sz="1900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A91C-983A-4F14-8843-70A349B57CE9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Hands-On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30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264-3ACC-4CE0-8450-4C158F5FBEF1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80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Named Blocks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difference between a local procedure and a nested block may appear to be small, </a:t>
            </a:r>
            <a:r>
              <a:rPr lang="en-US" dirty="0" smtClean="0"/>
              <a:t>but defining </a:t>
            </a:r>
            <a:r>
              <a:rPr lang="en-US" dirty="0"/>
              <a:t>a local procedure lets you </a:t>
            </a:r>
            <a:r>
              <a:rPr lang="en-US" dirty="0">
                <a:solidFill>
                  <a:srgbClr val="FF0000"/>
                </a:solidFill>
              </a:rPr>
              <a:t>call the logic multiple times </a:t>
            </a:r>
            <a:r>
              <a:rPr lang="en-US" dirty="0"/>
              <a:t>in the same program from a </a:t>
            </a:r>
            <a:r>
              <a:rPr lang="en-US" dirty="0" smtClean="0"/>
              <a:t>single code </a:t>
            </a:r>
            <a:r>
              <a:rPr lang="en-US" dirty="0"/>
              <a:t>base.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approach of putting code logic into a named program is often labeled </a:t>
            </a:r>
            <a:r>
              <a:rPr lang="en-US" i="1" dirty="0" smtClean="0">
                <a:solidFill>
                  <a:srgbClr val="FF0000"/>
                </a:solidFill>
              </a:rPr>
              <a:t>modularity</a:t>
            </a:r>
            <a:r>
              <a:rPr lang="en-US" dirty="0" smtClean="0"/>
              <a:t>, and </a:t>
            </a:r>
            <a:r>
              <a:rPr lang="en-US" dirty="0"/>
              <a:t>it typically </a:t>
            </a:r>
            <a:r>
              <a:rPr lang="en-US" dirty="0">
                <a:solidFill>
                  <a:srgbClr val="FF0000"/>
                </a:solidFill>
              </a:rPr>
              <a:t>improves the clarity of your programming code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 problem with nested </a:t>
            </a:r>
            <a:r>
              <a:rPr lang="en-US" dirty="0">
                <a:solidFill>
                  <a:srgbClr val="FF0000"/>
                </a:solidFill>
              </a:rPr>
              <a:t>named blocks</a:t>
            </a:r>
            <a:r>
              <a:rPr lang="en-US" dirty="0"/>
              <a:t>, however, is that </a:t>
            </a:r>
            <a:r>
              <a:rPr lang="en-US" dirty="0">
                <a:solidFill>
                  <a:srgbClr val="FF0000"/>
                </a:solidFill>
              </a:rPr>
              <a:t>they’re not published blocks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This means </a:t>
            </a:r>
            <a:r>
              <a:rPr lang="en-US" dirty="0"/>
              <a:t>that one function or procedure may call another before it’s defined. This type of </a:t>
            </a:r>
            <a:r>
              <a:rPr lang="en-US" dirty="0" smtClean="0"/>
              <a:t>design problem </a:t>
            </a:r>
            <a:r>
              <a:rPr lang="en-US" dirty="0"/>
              <a:t>is known as </a:t>
            </a:r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scope error</a:t>
            </a:r>
            <a:r>
              <a:rPr lang="en-US" dirty="0" smtClean="0"/>
              <a:t>, </a:t>
            </a:r>
            <a:r>
              <a:rPr lang="en-US" dirty="0"/>
              <a:t>and it raises a compile-time </a:t>
            </a:r>
            <a:r>
              <a:rPr lang="en-US" dirty="0">
                <a:solidFill>
                  <a:srgbClr val="FF0000"/>
                </a:solidFill>
              </a:rPr>
              <a:t>PLS-00313 exception</a:t>
            </a:r>
            <a:r>
              <a:rPr lang="en-US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264-3ACC-4CE0-8450-4C158F5FBEF1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82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5024" y="-13626"/>
            <a:ext cx="10058400" cy="1609344"/>
          </a:xfrm>
        </p:spPr>
        <p:txBody>
          <a:bodyPr/>
          <a:lstStyle/>
          <a:p>
            <a:r>
              <a:rPr lang="en-US" dirty="0"/>
              <a:t>Local Named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1147482"/>
            <a:ext cx="5438528" cy="502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DECLARE</a:t>
            </a:r>
          </a:p>
          <a:p>
            <a:pPr marL="0" indent="0">
              <a:buNone/>
            </a:pPr>
            <a:r>
              <a:rPr lang="en-US" dirty="0"/>
              <a:t> PROCEDURE jack IS</a:t>
            </a:r>
          </a:p>
          <a:p>
            <a:pPr marL="0" indent="0">
              <a:buNone/>
            </a:pPr>
            <a:r>
              <a:rPr lang="en-US" dirty="0"/>
              <a:t> BEGIN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dbms_output.put_line</a:t>
            </a:r>
            <a:r>
              <a:rPr lang="en-US" dirty="0"/>
              <a:t>(hector||' World!');</a:t>
            </a:r>
          </a:p>
          <a:p>
            <a:pPr marL="0" indent="0">
              <a:buNone/>
            </a:pPr>
            <a:r>
              <a:rPr lang="en-US" dirty="0"/>
              <a:t> END jack;</a:t>
            </a:r>
          </a:p>
          <a:p>
            <a:pPr marL="0" indent="0">
              <a:buNone/>
            </a:pPr>
            <a:r>
              <a:rPr lang="en-US" dirty="0"/>
              <a:t> FUNCTION hector RETURN VARCHAR2 IS</a:t>
            </a:r>
          </a:p>
          <a:p>
            <a:pPr marL="0" indent="0">
              <a:buNone/>
            </a:pPr>
            <a:r>
              <a:rPr lang="en-US" dirty="0"/>
              <a:t> BEGIN</a:t>
            </a:r>
          </a:p>
          <a:p>
            <a:pPr marL="0" indent="0">
              <a:buNone/>
            </a:pPr>
            <a:r>
              <a:rPr lang="en-US" dirty="0"/>
              <a:t> RETURN 'Hello';</a:t>
            </a:r>
          </a:p>
          <a:p>
            <a:pPr marL="0" indent="0">
              <a:buNone/>
            </a:pPr>
            <a:r>
              <a:rPr lang="en-US" dirty="0"/>
              <a:t> END hector;</a:t>
            </a:r>
          </a:p>
          <a:p>
            <a:pPr marL="0" indent="0">
              <a:buNone/>
            </a:pPr>
            <a:r>
              <a:rPr lang="en-US" dirty="0"/>
              <a:t> BEGIN</a:t>
            </a:r>
          </a:p>
          <a:p>
            <a:pPr marL="0" indent="0">
              <a:buNone/>
            </a:pPr>
            <a:r>
              <a:rPr lang="en-US" dirty="0"/>
              <a:t> jack;</a:t>
            </a:r>
          </a:p>
          <a:p>
            <a:pPr marL="0" indent="0">
              <a:buNone/>
            </a:pPr>
            <a:r>
              <a:rPr lang="en-US" dirty="0"/>
              <a:t> END;</a:t>
            </a:r>
          </a:p>
          <a:p>
            <a:pPr marL="0" indent="0">
              <a:buNone/>
            </a:pPr>
            <a:r>
              <a:rPr lang="en-US" dirty="0"/>
              <a:t> /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364224" y="1147482"/>
            <a:ext cx="4754880" cy="502471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The following code generates a compile-time </a:t>
            </a:r>
            <a:r>
              <a:rPr lang="en-US" dirty="0">
                <a:solidFill>
                  <a:srgbClr val="FF0000"/>
                </a:solidFill>
              </a:rPr>
              <a:t>PLS-00313 error </a:t>
            </a:r>
            <a:r>
              <a:rPr lang="en-US" dirty="0"/>
              <a:t>because the jack </a:t>
            </a:r>
            <a:r>
              <a:rPr lang="en-US" dirty="0" smtClean="0"/>
              <a:t>procedure refers </a:t>
            </a:r>
            <a:r>
              <a:rPr lang="en-US" dirty="0"/>
              <a:t>to the hector function before its </a:t>
            </a:r>
            <a:r>
              <a:rPr lang="en-US" dirty="0" smtClean="0"/>
              <a:t>defined.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3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Named Blocks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69848" y="1631576"/>
            <a:ext cx="10058400" cy="45406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Parsing is a process that recognizes identifiers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i="1" dirty="0"/>
              <a:t>Identifiers </a:t>
            </a:r>
            <a:r>
              <a:rPr lang="en-US" dirty="0"/>
              <a:t>are reserved words, predefined identifiers, quoted </a:t>
            </a:r>
            <a:r>
              <a:rPr lang="en-US" dirty="0" smtClean="0"/>
              <a:t>identifiers, user-defined </a:t>
            </a:r>
            <a:r>
              <a:rPr lang="en-US" dirty="0"/>
              <a:t>variables, subroutines, or UDTs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Named blocks are also identifiers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Function </a:t>
            </a:r>
            <a:r>
              <a:rPr lang="en-US" dirty="0"/>
              <a:t>hector isn’t recognized as an identifier because </a:t>
            </a:r>
            <a:r>
              <a:rPr lang="en-US" dirty="0">
                <a:solidFill>
                  <a:srgbClr val="FF0000"/>
                </a:solidFill>
              </a:rPr>
              <a:t>PL/SQL reads identifiers </a:t>
            </a:r>
            <a:r>
              <a:rPr lang="en-US" dirty="0" smtClean="0">
                <a:solidFill>
                  <a:srgbClr val="FF0000"/>
                </a:solidFill>
              </a:rPr>
              <a:t>into memory </a:t>
            </a:r>
            <a:r>
              <a:rPr lang="en-US" dirty="0">
                <a:solidFill>
                  <a:srgbClr val="FF0000"/>
                </a:solidFill>
              </a:rPr>
              <a:t>from top to bottom only once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Under </a:t>
            </a:r>
            <a:r>
              <a:rPr lang="en-US" dirty="0"/>
              <a:t>a single-pass parser, function hector isn’t </a:t>
            </a:r>
            <a:r>
              <a:rPr lang="en-US" dirty="0" smtClean="0"/>
              <a:t>defined before </a:t>
            </a:r>
            <a:r>
              <a:rPr lang="en-US" dirty="0"/>
              <a:t>it’s called in procedure jack.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FDE3-12FA-434C-8661-2A679BCCC688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02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Named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41929"/>
            <a:ext cx="10058400" cy="4630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You can fix this by adding </a:t>
            </a:r>
            <a:r>
              <a:rPr lang="en-US" i="1" dirty="0"/>
              <a:t>forward references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 forward reference </a:t>
            </a:r>
            <a:r>
              <a:rPr lang="en-US" dirty="0"/>
              <a:t>to a function or </a:t>
            </a:r>
            <a:r>
              <a:rPr lang="en-US" dirty="0">
                <a:solidFill>
                  <a:srgbClr val="FF0000"/>
                </a:solidFill>
              </a:rPr>
              <a:t>procedure requires only the signature of the function or </a:t>
            </a:r>
            <a:r>
              <a:rPr lang="en-US" dirty="0" smtClean="0">
                <a:solidFill>
                  <a:srgbClr val="FF0000"/>
                </a:solidFill>
              </a:rPr>
              <a:t>procedure</a:t>
            </a:r>
            <a:r>
              <a:rPr lang="en-US" dirty="0" smtClean="0"/>
              <a:t>, rather </a:t>
            </a:r>
            <a:r>
              <a:rPr lang="en-US" dirty="0"/>
              <a:t>than its signature and implementation.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forward reference </a:t>
            </a:r>
            <a:r>
              <a:rPr lang="en-US" dirty="0"/>
              <a:t>is equivalent to the concept </a:t>
            </a:r>
            <a:r>
              <a:rPr lang="en-US" dirty="0" smtClean="0"/>
              <a:t>of an </a:t>
            </a:r>
            <a:r>
              <a:rPr lang="en-US" i="1" dirty="0">
                <a:solidFill>
                  <a:srgbClr val="FF0000"/>
                </a:solidFill>
              </a:rPr>
              <a:t>interface</a:t>
            </a:r>
            <a:r>
              <a:rPr lang="en-US" i="1" dirty="0"/>
              <a:t> </a:t>
            </a:r>
            <a:r>
              <a:rPr lang="en-US" dirty="0"/>
              <a:t>in Java.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These </a:t>
            </a:r>
            <a:r>
              <a:rPr lang="en-US" dirty="0"/>
              <a:t>prototypes are </a:t>
            </a:r>
            <a:r>
              <a:rPr lang="en-US" i="1" dirty="0">
                <a:solidFill>
                  <a:srgbClr val="FF0000"/>
                </a:solidFill>
              </a:rPr>
              <a:t>stubs</a:t>
            </a:r>
            <a:r>
              <a:rPr lang="en-US" i="1" dirty="0"/>
              <a:t> </a:t>
            </a:r>
            <a:r>
              <a:rPr lang="en-US" dirty="0"/>
              <a:t>in PL/SQL.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Stubs </a:t>
            </a:r>
            <a:r>
              <a:rPr lang="en-US" dirty="0">
                <a:solidFill>
                  <a:srgbClr val="FF0000"/>
                </a:solidFill>
              </a:rPr>
              <a:t>put the name of the </a:t>
            </a:r>
            <a:r>
              <a:rPr lang="en-US" dirty="0" smtClean="0">
                <a:solidFill>
                  <a:srgbClr val="FF0000"/>
                </a:solidFill>
              </a:rPr>
              <a:t>future subroutine </a:t>
            </a:r>
            <a:r>
              <a:rPr lang="en-US" dirty="0"/>
              <a:t>into the namespace (list of identifiers) so that the compiler accepts the identifier </a:t>
            </a:r>
            <a:r>
              <a:rPr lang="en-US" dirty="0" smtClean="0"/>
              <a:t>name before </a:t>
            </a:r>
            <a:r>
              <a:rPr lang="en-US" dirty="0"/>
              <a:t>parsing its implementation.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00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69848" y="842681"/>
            <a:ext cx="10058400" cy="579522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300" dirty="0"/>
              <a:t>SQL&gt; DECLARE</a:t>
            </a:r>
            <a:br>
              <a:rPr lang="en-US" sz="3300" dirty="0"/>
            </a:br>
            <a:r>
              <a:rPr lang="en-US" sz="3300" b="1" dirty="0"/>
              <a:t>2 PROCEDURE jack;</a:t>
            </a:r>
            <a:br>
              <a:rPr lang="en-US" sz="3300" b="1" dirty="0"/>
            </a:br>
            <a:r>
              <a:rPr lang="en-US" sz="3300" b="1" dirty="0"/>
              <a:t>3 FUNCTION hector RETURN VARCHAR2;</a:t>
            </a:r>
            <a:br>
              <a:rPr lang="en-US" sz="3300" b="1" dirty="0"/>
            </a:br>
            <a:r>
              <a:rPr lang="en-US" sz="3300" dirty="0"/>
              <a:t>4 PROCEDURE jack IS</a:t>
            </a:r>
            <a:br>
              <a:rPr lang="en-US" sz="3300" dirty="0"/>
            </a:br>
            <a:r>
              <a:rPr lang="en-US" sz="3300" dirty="0"/>
              <a:t>5 BEGIN</a:t>
            </a:r>
            <a:br>
              <a:rPr lang="en-US" sz="3300" dirty="0"/>
            </a:br>
            <a:r>
              <a:rPr lang="en-US" sz="3300" dirty="0"/>
              <a:t>6 </a:t>
            </a:r>
            <a:r>
              <a:rPr lang="en-US" sz="3300" dirty="0" err="1" smtClean="0"/>
              <a:t>dbms_output.put_line</a:t>
            </a:r>
            <a:r>
              <a:rPr lang="en-US" sz="3300" dirty="0" smtClean="0"/>
              <a:t>(hector||' </a:t>
            </a:r>
            <a:r>
              <a:rPr lang="en-US" sz="3300" dirty="0"/>
              <a:t>World!');</a:t>
            </a:r>
            <a:br>
              <a:rPr lang="en-US" sz="3300" dirty="0"/>
            </a:br>
            <a:r>
              <a:rPr lang="en-US" sz="3300" dirty="0"/>
              <a:t>7 END jack;</a:t>
            </a:r>
            <a:br>
              <a:rPr lang="en-US" sz="3300" dirty="0"/>
            </a:br>
            <a:r>
              <a:rPr lang="en-US" sz="3300" dirty="0"/>
              <a:t>8 FUNCTION hector RETURN VARCHAR2 IS</a:t>
            </a:r>
            <a:br>
              <a:rPr lang="en-US" sz="3300" dirty="0"/>
            </a:br>
            <a:r>
              <a:rPr lang="en-US" sz="3300" dirty="0"/>
              <a:t>9 BEGIN</a:t>
            </a:r>
            <a:br>
              <a:rPr lang="en-US" sz="3300" dirty="0"/>
            </a:br>
            <a:r>
              <a:rPr lang="en-US" sz="3300" dirty="0"/>
              <a:t>10 RETURN 'Hello';</a:t>
            </a:r>
            <a:br>
              <a:rPr lang="en-US" sz="3300" dirty="0"/>
            </a:br>
            <a:r>
              <a:rPr lang="en-US" sz="3300" dirty="0"/>
              <a:t>11 END hector;</a:t>
            </a:r>
            <a:br>
              <a:rPr lang="en-US" sz="3300" dirty="0"/>
            </a:br>
            <a:r>
              <a:rPr lang="en-US" sz="3300" dirty="0"/>
              <a:t>12 BEGIN</a:t>
            </a:r>
            <a:br>
              <a:rPr lang="en-US" sz="3300" dirty="0"/>
            </a:br>
            <a:r>
              <a:rPr lang="en-US" sz="3300" dirty="0"/>
              <a:t>13 jack;</a:t>
            </a:r>
            <a:br>
              <a:rPr lang="en-US" sz="3300" dirty="0"/>
            </a:br>
            <a:r>
              <a:rPr lang="en-US" sz="3300" dirty="0"/>
              <a:t>14 END;</a:t>
            </a:r>
            <a:br>
              <a:rPr lang="en-US" sz="3300" dirty="0"/>
            </a:br>
            <a:r>
              <a:rPr lang="en-US" sz="3300" dirty="0"/>
              <a:t>15 /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FDE3-12FA-434C-8661-2A679BCCC688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Named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Stored named blocks are subroutines, like functions and procedures, and are often called </a:t>
            </a:r>
            <a:r>
              <a:rPr lang="en-US" dirty="0" smtClean="0"/>
              <a:t>schema level </a:t>
            </a:r>
            <a:r>
              <a:rPr lang="en-US" dirty="0"/>
              <a:t>functions or procedures.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Stored </a:t>
            </a:r>
            <a:r>
              <a:rPr lang="en-US" dirty="0"/>
              <a:t>functions return a value and are typically used as the </a:t>
            </a:r>
            <a:r>
              <a:rPr lang="en-US" dirty="0" smtClean="0"/>
              <a:t>right operand </a:t>
            </a:r>
            <a:r>
              <a:rPr lang="en-US" dirty="0"/>
              <a:t>in right-to-left variable assignment; stored procedures are functions that don’t return </a:t>
            </a:r>
            <a:r>
              <a:rPr lang="en-US" dirty="0" smtClean="0"/>
              <a:t>value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You </a:t>
            </a:r>
            <a:r>
              <a:rPr lang="en-US" dirty="0"/>
              <a:t>define a function or procedure in the database by compiling it as a schema </a:t>
            </a:r>
            <a:r>
              <a:rPr lang="en-US" dirty="0" smtClean="0"/>
              <a:t>object, which </a:t>
            </a:r>
            <a:r>
              <a:rPr lang="en-US" dirty="0"/>
              <a:t>makes it a stand-alone component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79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Named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Unlike the local procedure in the anonymous block in the previous section, a </a:t>
            </a:r>
            <a:r>
              <a:rPr lang="en-US" dirty="0" smtClean="0"/>
              <a:t>stored procedure </a:t>
            </a:r>
            <a:r>
              <a:rPr lang="en-US" dirty="0"/>
              <a:t>has access only to parameter values passed to it at call time.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Any </a:t>
            </a:r>
            <a:r>
              <a:rPr lang="en-US" dirty="0"/>
              <a:t>attempt to embed </a:t>
            </a:r>
            <a:r>
              <a:rPr lang="en-US" dirty="0" smtClean="0"/>
              <a:t>a  variable </a:t>
            </a:r>
            <a:r>
              <a:rPr lang="en-US" dirty="0"/>
              <a:t>not declared in scope, like the </a:t>
            </a:r>
            <a:r>
              <a:rPr lang="en-US" dirty="0" err="1"/>
              <a:t>lv_outer</a:t>
            </a:r>
            <a:r>
              <a:rPr lang="en-US" dirty="0"/>
              <a:t> variable, causes a compilation failure.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You must </a:t>
            </a:r>
            <a:r>
              <a:rPr lang="en-US" dirty="0"/>
              <a:t>declare a local </a:t>
            </a:r>
            <a:r>
              <a:rPr lang="en-US" dirty="0" err="1"/>
              <a:t>lv_outer</a:t>
            </a:r>
            <a:r>
              <a:rPr lang="en-US" dirty="0"/>
              <a:t> variable inside the function, which has the same impact </a:t>
            </a:r>
            <a:r>
              <a:rPr lang="en-US" dirty="0" smtClean="0"/>
              <a:t>on scope </a:t>
            </a:r>
            <a:r>
              <a:rPr lang="en-US" dirty="0"/>
              <a:t>as declaring a local variable in a nested block.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9421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484631"/>
            <a:ext cx="10058400" cy="61532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-- stored_named_block_1.sql</a:t>
            </a:r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/>
              <a:t>SERVEROUTPUT ON SIZE UNLIMITED;</a:t>
            </a:r>
          </a:p>
          <a:p>
            <a:pPr marL="0" indent="0">
              <a:buNone/>
            </a:pPr>
            <a:r>
              <a:rPr lang="en-US" dirty="0"/>
              <a:t>CREATE OR REPLACE PROCEDURE </a:t>
            </a:r>
            <a:r>
              <a:rPr lang="en-US" dirty="0" err="1"/>
              <a:t>local_named</a:t>
            </a:r>
            <a:r>
              <a:rPr lang="en-US" dirty="0"/>
              <a:t> IS</a:t>
            </a:r>
          </a:p>
          <a:p>
            <a:pPr marL="0" indent="0">
              <a:buNone/>
            </a:pPr>
            <a:r>
              <a:rPr lang="en-US" dirty="0"/>
              <a:t> -- Declare local variable.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lv_active</a:t>
            </a:r>
            <a:r>
              <a:rPr lang="en-US" dirty="0"/>
              <a:t> VARCHAR2(30) DEFAULT 'INNER';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lv_outer</a:t>
            </a:r>
            <a:r>
              <a:rPr lang="en-US" dirty="0"/>
              <a:t> VARCHAR2(30) DEFAULT ' ';</a:t>
            </a:r>
          </a:p>
          <a:p>
            <a:pPr marL="0" indent="0">
              <a:buNone/>
            </a:pPr>
            <a:r>
              <a:rPr lang="en-US" dirty="0"/>
              <a:t> BEGIN</a:t>
            </a:r>
          </a:p>
          <a:p>
            <a:pPr marL="0" indent="0">
              <a:buNone/>
            </a:pPr>
            <a:r>
              <a:rPr lang="en-US" dirty="0"/>
              <a:t> -- Print the value before the assignment.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dbms_output.put_line</a:t>
            </a:r>
            <a:r>
              <a:rPr lang="en-US" dirty="0" smtClean="0"/>
              <a:t>('Inner </a:t>
            </a:r>
            <a:r>
              <a:rPr lang="en-US" dirty="0"/>
              <a:t>['||</a:t>
            </a:r>
            <a:r>
              <a:rPr lang="en-US" dirty="0" err="1"/>
              <a:t>lv_outer</a:t>
            </a:r>
            <a:r>
              <a:rPr lang="en-US" dirty="0"/>
              <a:t>||']['||</a:t>
            </a:r>
            <a:r>
              <a:rPr lang="en-US" dirty="0" err="1"/>
              <a:t>lv_active</a:t>
            </a:r>
            <a:r>
              <a:rPr lang="en-US" dirty="0" smtClean="0"/>
              <a:t>||']');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-- Assign new value to variable.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lv_outer</a:t>
            </a:r>
            <a:r>
              <a:rPr lang="en-US" dirty="0"/>
              <a:t> := 'INNER</a:t>
            </a:r>
            <a:r>
              <a:rPr lang="en-US" dirty="0" smtClean="0"/>
              <a:t>';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-- Print the value after the assignment.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dbms_output.put_line</a:t>
            </a:r>
            <a:r>
              <a:rPr lang="en-US" dirty="0" smtClean="0"/>
              <a:t>('Inner </a:t>
            </a:r>
            <a:r>
              <a:rPr lang="en-US" dirty="0"/>
              <a:t>['||</a:t>
            </a:r>
            <a:r>
              <a:rPr lang="en-US" dirty="0" err="1"/>
              <a:t>lv_outer</a:t>
            </a:r>
            <a:r>
              <a:rPr lang="en-US" dirty="0"/>
              <a:t>||']['||</a:t>
            </a:r>
            <a:r>
              <a:rPr lang="en-US" dirty="0" err="1"/>
              <a:t>lv_active</a:t>
            </a:r>
            <a:r>
              <a:rPr lang="en-US" dirty="0"/>
              <a:t>||']');</a:t>
            </a:r>
          </a:p>
          <a:p>
            <a:pPr marL="0" indent="0">
              <a:buNone/>
            </a:pPr>
            <a:r>
              <a:rPr lang="en-US" dirty="0"/>
              <a:t> END </a:t>
            </a:r>
            <a:r>
              <a:rPr lang="en-US" dirty="0" err="1"/>
              <a:t>local_named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7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Execution sections can </a:t>
            </a:r>
            <a:r>
              <a:rPr lang="en-US" sz="2400" dirty="0" smtClean="0"/>
              <a:t>contain: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variable</a:t>
            </a:r>
            <a:r>
              <a:rPr lang="en-US" sz="2000" dirty="0" smtClean="0"/>
              <a:t> </a:t>
            </a:r>
            <a:r>
              <a:rPr lang="en-US" sz="2000" dirty="0"/>
              <a:t>assignments, 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object</a:t>
            </a:r>
            <a:r>
              <a:rPr lang="en-US" sz="2000" dirty="0" smtClean="0"/>
              <a:t> </a:t>
            </a:r>
            <a:r>
              <a:rPr lang="en-US" sz="2000" dirty="0"/>
              <a:t>initializations, 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conditional structures</a:t>
            </a:r>
            <a:r>
              <a:rPr lang="en-US" sz="2000" dirty="0"/>
              <a:t>, 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iterative </a:t>
            </a:r>
            <a:r>
              <a:rPr lang="en-US" sz="2000" dirty="0">
                <a:solidFill>
                  <a:srgbClr val="FF0000"/>
                </a:solidFill>
              </a:rPr>
              <a:t>structures</a:t>
            </a:r>
            <a:r>
              <a:rPr lang="en-US" sz="2000" dirty="0"/>
              <a:t>, 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nested </a:t>
            </a:r>
            <a:r>
              <a:rPr lang="en-US" sz="2000" dirty="0">
                <a:solidFill>
                  <a:srgbClr val="FF0000"/>
                </a:solidFill>
              </a:rPr>
              <a:t>anonymous PL/SQL blocks</a:t>
            </a:r>
            <a:r>
              <a:rPr lang="en-US" sz="2000" dirty="0"/>
              <a:t>, or </a:t>
            </a:r>
            <a:endParaRPr lang="en-US" sz="2000" dirty="0" smtClean="0"/>
          </a:p>
          <a:p>
            <a:pPr lvl="1"/>
            <a:r>
              <a:rPr lang="en-US" sz="2000" dirty="0" smtClean="0"/>
              <a:t>calls </a:t>
            </a:r>
            <a:r>
              <a:rPr lang="en-US" sz="2000" dirty="0"/>
              <a:t>to local or </a:t>
            </a:r>
            <a:r>
              <a:rPr lang="en-US" sz="2000" dirty="0">
                <a:solidFill>
                  <a:srgbClr val="FF0000"/>
                </a:solidFill>
              </a:rPr>
              <a:t>stored </a:t>
            </a:r>
            <a:r>
              <a:rPr lang="en-US" sz="2000" dirty="0" smtClean="0">
                <a:solidFill>
                  <a:srgbClr val="FF0000"/>
                </a:solidFill>
              </a:rPr>
              <a:t>named PL/SQL </a:t>
            </a:r>
            <a:r>
              <a:rPr lang="en-US" sz="2000" dirty="0">
                <a:solidFill>
                  <a:srgbClr val="FF0000"/>
                </a:solidFill>
              </a:rPr>
              <a:t>blocks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400" dirty="0" smtClean="0"/>
              <a:t>Exception </a:t>
            </a:r>
            <a:r>
              <a:rPr lang="en-US" sz="2400" dirty="0"/>
              <a:t>sections can contain error handling phrases that can use all of the </a:t>
            </a:r>
            <a:r>
              <a:rPr lang="en-US" sz="2400" dirty="0" smtClean="0"/>
              <a:t>same items </a:t>
            </a:r>
            <a:r>
              <a:rPr lang="en-US" sz="2400" dirty="0"/>
              <a:t>as the execution section. </a:t>
            </a:r>
            <a:endParaRPr lang="en-US" sz="2400" dirty="0" smtClean="0"/>
          </a:p>
          <a:p>
            <a:r>
              <a:rPr lang="en-US" sz="2400" dirty="0" smtClean="0"/>
              <a:t>All </a:t>
            </a:r>
            <a:r>
              <a:rPr lang="en-US" sz="2400" dirty="0"/>
              <a:t>statements </a:t>
            </a:r>
            <a:r>
              <a:rPr lang="en-US" sz="2400" i="1" dirty="0">
                <a:solidFill>
                  <a:srgbClr val="FF0000"/>
                </a:solidFill>
              </a:rPr>
              <a:t>end with a semicolon</a:t>
            </a:r>
            <a:r>
              <a:rPr lang="en-US" sz="2400" dirty="0"/>
              <a:t> regardless of which block you put them in.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75F-1DD3-4C42-823C-7E2BC29F0DEF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3435"/>
            <a:ext cx="10058400" cy="64944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-- stored_named_block_2.sql</a:t>
            </a:r>
          </a:p>
          <a:p>
            <a:pPr marL="0" indent="0">
              <a:buNone/>
            </a:pPr>
            <a:r>
              <a:rPr lang="en-US" dirty="0" smtClean="0"/>
              <a:t>DECLARE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-- Declare local variable.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lv_outer</a:t>
            </a:r>
            <a:r>
              <a:rPr lang="en-US" dirty="0"/>
              <a:t> VARCHAR2(30) DEFAULT 'OUTER';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lv_active</a:t>
            </a:r>
            <a:r>
              <a:rPr lang="en-US" dirty="0"/>
              <a:t> VARCHAR2(30) DEFAULT 'OUTER</a:t>
            </a:r>
            <a:r>
              <a:rPr lang="en-US" dirty="0" smtClean="0"/>
              <a:t>';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BEGIN</a:t>
            </a:r>
          </a:p>
          <a:p>
            <a:pPr marL="0" indent="0">
              <a:buNone/>
            </a:pPr>
            <a:r>
              <a:rPr lang="en-US" dirty="0"/>
              <a:t> -- Print the value before the inner block.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dbms_output.put_line</a:t>
            </a:r>
            <a:r>
              <a:rPr lang="en-US" dirty="0"/>
              <a:t>('Outer ['||</a:t>
            </a:r>
            <a:r>
              <a:rPr lang="en-US" dirty="0" err="1"/>
              <a:t>lv_outer</a:t>
            </a:r>
            <a:r>
              <a:rPr lang="en-US" dirty="0"/>
              <a:t>||']['||</a:t>
            </a:r>
            <a:r>
              <a:rPr lang="en-US" dirty="0" err="1"/>
              <a:t>lv_active</a:t>
            </a:r>
            <a:r>
              <a:rPr lang="en-US" dirty="0" smtClean="0"/>
              <a:t>||']');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-- Call to the locally declared named procedure.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local_named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-- Print the value after the nested block.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dbms_output.put_line</a:t>
            </a:r>
            <a:r>
              <a:rPr lang="en-US" dirty="0"/>
              <a:t>('Outer ['||</a:t>
            </a:r>
            <a:r>
              <a:rPr lang="en-US" dirty="0" err="1"/>
              <a:t>lv_outer</a:t>
            </a:r>
            <a:r>
              <a:rPr lang="en-US" dirty="0"/>
              <a:t>||']['||</a:t>
            </a:r>
            <a:r>
              <a:rPr lang="en-US" dirty="0" err="1"/>
              <a:t>lv_active</a:t>
            </a:r>
            <a:r>
              <a:rPr lang="en-US" dirty="0"/>
              <a:t>||']');</a:t>
            </a:r>
          </a:p>
          <a:p>
            <a:pPr marL="0" indent="0">
              <a:buNone/>
            </a:pPr>
            <a:r>
              <a:rPr lang="en-US" dirty="0"/>
              <a:t> EXCEPTION</a:t>
            </a:r>
          </a:p>
          <a:p>
            <a:pPr marL="0" indent="0">
              <a:buNone/>
            </a:pPr>
            <a:r>
              <a:rPr lang="en-US" dirty="0"/>
              <a:t> WHEN OTHERS THEN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dbms_output.put_line</a:t>
            </a:r>
            <a:r>
              <a:rPr lang="en-US" dirty="0"/>
              <a:t>('Exception ['||SQLERRM||']');</a:t>
            </a:r>
          </a:p>
          <a:p>
            <a:pPr marL="0" indent="0">
              <a:buNone/>
            </a:pPr>
            <a:r>
              <a:rPr lang="en-US" dirty="0"/>
              <a:t> END;</a:t>
            </a:r>
          </a:p>
          <a:p>
            <a:pPr marL="0" indent="0">
              <a:buNone/>
            </a:pPr>
            <a:r>
              <a:rPr lang="en-US" dirty="0"/>
              <a:t> 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494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Section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346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Section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Variable names begin with letters and can contain alphabetical characters, ordinal</a:t>
            </a:r>
            <a:br>
              <a:rPr lang="en-US" dirty="0"/>
            </a:br>
            <a:r>
              <a:rPr lang="en-US" dirty="0"/>
              <a:t>numbers (0 to 9), and the $, _, and # symbols.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Variables </a:t>
            </a:r>
            <a:r>
              <a:rPr lang="en-US" dirty="0"/>
              <a:t>are available in the anonymous or named blocks where they’re declared, </a:t>
            </a:r>
            <a:r>
              <a:rPr lang="en-US" dirty="0" smtClean="0"/>
              <a:t>and in </a:t>
            </a:r>
            <a:r>
              <a:rPr lang="en-US" dirty="0"/>
              <a:t>nested anonymous and named blocks defined inside those containing </a:t>
            </a:r>
            <a:r>
              <a:rPr lang="en-US" dirty="0" smtClean="0"/>
              <a:t>blocks.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variable name is unique in an anonymous or named block, and a variable name in a</a:t>
            </a:r>
            <a:br>
              <a:rPr lang="en-US" dirty="0"/>
            </a:br>
            <a:r>
              <a:rPr lang="en-US" dirty="0"/>
              <a:t>nested anonymous or named block overrides access to a duplicate variable name in an</a:t>
            </a:r>
            <a:br>
              <a:rPr lang="en-US" dirty="0"/>
            </a:br>
            <a:r>
              <a:rPr lang="en-US" dirty="0"/>
              <a:t>outer block that contains the definition of the anonymous or named </a:t>
            </a:r>
            <a:r>
              <a:rPr lang="en-US" dirty="0" smtClean="0"/>
              <a:t>block.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264-3ACC-4CE0-8450-4C158F5FBEF1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967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variable name in a schema-level subroutine (either a function or procedure </a:t>
            </a:r>
            <a:r>
              <a:rPr lang="en-US" dirty="0" smtClean="0"/>
              <a:t>named block</a:t>
            </a:r>
            <a:r>
              <a:rPr lang="en-US" dirty="0"/>
              <a:t>) must be defined inside the named block’s declaration block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Schema-level subroutines can’t access calling scope blocks because they are</a:t>
            </a:r>
            <a:br>
              <a:rPr lang="en-US" dirty="0"/>
            </a:br>
            <a:r>
              <a:rPr lang="en-US" dirty="0"/>
              <a:t>independently defined </a:t>
            </a:r>
            <a:r>
              <a:rPr lang="en-US" dirty="0" smtClean="0"/>
              <a:t>blocks.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Oracle </a:t>
            </a:r>
            <a:r>
              <a:rPr lang="en-US" dirty="0"/>
              <a:t>uses a single-pass parsing process for PL/SQL blocks, which means you </a:t>
            </a:r>
            <a:r>
              <a:rPr lang="en-US" dirty="0" smtClean="0"/>
              <a:t>should use </a:t>
            </a:r>
            <a:r>
              <a:rPr lang="en-US" dirty="0"/>
              <a:t>forward-referencing stubs for local functions and procedures.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A3A4-45BB-4C13-8C3F-7260B40C2756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8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Block Structure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05268" y="2093977"/>
            <a:ext cx="3522980" cy="1601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2093976"/>
            <a:ext cx="6346952" cy="417880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8DA4-1BC3-4314-A451-F05BA9980F28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SQL*Plus SERVEROUTPUT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SET SERVEROUTPUT ON SIZE </a:t>
            </a:r>
            <a:r>
              <a:rPr lang="en-US" sz="1800" dirty="0" smtClean="0"/>
              <a:t>UNLIMITED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BEGIN</a:t>
            </a:r>
          </a:p>
          <a:p>
            <a:pPr marL="0" indent="0">
              <a:buNone/>
            </a:pPr>
            <a:r>
              <a:rPr lang="en-US" sz="1800" dirty="0"/>
              <a:t>	DBMS_OUTPUT.PUT_LINE('Hello World');</a:t>
            </a:r>
          </a:p>
          <a:p>
            <a:pPr marL="0" indent="0">
              <a:buNone/>
            </a:pPr>
            <a:r>
              <a:rPr lang="en-US" sz="1800" dirty="0"/>
              <a:t>END;</a:t>
            </a:r>
          </a:p>
          <a:p>
            <a:pPr marL="0" indent="0">
              <a:buNone/>
            </a:pPr>
            <a:r>
              <a:rPr lang="en-US" sz="1800" dirty="0"/>
              <a:t>/</a:t>
            </a:r>
          </a:p>
          <a:p>
            <a:r>
              <a:rPr lang="en-US" sz="1800" dirty="0" smtClean="0"/>
              <a:t>Open your favorite text editor and write the above commands.</a:t>
            </a:r>
          </a:p>
          <a:p>
            <a:r>
              <a:rPr lang="en-US" sz="1800" dirty="0" smtClean="0"/>
              <a:t>Save </a:t>
            </a:r>
            <a:r>
              <a:rPr lang="en-US" sz="1800" dirty="0"/>
              <a:t>the file with “</a:t>
            </a:r>
            <a:r>
              <a:rPr lang="en-US" sz="1800" dirty="0" err="1"/>
              <a:t>hello_world.sql</a:t>
            </a:r>
            <a:r>
              <a:rPr lang="en-US" sz="1800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To Execute:</a:t>
            </a:r>
          </a:p>
          <a:p>
            <a:pPr marL="0" indent="0">
              <a:buNone/>
            </a:pPr>
            <a:r>
              <a:rPr lang="en-US" sz="1800" i="1" dirty="0" smtClean="0"/>
              <a:t>SQL&gt; </a:t>
            </a:r>
            <a:r>
              <a:rPr lang="en-US" sz="1800" i="1" dirty="0" smtClean="0">
                <a:solidFill>
                  <a:srgbClr val="0070C0"/>
                </a:solidFill>
              </a:rPr>
              <a:t>@</a:t>
            </a:r>
            <a:r>
              <a:rPr lang="en-US" sz="1800" i="1" dirty="0" smtClean="0">
                <a:solidFill>
                  <a:srgbClr val="FF0000"/>
                </a:solidFill>
              </a:rPr>
              <a:t>&lt;path&gt;&lt;</a:t>
            </a:r>
            <a:r>
              <a:rPr lang="en-US" sz="1800" i="1" dirty="0" err="1" smtClean="0">
                <a:solidFill>
                  <a:srgbClr val="92D050"/>
                </a:solidFill>
              </a:rPr>
              <a:t>file_name.sql</a:t>
            </a:r>
            <a:r>
              <a:rPr lang="en-US" sz="1800" i="1" dirty="0" smtClean="0">
                <a:solidFill>
                  <a:srgbClr val="FF0000"/>
                </a:solidFill>
              </a:rPr>
              <a:t>&gt;</a:t>
            </a:r>
            <a:endParaRPr lang="en-US" sz="18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B4AC-61AF-4050-8E6B-24A0D86B8981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Line and Multi-line comments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 Single line comments starts with </a:t>
            </a:r>
          </a:p>
          <a:p>
            <a:pPr marL="0" indent="0">
              <a:buNone/>
            </a:pPr>
            <a:r>
              <a:rPr lang="en-US" dirty="0" smtClean="0"/>
              <a:t>-- single line comments here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Multi-line comments starts with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/* Comments here */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FDE3-12FA-434C-8661-2A679BCCC688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anonymous block with a substitution variable would look like this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SQL&gt; BEGIN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2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dbms_output.put_line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('['||'&amp;input'||']');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3 END;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4 / 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FDE3-12FA-434C-8661-2A679BCCC688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1432</TotalTime>
  <Words>4863</Words>
  <Application>Microsoft Office PowerPoint</Application>
  <PresentationFormat>Widescreen</PresentationFormat>
  <Paragraphs>530</Paragraphs>
  <Slides>53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Calibri</vt:lpstr>
      <vt:lpstr>Cascadia Code</vt:lpstr>
      <vt:lpstr>Consolas</vt:lpstr>
      <vt:lpstr>Lucida Console</vt:lpstr>
      <vt:lpstr>Rockwell</vt:lpstr>
      <vt:lpstr>Rockwell Condensed</vt:lpstr>
      <vt:lpstr>Wingdings</vt:lpstr>
      <vt:lpstr>Wood Type</vt:lpstr>
      <vt:lpstr>Pl/SQL Basics</vt:lpstr>
      <vt:lpstr>Content OutLines</vt:lpstr>
      <vt:lpstr>Block Structure</vt:lpstr>
      <vt:lpstr>Block Structure </vt:lpstr>
      <vt:lpstr>Block Structure</vt:lpstr>
      <vt:lpstr>Basic Block Structure</vt:lpstr>
      <vt:lpstr>SQL*Plus SERVEROUTPUT </vt:lpstr>
      <vt:lpstr>Single Line and Multi-line comments </vt:lpstr>
      <vt:lpstr>substitution variable</vt:lpstr>
      <vt:lpstr>Bind Variables / Session Variables </vt:lpstr>
      <vt:lpstr>Declaration Block</vt:lpstr>
      <vt:lpstr>Exception Block</vt:lpstr>
      <vt:lpstr>Let’s Summarize </vt:lpstr>
      <vt:lpstr>Let’s Summarize</vt:lpstr>
      <vt:lpstr>Let’s Summarize</vt:lpstr>
      <vt:lpstr>Time to get hands dirty!</vt:lpstr>
      <vt:lpstr>Tasks  </vt:lpstr>
      <vt:lpstr>Day2: Short Quiz after Review</vt:lpstr>
      <vt:lpstr>Behavior of Variables in Blocks</vt:lpstr>
      <vt:lpstr>Anonymous blocks </vt:lpstr>
      <vt:lpstr>Anonymous blocks </vt:lpstr>
      <vt:lpstr>Anonymous blocks </vt:lpstr>
      <vt:lpstr>Anonymous blocks</vt:lpstr>
      <vt:lpstr>Anonymous blocks</vt:lpstr>
      <vt:lpstr>Anonymous blocks</vt:lpstr>
      <vt:lpstr>Anonymous blocks</vt:lpstr>
      <vt:lpstr>Quick Review and Hands On Exercise</vt:lpstr>
      <vt:lpstr>Day3</vt:lpstr>
      <vt:lpstr>Nested Anonymous Blocks</vt:lpstr>
      <vt:lpstr>Nested Anonymous Blocks</vt:lpstr>
      <vt:lpstr>PowerPoint Presentation</vt:lpstr>
      <vt:lpstr>Nested Anonymous Blocks</vt:lpstr>
      <vt:lpstr>Nested Anonymous Blocks</vt:lpstr>
      <vt:lpstr>PowerPoint Presentation</vt:lpstr>
      <vt:lpstr>PowerPoint Presentation</vt:lpstr>
      <vt:lpstr>Local Named Blocks</vt:lpstr>
      <vt:lpstr>Local Named Blocks</vt:lpstr>
      <vt:lpstr>PowerPoint Presentation</vt:lpstr>
      <vt:lpstr>PowerPoint Presentation</vt:lpstr>
      <vt:lpstr>Hands-On </vt:lpstr>
      <vt:lpstr>Day4</vt:lpstr>
      <vt:lpstr>Local Named Blocks</vt:lpstr>
      <vt:lpstr>Local Named Blocks</vt:lpstr>
      <vt:lpstr>Local Named Blocks</vt:lpstr>
      <vt:lpstr>Local Named Blocks</vt:lpstr>
      <vt:lpstr>PowerPoint Presentation</vt:lpstr>
      <vt:lpstr>Stored Named Blocks</vt:lpstr>
      <vt:lpstr>Stored Named Blocks</vt:lpstr>
      <vt:lpstr>PowerPoint Presentation</vt:lpstr>
      <vt:lpstr>PowerPoint Presentation</vt:lpstr>
      <vt:lpstr>Review Section</vt:lpstr>
      <vt:lpstr>Review Section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Basics</dc:title>
  <dc:creator>Kalp Kunj</dc:creator>
  <cp:lastModifiedBy>Kalp Kunj</cp:lastModifiedBy>
  <cp:revision>112</cp:revision>
  <dcterms:created xsi:type="dcterms:W3CDTF">2023-03-20T23:31:06Z</dcterms:created>
  <dcterms:modified xsi:type="dcterms:W3CDTF">2023-04-02T00:12:59Z</dcterms:modified>
</cp:coreProperties>
</file>