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8" r:id="rId5"/>
    <p:sldId id="270" r:id="rId6"/>
    <p:sldId id="272" r:id="rId7"/>
    <p:sldId id="271" r:id="rId8"/>
    <p:sldId id="273" r:id="rId9"/>
  </p:sldIdLst>
  <p:sldSz cx="6858000" cy="9906000" type="A4"/>
  <p:notesSz cx="6858000" cy="9525000"/>
  <p:defaultTextStyle>
    <a:defPPr>
      <a:defRPr lang="en-US"/>
    </a:defPPr>
    <a:lvl1pPr marL="0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26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52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779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04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30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556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482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408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5874" autoAdjust="0"/>
  </p:normalViewPr>
  <p:slideViewPr>
    <p:cSldViewPr>
      <p:cViewPr>
        <p:scale>
          <a:sx n="50" d="100"/>
          <a:sy n="50" d="100"/>
        </p:scale>
        <p:origin x="2256" y="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EA73F-47AE-4BC3-A14F-211470D345B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14375"/>
            <a:ext cx="2473325" cy="357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24375"/>
            <a:ext cx="5486400" cy="4286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671F-CFDD-4131-B16A-CB46C45B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26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52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779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04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30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556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482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408" algn="l" defTabSz="839852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2338" y="714375"/>
            <a:ext cx="2473325" cy="3571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A223843-90D9-45F5-9A3A-038C86DF4A6F}" type="slidenum">
              <a:rPr lang="id-ID" smtClean="0">
                <a:solidFill>
                  <a:srgbClr val="000000"/>
                </a:solidFill>
              </a:rPr>
              <a:pPr/>
              <a:t>1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2338" y="714375"/>
            <a:ext cx="2473325" cy="3571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D22FE00-E85A-4805-8B14-5FD18B9DA3A9}" type="slidenum">
              <a:rPr lang="en-US" smtClean="0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046288" y="744538"/>
            <a:ext cx="2576512" cy="3722687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12A4B4-48E2-4404-8ACF-901D05BEB6F5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3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046288" y="744538"/>
            <a:ext cx="2576512" cy="3722687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12A4B4-48E2-4404-8ACF-901D05BEB6F5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1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046288" y="744538"/>
            <a:ext cx="2576512" cy="3722687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12A4B4-48E2-4404-8ACF-901D05BEB6F5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7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6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7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1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3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0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9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311400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7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3" indent="0">
              <a:buNone/>
              <a:defRPr sz="1500" b="1"/>
            </a:lvl2pPr>
            <a:lvl3pPr marL="685744" indent="0">
              <a:buNone/>
              <a:defRPr sz="1350" b="1"/>
            </a:lvl3pPr>
            <a:lvl4pPr marL="1028616" indent="0">
              <a:buNone/>
              <a:defRPr sz="1200" b="1"/>
            </a:lvl4pPr>
            <a:lvl5pPr marL="1371489" indent="0">
              <a:buNone/>
              <a:defRPr sz="1200" b="1"/>
            </a:lvl5pPr>
            <a:lvl6pPr marL="1714361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6" indent="0">
              <a:buNone/>
              <a:defRPr sz="1200" b="1"/>
            </a:lvl8pPr>
            <a:lvl9pPr marL="274297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7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3" indent="0">
              <a:buNone/>
              <a:defRPr sz="1500" b="1"/>
            </a:lvl2pPr>
            <a:lvl3pPr marL="685744" indent="0">
              <a:buNone/>
              <a:defRPr sz="1350" b="1"/>
            </a:lvl3pPr>
            <a:lvl4pPr marL="1028616" indent="0">
              <a:buNone/>
              <a:defRPr sz="1200" b="1"/>
            </a:lvl4pPr>
            <a:lvl5pPr marL="1371489" indent="0">
              <a:buNone/>
              <a:defRPr sz="1200" b="1"/>
            </a:lvl5pPr>
            <a:lvl6pPr marL="1714361" indent="0">
              <a:buNone/>
              <a:defRPr sz="1200" b="1"/>
            </a:lvl6pPr>
            <a:lvl7pPr marL="2057234" indent="0">
              <a:buNone/>
              <a:defRPr sz="1200" b="1"/>
            </a:lvl7pPr>
            <a:lvl8pPr marL="2400106" indent="0">
              <a:buNone/>
              <a:defRPr sz="1200" b="1"/>
            </a:lvl8pPr>
            <a:lvl9pPr marL="274297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873" indent="0">
              <a:buNone/>
              <a:defRPr sz="900"/>
            </a:lvl2pPr>
            <a:lvl3pPr marL="685744" indent="0">
              <a:buNone/>
              <a:defRPr sz="750"/>
            </a:lvl3pPr>
            <a:lvl4pPr marL="1028616" indent="0">
              <a:buNone/>
              <a:defRPr sz="675"/>
            </a:lvl4pPr>
            <a:lvl5pPr marL="1371489" indent="0">
              <a:buNone/>
              <a:defRPr sz="675"/>
            </a:lvl5pPr>
            <a:lvl6pPr marL="1714361" indent="0">
              <a:buNone/>
              <a:defRPr sz="675"/>
            </a:lvl6pPr>
            <a:lvl7pPr marL="2057234" indent="0">
              <a:buNone/>
              <a:defRPr sz="675"/>
            </a:lvl7pPr>
            <a:lvl8pPr marL="2400106" indent="0">
              <a:buNone/>
              <a:defRPr sz="675"/>
            </a:lvl8pPr>
            <a:lvl9pPr marL="27429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873" indent="0">
              <a:buNone/>
              <a:defRPr sz="2100"/>
            </a:lvl2pPr>
            <a:lvl3pPr marL="685744" indent="0">
              <a:buNone/>
              <a:defRPr sz="1800"/>
            </a:lvl3pPr>
            <a:lvl4pPr marL="1028616" indent="0">
              <a:buNone/>
              <a:defRPr sz="1500"/>
            </a:lvl4pPr>
            <a:lvl5pPr marL="1371489" indent="0">
              <a:buNone/>
              <a:defRPr sz="1500"/>
            </a:lvl5pPr>
            <a:lvl6pPr marL="1714361" indent="0">
              <a:buNone/>
              <a:defRPr sz="1500"/>
            </a:lvl6pPr>
            <a:lvl7pPr marL="2057234" indent="0">
              <a:buNone/>
              <a:defRPr sz="1500"/>
            </a:lvl7pPr>
            <a:lvl8pPr marL="2400106" indent="0">
              <a:buNone/>
              <a:defRPr sz="1500"/>
            </a:lvl8pPr>
            <a:lvl9pPr marL="2742977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873" indent="0">
              <a:buNone/>
              <a:defRPr sz="900"/>
            </a:lvl2pPr>
            <a:lvl3pPr marL="685744" indent="0">
              <a:buNone/>
              <a:defRPr sz="750"/>
            </a:lvl3pPr>
            <a:lvl4pPr marL="1028616" indent="0">
              <a:buNone/>
              <a:defRPr sz="675"/>
            </a:lvl4pPr>
            <a:lvl5pPr marL="1371489" indent="0">
              <a:buNone/>
              <a:defRPr sz="675"/>
            </a:lvl5pPr>
            <a:lvl6pPr marL="1714361" indent="0">
              <a:buNone/>
              <a:defRPr sz="675"/>
            </a:lvl6pPr>
            <a:lvl7pPr marL="2057234" indent="0">
              <a:buNone/>
              <a:defRPr sz="675"/>
            </a:lvl7pPr>
            <a:lvl8pPr marL="2400106" indent="0">
              <a:buNone/>
              <a:defRPr sz="675"/>
            </a:lvl8pPr>
            <a:lvl9pPr marL="27429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1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33-2536-4A26-ABE3-62FD248ADAC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B9B6-A05C-434D-87B6-021965EF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744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4" indent="-257154" algn="l" defTabSz="6857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67" indent="-214294" algn="l" defTabSz="68574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1" indent="-171436" algn="l" defTabSz="6857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52" indent="-171436" algn="l" defTabSz="68574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25" indent="-171436" algn="l" defTabSz="68574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7" indent="-171436" algn="l" defTabSz="68574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9" indent="-171436" algn="l" defTabSz="68574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1" indent="-171436" algn="l" defTabSz="68574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14" indent="-171436" algn="l" defTabSz="68574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3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4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6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9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61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34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6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7" algn="l" defTabSz="685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7257" y="7401272"/>
            <a:ext cx="2755153" cy="6546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000" tIns="13500" rIns="27000" bIns="1350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Person</a:t>
            </a:r>
            <a:r>
              <a:rPr lang="id-ID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YDBA</a:t>
            </a:r>
          </a:p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Sponsor	: 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Tarsisius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Wijaya</a:t>
            </a:r>
          </a:p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Owner	: 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Yeyen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Hermawati</a:t>
            </a:r>
            <a:endParaRPr lang="en-US" sz="8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Leader	: 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Fransisca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Wisni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kristanti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	: 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Nanang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Abadi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A. Yoga Perdana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90309" y="7113070"/>
            <a:ext cx="615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04664" y="993157"/>
            <a:ext cx="61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Name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0583" y="2359125"/>
            <a:ext cx="61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Objective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4506" y="3058691"/>
            <a:ext cx="2160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Scope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45750" y="5303100"/>
            <a:ext cx="36854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Timeframe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91187" y="1570158"/>
            <a:ext cx="61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Background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90309" y="8110430"/>
            <a:ext cx="6156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Approval</a:t>
            </a:r>
          </a:p>
        </p:txBody>
      </p:sp>
      <p:grpSp>
        <p:nvGrpSpPr>
          <p:cNvPr id="2073" name="Group 1"/>
          <p:cNvGrpSpPr>
            <a:grpSpLocks/>
          </p:cNvGrpSpPr>
          <p:nvPr/>
        </p:nvGrpSpPr>
        <p:grpSpPr bwMode="auto">
          <a:xfrm>
            <a:off x="380585" y="8337376"/>
            <a:ext cx="6144459" cy="1080124"/>
            <a:chOff x="4134435" y="5521929"/>
            <a:chExt cx="4552365" cy="1306716"/>
          </a:xfrm>
        </p:grpSpPr>
        <p:sp>
          <p:nvSpPr>
            <p:cNvPr id="2171" name="Rectangle 17"/>
            <p:cNvSpPr>
              <a:spLocks noChangeArrowheads="1"/>
            </p:cNvSpPr>
            <p:nvPr/>
          </p:nvSpPr>
          <p:spPr bwMode="auto">
            <a:xfrm>
              <a:off x="4191000" y="5748339"/>
              <a:ext cx="1301750" cy="7839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825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2" name="Rectangle 18"/>
            <p:cNvSpPr>
              <a:spLocks noChangeArrowheads="1"/>
            </p:cNvSpPr>
            <p:nvPr/>
          </p:nvSpPr>
          <p:spPr bwMode="auto">
            <a:xfrm>
              <a:off x="4191000" y="6567332"/>
              <a:ext cx="1301750" cy="261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8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Tarsisius</a:t>
              </a:r>
              <a:r>
                <a:rPr lang="en-US" sz="8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Wijaya</a:t>
              </a:r>
            </a:p>
          </p:txBody>
        </p:sp>
        <p:sp>
          <p:nvSpPr>
            <p:cNvPr id="2173" name="Rectangle 20"/>
            <p:cNvSpPr>
              <a:spLocks noChangeArrowheads="1"/>
            </p:cNvSpPr>
            <p:nvPr/>
          </p:nvSpPr>
          <p:spPr bwMode="auto">
            <a:xfrm>
              <a:off x="5784849" y="5753102"/>
              <a:ext cx="1301750" cy="7839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825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4" name="Rectangle 21"/>
            <p:cNvSpPr>
              <a:spLocks noChangeArrowheads="1"/>
            </p:cNvSpPr>
            <p:nvPr/>
          </p:nvSpPr>
          <p:spPr bwMode="auto">
            <a:xfrm>
              <a:off x="5784850" y="6567332"/>
              <a:ext cx="1301750" cy="261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Yeyen</a:t>
              </a:r>
              <a:r>
                <a:rPr lang="en-US" sz="8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Hermawati</a:t>
              </a:r>
              <a:endParaRPr lang="en-US" sz="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5" name="Rectangle 22"/>
            <p:cNvSpPr>
              <a:spLocks noChangeArrowheads="1"/>
            </p:cNvSpPr>
            <p:nvPr/>
          </p:nvSpPr>
          <p:spPr bwMode="auto">
            <a:xfrm>
              <a:off x="7385049" y="5754688"/>
              <a:ext cx="1301750" cy="7839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825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6" name="Rectangle 23"/>
            <p:cNvSpPr>
              <a:spLocks noChangeArrowheads="1"/>
            </p:cNvSpPr>
            <p:nvPr/>
          </p:nvSpPr>
          <p:spPr bwMode="auto">
            <a:xfrm>
              <a:off x="7385050" y="6559395"/>
              <a:ext cx="1301750" cy="261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F. </a:t>
              </a:r>
              <a:r>
                <a:rPr lang="en-US" sz="8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Wisni</a:t>
              </a:r>
              <a:r>
                <a: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8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Kristanti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7" name="Text Box 24"/>
            <p:cNvSpPr txBox="1">
              <a:spLocks noChangeArrowheads="1"/>
            </p:cNvSpPr>
            <p:nvPr/>
          </p:nvSpPr>
          <p:spPr bwMode="auto">
            <a:xfrm>
              <a:off x="4134435" y="5521933"/>
              <a:ext cx="309026" cy="22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Date :</a:t>
              </a:r>
            </a:p>
          </p:txBody>
        </p:sp>
        <p:sp>
          <p:nvSpPr>
            <p:cNvPr id="2178" name="Text Box 25"/>
            <p:cNvSpPr txBox="1">
              <a:spLocks noChangeArrowheads="1"/>
            </p:cNvSpPr>
            <p:nvPr/>
          </p:nvSpPr>
          <p:spPr bwMode="auto">
            <a:xfrm>
              <a:off x="5734934" y="5521931"/>
              <a:ext cx="309026" cy="22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Date :</a:t>
              </a:r>
            </a:p>
          </p:txBody>
        </p:sp>
        <p:sp>
          <p:nvSpPr>
            <p:cNvPr id="2179" name="Text Box 26"/>
            <p:cNvSpPr txBox="1">
              <a:spLocks noChangeArrowheads="1"/>
            </p:cNvSpPr>
            <p:nvPr/>
          </p:nvSpPr>
          <p:spPr bwMode="auto">
            <a:xfrm>
              <a:off x="7313623" y="5521929"/>
              <a:ext cx="711638" cy="22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Date :</a:t>
              </a:r>
              <a:r>
                <a:rPr lang="id-ID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</a:t>
              </a:r>
              <a:r>
                <a:rPr lang="en-US" sz="600" b="1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Maret</a:t>
              </a:r>
              <a:r>
                <a:rPr lang="en-US" sz="6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2023</a:t>
              </a:r>
            </a:p>
          </p:txBody>
        </p:sp>
      </p:grp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285207" y="3561852"/>
            <a:ext cx="2160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id-ID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Date, Time and Place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7" name="TextBox 30"/>
          <p:cNvSpPr txBox="1">
            <a:spLocks noChangeArrowheads="1"/>
          </p:cNvSpPr>
          <p:nvPr/>
        </p:nvSpPr>
        <p:spPr bwMode="auto">
          <a:xfrm>
            <a:off x="411142" y="3230900"/>
            <a:ext cx="2245312" cy="2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Kantor LPB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xxxx</a:t>
            </a:r>
            <a:endParaRPr lang="id-ID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8" name="TextBox 31"/>
          <p:cNvSpPr txBox="1">
            <a:spLocks noChangeArrowheads="1"/>
          </p:cNvSpPr>
          <p:nvPr/>
        </p:nvSpPr>
        <p:spPr bwMode="auto">
          <a:xfrm>
            <a:off x="308609" y="3584848"/>
            <a:ext cx="221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079" name="Rectangle 37"/>
          <p:cNvSpPr>
            <a:spLocks noChangeArrowheads="1"/>
          </p:cNvSpPr>
          <p:nvPr/>
        </p:nvSpPr>
        <p:spPr bwMode="auto">
          <a:xfrm>
            <a:off x="332656" y="1282606"/>
            <a:ext cx="61402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9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Penambahan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Peralatan Kantor LPB XXXXX</a:t>
            </a:r>
          </a:p>
        </p:txBody>
      </p:sp>
      <p:sp>
        <p:nvSpPr>
          <p:cNvPr id="2081" name="TextBox 30"/>
          <p:cNvSpPr txBox="1">
            <a:spLocks noChangeArrowheads="1"/>
          </p:cNvSpPr>
          <p:nvPr/>
        </p:nvSpPr>
        <p:spPr bwMode="auto">
          <a:xfrm>
            <a:off x="3203509" y="3791083"/>
            <a:ext cx="3563660" cy="4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Rabu, 15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Maret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LPB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2" name="TextBox 33"/>
          <p:cNvSpPr txBox="1">
            <a:spLocks noChangeArrowheads="1"/>
          </p:cNvSpPr>
          <p:nvPr/>
        </p:nvSpPr>
        <p:spPr bwMode="auto">
          <a:xfrm>
            <a:off x="4210548" y="5605607"/>
            <a:ext cx="2314496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Aft>
                <a:spcPts val="400"/>
              </a:spcAft>
            </a:pPr>
            <a:r>
              <a:rPr lang="id-ID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Rp. 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500</a:t>
            </a:r>
            <a:r>
              <a:rPr lang="id-ID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.000</a:t>
            </a:r>
            <a:r>
              <a:rPr lang="id-ID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,- 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spcAft>
                <a:spcPts val="400"/>
              </a:spcAft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(Lima Ratus </a:t>
            </a:r>
            <a:r>
              <a:rPr lang="en-US" sz="9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Ribu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Rupiah) 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63842" y="4326745"/>
            <a:ext cx="2160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/ Data Needed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285207" y="3095551"/>
            <a:ext cx="2160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/ Involvement Needed</a:t>
            </a:r>
          </a:p>
        </p:txBody>
      </p:sp>
      <p:sp>
        <p:nvSpPr>
          <p:cNvPr id="2090" name="TextBox 30"/>
          <p:cNvSpPr txBox="1">
            <a:spLocks noChangeArrowheads="1"/>
          </p:cNvSpPr>
          <p:nvPr/>
        </p:nvSpPr>
        <p:spPr bwMode="auto">
          <a:xfrm>
            <a:off x="3192763" y="3332668"/>
            <a:ext cx="33933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YDBA</a:t>
            </a:r>
          </a:p>
        </p:txBody>
      </p:sp>
      <p:sp>
        <p:nvSpPr>
          <p:cNvPr id="2091" name="TextBox 52"/>
          <p:cNvSpPr txBox="1">
            <a:spLocks noChangeArrowheads="1"/>
          </p:cNvSpPr>
          <p:nvPr/>
        </p:nvSpPr>
        <p:spPr bwMode="auto">
          <a:xfrm>
            <a:off x="368232" y="3709444"/>
            <a:ext cx="2760351" cy="6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Agar LPB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kursi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Agar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pelatihan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operasional LPB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dapat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berjalan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dengan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lancar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80066" y="3530060"/>
            <a:ext cx="2160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/ Deliverables 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194037" y="5299523"/>
            <a:ext cx="233100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0" rIns="0" bIns="0" anchor="ctr"/>
          <a:lstStyle/>
          <a:p>
            <a:pPr>
              <a:defRPr/>
            </a:pPr>
            <a:r>
              <a:rPr lang="id-ID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Cost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149746" y="274494"/>
            <a:ext cx="5375598" cy="621376"/>
          </a:xfrm>
          <a:prstGeom prst="rect">
            <a:avLst/>
          </a:prstGeom>
          <a:ln>
            <a:noFill/>
          </a:ln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d-ID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 </a:t>
            </a: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XXXXXXXXXXXXXXX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Jalan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Bantul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KM. 4,5 No.19B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Kweni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Bantul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id-ID" sz="900" spc="50" dirty="0">
              <a:ln w="6744" cap="flat" cmpd="sng" algn="ctr">
                <a:solidFill>
                  <a:srgbClr val="06111E">
                    <a:alpha val="6500"/>
                  </a:srgbClr>
                </a:solidFill>
                <a:prstDash val="solid"/>
                <a:round/>
              </a:ln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Nomer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telpon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0274 411 683, email : lpbjogja@yahoo.co.id</a:t>
            </a:r>
          </a:p>
        </p:txBody>
      </p:sp>
      <p:pic>
        <p:nvPicPr>
          <p:cNvPr id="2170" name="Picture 2" descr="D:\LPB SEMARANG FILE\2017\MMT\Logo YDBA Keci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24370"/>
            <a:ext cx="82886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0">
            <a:extLst>
              <a:ext uri="{FF2B5EF4-FFF2-40B4-BE49-F238E27FC236}">
                <a16:creationId xmlns:a16="http://schemas.microsoft.com/office/drawing/2014/main" id="{1749D846-6FF9-C5B3-4737-D9533014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76" y="1928664"/>
            <a:ext cx="6323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Kursi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milik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LPB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xxxx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rusak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dan sudah tidak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layak</a:t>
            </a:r>
            <a:endParaRPr lang="en-US" alt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Kursi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milik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LPB </a:t>
            </a:r>
            <a:r>
              <a:rPr lang="en-US" altLang="en-US" sz="900" dirty="0" err="1">
                <a:solidFill>
                  <a:srgbClr val="000000"/>
                </a:solidFill>
                <a:latin typeface="Arial" panose="020B0604020202020204" pitchFamily="34" charset="0"/>
              </a:rPr>
              <a:t>xxxx</a:t>
            </a: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sudah sejak 2015</a:t>
            </a:r>
            <a:endParaRPr lang="id-ID" altLang="en-US" sz="9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9D62A-53D0-04BD-ED5B-32FF011B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50" y="2628533"/>
            <a:ext cx="61402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Agar LPB </a:t>
            </a:r>
            <a:r>
              <a:rPr lang="en-US" altLang="en-US" sz="900" dirty="0" err="1">
                <a:latin typeface="Arial" panose="020B0604020202020204" pitchFamily="34" charset="0"/>
              </a:rPr>
              <a:t>xxxx</a:t>
            </a:r>
            <a:r>
              <a:rPr lang="en-US" altLang="en-US" sz="900" dirty="0">
                <a:latin typeface="Arial" panose="020B0604020202020204" pitchFamily="34" charset="0"/>
              </a:rPr>
              <a:t> dapat melakukan kegiatan dengan </a:t>
            </a:r>
            <a:r>
              <a:rPr lang="en-US" altLang="en-US" sz="900" dirty="0" err="1">
                <a:latin typeface="Arial" panose="020B0604020202020204" pitchFamily="34" charset="0"/>
              </a:rPr>
              <a:t>nyaman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Agar LPB </a:t>
            </a:r>
            <a:r>
              <a:rPr lang="en-US" altLang="en-US" sz="900" dirty="0" err="1">
                <a:latin typeface="Arial" panose="020B0604020202020204" pitchFamily="34" charset="0"/>
              </a:rPr>
              <a:t>xxxx</a:t>
            </a:r>
            <a:r>
              <a:rPr lang="en-US" altLang="en-US" sz="900" dirty="0">
                <a:latin typeface="Arial" panose="020B0604020202020204" pitchFamily="34" charset="0"/>
              </a:rPr>
              <a:t> dapat </a:t>
            </a:r>
            <a:r>
              <a:rPr lang="en-US" altLang="en-US" sz="900" dirty="0" err="1">
                <a:latin typeface="Arial" panose="020B0604020202020204" pitchFamily="34" charset="0"/>
              </a:rPr>
              <a:t>memiliki</a:t>
            </a:r>
            <a:r>
              <a:rPr lang="en-US" altLang="en-US" sz="900" dirty="0">
                <a:latin typeface="Arial" panose="020B0604020202020204" pitchFamily="34" charset="0"/>
              </a:rPr>
              <a:t> </a:t>
            </a:r>
            <a:r>
              <a:rPr lang="en-US" altLang="en-US" sz="900" dirty="0" err="1">
                <a:latin typeface="Arial" panose="020B0604020202020204" pitchFamily="34" charset="0"/>
              </a:rPr>
              <a:t>kursi</a:t>
            </a:r>
            <a:r>
              <a:rPr lang="en-US" altLang="en-US" sz="900" dirty="0">
                <a:latin typeface="Arial" panose="020B0604020202020204" pitchFamily="34" charset="0"/>
              </a:rPr>
              <a:t> baru</a:t>
            </a:r>
            <a:endParaRPr lang="id-ID" altLang="en-US" sz="900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4A9756-0937-CFE8-062A-4E6CFCF1C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82079"/>
              </p:ext>
            </p:extLst>
          </p:nvPr>
        </p:nvGraphicFramePr>
        <p:xfrm>
          <a:off x="404664" y="5683337"/>
          <a:ext cx="3481772" cy="137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238669" imgH="1667130" progId="Excel.Sheet.12">
                  <p:embed/>
                </p:oleObj>
              </mc:Choice>
              <mc:Fallback>
                <p:oleObj name="Worksheet" r:id="rId4" imgW="4238669" imgH="166713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BAE1B9-6167-4DFB-820B-7440FD22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664" y="5683337"/>
                        <a:ext cx="3481772" cy="137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3">
            <a:extLst>
              <a:ext uri="{FF2B5EF4-FFF2-40B4-BE49-F238E27FC236}">
                <a16:creationId xmlns:a16="http://schemas.microsoft.com/office/drawing/2014/main" id="{CA3AF6C2-908D-552D-43BD-B685EDBF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50" y="4623599"/>
            <a:ext cx="2957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Informa, Jalan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Ringroad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Utara,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Pakuwon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Mall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Mebel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Jalan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tegalturi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No. 57</a:t>
            </a:r>
          </a:p>
          <a:p>
            <a:pPr eaLnBrk="1" hangingPunct="1">
              <a:buFont typeface="Arial" charset="0"/>
              <a:buChar char="•"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Istana 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Mebel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Pendowoharjo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Sewon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Bantul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7A4B6739-8E62-CC9E-624B-20848602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1254418"/>
            <a:ext cx="619268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algn="ctr" eaLnBrk="1" hangingPunct="1">
              <a:defRPr/>
            </a:pPr>
            <a:r>
              <a:rPr lang="en-US" sz="1000" b="1" dirty="0">
                <a:solidFill>
                  <a:schemeClr val="tx1"/>
                </a:solidFill>
              </a:rPr>
              <a:t>ANGGARAN </a:t>
            </a:r>
            <a:r>
              <a:rPr lang="id-ID" sz="1000" b="1" dirty="0">
                <a:solidFill>
                  <a:schemeClr val="tx1"/>
                </a:solidFill>
              </a:rPr>
              <a:t>PERALATAN KANTOR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521A0-94DA-B960-0D7B-043DAAD7307D}"/>
              </a:ext>
            </a:extLst>
          </p:cNvPr>
          <p:cNvSpPr txBox="1"/>
          <p:nvPr/>
        </p:nvSpPr>
        <p:spPr>
          <a:xfrm>
            <a:off x="260648" y="4005336"/>
            <a:ext cx="4105560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tabLst>
                <a:tab pos="723900" algn="l"/>
              </a:tabLst>
              <a:defRPr/>
            </a:pPr>
            <a:r>
              <a:rPr lang="id-ID" sz="1200" dirty="0">
                <a:latin typeface="+mn-lt"/>
                <a:cs typeface="+mn-cs"/>
              </a:rPr>
              <a:t>Total Ajuan 	</a:t>
            </a:r>
            <a:r>
              <a:rPr lang="id-ID" sz="1200" b="1" u="sng" dirty="0">
                <a:latin typeface="+mn-lt"/>
                <a:cs typeface="+mn-cs"/>
              </a:rPr>
              <a:t>: Rp</a:t>
            </a:r>
            <a:r>
              <a:rPr lang="en-US" sz="1200" b="1" u="sng" dirty="0">
                <a:latin typeface="+mn-lt"/>
                <a:cs typeface="+mn-cs"/>
              </a:rPr>
              <a:t> 500.</a:t>
            </a:r>
            <a:r>
              <a:rPr lang="id-ID" sz="1200" b="1" u="sng" dirty="0">
                <a:latin typeface="+mn-lt"/>
                <a:cs typeface="+mn-cs"/>
              </a:rPr>
              <a:t>000 </a:t>
            </a:r>
          </a:p>
          <a:p>
            <a:pPr eaLnBrk="1" hangingPunct="1">
              <a:defRPr/>
            </a:pPr>
            <a:r>
              <a:rPr lang="id-ID" sz="1200" dirty="0">
                <a:latin typeface="+mn-lt"/>
                <a:cs typeface="+mn-cs"/>
              </a:rPr>
              <a:t>Terbilang	:</a:t>
            </a:r>
            <a:r>
              <a:rPr lang="en-GB" sz="1200" dirty="0">
                <a:latin typeface="+mn-lt"/>
                <a:cs typeface="+mn-cs"/>
              </a:rPr>
              <a:t> Lima Ratus </a:t>
            </a:r>
            <a:r>
              <a:rPr lang="en-GB" sz="1200" dirty="0" err="1">
                <a:latin typeface="+mn-lt"/>
                <a:cs typeface="+mn-cs"/>
              </a:rPr>
              <a:t>Ribu</a:t>
            </a:r>
            <a:r>
              <a:rPr lang="en-US" sz="1200" dirty="0"/>
              <a:t> Rupiah</a:t>
            </a:r>
            <a:endParaRPr lang="id-ID" sz="1200" dirty="0">
              <a:latin typeface="+mn-lt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CF2B61-15F1-E3F5-E5B4-415B27D7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11437"/>
              </p:ext>
            </p:extLst>
          </p:nvPr>
        </p:nvGraphicFramePr>
        <p:xfrm>
          <a:off x="332656" y="1970155"/>
          <a:ext cx="6192688" cy="15479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Uraian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Jumlah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Satuan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Harga Satuan (Rp)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Total (Rp)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No. Acc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Nama Acc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Keterangan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>
                          <a:effectLst/>
                        </a:rPr>
                        <a:t>1 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Kursi Kantor Hidrolis K-4005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900" u="none" strike="noStrike" dirty="0">
                          <a:effectLst/>
                        </a:rPr>
                        <a:t>1 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900" u="none" strike="noStrike" dirty="0" err="1">
                          <a:effectLst/>
                        </a:rPr>
                        <a:t>Buah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900" u="none" strike="noStrike" dirty="0">
                          <a:effectLst/>
                        </a:rPr>
                        <a:t>500.000 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900" u="none" strike="noStrike" dirty="0">
                          <a:effectLst/>
                        </a:rPr>
                        <a:t>500.000 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5050-00-003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LPB </a:t>
                      </a:r>
                      <a:r>
                        <a:rPr lang="en-US" sz="900" u="none" strike="noStrike" dirty="0" err="1">
                          <a:effectLst/>
                        </a:rPr>
                        <a:t>xxxx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Peralatan</a:t>
                      </a:r>
                      <a:r>
                        <a:rPr lang="en-US" sz="900" u="none" strike="noStrike" dirty="0">
                          <a:effectLst/>
                        </a:rPr>
                        <a:t> Kantor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97">
                <a:tc gridSpan="5"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 dirty="0">
                          <a:effectLst/>
                        </a:rPr>
                        <a:t>500.000 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 vMerge="1"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1F6BD2-3826-EEF3-8758-58EFFCD26ECA}"/>
              </a:ext>
            </a:extLst>
          </p:cNvPr>
          <p:cNvSpPr txBox="1">
            <a:spLocks/>
          </p:cNvSpPr>
          <p:nvPr/>
        </p:nvSpPr>
        <p:spPr>
          <a:xfrm>
            <a:off x="1149746" y="274494"/>
            <a:ext cx="5375598" cy="621376"/>
          </a:xfrm>
          <a:prstGeom prst="rect">
            <a:avLst/>
          </a:prstGeom>
          <a:ln>
            <a:noFill/>
          </a:ln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d-ID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 </a:t>
            </a:r>
            <a:r>
              <a:rPr lang="en-AU" sz="900" b="1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Jalan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Bantul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KM. 4,5 No.19B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Kweni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Bantul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id-ID" sz="900" spc="50" dirty="0">
              <a:ln w="6744" cap="flat" cmpd="sng" algn="ctr">
                <a:solidFill>
                  <a:srgbClr val="06111E">
                    <a:alpha val="6500"/>
                  </a:srgbClr>
                </a:solidFill>
                <a:prstDash val="solid"/>
                <a:round/>
              </a:ln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Nomer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telpon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0274 411 683, email : lpbjogja@yahoo.co.id</a:t>
            </a:r>
          </a:p>
        </p:txBody>
      </p:sp>
      <p:pic>
        <p:nvPicPr>
          <p:cNvPr id="10" name="Picture 2" descr="D:\LPB SEMARANG FILE\2017\MMT\Logo YDBA Kecil.jpg">
            <a:extLst>
              <a:ext uri="{FF2B5EF4-FFF2-40B4-BE49-F238E27FC236}">
                <a16:creationId xmlns:a16="http://schemas.microsoft.com/office/drawing/2014/main" id="{0E8BA004-8CC1-3E4E-CAD8-1775F54E2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24370"/>
            <a:ext cx="82886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712D3-BF3D-7811-69C9-C74FAF467859}"/>
              </a:ext>
            </a:extLst>
          </p:cNvPr>
          <p:cNvSpPr txBox="1"/>
          <p:nvPr/>
        </p:nvSpPr>
        <p:spPr>
          <a:xfrm>
            <a:off x="260648" y="4324234"/>
            <a:ext cx="8429625" cy="21625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id-ID" sz="1200" dirty="0">
              <a:latin typeface="+mn-lt"/>
              <a:cs typeface="+mn-cs"/>
            </a:endParaRPr>
          </a:p>
          <a:p>
            <a:pPr eaLnBrk="1" hangingPunct="1">
              <a:defRPr/>
            </a:pPr>
            <a:r>
              <a:rPr lang="id-ID" sz="1200" dirty="0">
                <a:latin typeface="+mn-lt"/>
                <a:cs typeface="+mn-cs"/>
              </a:rPr>
              <a:t>Besaran Budget diambil dari POS </a:t>
            </a:r>
          </a:p>
          <a:p>
            <a:pPr marL="266700" indent="-177800" eaLnBrk="1" hangingPunct="1">
              <a:buFont typeface="Arial" pitchFamily="34" charset="0"/>
              <a:buChar char="•"/>
              <a:defRPr/>
            </a:pPr>
            <a:r>
              <a:rPr lang="id-ID" sz="1200" dirty="0">
                <a:latin typeface="+mn-lt"/>
                <a:cs typeface="+mn-cs"/>
              </a:rPr>
              <a:t>Nama Pos Budget	: </a:t>
            </a:r>
            <a:r>
              <a:rPr lang="en-US" sz="1200" dirty="0">
                <a:latin typeface="+mn-lt"/>
                <a:cs typeface="+mn-cs"/>
              </a:rPr>
              <a:t>Beban Cabang</a:t>
            </a:r>
          </a:p>
          <a:p>
            <a:pPr marL="266700" indent="-177800" eaLnBrk="1" hangingPunct="1">
              <a:buFont typeface="Arial" pitchFamily="34" charset="0"/>
              <a:buChar char="•"/>
              <a:defRPr/>
            </a:pPr>
            <a:r>
              <a:rPr lang="en-US" sz="1200" dirty="0"/>
              <a:t>LPB		: </a:t>
            </a:r>
            <a:r>
              <a:rPr lang="en-US" sz="1200" dirty="0" err="1"/>
              <a:t>Peralatan</a:t>
            </a:r>
            <a:r>
              <a:rPr lang="en-US" sz="1200" dirty="0"/>
              <a:t> Kantor</a:t>
            </a:r>
            <a:endParaRPr lang="en-US" sz="1200" dirty="0">
              <a:latin typeface="+mn-lt"/>
              <a:cs typeface="+mn-cs"/>
            </a:endParaRPr>
          </a:p>
          <a:p>
            <a:pPr marL="266700" indent="-177800" eaLnBrk="1" hangingPunct="1">
              <a:buFont typeface="Arial" pitchFamily="34" charset="0"/>
              <a:buChar char="•"/>
              <a:defRPr/>
            </a:pPr>
            <a:r>
              <a:rPr lang="id-ID" sz="1200" dirty="0">
                <a:latin typeface="+mn-lt"/>
                <a:cs typeface="+mn-cs"/>
              </a:rPr>
              <a:t>Besaran Budget	:</a:t>
            </a:r>
            <a:r>
              <a:rPr lang="en-US" sz="1200" dirty="0">
                <a:latin typeface="+mn-lt"/>
                <a:cs typeface="+mn-cs"/>
              </a:rPr>
              <a:t> 500.000</a:t>
            </a:r>
            <a:endParaRPr lang="id-ID" sz="1200" dirty="0">
              <a:latin typeface="+mn-lt"/>
              <a:cs typeface="+mn-cs"/>
            </a:endParaRPr>
          </a:p>
          <a:p>
            <a:pPr marL="228600" indent="-228600" eaLnBrk="1" hangingPunct="1">
              <a:defRPr/>
            </a:pPr>
            <a:r>
              <a:rPr lang="id-ID" sz="1100" dirty="0">
                <a:latin typeface="+mn-lt"/>
                <a:cs typeface="+mn-cs"/>
              </a:rPr>
              <a:t> </a:t>
            </a:r>
            <a:r>
              <a:rPr lang="id-ID" sz="1200" dirty="0">
                <a:latin typeface="+mn-lt"/>
                <a:cs typeface="+mn-cs"/>
              </a:rPr>
              <a:t>Persiapan </a:t>
            </a:r>
            <a:r>
              <a:rPr lang="en-US" sz="1200" dirty="0">
                <a:latin typeface="+mn-lt"/>
                <a:cs typeface="+mn-cs"/>
              </a:rPr>
              <a:t> </a:t>
            </a:r>
            <a:r>
              <a:rPr lang="en-US" sz="1200" dirty="0" err="1">
                <a:latin typeface="+mn-lt"/>
                <a:cs typeface="+mn-cs"/>
              </a:rPr>
              <a:t>Pengadaan</a:t>
            </a:r>
            <a:r>
              <a:rPr lang="en-US" sz="1200" dirty="0">
                <a:latin typeface="+mn-lt"/>
                <a:cs typeface="+mn-cs"/>
              </a:rPr>
              <a:t> </a:t>
            </a:r>
            <a:r>
              <a:rPr lang="en-US" sz="1200" dirty="0" err="1">
                <a:latin typeface="+mn-lt"/>
                <a:cs typeface="+mn-cs"/>
              </a:rPr>
              <a:t>peralatan</a:t>
            </a:r>
            <a:r>
              <a:rPr lang="en-US" sz="1200" dirty="0">
                <a:latin typeface="+mn-lt"/>
                <a:cs typeface="+mn-cs"/>
              </a:rPr>
              <a:t> </a:t>
            </a:r>
            <a:r>
              <a:rPr lang="en-US" sz="1200" dirty="0" err="1">
                <a:latin typeface="+mn-lt"/>
                <a:cs typeface="+mn-cs"/>
              </a:rPr>
              <a:t>kantor</a:t>
            </a:r>
            <a:r>
              <a:rPr lang="en-US" sz="1200" dirty="0">
                <a:latin typeface="+mn-lt"/>
                <a:cs typeface="+mn-cs"/>
              </a:rPr>
              <a:t> </a:t>
            </a:r>
            <a:r>
              <a:rPr lang="id-ID" sz="1200" dirty="0">
                <a:latin typeface="+mn-lt"/>
                <a:cs typeface="+mn-cs"/>
              </a:rPr>
              <a:t> yang akan disiapkan oleh LPB, ditransfer ke :</a:t>
            </a:r>
          </a:p>
          <a:p>
            <a:pPr eaLnBrk="1" fontAlgn="b" hangingPunct="1"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  </a:t>
            </a:r>
            <a:r>
              <a:rPr lang="id-ID" sz="1000" dirty="0">
                <a:solidFill>
                  <a:srgbClr val="FF0000"/>
                </a:solidFill>
                <a:latin typeface="Arial" charset="0"/>
                <a:cs typeface="Arial" charset="0"/>
              </a:rPr>
              <a:t>Bank BRI KANCA SUNTER </a:t>
            </a:r>
            <a:r>
              <a:rPr lang="en-US" sz="1000" dirty="0">
                <a:solidFill>
                  <a:srgbClr val="FF0000"/>
                </a:solidFill>
                <a:latin typeface="Arial" charset="0"/>
                <a:cs typeface="Arial" charset="0"/>
              </a:rPr>
              <a:t>       </a:t>
            </a:r>
          </a:p>
          <a:p>
            <a:pPr eaLnBrk="1" fontAlgn="b" hangingPunct="1">
              <a:defRPr/>
            </a:pPr>
            <a:r>
              <a:rPr lang="en-US" sz="1000" dirty="0">
                <a:solidFill>
                  <a:srgbClr val="FF0000"/>
                </a:solidFill>
                <a:latin typeface="Arial" charset="0"/>
                <a:cs typeface="Arial" charset="0"/>
              </a:rPr>
              <a:t>       </a:t>
            </a:r>
            <a:r>
              <a:rPr lang="id-ID" sz="1000" dirty="0">
                <a:solidFill>
                  <a:srgbClr val="FF0000"/>
                </a:solidFill>
                <a:latin typeface="Arial" charset="0"/>
                <a:cs typeface="Arial" charset="0"/>
              </a:rPr>
              <a:t>NO REK : 0441-01-001177-56-1</a:t>
            </a:r>
            <a:endParaRPr lang="en-US" sz="1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fontAlgn="b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cs typeface="+mn-cs"/>
              </a:rPr>
              <a:t>       An : </a:t>
            </a:r>
            <a:r>
              <a:rPr lang="en-US" sz="1200" dirty="0" err="1">
                <a:solidFill>
                  <a:srgbClr val="FF0000"/>
                </a:solidFill>
                <a:latin typeface="+mn-lt"/>
                <a:cs typeface="+mn-cs"/>
              </a:rPr>
              <a:t>xxxxxxxxxxxxx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+mn-cs"/>
              </a:rPr>
              <a:t>/Yayasan Dharma Bhakti Astra </a:t>
            </a:r>
            <a:r>
              <a:rPr lang="en-US" sz="1200" dirty="0" err="1">
                <a:solidFill>
                  <a:srgbClr val="FF0000"/>
                </a:solidFill>
                <a:latin typeface="+mn-lt"/>
                <a:cs typeface="+mn-cs"/>
              </a:rPr>
              <a:t>xxxx</a:t>
            </a:r>
            <a:endParaRPr lang="en-US" sz="1200" dirty="0">
              <a:solidFill>
                <a:srgbClr val="FF0000"/>
              </a:solidFill>
              <a:latin typeface="+mn-lt"/>
              <a:cs typeface="+mn-cs"/>
            </a:endParaRPr>
          </a:p>
          <a:p>
            <a:pPr eaLnBrk="1" fontAlgn="b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cs typeface="+mn-cs"/>
              </a:rPr>
              <a:t>       </a:t>
            </a:r>
            <a:r>
              <a:rPr lang="id-ID" sz="1200" dirty="0">
                <a:solidFill>
                  <a:srgbClr val="FF0000"/>
                </a:solidFill>
                <a:latin typeface="+mn-lt"/>
                <a:cs typeface="+mn-cs"/>
              </a:rPr>
              <a:t>sebesar </a:t>
            </a:r>
            <a:r>
              <a:rPr lang="id-ID" sz="1200" b="1" u="sng" dirty="0">
                <a:solidFill>
                  <a:srgbClr val="FF0000"/>
                </a:solidFill>
                <a:latin typeface="+mn-lt"/>
                <a:cs typeface="+mn-cs"/>
              </a:rPr>
              <a:t>Rp</a:t>
            </a:r>
            <a:r>
              <a:rPr lang="en-US" sz="1200" b="1" u="sng" dirty="0">
                <a:solidFill>
                  <a:srgbClr val="FF0000"/>
                </a:solidFill>
              </a:rPr>
              <a:t> </a:t>
            </a:r>
            <a:r>
              <a:rPr lang="en-US" sz="1200" b="1" u="sng" dirty="0">
                <a:solidFill>
                  <a:srgbClr val="FF0000"/>
                </a:solidFill>
                <a:latin typeface="+mn-lt"/>
                <a:cs typeface="+mn-cs"/>
              </a:rPr>
              <a:t>500</a:t>
            </a:r>
            <a:r>
              <a:rPr lang="id-ID" sz="1200" b="1" u="sng" dirty="0">
                <a:solidFill>
                  <a:srgbClr val="FF0000"/>
                </a:solidFill>
                <a:latin typeface="+mn-lt"/>
                <a:cs typeface="+mn-cs"/>
              </a:rPr>
              <a:t>.000</a:t>
            </a:r>
          </a:p>
          <a:p>
            <a:pPr eaLnBrk="1" hangingPunct="1">
              <a:defRPr/>
            </a:pPr>
            <a:endParaRPr lang="id-ID" sz="1200" dirty="0">
              <a:latin typeface="+mn-lt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A26B83-D55A-E3CB-AB59-92917DC2565A}"/>
              </a:ext>
            </a:extLst>
          </p:cNvPr>
          <p:cNvSpPr txBox="1">
            <a:spLocks/>
          </p:cNvSpPr>
          <p:nvPr/>
        </p:nvSpPr>
        <p:spPr bwMode="auto">
          <a:xfrm>
            <a:off x="5916" y="7201671"/>
            <a:ext cx="7245424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d-ID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altLang="en-US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12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r>
              <a:rPr lang="en-US" altLang="en-US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altLang="en-US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08 </a:t>
            </a:r>
            <a:r>
              <a:rPr lang="en-US" altLang="en-US" sz="12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Maret</a:t>
            </a:r>
            <a:r>
              <a:rPr lang="en-US" altLang="en-US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2023</a:t>
            </a:r>
            <a:r>
              <a:rPr lang="en-AU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d-ID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d-ID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AU" altLang="en-US" sz="1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enyetujui</a:t>
            </a:r>
            <a:r>
              <a:rPr lang="en-AU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	                   </a:t>
            </a:r>
            <a:r>
              <a:rPr lang="en-AU" altLang="en-US" sz="1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AU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id-ID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		      </a:t>
            </a:r>
            <a:r>
              <a:rPr lang="en-AU" altLang="en-US" sz="1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AU" alt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endParaRPr lang="en-US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d-ID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AU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sz="1100" u="sng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Tarsisius Wijaya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id-ID" altLang="en-US" sz="1100" u="sng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Yeyen Hermawati</a:t>
            </a:r>
            <a:r>
              <a:rPr lang="id-ID" altLang="en-US" sz="11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1100" u="sng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Farhan </a:t>
            </a:r>
            <a:r>
              <a:rPr lang="en-US" altLang="en-US" sz="1100" u="sng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Anggraito</a:t>
            </a:r>
            <a:r>
              <a:rPr lang="en-US" altLang="en-US" sz="1100" u="sng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P.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u="sng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xxxxxxxxxxxxxxxxx</a:t>
            </a:r>
            <a:endParaRPr lang="en-US" altLang="en-US" sz="1100" u="sng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Bendahara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Pengurus</a:t>
            </a:r>
            <a:r>
              <a:rPr lang="en-AU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Dept.Head F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dan GA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PIC GA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Koordinator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1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LPB</a:t>
            </a:r>
            <a:endParaRPr lang="en-US" altLang="en-US" sz="11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4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06F0B97-6AF4-4691-BE20-8AF12DDC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969358" y="11452442"/>
            <a:ext cx="1600200" cy="5164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57167" indent="-214294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7181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00052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42925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85797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28669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571541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914414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7E489F2-FD38-4E38-A770-CB047D40594D}" type="slidenum">
              <a:rPr lang="id-ID" smtClean="0">
                <a:solidFill>
                  <a:srgbClr val="89898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id-ID">
              <a:solidFill>
                <a:srgbClr val="89898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2" descr="D:\LPB SEMARANG FILE\2017\MMT\Logo YDBA Kecil.jpg">
            <a:extLst>
              <a:ext uri="{FF2B5EF4-FFF2-40B4-BE49-F238E27FC236}">
                <a16:creationId xmlns:a16="http://schemas.microsoft.com/office/drawing/2014/main" id="{5B399B1C-24EB-47D1-A84E-7BCB2694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24370"/>
            <a:ext cx="82886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EBEBF94-44C5-4EA3-A4EF-9B6459C89FE5}"/>
              </a:ext>
            </a:extLst>
          </p:cNvPr>
          <p:cNvSpPr txBox="1">
            <a:spLocks/>
          </p:cNvSpPr>
          <p:nvPr/>
        </p:nvSpPr>
        <p:spPr>
          <a:xfrm>
            <a:off x="1149746" y="274494"/>
            <a:ext cx="5375598" cy="621376"/>
          </a:xfrm>
          <a:prstGeom prst="rect">
            <a:avLst/>
          </a:prstGeom>
          <a:ln>
            <a:noFill/>
          </a:ln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d-ID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 </a:t>
            </a:r>
            <a:r>
              <a:rPr lang="en-AU" sz="900" b="1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Jalan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Bantul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KM. 4,5 No.19B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Kweni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Bantul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id-ID" sz="900" spc="50" dirty="0">
              <a:ln w="6744" cap="flat" cmpd="sng" algn="ctr">
                <a:solidFill>
                  <a:srgbClr val="06111E">
                    <a:alpha val="6500"/>
                  </a:srgbClr>
                </a:solidFill>
                <a:prstDash val="solid"/>
                <a:round/>
              </a:ln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Nomer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telpon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0274 411 683, email : lpbjogja@yahoo.co.id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EF535-19FD-CE10-4100-151D12FB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6" y="6832738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Harga : Rp 499.000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2B7D494-DCA5-CAC4-07BA-94BE0DAF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2" y="7230365"/>
            <a:ext cx="2586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latin typeface="Arial" panose="020B0604020202020204" pitchFamily="34" charset="0"/>
              </a:rPr>
              <a:t>Nb : Harga </a:t>
            </a:r>
            <a:r>
              <a:rPr lang="en-GB" altLang="en-US" sz="1000" dirty="0" err="1">
                <a:latin typeface="Arial" panose="020B0604020202020204" pitchFamily="34" charset="0"/>
              </a:rPr>
              <a:t>sewaktu-waktu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dapat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berubah</a:t>
            </a:r>
            <a:r>
              <a:rPr lang="en-GB" altLang="en-US" sz="1000" dirty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F2157E7-337D-5307-08C1-2AC80EAC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072" y="3326754"/>
            <a:ext cx="11802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Arial" panose="020B0604020202020204" pitchFamily="34" charset="0"/>
              </a:rPr>
              <a:t>Informa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4DFB5A4-B52A-BDD9-D898-6F8CCF40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75157"/>
              </p:ext>
            </p:extLst>
          </p:nvPr>
        </p:nvGraphicFramePr>
        <p:xfrm>
          <a:off x="337152" y="2864768"/>
          <a:ext cx="6183695" cy="36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57">
                  <a:extLst>
                    <a:ext uri="{9D8B030D-6E8A-4147-A177-3AD203B41FA5}">
                      <a16:colId xmlns:a16="http://schemas.microsoft.com/office/drawing/2014/main" val="549780458"/>
                    </a:ext>
                  </a:extLst>
                </a:gridCol>
                <a:gridCol w="1396581">
                  <a:extLst>
                    <a:ext uri="{9D8B030D-6E8A-4147-A177-3AD203B41FA5}">
                      <a16:colId xmlns:a16="http://schemas.microsoft.com/office/drawing/2014/main" val="113650093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219794520"/>
                    </a:ext>
                  </a:extLst>
                </a:gridCol>
                <a:gridCol w="1691033">
                  <a:extLst>
                    <a:ext uri="{9D8B030D-6E8A-4147-A177-3AD203B41FA5}">
                      <a16:colId xmlns:a16="http://schemas.microsoft.com/office/drawing/2014/main" val="2611888005"/>
                    </a:ext>
                  </a:extLst>
                </a:gridCol>
              </a:tblGrid>
              <a:tr h="4800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Produk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Spesifikasi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69750"/>
                  </a:ext>
                </a:extLst>
              </a:tr>
              <a:tr h="480076"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77 x 61 x 92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54194"/>
                  </a:ext>
                </a:extLst>
              </a:tr>
              <a:tr h="591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</a:rPr>
                        <a:t>fabric, </a:t>
                      </a:r>
                      <a:r>
                        <a:rPr lang="en-US" sz="1200" b="0" i="0" dirty="0" err="1">
                          <a:effectLst/>
                        </a:rPr>
                        <a:t>plastik</a:t>
                      </a:r>
                      <a:r>
                        <a:rPr lang="en-US" sz="1200" b="0" i="0" dirty="0">
                          <a:effectLst/>
                        </a:rPr>
                        <a:t>, foam, plywood, metal, nylon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36237"/>
                  </a:ext>
                </a:extLst>
              </a:tr>
              <a:tr h="6510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Roda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47896"/>
                  </a:ext>
                </a:extLst>
              </a:tr>
              <a:tr h="91740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Tuas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Hidraulik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dudukan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00551"/>
                  </a:ext>
                </a:extLst>
              </a:tr>
              <a:tr h="48007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Daya Beban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120Kg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86327"/>
                  </a:ext>
                </a:extLst>
              </a:tr>
            </a:tbl>
          </a:graphicData>
        </a:graphic>
      </p:graphicFrame>
      <p:sp>
        <p:nvSpPr>
          <p:cNvPr id="17" name="TextBox 4">
            <a:extLst>
              <a:ext uri="{FF2B5EF4-FFF2-40B4-BE49-F238E27FC236}">
                <a16:creationId xmlns:a16="http://schemas.microsoft.com/office/drawing/2014/main" id="{7F280911-77C3-C3B2-EDA9-AF14F291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54" y="2281714"/>
            <a:ext cx="2185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</a:t>
            </a:r>
            <a:r>
              <a:rPr lang="en-GB" altLang="en-US" sz="1800" dirty="0" err="1">
                <a:latin typeface="Arial" panose="020B0604020202020204" pitchFamily="34" charset="0"/>
              </a:rPr>
              <a:t>endor</a:t>
            </a:r>
            <a:r>
              <a:rPr lang="en-GB" altLang="en-US" sz="1800" dirty="0">
                <a:latin typeface="Arial" panose="020B0604020202020204" pitchFamily="34" charset="0"/>
              </a:rPr>
              <a:t> : </a:t>
            </a:r>
            <a:r>
              <a:rPr lang="en-GB" altLang="en-US" sz="1800" b="1" dirty="0">
                <a:latin typeface="Arial" panose="020B0604020202020204" pitchFamily="34" charset="0"/>
              </a:rPr>
              <a:t>DM </a:t>
            </a:r>
            <a:r>
              <a:rPr lang="en-GB" altLang="en-US" sz="1800" b="1" dirty="0" err="1">
                <a:latin typeface="Arial" panose="020B0604020202020204" pitchFamily="34" charset="0"/>
              </a:rPr>
              <a:t>Mebel</a:t>
            </a:r>
            <a:endParaRPr lang="en-GB" altLang="en-US" sz="1800" b="1" dirty="0">
              <a:latin typeface="Arial" panose="020B0604020202020204" pitchFamily="34" charset="0"/>
            </a:endParaRPr>
          </a:p>
        </p:txBody>
      </p:sp>
      <p:pic>
        <p:nvPicPr>
          <p:cNvPr id="4" name="Picture 3" descr="A black office chair&#10;&#10;Description automatically generated">
            <a:extLst>
              <a:ext uri="{FF2B5EF4-FFF2-40B4-BE49-F238E27FC236}">
                <a16:creationId xmlns:a16="http://schemas.microsoft.com/office/drawing/2014/main" id="{EA06D61A-FE41-151E-42C3-6FA8AAC00D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6" y="3573460"/>
            <a:ext cx="1551982" cy="2759079"/>
          </a:xfrm>
          <a:prstGeom prst="rect">
            <a:avLst/>
          </a:prstGeom>
        </p:spPr>
      </p:pic>
      <p:sp>
        <p:nvSpPr>
          <p:cNvPr id="6" name="Rectangle 14">
            <a:extLst>
              <a:ext uri="{FF2B5EF4-FFF2-40B4-BE49-F238E27FC236}">
                <a16:creationId xmlns:a16="http://schemas.microsoft.com/office/drawing/2014/main" id="{096009D7-3611-3F3B-2A26-3793899C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2" y="1311679"/>
            <a:ext cx="619268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algn="ctr" eaLnBrk="1" hangingPunct="1"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Kursi</a:t>
            </a:r>
            <a:r>
              <a:rPr lang="en-US" sz="2400" b="1" dirty="0">
                <a:solidFill>
                  <a:schemeClr val="tx1"/>
                </a:solidFill>
              </a:rPr>
              <a:t> Kantor </a:t>
            </a:r>
            <a:r>
              <a:rPr lang="en-US" sz="2400" b="1" dirty="0" err="1">
                <a:solidFill>
                  <a:schemeClr val="tx1"/>
                </a:solidFill>
              </a:rPr>
              <a:t>Hidrolis</a:t>
            </a:r>
            <a:r>
              <a:rPr lang="en-US" sz="2400" b="1" dirty="0">
                <a:solidFill>
                  <a:schemeClr val="tx1"/>
                </a:solidFill>
              </a:rPr>
              <a:t> K-4005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06F0B97-6AF4-4691-BE20-8AF12DDC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969358" y="11452442"/>
            <a:ext cx="1600200" cy="5164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57167" indent="-214294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7181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00052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42925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85797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28669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571541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914414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7E489F2-FD38-4E38-A770-CB047D40594D}" type="slidenum">
              <a:rPr lang="id-ID" smtClean="0">
                <a:solidFill>
                  <a:srgbClr val="89898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id-ID">
              <a:solidFill>
                <a:srgbClr val="89898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2" descr="D:\LPB SEMARANG FILE\2017\MMT\Logo YDBA Kecil.jpg">
            <a:extLst>
              <a:ext uri="{FF2B5EF4-FFF2-40B4-BE49-F238E27FC236}">
                <a16:creationId xmlns:a16="http://schemas.microsoft.com/office/drawing/2014/main" id="{5B399B1C-24EB-47D1-A84E-7BCB2694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24370"/>
            <a:ext cx="82886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EBEBF94-44C5-4EA3-A4EF-9B6459C89FE5}"/>
              </a:ext>
            </a:extLst>
          </p:cNvPr>
          <p:cNvSpPr txBox="1">
            <a:spLocks/>
          </p:cNvSpPr>
          <p:nvPr/>
        </p:nvSpPr>
        <p:spPr>
          <a:xfrm>
            <a:off x="1149746" y="274494"/>
            <a:ext cx="5375598" cy="621376"/>
          </a:xfrm>
          <a:prstGeom prst="rect">
            <a:avLst/>
          </a:prstGeom>
          <a:ln>
            <a:noFill/>
          </a:ln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d-ID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 </a:t>
            </a:r>
            <a:r>
              <a:rPr lang="en-AU" sz="900" b="1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Jalan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Bantul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KM. 4,5 No.19B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Kweni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Bantul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id-ID" sz="900" spc="50" dirty="0">
              <a:ln w="6744" cap="flat" cmpd="sng" algn="ctr">
                <a:solidFill>
                  <a:srgbClr val="06111E">
                    <a:alpha val="6500"/>
                  </a:srgbClr>
                </a:solidFill>
                <a:prstDash val="solid"/>
                <a:round/>
              </a:ln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Nomer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telpon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0274 411 683, email : lpbjogja@yahoo.co.id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EF535-19FD-CE10-4100-151D12FB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6" y="6832738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Harga : Rp 899.000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2B7D494-DCA5-CAC4-07BA-94BE0DAF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2" y="7230365"/>
            <a:ext cx="2586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latin typeface="Arial" panose="020B0604020202020204" pitchFamily="34" charset="0"/>
              </a:rPr>
              <a:t>Nb : Harga </a:t>
            </a:r>
            <a:r>
              <a:rPr lang="en-GB" altLang="en-US" sz="1000" dirty="0" err="1">
                <a:latin typeface="Arial" panose="020B0604020202020204" pitchFamily="34" charset="0"/>
              </a:rPr>
              <a:t>sewaktu-waktu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dapat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berubah</a:t>
            </a:r>
            <a:r>
              <a:rPr lang="en-GB" altLang="en-US" sz="1000" dirty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F2157E7-337D-5307-08C1-2AC80EAC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072" y="3326754"/>
            <a:ext cx="11802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Arial" panose="020B0604020202020204" pitchFamily="34" charset="0"/>
              </a:rPr>
              <a:t>Informa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4DFB5A4-B52A-BDD9-D898-6F8CCF40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18239"/>
              </p:ext>
            </p:extLst>
          </p:nvPr>
        </p:nvGraphicFramePr>
        <p:xfrm>
          <a:off x="337152" y="2864768"/>
          <a:ext cx="6183695" cy="36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57">
                  <a:extLst>
                    <a:ext uri="{9D8B030D-6E8A-4147-A177-3AD203B41FA5}">
                      <a16:colId xmlns:a16="http://schemas.microsoft.com/office/drawing/2014/main" val="549780458"/>
                    </a:ext>
                  </a:extLst>
                </a:gridCol>
                <a:gridCol w="1396581">
                  <a:extLst>
                    <a:ext uri="{9D8B030D-6E8A-4147-A177-3AD203B41FA5}">
                      <a16:colId xmlns:a16="http://schemas.microsoft.com/office/drawing/2014/main" val="113650093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219794520"/>
                    </a:ext>
                  </a:extLst>
                </a:gridCol>
                <a:gridCol w="1691033">
                  <a:extLst>
                    <a:ext uri="{9D8B030D-6E8A-4147-A177-3AD203B41FA5}">
                      <a16:colId xmlns:a16="http://schemas.microsoft.com/office/drawing/2014/main" val="2611888005"/>
                    </a:ext>
                  </a:extLst>
                </a:gridCol>
              </a:tblGrid>
              <a:tr h="4800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Produk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Spesifikasi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69750"/>
                  </a:ext>
                </a:extLst>
              </a:tr>
              <a:tr h="480076"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57 x 59 x 89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54194"/>
                  </a:ext>
                </a:extLst>
              </a:tr>
              <a:tr h="591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</a:rPr>
                        <a:t>fabric, </a:t>
                      </a:r>
                      <a:r>
                        <a:rPr lang="en-US" sz="1200" b="0" i="0" dirty="0" err="1">
                          <a:effectLst/>
                        </a:rPr>
                        <a:t>plastik</a:t>
                      </a:r>
                      <a:r>
                        <a:rPr lang="en-US" sz="1200" b="0" i="0" dirty="0">
                          <a:effectLst/>
                        </a:rPr>
                        <a:t>, foam, plywood, metal, nylon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36237"/>
                  </a:ext>
                </a:extLst>
              </a:tr>
              <a:tr h="6510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Roda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47896"/>
                  </a:ext>
                </a:extLst>
              </a:tr>
              <a:tr h="91740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Tuas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Hidraulik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dudukan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00551"/>
                  </a:ext>
                </a:extLst>
              </a:tr>
              <a:tr h="48007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Daya Beban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120Kg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86327"/>
                  </a:ext>
                </a:extLst>
              </a:tr>
            </a:tbl>
          </a:graphicData>
        </a:graphic>
      </p:graphicFrame>
      <p:pic>
        <p:nvPicPr>
          <p:cNvPr id="5" name="Picture 4" descr="A blue office chair&#10;&#10;Description automatically generated">
            <a:extLst>
              <a:ext uri="{FF2B5EF4-FFF2-40B4-BE49-F238E27FC236}">
                <a16:creationId xmlns:a16="http://schemas.microsoft.com/office/drawing/2014/main" id="{96A33D03-F7FC-F77C-7172-E4EA7DC8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3" y="3733701"/>
            <a:ext cx="2576152" cy="2576152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7F280911-77C3-C3B2-EDA9-AF14F291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2" y="2255300"/>
            <a:ext cx="1954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</a:t>
            </a:r>
            <a:r>
              <a:rPr lang="en-GB" altLang="en-US" sz="1800" dirty="0" err="1">
                <a:latin typeface="Arial" panose="020B0604020202020204" pitchFamily="34" charset="0"/>
              </a:rPr>
              <a:t>endor</a:t>
            </a:r>
            <a:r>
              <a:rPr lang="en-GB" altLang="en-US" sz="1800" dirty="0">
                <a:latin typeface="Arial" panose="020B0604020202020204" pitchFamily="34" charset="0"/>
              </a:rPr>
              <a:t> : </a:t>
            </a:r>
            <a:r>
              <a:rPr lang="en-GB" altLang="en-US" sz="1800" b="1" dirty="0" err="1">
                <a:latin typeface="Arial" panose="020B0604020202020204" pitchFamily="34" charset="0"/>
              </a:rPr>
              <a:t>informa</a:t>
            </a:r>
            <a:endParaRPr lang="en-GB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564D368A-BEF4-7314-7332-DA5953D3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2" y="1311679"/>
            <a:ext cx="619268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algn="ctr" eaLnBrk="1" hangingPunct="1">
              <a:defRPr/>
            </a:pPr>
            <a:r>
              <a:rPr lang="sv-SE" sz="2400" b="1" dirty="0">
                <a:solidFill>
                  <a:schemeClr val="tx1"/>
                </a:solidFill>
              </a:rPr>
              <a:t>Coral Kursi Kantor Sandaran Rendah - Biru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06F0B97-6AF4-4691-BE20-8AF12DDC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969358" y="11452442"/>
            <a:ext cx="1600200" cy="5164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57167" indent="-214294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7181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00052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42925" indent="-17143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85797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28669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571541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914414" indent="-1714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7E489F2-FD38-4E38-A770-CB047D40594D}" type="slidenum">
              <a:rPr lang="id-ID" smtClean="0">
                <a:solidFill>
                  <a:srgbClr val="89898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id-ID">
              <a:solidFill>
                <a:srgbClr val="89898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2" descr="D:\LPB SEMARANG FILE\2017\MMT\Logo YDBA Kecil.jpg">
            <a:extLst>
              <a:ext uri="{FF2B5EF4-FFF2-40B4-BE49-F238E27FC236}">
                <a16:creationId xmlns:a16="http://schemas.microsoft.com/office/drawing/2014/main" id="{5B399B1C-24EB-47D1-A84E-7BCB2694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24370"/>
            <a:ext cx="828865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EBEBF94-44C5-4EA3-A4EF-9B6459C89FE5}"/>
              </a:ext>
            </a:extLst>
          </p:cNvPr>
          <p:cNvSpPr txBox="1">
            <a:spLocks/>
          </p:cNvSpPr>
          <p:nvPr/>
        </p:nvSpPr>
        <p:spPr>
          <a:xfrm>
            <a:off x="1149746" y="274494"/>
            <a:ext cx="5375598" cy="621376"/>
          </a:xfrm>
          <a:prstGeom prst="rect">
            <a:avLst/>
          </a:prstGeom>
          <a:ln>
            <a:noFill/>
          </a:ln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d-ID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 </a:t>
            </a:r>
            <a:r>
              <a:rPr lang="en-AU" sz="900" b="1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AU" sz="900" b="1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Jalan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Bantul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KM. 4,5 No.19B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Kweni</a:t>
            </a:r>
            <a:r>
              <a:rPr lang="en-US" sz="900" spc="50" dirty="0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Bantul </a:t>
            </a:r>
            <a:r>
              <a:rPr lang="en-US" sz="900" spc="50" dirty="0" err="1">
                <a:ln w="6744" cap="flat" cmpd="sng" algn="ctr">
                  <a:solidFill>
                    <a:srgbClr val="06111E">
                      <a:alpha val="6500"/>
                    </a:srgbClr>
                  </a:solidFill>
                  <a:prstDash val="solid"/>
                  <a:round/>
                </a:ln>
                <a:effectLst>
                  <a:outerShdw blurRad="50902" dist="38494" dir="13500000" sx="0" sy="0">
                    <a:srgbClr val="000000">
                      <a:alpha val="6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endParaRPr lang="id-ID" sz="900" spc="50" dirty="0">
              <a:ln w="6744" cap="flat" cmpd="sng" algn="ctr">
                <a:solidFill>
                  <a:srgbClr val="06111E">
                    <a:alpha val="6500"/>
                  </a:srgbClr>
                </a:solidFill>
                <a:prstDash val="solid"/>
                <a:round/>
              </a:ln>
              <a:effectLst>
                <a:outerShdw blurRad="50902" dist="38494" dir="13500000" sx="0" sy="0">
                  <a:srgbClr val="000000">
                    <a:alpha val="6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3891A7"/>
              </a:buClr>
              <a:buNone/>
              <a:defRPr/>
            </a:pP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Nomer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telpon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0274 411 683, email : lpbjogja@yahoo.co.id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EF535-19FD-CE10-4100-151D12FB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6" y="6832738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Harga : Rp 850.000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2B7D494-DCA5-CAC4-07BA-94BE0DAF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2" y="7230365"/>
            <a:ext cx="2586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latin typeface="Arial" panose="020B0604020202020204" pitchFamily="34" charset="0"/>
              </a:rPr>
              <a:t>Nb : Harga </a:t>
            </a:r>
            <a:r>
              <a:rPr lang="en-GB" altLang="en-US" sz="1000" dirty="0" err="1">
                <a:latin typeface="Arial" panose="020B0604020202020204" pitchFamily="34" charset="0"/>
              </a:rPr>
              <a:t>sewaktu-waktu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dapat</a:t>
            </a:r>
            <a:r>
              <a:rPr lang="en-GB" altLang="en-US" sz="1000" dirty="0">
                <a:latin typeface="Arial" panose="020B0604020202020204" pitchFamily="34" charset="0"/>
              </a:rPr>
              <a:t> </a:t>
            </a:r>
            <a:r>
              <a:rPr lang="en-GB" altLang="en-US" sz="1000" dirty="0" err="1">
                <a:latin typeface="Arial" panose="020B0604020202020204" pitchFamily="34" charset="0"/>
              </a:rPr>
              <a:t>berubah</a:t>
            </a:r>
            <a:r>
              <a:rPr lang="en-GB" altLang="en-US" sz="1000" dirty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F2157E7-337D-5307-08C1-2AC80EAC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072" y="3326754"/>
            <a:ext cx="11802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Arial" panose="020B0604020202020204" pitchFamily="34" charset="0"/>
              </a:rPr>
              <a:t>Informa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4DFB5A4-B52A-BDD9-D898-6F8CCF40974D}"/>
              </a:ext>
            </a:extLst>
          </p:cNvPr>
          <p:cNvGraphicFramePr>
            <a:graphicFrameLocks noGrp="1"/>
          </p:cNvGraphicFramePr>
          <p:nvPr/>
        </p:nvGraphicFramePr>
        <p:xfrm>
          <a:off x="337152" y="2864768"/>
          <a:ext cx="6183695" cy="36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57">
                  <a:extLst>
                    <a:ext uri="{9D8B030D-6E8A-4147-A177-3AD203B41FA5}">
                      <a16:colId xmlns:a16="http://schemas.microsoft.com/office/drawing/2014/main" val="549780458"/>
                    </a:ext>
                  </a:extLst>
                </a:gridCol>
                <a:gridCol w="1396581">
                  <a:extLst>
                    <a:ext uri="{9D8B030D-6E8A-4147-A177-3AD203B41FA5}">
                      <a16:colId xmlns:a16="http://schemas.microsoft.com/office/drawing/2014/main" val="113650093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219794520"/>
                    </a:ext>
                  </a:extLst>
                </a:gridCol>
                <a:gridCol w="1691033">
                  <a:extLst>
                    <a:ext uri="{9D8B030D-6E8A-4147-A177-3AD203B41FA5}">
                      <a16:colId xmlns:a16="http://schemas.microsoft.com/office/drawing/2014/main" val="2611888005"/>
                    </a:ext>
                  </a:extLst>
                </a:gridCol>
              </a:tblGrid>
              <a:tr h="4800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Produk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Spesifikasi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69750"/>
                  </a:ext>
                </a:extLst>
              </a:tr>
              <a:tr h="480076"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57 x 59 x 89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54194"/>
                  </a:ext>
                </a:extLst>
              </a:tr>
              <a:tr h="591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</a:rPr>
                        <a:t>fabric, </a:t>
                      </a:r>
                      <a:r>
                        <a:rPr lang="en-US" sz="1200" b="0" i="0" dirty="0" err="1">
                          <a:effectLst/>
                        </a:rPr>
                        <a:t>plastik</a:t>
                      </a:r>
                      <a:r>
                        <a:rPr lang="en-US" sz="1200" b="0" i="0" dirty="0">
                          <a:effectLst/>
                        </a:rPr>
                        <a:t>, foam, plywood, metal, nylon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36237"/>
                  </a:ext>
                </a:extLst>
              </a:tr>
              <a:tr h="6510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Roda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kaki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47896"/>
                  </a:ext>
                </a:extLst>
              </a:tr>
              <a:tr h="91740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Tuas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Hidraulik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dudukan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00551"/>
                  </a:ext>
                </a:extLst>
              </a:tr>
              <a:tr h="48007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Daya Beban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120Kg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86327"/>
                  </a:ext>
                </a:extLst>
              </a:tr>
            </a:tbl>
          </a:graphicData>
        </a:graphic>
      </p:graphicFrame>
      <p:sp>
        <p:nvSpPr>
          <p:cNvPr id="17" name="TextBox 4">
            <a:extLst>
              <a:ext uri="{FF2B5EF4-FFF2-40B4-BE49-F238E27FC236}">
                <a16:creationId xmlns:a16="http://schemas.microsoft.com/office/drawing/2014/main" id="{7F280911-77C3-C3B2-EDA9-AF14F291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2" y="2255300"/>
            <a:ext cx="2493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</a:t>
            </a:r>
            <a:r>
              <a:rPr lang="en-GB" altLang="en-US" sz="1800" dirty="0" err="1">
                <a:latin typeface="Arial" panose="020B0604020202020204" pitchFamily="34" charset="0"/>
              </a:rPr>
              <a:t>endor</a:t>
            </a:r>
            <a:r>
              <a:rPr lang="en-GB" altLang="en-US" sz="1800" dirty="0">
                <a:latin typeface="Arial" panose="020B0604020202020204" pitchFamily="34" charset="0"/>
              </a:rPr>
              <a:t> : </a:t>
            </a:r>
            <a:r>
              <a:rPr lang="en-GB" altLang="en-US" sz="1800" b="1" dirty="0">
                <a:latin typeface="Arial" panose="020B0604020202020204" pitchFamily="34" charset="0"/>
              </a:rPr>
              <a:t>Istana </a:t>
            </a:r>
            <a:r>
              <a:rPr lang="en-GB" altLang="en-US" sz="1800" b="1" dirty="0" err="1">
                <a:latin typeface="Arial" panose="020B0604020202020204" pitchFamily="34" charset="0"/>
              </a:rPr>
              <a:t>Mebel</a:t>
            </a:r>
            <a:endParaRPr lang="en-GB" altLang="en-US" sz="1800" b="1" dirty="0">
              <a:latin typeface="Arial" panose="020B0604020202020204" pitchFamily="34" charset="0"/>
            </a:endParaRPr>
          </a:p>
        </p:txBody>
      </p:sp>
      <p:pic>
        <p:nvPicPr>
          <p:cNvPr id="3" name="Picture 2" descr="A black office chair&#10;&#10;Description automatically generated with medium confidence">
            <a:extLst>
              <a:ext uri="{FF2B5EF4-FFF2-40B4-BE49-F238E27FC236}">
                <a16:creationId xmlns:a16="http://schemas.microsoft.com/office/drawing/2014/main" id="{C16D7A88-EA11-8082-2CC3-058B9C0C5A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8" y="3512840"/>
            <a:ext cx="2077139" cy="2769519"/>
          </a:xfrm>
          <a:prstGeom prst="rect">
            <a:avLst/>
          </a:prstGeom>
        </p:spPr>
      </p:pic>
      <p:sp>
        <p:nvSpPr>
          <p:cNvPr id="2" name="Rectangle 14">
            <a:extLst>
              <a:ext uri="{FF2B5EF4-FFF2-40B4-BE49-F238E27FC236}">
                <a16:creationId xmlns:a16="http://schemas.microsoft.com/office/drawing/2014/main" id="{B9F13B81-70E1-0BE6-6823-83B909D7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2" y="1311679"/>
            <a:ext cx="619268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algn="ctr" eaLnBrk="1" hangingPunct="1"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Kursi</a:t>
            </a:r>
            <a:r>
              <a:rPr lang="en-US" sz="2400" b="1" dirty="0">
                <a:solidFill>
                  <a:schemeClr val="tx1"/>
                </a:solidFill>
              </a:rPr>
              <a:t> Kantor </a:t>
            </a:r>
            <a:r>
              <a:rPr lang="en-US" sz="2400" b="1" dirty="0" err="1">
                <a:solidFill>
                  <a:schemeClr val="tx1"/>
                </a:solidFill>
              </a:rPr>
              <a:t>Hidrolis</a:t>
            </a:r>
            <a:r>
              <a:rPr lang="en-US" sz="2400" b="1" dirty="0">
                <a:solidFill>
                  <a:schemeClr val="tx1"/>
                </a:solidFill>
              </a:rPr>
              <a:t> K-4005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1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B7DBA8DB7892947AE7598EBA4ECFA5D" ma:contentTypeVersion="10" ma:contentTypeDescription="Buat sebuah dokumen baru." ma:contentTypeScope="" ma:versionID="00d567f0e2960edae14f637a01a876bd">
  <xsd:schema xmlns:xsd="http://www.w3.org/2001/XMLSchema" xmlns:xs="http://www.w3.org/2001/XMLSchema" xmlns:p="http://schemas.microsoft.com/office/2006/metadata/properties" xmlns:ns2="a492da75-420a-4e8d-8bcc-6c690e6cc7ab" xmlns:ns3="6cd93296-e71f-482d-87b9-497d561f5aea" targetNamespace="http://schemas.microsoft.com/office/2006/metadata/properties" ma:root="true" ma:fieldsID="fc418bb68bdb0102b484c86ec909933e" ns2:_="" ns3:_="">
    <xsd:import namespace="a492da75-420a-4e8d-8bcc-6c690e6cc7ab"/>
    <xsd:import namespace="6cd93296-e71f-482d-87b9-497d561f5a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2da75-420a-4e8d-8bcc-6c690e6cc7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93296-e71f-482d-87b9-497d561f5ae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E2EE5-CEA6-47BC-AF84-85983BB82C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0846DC-7934-4E23-BD14-F59438C2E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92da75-420a-4e8d-8bcc-6c690e6cc7ab"/>
    <ds:schemaRef ds:uri="6cd93296-e71f-482d-87b9-497d561f5a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68A39D-683D-41B4-9F20-ED0EC6F86AFF}">
  <ds:schemaRefs>
    <ds:schemaRef ds:uri="http://schemas.microsoft.com/office/2006/documentManagement/types"/>
    <ds:schemaRef ds:uri="a492da75-420a-4e8d-8bcc-6c690e6cc7ab"/>
    <ds:schemaRef ds:uri="http://purl.org/dc/dcmitype/"/>
    <ds:schemaRef ds:uri="http://schemas.microsoft.com/office/infopath/2007/PartnerControls"/>
    <ds:schemaRef ds:uri="6cd93296-e71f-482d-87b9-497d561f5ae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704</Words>
  <Application>Microsoft Office PowerPoint</Application>
  <PresentationFormat>A4 Paper (210x297 mm)</PresentationFormat>
  <Paragraphs>171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Tahoma</vt:lpstr>
      <vt:lpstr>Times New Roman</vt:lpstr>
      <vt:lpstr>Wingdings 2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Chantika Putri Kehi Lau</cp:lastModifiedBy>
  <cp:revision>644</cp:revision>
  <cp:lastPrinted>2023-03-08T06:09:08Z</cp:lastPrinted>
  <dcterms:created xsi:type="dcterms:W3CDTF">2018-09-18T08:38:53Z</dcterms:created>
  <dcterms:modified xsi:type="dcterms:W3CDTF">2023-07-17T07:48:29Z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0x0101008B7DBA8DB7892947AE7598EBA4ECFA5D</vt:lpwstr>
  </property>
</Properties>
</file>