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D7E8-13AC-4BB5-AA15-2EFA8D184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28E02-14C4-4A0D-B5E6-2E8E0A99F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A256C-FE78-4684-A79D-7D1887D8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E6D9-8E7E-4175-98D8-EC3D3CCAF42D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431AA-12DF-4318-8CFC-EEBA9565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B9A30-6C7E-404D-833E-D1A7D244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71ED-875D-4D86-B0D6-6EAFAE35A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31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0595-3F90-4E02-A291-805B2090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59D1C-13A5-41E0-85E5-247B4BA53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BDC8E-85A3-477E-949A-A164F7D9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E6D9-8E7E-4175-98D8-EC3D3CCAF42D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1B7D7-C243-4E96-B61E-E0580260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C9B50-76E5-4AFB-92A6-4483D39A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71ED-875D-4D86-B0D6-6EAFAE35A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99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56158-E3F4-432D-A481-8A5ABD6D0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03796-1872-4223-AC08-D14F1716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33F4C-2569-4B4A-AA26-7214AEF0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E6D9-8E7E-4175-98D8-EC3D3CCAF42D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C0FD3-9324-4AE7-9FB9-5920001C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7D5EB-1631-46FD-9254-8F2E43DE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71ED-875D-4D86-B0D6-6EAFAE35A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51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339E-3BCB-49FE-9ADF-C710C78F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69E00-69D1-4817-B691-E665A0D89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83D84-24AD-41E8-BAA4-0CE9B5C1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E6D9-8E7E-4175-98D8-EC3D3CCAF42D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CAA4C-39B0-40C7-BE77-E467AEF0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7165B-E731-4F72-A28E-7BD3B299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71ED-875D-4D86-B0D6-6EAFAE35A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32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7621-4520-416E-B73E-D71325B7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F0200-CD0E-4182-AA1B-4227F578C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233B2-537B-48FF-9700-BF2A1A6E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E6D9-8E7E-4175-98D8-EC3D3CCAF42D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E8863-5479-490C-99D9-390404C6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25094-E1F4-4B69-8C12-BD0D8A13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71ED-875D-4D86-B0D6-6EAFAE35A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51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E29E-4E68-4C8A-A99E-4A543994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A763D-4330-430B-9AC1-C0428FF76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A88FC-4D6C-420E-92CF-BE3782369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5E553-BB9A-42A8-BC43-4A1543B6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E6D9-8E7E-4175-98D8-EC3D3CCAF42D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C792C-7139-4B8A-A089-4F251717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F5922-2775-4606-8457-5C992BAD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71ED-875D-4D86-B0D6-6EAFAE35A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4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E659-EFD2-4760-9D60-B42D7550D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7DE0F-61F4-46B0-804E-36585297D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EB785-1533-4352-9A31-0CDA8DE84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7A91A-0710-47CB-A10D-DFEC82529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EC0FA-BC8E-4F6F-9D22-15EC1DF15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2B715-FB62-4414-A6BD-02636AA9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E6D9-8E7E-4175-98D8-EC3D3CCAF42D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0696F-849D-4FDC-8F35-74EF32C41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B06E4-9063-48D7-B21C-A29AB93F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71ED-875D-4D86-B0D6-6EAFAE35A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9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C223-3D3C-46A6-8D23-1E42DFC4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197A0-B0D3-4DA9-98D4-34E9FA45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E6D9-8E7E-4175-98D8-EC3D3CCAF42D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306A2-BA6A-4580-AFF4-EF4BE0D1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6B94E-1B6C-4924-A3AE-07ECBAB9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71ED-875D-4D86-B0D6-6EAFAE35A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41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C0DCE-F682-41BB-A93C-1C870261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E6D9-8E7E-4175-98D8-EC3D3CCAF42D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C3ABB-335A-4885-AFED-C97421AF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6167D-6988-475F-A884-71BB2F1C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71ED-875D-4D86-B0D6-6EAFAE35A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24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A9DD-6CF8-48D2-A941-434E2815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B3D5-667F-422C-A5B0-45C2A59C4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AB5BF-8016-42C9-88F2-E04D44B7A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90F3C-87F2-4013-ACE5-3BECCB08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E6D9-8E7E-4175-98D8-EC3D3CCAF42D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257D9-DCFA-452E-A3A2-FECE1E97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5D87A-6264-4744-BED6-B704CC02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71ED-875D-4D86-B0D6-6EAFAE35A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58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E678-BFE7-4FAF-A8B5-D083F7789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1A62D-7A92-4E04-B399-94C3373FC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D2737-53DA-48BA-A9BD-549E609DD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7DF42-1DC3-4602-9A46-292561F0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E6D9-8E7E-4175-98D8-EC3D3CCAF42D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C15A7-FB1A-4BD7-8864-81DC109D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58D90-F5DD-4BCB-9031-A2C8F8EE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71ED-875D-4D86-B0D6-6EAFAE35A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10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7BDAB4-6388-49C2-A948-51581BFF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C9D98-C1BB-4B81-B698-8C88E3EDD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166D9-8C89-49A2-B448-EBA18AEC3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4E6D9-8E7E-4175-98D8-EC3D3CCAF42D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EDD68-A507-4281-9D74-BA1508542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E485F-4BB4-43F3-9639-8C7D07F60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471ED-875D-4D86-B0D6-6EAFAE35A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88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helix.com/5G/standalone-access-registration/details/5g-standalone-access-registration.htML#registration-accept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si.org/deliver/etsi_ts/138400_138499/138473/15.06.00_60/ts_138473v150600p.pd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si.org/deliver/etsi_ts/138400_138499/138473/15.06.00_60/ts_138473v150600p.pdf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53EC-BA62-41C5-B884-F64128026C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ORAN- MESSAGE FLOW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75326-B802-43C6-8D62-2C5938D59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21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61F14D-CCBB-4116-9ACD-AC3E7FBC2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2014537"/>
            <a:ext cx="96964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30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CF1843-0EE4-4ADE-9D64-09B955E9F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428750"/>
            <a:ext cx="99536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96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3AA998-1725-4B94-ADFB-C1B1821F2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476250"/>
            <a:ext cx="1176337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7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BE084E-4CC8-49B4-ACA2-05B609709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4" y="-16934"/>
            <a:ext cx="9072933" cy="675489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EE6B9C5-E0CB-49F4-8122-652E5C44ED87}"/>
              </a:ext>
            </a:extLst>
          </p:cNvPr>
          <p:cNvSpPr/>
          <p:nvPr/>
        </p:nvSpPr>
        <p:spPr>
          <a:xfrm>
            <a:off x="4972050" y="4467225"/>
            <a:ext cx="2105025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FF4E4D-F254-4FBD-B798-67AB6E2FAB20}"/>
              </a:ext>
            </a:extLst>
          </p:cNvPr>
          <p:cNvCxnSpPr>
            <a:cxnSpLocks/>
          </p:cNvCxnSpPr>
          <p:nvPr/>
        </p:nvCxnSpPr>
        <p:spPr>
          <a:xfrm flipV="1">
            <a:off x="6024562" y="2195512"/>
            <a:ext cx="3367088" cy="2271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A410F2-7AA3-4705-8FE0-2A09F8F9C022}"/>
              </a:ext>
            </a:extLst>
          </p:cNvPr>
          <p:cNvSpPr txBox="1"/>
          <p:nvPr/>
        </p:nvSpPr>
        <p:spPr>
          <a:xfrm>
            <a:off x="9258300" y="1905000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NAS- Message : Registration request (TS – 24.501)</a:t>
            </a:r>
          </a:p>
        </p:txBody>
      </p:sp>
    </p:spTree>
    <p:extLst>
      <p:ext uri="{BB962C8B-B14F-4D97-AF65-F5344CB8AC3E}">
        <p14:creationId xmlns:p14="http://schemas.microsoft.com/office/powerpoint/2010/main" val="1652081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E44E31-81E8-4705-B938-8C772CA34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347787"/>
            <a:ext cx="8801100" cy="4162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7C604E-9E48-4CDA-A600-83719447AA59}"/>
              </a:ext>
            </a:extLst>
          </p:cNvPr>
          <p:cNvSpPr txBox="1"/>
          <p:nvPr/>
        </p:nvSpPr>
        <p:spPr>
          <a:xfrm>
            <a:off x="647700" y="457200"/>
            <a:ext cx="53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UL RRC MESSAGE TRANSFER</a:t>
            </a:r>
          </a:p>
        </p:txBody>
      </p:sp>
    </p:spTree>
    <p:extLst>
      <p:ext uri="{BB962C8B-B14F-4D97-AF65-F5344CB8AC3E}">
        <p14:creationId xmlns:p14="http://schemas.microsoft.com/office/powerpoint/2010/main" val="3056209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C79551-C4A7-409E-9D58-3DC540EB4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390650"/>
            <a:ext cx="99441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06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044658-D130-48C2-8AC4-833C09342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000089"/>
            <a:ext cx="11858160" cy="47248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12C175-6182-43BA-849B-18A29045F9EE}"/>
              </a:ext>
            </a:extLst>
          </p:cNvPr>
          <p:cNvSpPr txBox="1"/>
          <p:nvPr/>
        </p:nvSpPr>
        <p:spPr>
          <a:xfrm>
            <a:off x="847023" y="250257"/>
            <a:ext cx="513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INITIAL UE MESSAGE</a:t>
            </a:r>
          </a:p>
        </p:txBody>
      </p:sp>
    </p:spTree>
    <p:extLst>
      <p:ext uri="{BB962C8B-B14F-4D97-AF65-F5344CB8AC3E}">
        <p14:creationId xmlns:p14="http://schemas.microsoft.com/office/powerpoint/2010/main" val="690363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CAC870-358F-49EB-A870-BD6B00033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578"/>
            <a:ext cx="5704764" cy="68474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C72CF3-CE47-4152-B636-C5F605B2F1FF}"/>
              </a:ext>
            </a:extLst>
          </p:cNvPr>
          <p:cNvSpPr txBox="1"/>
          <p:nvPr/>
        </p:nvSpPr>
        <p:spPr>
          <a:xfrm>
            <a:off x="552450" y="1200150"/>
            <a:ext cx="493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INITIAL CONTEXT SETUP REQUEST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72790-0620-4742-897B-2C8D2064318E}"/>
              </a:ext>
            </a:extLst>
          </p:cNvPr>
          <p:cNvSpPr txBox="1"/>
          <p:nvPr/>
        </p:nvSpPr>
        <p:spPr>
          <a:xfrm>
            <a:off x="552450" y="2425566"/>
            <a:ext cx="50013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purpose of the Initial Context Setup procedure is to establish the necessary overall initial UE Context at the NG-RAN node, when required, including PDU session context, the Security Key, Mobility Restriction List, UE Radio Capability and UE Security Capabilities,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AMF initiates a session setup with the </a:t>
            </a:r>
            <a:r>
              <a:rPr lang="en-US" dirty="0" err="1"/>
              <a:t>gNB</a:t>
            </a:r>
            <a:r>
              <a:rPr lang="en-US" dirty="0"/>
              <a:t>. The message typically contains the </a:t>
            </a:r>
            <a:r>
              <a:rPr lang="en-US" dirty="0">
                <a:hlinkClick r:id="rId3"/>
              </a:rPr>
              <a:t>Registration Accept</a:t>
            </a:r>
            <a:r>
              <a:rPr lang="en-US" dirty="0"/>
              <a:t> NAS message. The message carries one or more PDU Session setup requests. Each PDU session is addressed with the "PDU Session ID".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5798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662EE6-0E8D-446A-9D73-758D511DB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328737"/>
            <a:ext cx="97917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32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B5BEDA-1C19-42F8-A895-D77BA1338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918" y="0"/>
            <a:ext cx="535961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B3EE2F-A8B5-4A7A-A48A-8D62021077F8}"/>
              </a:ext>
            </a:extLst>
          </p:cNvPr>
          <p:cNvSpPr txBox="1"/>
          <p:nvPr/>
        </p:nvSpPr>
        <p:spPr>
          <a:xfrm>
            <a:off x="781050" y="1895475"/>
            <a:ext cx="397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UE CONTEXT SETUP REQUEST</a:t>
            </a:r>
            <a:r>
              <a:rPr lang="en-IN" dirty="0"/>
              <a:t> (Pg-62)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2727E-672B-44E3-83FA-18D901EF4D15}"/>
              </a:ext>
            </a:extLst>
          </p:cNvPr>
          <p:cNvSpPr txBox="1"/>
          <p:nvPr/>
        </p:nvSpPr>
        <p:spPr>
          <a:xfrm>
            <a:off x="856647" y="2945331"/>
            <a:ext cx="4620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purpose of the UE Context Setup procedure is to establish the UE Context including, among others, SRB, and DRB configuration.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31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AE6D3A-BB79-4D6D-9735-D2E10021D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8467"/>
            <a:ext cx="8705850" cy="684823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FF637AB-3F0E-4CFC-A2C4-B65A848C823B}"/>
              </a:ext>
            </a:extLst>
          </p:cNvPr>
          <p:cNvSpPr/>
          <p:nvPr/>
        </p:nvSpPr>
        <p:spPr>
          <a:xfrm>
            <a:off x="3810000" y="1781175"/>
            <a:ext cx="1905000" cy="590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A8F54B-5239-42BB-843E-D776F13F98E6}"/>
              </a:ext>
            </a:extLst>
          </p:cNvPr>
          <p:cNvSpPr/>
          <p:nvPr/>
        </p:nvSpPr>
        <p:spPr>
          <a:xfrm>
            <a:off x="3810000" y="4581524"/>
            <a:ext cx="1905000" cy="4000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6F9177-F146-4795-B488-C4AD88E7E528}"/>
              </a:ext>
            </a:extLst>
          </p:cNvPr>
          <p:cNvSpPr/>
          <p:nvPr/>
        </p:nvSpPr>
        <p:spPr>
          <a:xfrm>
            <a:off x="3000375" y="1295397"/>
            <a:ext cx="962026" cy="485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829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E27803-FD8F-4355-A18F-226040DBD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03" y="413234"/>
            <a:ext cx="8905875" cy="5819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08F972-B6BB-4C15-8DB8-158DCDC5E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441" y="3870614"/>
            <a:ext cx="5534527" cy="274194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517317-4F93-4C0D-832B-BB76D99FD505}"/>
              </a:ext>
            </a:extLst>
          </p:cNvPr>
          <p:cNvCxnSpPr/>
          <p:nvPr/>
        </p:nvCxnSpPr>
        <p:spPr>
          <a:xfrm flipV="1">
            <a:off x="6096000" y="5390147"/>
            <a:ext cx="997819" cy="27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730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282897-C5E5-48E2-919A-EA89D5603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14387"/>
            <a:ext cx="114300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93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604672-4BF7-499D-9960-DACB9FE63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725" y="0"/>
            <a:ext cx="5941456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A1683D-CF80-470F-BCD7-03770DBF3559}"/>
              </a:ext>
            </a:extLst>
          </p:cNvPr>
          <p:cNvSpPr txBox="1"/>
          <p:nvPr/>
        </p:nvSpPr>
        <p:spPr>
          <a:xfrm>
            <a:off x="1174281" y="1848051"/>
            <a:ext cx="47904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linkClick r:id="rId3"/>
              </a:rPr>
              <a:t>UE CONTEXT SETUP RESPONSE </a:t>
            </a:r>
            <a:r>
              <a:rPr lang="en-IN" sz="2800" dirty="0"/>
              <a:t>(TS 38.473 </a:t>
            </a:r>
            <a:r>
              <a:rPr lang="en-IN" sz="2800" dirty="0" err="1"/>
              <a:t>Pg</a:t>
            </a:r>
            <a:r>
              <a:rPr lang="en-IN" sz="2800" dirty="0"/>
              <a:t> 65)</a:t>
            </a:r>
          </a:p>
        </p:txBody>
      </p:sp>
    </p:spTree>
    <p:extLst>
      <p:ext uri="{BB962C8B-B14F-4D97-AF65-F5344CB8AC3E}">
        <p14:creationId xmlns:p14="http://schemas.microsoft.com/office/powerpoint/2010/main" val="2731464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F3F70B-20F1-45CC-A313-EB589BF81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143125"/>
            <a:ext cx="9791700" cy="2571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C39029-9CD0-4785-A8B8-2F8A746E8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4459304"/>
            <a:ext cx="9639300" cy="190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FB6076-1198-47E5-9B3E-6E013D3CDDCC}"/>
              </a:ext>
            </a:extLst>
          </p:cNvPr>
          <p:cNvSpPr txBox="1"/>
          <p:nvPr/>
        </p:nvSpPr>
        <p:spPr>
          <a:xfrm>
            <a:off x="895148" y="493696"/>
            <a:ext cx="103375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QoS mapping when a DRB is added/modified. RRC indicates in this API if reflective QoS is used. </a:t>
            </a:r>
            <a:r>
              <a:rPr lang="en-US" dirty="0"/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19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DAA47A-760C-45EA-9447-5FD2CE452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579" y="1009957"/>
            <a:ext cx="9867900" cy="57614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8E0CFC-356E-44FC-982F-7165DD2C9F42}"/>
              </a:ext>
            </a:extLst>
          </p:cNvPr>
          <p:cNvSpPr txBox="1"/>
          <p:nvPr/>
        </p:nvSpPr>
        <p:spPr>
          <a:xfrm>
            <a:off x="192504" y="86627"/>
            <a:ext cx="11454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purpose of this message is to modify an RRC connection, e.g. to establish/modify/release RBs, to perform reconfiguration with sync, to setup/modify/release measurements, to add/modify/release </a:t>
            </a:r>
            <a:r>
              <a:rPr lang="en-US" dirty="0" err="1"/>
              <a:t>SCells</a:t>
            </a:r>
            <a:r>
              <a:rPr lang="en-US" dirty="0"/>
              <a:t> and cell groups. As part of the procedure, NAS dedicated information may be transferred from the Network to the 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972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B2DF9E-239A-41C8-A466-5A2F2DCCA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087654"/>
            <a:ext cx="9372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29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A05928-4689-4175-B1A3-4FCBF7C77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298" y="271295"/>
            <a:ext cx="893672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FA55E0-CA26-44FA-9C52-55763AEDBFF2}"/>
              </a:ext>
            </a:extLst>
          </p:cNvPr>
          <p:cNvSpPr txBox="1"/>
          <p:nvPr/>
        </p:nvSpPr>
        <p:spPr>
          <a:xfrm>
            <a:off x="144379" y="0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INITIAL CONTEXT SETUP RESPONSE</a:t>
            </a:r>
          </a:p>
        </p:txBody>
      </p:sp>
    </p:spTree>
    <p:extLst>
      <p:ext uri="{BB962C8B-B14F-4D97-AF65-F5344CB8AC3E}">
        <p14:creationId xmlns:p14="http://schemas.microsoft.com/office/powerpoint/2010/main" val="102545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C78D3E-6E2A-48E9-8220-711C87466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33350"/>
            <a:ext cx="8610600" cy="5857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F33C6D-63F0-4474-A6A9-17D9C0C7E826}"/>
              </a:ext>
            </a:extLst>
          </p:cNvPr>
          <p:cNvSpPr txBox="1"/>
          <p:nvPr/>
        </p:nvSpPr>
        <p:spPr>
          <a:xfrm>
            <a:off x="1900237" y="5991226"/>
            <a:ext cx="8796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UE Initial Access : 38.401 (NG-RAN Architecture description )</a:t>
            </a:r>
          </a:p>
          <a:p>
            <a:pPr algn="ctr"/>
            <a:r>
              <a:rPr lang="en-IN" dirty="0"/>
              <a:t>Reference : TS 138 401 - V15.5.0 </a:t>
            </a:r>
            <a:r>
              <a:rPr lang="en-IN" dirty="0" err="1"/>
              <a:t>pg</a:t>
            </a:r>
            <a:r>
              <a:rPr lang="en-IN" dirty="0"/>
              <a:t> 15</a:t>
            </a:r>
          </a:p>
        </p:txBody>
      </p:sp>
    </p:spTree>
    <p:extLst>
      <p:ext uri="{BB962C8B-B14F-4D97-AF65-F5344CB8AC3E}">
        <p14:creationId xmlns:p14="http://schemas.microsoft.com/office/powerpoint/2010/main" val="2944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276B8D-7257-4172-B018-BEE6FDDFE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889000"/>
            <a:ext cx="11056619" cy="4606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E3DF77-9EC1-44BD-A582-B637EDC2AAF5}"/>
              </a:ext>
            </a:extLst>
          </p:cNvPr>
          <p:cNvSpPr txBox="1"/>
          <p:nvPr/>
        </p:nvSpPr>
        <p:spPr>
          <a:xfrm>
            <a:off x="838200" y="342900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EF3763-2AA9-4FEE-81DA-79BDA8D6B353}"/>
              </a:ext>
            </a:extLst>
          </p:cNvPr>
          <p:cNvCxnSpPr>
            <a:cxnSpLocks/>
          </p:cNvCxnSpPr>
          <p:nvPr/>
        </p:nvCxnSpPr>
        <p:spPr>
          <a:xfrm flipV="1">
            <a:off x="2442209" y="3619500"/>
            <a:ext cx="4758691" cy="60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1EB0E5-54E1-481F-8505-DC17DA993FFB}"/>
              </a:ext>
            </a:extLst>
          </p:cNvPr>
          <p:cNvSpPr txBox="1"/>
          <p:nvPr/>
        </p:nvSpPr>
        <p:spPr>
          <a:xfrm>
            <a:off x="7305674" y="3429000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If UE is already registered this is provided by AMF during Paging</a:t>
            </a:r>
          </a:p>
        </p:txBody>
      </p:sp>
    </p:spTree>
    <p:extLst>
      <p:ext uri="{BB962C8B-B14F-4D97-AF65-F5344CB8AC3E}">
        <p14:creationId xmlns:p14="http://schemas.microsoft.com/office/powerpoint/2010/main" val="245761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3CDF8A-6336-4214-A22C-EBFDE129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352550"/>
            <a:ext cx="98964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4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B42D93-C577-4322-AF83-856AA2FC0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376362"/>
            <a:ext cx="9829800" cy="41052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3D026-C76F-4F17-8187-17646A201818}"/>
              </a:ext>
            </a:extLst>
          </p:cNvPr>
          <p:cNvSpPr txBox="1"/>
          <p:nvPr/>
        </p:nvSpPr>
        <p:spPr>
          <a:xfrm>
            <a:off x="933450" y="533400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17,18,33,</a:t>
            </a:r>
          </a:p>
        </p:txBody>
      </p:sp>
    </p:spTree>
    <p:extLst>
      <p:ext uri="{BB962C8B-B14F-4D97-AF65-F5344CB8AC3E}">
        <p14:creationId xmlns:p14="http://schemas.microsoft.com/office/powerpoint/2010/main" val="210416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004D5A-1E07-4BA9-B9CB-48264FD26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895350"/>
            <a:ext cx="10325100" cy="5962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8DEE2F-6D01-4147-9011-520EED5956C9}"/>
              </a:ext>
            </a:extLst>
          </p:cNvPr>
          <p:cNvSpPr txBox="1"/>
          <p:nvPr/>
        </p:nvSpPr>
        <p:spPr>
          <a:xfrm>
            <a:off x="762000" y="133350"/>
            <a:ext cx="1024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INITIAL UL RRC MESSAGE – </a:t>
            </a:r>
            <a:r>
              <a:rPr lang="en-IN" sz="1600" dirty="0"/>
              <a:t>(RRC SET-UP REQUEST from UE is carried to RRC </a:t>
            </a:r>
            <a:r>
              <a:rPr lang="en-IN" sz="1600" dirty="0" err="1"/>
              <a:t>gNB</a:t>
            </a:r>
            <a:r>
              <a:rPr lang="en-IN" sz="1600" dirty="0"/>
              <a:t> through the RRC-Container field </a:t>
            </a:r>
            <a:r>
              <a:rPr lang="en-IN" sz="1600"/>
              <a:t>in this F1 message)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6067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5A22-4BED-40A2-A232-A92AC7C1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18406"/>
            <a:ext cx="10515600" cy="220662"/>
          </a:xfrm>
        </p:spPr>
        <p:txBody>
          <a:bodyPr>
            <a:normAutofit fontScale="90000"/>
          </a:bodyPr>
          <a:lstStyle/>
          <a:p>
            <a:r>
              <a:rPr lang="en-IN" sz="3100" dirty="0"/>
              <a:t>PDCP entity establishment : </a:t>
            </a:r>
            <a:r>
              <a:rPr lang="en-US" sz="3100" dirty="0"/>
              <a:t>To establish a PDCP entity for radio bearers 	</a:t>
            </a:r>
            <a:br>
              <a:rPr lang="en-US" sz="31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397FCE-EAE1-400A-9A2F-06E77BFDA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162" y="1476374"/>
            <a:ext cx="95916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0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6FFF3A-6F59-4901-8FD1-F280162BC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4" y="688702"/>
            <a:ext cx="7800975" cy="61692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42F52B-6A24-45B4-9944-7D5279EBE15D}"/>
              </a:ext>
            </a:extLst>
          </p:cNvPr>
          <p:cNvSpPr txBox="1"/>
          <p:nvPr/>
        </p:nvSpPr>
        <p:spPr>
          <a:xfrm>
            <a:off x="771525" y="104775"/>
            <a:ext cx="705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DL RRC MESSAGE TRANSFER</a:t>
            </a:r>
          </a:p>
        </p:txBody>
      </p:sp>
    </p:spTree>
    <p:extLst>
      <p:ext uri="{BB962C8B-B14F-4D97-AF65-F5344CB8AC3E}">
        <p14:creationId xmlns:p14="http://schemas.microsoft.com/office/powerpoint/2010/main" val="37152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Widescreen</PresentationFormat>
  <Paragraphs>22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ORAN- MESSAGE FLOW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PDCP entity establishment : To establish a PDCP entity for radio bearers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MONISHA YUVARAJ</dc:creator>
  <cp:lastModifiedBy>MONISHA YUVARAJ</cp:lastModifiedBy>
  <cp:revision>18</cp:revision>
  <dcterms:created xsi:type="dcterms:W3CDTF">2020-06-02T09:30:45Z</dcterms:created>
  <dcterms:modified xsi:type="dcterms:W3CDTF">2020-08-20T14:45:51Z</dcterms:modified>
</cp:coreProperties>
</file>