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3f8490f7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3f8490f7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74eda04f2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4eda04f2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833517c75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33517c75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833727283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33727283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74eda04f2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4eda04f2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74eda04f2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4eda04f2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74eda04f2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4eda04f2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74eda04f2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4eda04f2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74eda04f2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4eda04f2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74eda04f2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4eda04f2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3482747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34827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74eda04f2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4eda04f2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74eda04f2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4eda04f2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74eda04f2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4eda04f2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74eda04f2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4eda04f2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74eda04f2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4eda04f2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74eda04f2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4eda04f2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74eda04f2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4eda04f2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74eda04f2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4eda04f2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74eda04f2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4eda04f2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74eda04f2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74eda04f2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74eda04f29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4eda04f29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74eda04f29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4eda04f29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800de8d2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00de8d2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800de8d2e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800de8d2e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800de8d2e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800de8d2e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4eda04f29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4eda04f29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833517c7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33517c7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33727283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33727283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33517c75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33517c75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74eda04f29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4eda04f29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4eda04f29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4eda04f29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hyperlink" Target="https://drive.google.com/file/d/1U9cDFIQD_wySfHiCmgi8WltfstlawMlF/view?usp=shar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hyperlink" Target="https://drive.google.com/file/d/14bG2AEkoDIT2yPetGbzLrZUqcQfQP0aM/view?usp=shar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2.png"/><Relationship Id="rId4" Type="http://schemas.openxmlformats.org/officeDocument/2006/relationships/hyperlink" Target="https://www.lucidchart.com/invitations/accept/37afd1bc-a945-432e-b6e2-6ea381a52f76"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7.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9.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www.lucidchart.com/invitations/accept/50a9606d-0188-4494-a197-042977611da4"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www.sharetechnote.com/html/5G/5G_RRC_Overview.html" TargetMode="External"/><Relationship Id="rId4" Type="http://schemas.openxmlformats.org/officeDocument/2006/relationships/hyperlink" Target="https://www.mpirical.com/glossary"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RRC:Connection Control</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56" name="Google Shape;56;p13"/>
          <p:cNvSpPr txBox="1"/>
          <p:nvPr/>
        </p:nvSpPr>
        <p:spPr>
          <a:xfrm>
            <a:off x="6353150" y="4054575"/>
            <a:ext cx="2652900" cy="9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Tejaram S </a:t>
            </a:r>
            <a:endParaRPr/>
          </a:p>
          <a:p>
            <a:pPr indent="0" lvl="0" marL="0" rtl="0" algn="l">
              <a:spcBef>
                <a:spcPts val="0"/>
              </a:spcBef>
              <a:spcAft>
                <a:spcPts val="0"/>
              </a:spcAft>
              <a:buNone/>
            </a:pPr>
            <a:r>
              <a:rPr lang="en">
                <a:solidFill>
                  <a:srgbClr val="434343"/>
                </a:solidFill>
              </a:rPr>
              <a:t>EE19E011</a:t>
            </a:r>
            <a:endParaRPr>
              <a:solidFill>
                <a:srgbClr val="434343"/>
              </a:solidFill>
            </a:endParaRPr>
          </a:p>
          <a:p>
            <a:pPr indent="0" lvl="0" marL="0" rtl="0" algn="l">
              <a:spcBef>
                <a:spcPts val="0"/>
              </a:spcBef>
              <a:spcAft>
                <a:spcPts val="0"/>
              </a:spcAft>
              <a:buNone/>
            </a:pPr>
            <a:r>
              <a:rPr lang="en"/>
              <a:t>Nitin Priyadarshini Shankar </a:t>
            </a:r>
            <a:r>
              <a:rPr lang="en">
                <a:solidFill>
                  <a:srgbClr val="434343"/>
                </a:solidFill>
              </a:rPr>
              <a:t>EE19E010</a:t>
            </a:r>
            <a:endParaRPr>
              <a:solidFill>
                <a:srgbClr val="43434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Paging</a:t>
            </a:r>
            <a:endParaRPr/>
          </a:p>
        </p:txBody>
      </p:sp>
      <p:pic>
        <p:nvPicPr>
          <p:cNvPr id="111" name="Google Shape;111;p22"/>
          <p:cNvPicPr preferRelativeResize="0"/>
          <p:nvPr/>
        </p:nvPicPr>
        <p:blipFill>
          <a:blip r:embed="rId3">
            <a:alphaModFix/>
          </a:blip>
          <a:stretch>
            <a:fillRect/>
          </a:stretch>
        </p:blipFill>
        <p:spPr>
          <a:xfrm>
            <a:off x="1218350" y="1635450"/>
            <a:ext cx="6707300" cy="2526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3"/>
          <p:cNvPicPr preferRelativeResize="0"/>
          <p:nvPr/>
        </p:nvPicPr>
        <p:blipFill>
          <a:blip r:embed="rId3">
            <a:alphaModFix/>
          </a:blip>
          <a:stretch>
            <a:fillRect/>
          </a:stretch>
        </p:blipFill>
        <p:spPr>
          <a:xfrm>
            <a:off x="461275" y="91650"/>
            <a:ext cx="6480572" cy="4438676"/>
          </a:xfrm>
          <a:prstGeom prst="rect">
            <a:avLst/>
          </a:prstGeom>
          <a:noFill/>
          <a:ln>
            <a:noFill/>
          </a:ln>
        </p:spPr>
      </p:pic>
      <p:sp>
        <p:nvSpPr>
          <p:cNvPr id="117" name="Google Shape;117;p23"/>
          <p:cNvSpPr txBox="1"/>
          <p:nvPr/>
        </p:nvSpPr>
        <p:spPr>
          <a:xfrm>
            <a:off x="557150" y="4754025"/>
            <a:ext cx="4799700" cy="3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3"/>
          <p:cNvSpPr txBox="1"/>
          <p:nvPr/>
        </p:nvSpPr>
        <p:spPr>
          <a:xfrm>
            <a:off x="461275" y="4650975"/>
            <a:ext cx="4632300" cy="3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Reception of the Paging message by the UE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4"/>
          <p:cNvPicPr preferRelativeResize="0"/>
          <p:nvPr/>
        </p:nvPicPr>
        <p:blipFill>
          <a:blip r:embed="rId3">
            <a:alphaModFix/>
          </a:blip>
          <a:stretch>
            <a:fillRect/>
          </a:stretch>
        </p:blipFill>
        <p:spPr>
          <a:xfrm>
            <a:off x="328063" y="152400"/>
            <a:ext cx="5522283" cy="4838700"/>
          </a:xfrm>
          <a:prstGeom prst="rect">
            <a:avLst/>
          </a:prstGeom>
          <a:noFill/>
          <a:ln>
            <a:noFill/>
          </a:ln>
        </p:spPr>
      </p:pic>
      <p:sp>
        <p:nvSpPr>
          <p:cNvPr id="124" name="Google Shape;124;p24"/>
          <p:cNvSpPr txBox="1"/>
          <p:nvPr/>
        </p:nvSpPr>
        <p:spPr>
          <a:xfrm>
            <a:off x="5931450" y="2338375"/>
            <a:ext cx="2641200" cy="9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Hierarchy to be followed by AS Security Activation Procedure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5"/>
          <p:cNvPicPr preferRelativeResize="0"/>
          <p:nvPr/>
        </p:nvPicPr>
        <p:blipFill>
          <a:blip r:embed="rId3">
            <a:alphaModFix/>
          </a:blip>
          <a:stretch>
            <a:fillRect/>
          </a:stretch>
        </p:blipFill>
        <p:spPr>
          <a:xfrm>
            <a:off x="152400" y="707950"/>
            <a:ext cx="8839196" cy="3588602"/>
          </a:xfrm>
          <a:prstGeom prst="rect">
            <a:avLst/>
          </a:prstGeom>
          <a:noFill/>
          <a:ln>
            <a:noFill/>
          </a:ln>
        </p:spPr>
      </p:pic>
      <p:sp>
        <p:nvSpPr>
          <p:cNvPr id="130" name="Google Shape;130;p25"/>
          <p:cNvSpPr txBox="1"/>
          <p:nvPr/>
        </p:nvSpPr>
        <p:spPr>
          <a:xfrm>
            <a:off x="2541900" y="4413675"/>
            <a:ext cx="4060200" cy="3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Overview of RRC Connection Procedure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RRC Connection Establishment</a:t>
            </a:r>
            <a:endParaRPr/>
          </a:p>
        </p:txBody>
      </p:sp>
      <p:pic>
        <p:nvPicPr>
          <p:cNvPr id="136" name="Google Shape;136;p26"/>
          <p:cNvPicPr preferRelativeResize="0"/>
          <p:nvPr/>
        </p:nvPicPr>
        <p:blipFill>
          <a:blip r:embed="rId3">
            <a:alphaModFix/>
          </a:blip>
          <a:stretch>
            <a:fillRect/>
          </a:stretch>
        </p:blipFill>
        <p:spPr>
          <a:xfrm>
            <a:off x="412400" y="1017726"/>
            <a:ext cx="7968824" cy="38765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7"/>
          <p:cNvPicPr preferRelativeResize="0"/>
          <p:nvPr/>
        </p:nvPicPr>
        <p:blipFill>
          <a:blip r:embed="rId3">
            <a:alphaModFix/>
          </a:blip>
          <a:stretch>
            <a:fillRect/>
          </a:stretch>
        </p:blipFill>
        <p:spPr>
          <a:xfrm>
            <a:off x="357525" y="181050"/>
            <a:ext cx="4792776" cy="2390700"/>
          </a:xfrm>
          <a:prstGeom prst="rect">
            <a:avLst/>
          </a:prstGeom>
          <a:noFill/>
          <a:ln>
            <a:noFill/>
          </a:ln>
        </p:spPr>
      </p:pic>
      <p:pic>
        <p:nvPicPr>
          <p:cNvPr id="142" name="Google Shape;142;p27"/>
          <p:cNvPicPr preferRelativeResize="0"/>
          <p:nvPr/>
        </p:nvPicPr>
        <p:blipFill>
          <a:blip r:embed="rId4">
            <a:alphaModFix/>
          </a:blip>
          <a:stretch>
            <a:fillRect/>
          </a:stretch>
        </p:blipFill>
        <p:spPr>
          <a:xfrm>
            <a:off x="3852525" y="2712675"/>
            <a:ext cx="5086508" cy="2266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AS Security Activation</a:t>
            </a:r>
            <a:endParaRPr/>
          </a:p>
        </p:txBody>
      </p:sp>
      <p:pic>
        <p:nvPicPr>
          <p:cNvPr id="148" name="Google Shape;148;p28"/>
          <p:cNvPicPr preferRelativeResize="0"/>
          <p:nvPr/>
        </p:nvPicPr>
        <p:blipFill>
          <a:blip r:embed="rId3">
            <a:alphaModFix/>
          </a:blip>
          <a:stretch>
            <a:fillRect/>
          </a:stretch>
        </p:blipFill>
        <p:spPr>
          <a:xfrm>
            <a:off x="961088" y="1622525"/>
            <a:ext cx="7221826" cy="2180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9"/>
          <p:cNvPicPr preferRelativeResize="0"/>
          <p:nvPr/>
        </p:nvPicPr>
        <p:blipFill>
          <a:blip r:embed="rId3">
            <a:alphaModFix/>
          </a:blip>
          <a:stretch>
            <a:fillRect/>
          </a:stretch>
        </p:blipFill>
        <p:spPr>
          <a:xfrm>
            <a:off x="4986600" y="2646213"/>
            <a:ext cx="3841400" cy="2312350"/>
          </a:xfrm>
          <a:prstGeom prst="rect">
            <a:avLst/>
          </a:prstGeom>
          <a:noFill/>
          <a:ln>
            <a:noFill/>
          </a:ln>
        </p:spPr>
      </p:pic>
      <p:pic>
        <p:nvPicPr>
          <p:cNvPr id="154" name="Google Shape;154;p29"/>
          <p:cNvPicPr preferRelativeResize="0"/>
          <p:nvPr/>
        </p:nvPicPr>
        <p:blipFill>
          <a:blip r:embed="rId4">
            <a:alphaModFix/>
          </a:blip>
          <a:stretch>
            <a:fillRect/>
          </a:stretch>
        </p:blipFill>
        <p:spPr>
          <a:xfrm>
            <a:off x="416125" y="240700"/>
            <a:ext cx="4570475" cy="240551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RRC reconfiguration</a:t>
            </a:r>
            <a:endParaRPr/>
          </a:p>
        </p:txBody>
      </p:sp>
      <p:pic>
        <p:nvPicPr>
          <p:cNvPr id="160" name="Google Shape;160;p30"/>
          <p:cNvPicPr preferRelativeResize="0"/>
          <p:nvPr/>
        </p:nvPicPr>
        <p:blipFill>
          <a:blip r:embed="rId3">
            <a:alphaModFix/>
          </a:blip>
          <a:stretch>
            <a:fillRect/>
          </a:stretch>
        </p:blipFill>
        <p:spPr>
          <a:xfrm>
            <a:off x="1927975" y="1109375"/>
            <a:ext cx="5523168" cy="3820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31"/>
          <p:cNvPicPr preferRelativeResize="0"/>
          <p:nvPr/>
        </p:nvPicPr>
        <p:blipFill>
          <a:blip r:embed="rId3">
            <a:alphaModFix/>
          </a:blip>
          <a:stretch>
            <a:fillRect/>
          </a:stretch>
        </p:blipFill>
        <p:spPr>
          <a:xfrm>
            <a:off x="2180025" y="152400"/>
            <a:ext cx="4412462"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Abbreviations</a:t>
            </a:r>
            <a:endParaRPr/>
          </a:p>
        </p:txBody>
      </p:sp>
      <p:sp>
        <p:nvSpPr>
          <p:cNvPr id="62" name="Google Shape;62;p14"/>
          <p:cNvSpPr txBox="1"/>
          <p:nvPr>
            <p:ph idx="1" type="body"/>
          </p:nvPr>
        </p:nvSpPr>
        <p:spPr>
          <a:xfrm>
            <a:off x="340000" y="1159550"/>
            <a:ext cx="8520600" cy="3867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NR 			New Radio</a:t>
            </a:r>
            <a:endParaRPr sz="1400"/>
          </a:p>
          <a:p>
            <a:pPr indent="0" lvl="0" marL="0" rtl="0" algn="l">
              <a:lnSpc>
                <a:spcPct val="100000"/>
              </a:lnSpc>
              <a:spcBef>
                <a:spcPts val="1600"/>
              </a:spcBef>
              <a:spcAft>
                <a:spcPts val="0"/>
              </a:spcAft>
              <a:buNone/>
            </a:pPr>
            <a:r>
              <a:rPr lang="en" sz="1400"/>
              <a:t>RRC  		Radio Resource Control</a:t>
            </a:r>
            <a:endParaRPr sz="1400"/>
          </a:p>
          <a:p>
            <a:pPr indent="0" lvl="0" marL="0" rtl="0" algn="l">
              <a:lnSpc>
                <a:spcPct val="100000"/>
              </a:lnSpc>
              <a:spcBef>
                <a:spcPts val="1600"/>
              </a:spcBef>
              <a:spcAft>
                <a:spcPts val="0"/>
              </a:spcAft>
              <a:buNone/>
            </a:pPr>
            <a:r>
              <a:rPr lang="en" sz="1400"/>
              <a:t>RAN			Radio Access Network</a:t>
            </a:r>
            <a:endParaRPr sz="1400"/>
          </a:p>
          <a:p>
            <a:pPr indent="0" lvl="0" marL="0" rtl="0" algn="l">
              <a:lnSpc>
                <a:spcPct val="100000"/>
              </a:lnSpc>
              <a:spcBef>
                <a:spcPts val="1600"/>
              </a:spcBef>
              <a:spcAft>
                <a:spcPts val="0"/>
              </a:spcAft>
              <a:buNone/>
            </a:pPr>
            <a:r>
              <a:rPr lang="en" sz="1400"/>
              <a:t>LTE			Long Term Evolution</a:t>
            </a:r>
            <a:endParaRPr sz="1400"/>
          </a:p>
          <a:p>
            <a:pPr indent="0" lvl="0" marL="0" rtl="0" algn="l">
              <a:lnSpc>
                <a:spcPct val="100000"/>
              </a:lnSpc>
              <a:spcBef>
                <a:spcPts val="1600"/>
              </a:spcBef>
              <a:spcAft>
                <a:spcPts val="0"/>
              </a:spcAft>
              <a:buNone/>
            </a:pPr>
            <a:r>
              <a:rPr lang="en" sz="1400"/>
              <a:t>E-UTRA		Evolved – Universal Terrestrial Radio Access</a:t>
            </a:r>
            <a:endParaRPr sz="1400"/>
          </a:p>
          <a:p>
            <a:pPr indent="0" lvl="0" marL="0" rtl="0" algn="l">
              <a:lnSpc>
                <a:spcPct val="100000"/>
              </a:lnSpc>
              <a:spcBef>
                <a:spcPts val="1600"/>
              </a:spcBef>
              <a:spcAft>
                <a:spcPts val="0"/>
              </a:spcAft>
              <a:buNone/>
            </a:pPr>
            <a:r>
              <a:rPr lang="en" sz="1400"/>
              <a:t>GSM			Global Systems for Mobile Communications</a:t>
            </a:r>
            <a:endParaRPr sz="1400"/>
          </a:p>
          <a:p>
            <a:pPr indent="0" lvl="0" marL="0" rtl="0" algn="l">
              <a:lnSpc>
                <a:spcPct val="100000"/>
              </a:lnSpc>
              <a:spcBef>
                <a:spcPts val="1600"/>
              </a:spcBef>
              <a:spcAft>
                <a:spcPts val="0"/>
              </a:spcAft>
              <a:buNone/>
            </a:pPr>
            <a:r>
              <a:rPr lang="en" sz="1400"/>
              <a:t>PHY			Physical Layer</a:t>
            </a:r>
            <a:endParaRPr sz="1400"/>
          </a:p>
          <a:p>
            <a:pPr indent="0" lvl="0" marL="0" rtl="0" algn="l">
              <a:lnSpc>
                <a:spcPct val="100000"/>
              </a:lnSpc>
              <a:spcBef>
                <a:spcPts val="1600"/>
              </a:spcBef>
              <a:spcAft>
                <a:spcPts val="0"/>
              </a:spcAft>
              <a:buNone/>
            </a:pPr>
            <a:r>
              <a:rPr lang="en" sz="1400"/>
              <a:t>MAC			Medium Access Control</a:t>
            </a:r>
            <a:endParaRPr sz="1400"/>
          </a:p>
          <a:p>
            <a:pPr indent="0" lvl="0" marL="0" rtl="0" algn="l">
              <a:lnSpc>
                <a:spcPct val="100000"/>
              </a:lnSpc>
              <a:spcBef>
                <a:spcPts val="1600"/>
              </a:spcBef>
              <a:spcAft>
                <a:spcPts val="0"/>
              </a:spcAft>
              <a:buNone/>
            </a:pPr>
            <a:r>
              <a:rPr lang="en" sz="1400"/>
              <a:t> RLC			Radio Link Control</a:t>
            </a:r>
            <a:endParaRPr sz="1400"/>
          </a:p>
          <a:p>
            <a:pPr indent="0" lvl="0" marL="0" rtl="0" algn="l">
              <a:lnSpc>
                <a:spcPct val="100000"/>
              </a:lnSpc>
              <a:spcBef>
                <a:spcPts val="1600"/>
              </a:spcBef>
              <a:spcAft>
                <a:spcPts val="1600"/>
              </a:spcAft>
              <a:buNone/>
            </a:pPr>
            <a:r>
              <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Counter Check</a:t>
            </a:r>
            <a:endParaRPr/>
          </a:p>
        </p:txBody>
      </p:sp>
      <p:pic>
        <p:nvPicPr>
          <p:cNvPr id="171" name="Google Shape;171;p32"/>
          <p:cNvPicPr preferRelativeResize="0"/>
          <p:nvPr/>
        </p:nvPicPr>
        <p:blipFill>
          <a:blip r:embed="rId3">
            <a:alphaModFix/>
          </a:blip>
          <a:stretch>
            <a:fillRect/>
          </a:stretch>
        </p:blipFill>
        <p:spPr>
          <a:xfrm>
            <a:off x="209675" y="1215925"/>
            <a:ext cx="8839202" cy="1833730"/>
          </a:xfrm>
          <a:prstGeom prst="rect">
            <a:avLst/>
          </a:prstGeom>
          <a:noFill/>
          <a:ln>
            <a:noFill/>
          </a:ln>
        </p:spPr>
      </p:pic>
      <p:pic>
        <p:nvPicPr>
          <p:cNvPr id="172" name="Google Shape;172;p32"/>
          <p:cNvPicPr preferRelativeResize="0"/>
          <p:nvPr/>
        </p:nvPicPr>
        <p:blipFill>
          <a:blip r:embed="rId4">
            <a:alphaModFix/>
          </a:blip>
          <a:stretch>
            <a:fillRect/>
          </a:stretch>
        </p:blipFill>
        <p:spPr>
          <a:xfrm>
            <a:off x="2579875" y="3049650"/>
            <a:ext cx="3333750" cy="1924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RRC Connection Re-establishment</a:t>
            </a:r>
            <a:endParaRPr/>
          </a:p>
        </p:txBody>
      </p:sp>
      <p:pic>
        <p:nvPicPr>
          <p:cNvPr id="178" name="Google Shape;178;p33"/>
          <p:cNvPicPr preferRelativeResize="0"/>
          <p:nvPr/>
        </p:nvPicPr>
        <p:blipFill>
          <a:blip r:embed="rId3">
            <a:alphaModFix/>
          </a:blip>
          <a:stretch>
            <a:fillRect/>
          </a:stretch>
        </p:blipFill>
        <p:spPr>
          <a:xfrm>
            <a:off x="311700" y="1273150"/>
            <a:ext cx="4128850" cy="2013868"/>
          </a:xfrm>
          <a:prstGeom prst="rect">
            <a:avLst/>
          </a:prstGeom>
          <a:noFill/>
          <a:ln>
            <a:noFill/>
          </a:ln>
        </p:spPr>
      </p:pic>
      <p:pic>
        <p:nvPicPr>
          <p:cNvPr id="179" name="Google Shape;179;p33"/>
          <p:cNvPicPr preferRelativeResize="0"/>
          <p:nvPr/>
        </p:nvPicPr>
        <p:blipFill>
          <a:blip r:embed="rId4">
            <a:alphaModFix/>
          </a:blip>
          <a:stretch>
            <a:fillRect/>
          </a:stretch>
        </p:blipFill>
        <p:spPr>
          <a:xfrm>
            <a:off x="4734575" y="2860950"/>
            <a:ext cx="3910126" cy="2013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RRC Connection Release</a:t>
            </a:r>
            <a:endParaRPr/>
          </a:p>
        </p:txBody>
      </p:sp>
      <p:pic>
        <p:nvPicPr>
          <p:cNvPr id="185" name="Google Shape;185;p34"/>
          <p:cNvPicPr preferRelativeResize="0"/>
          <p:nvPr/>
        </p:nvPicPr>
        <p:blipFill>
          <a:blip r:embed="rId3">
            <a:alphaModFix/>
          </a:blip>
          <a:stretch>
            <a:fillRect/>
          </a:stretch>
        </p:blipFill>
        <p:spPr>
          <a:xfrm>
            <a:off x="152400" y="1170125"/>
            <a:ext cx="8839198" cy="1655912"/>
          </a:xfrm>
          <a:prstGeom prst="rect">
            <a:avLst/>
          </a:prstGeom>
          <a:noFill/>
          <a:ln>
            <a:noFill/>
          </a:ln>
        </p:spPr>
      </p:pic>
      <p:pic>
        <p:nvPicPr>
          <p:cNvPr id="186" name="Google Shape;186;p34"/>
          <p:cNvPicPr preferRelativeResize="0"/>
          <p:nvPr/>
        </p:nvPicPr>
        <p:blipFill>
          <a:blip r:embed="rId4">
            <a:alphaModFix/>
          </a:blip>
          <a:stretch>
            <a:fillRect/>
          </a:stretch>
        </p:blipFill>
        <p:spPr>
          <a:xfrm>
            <a:off x="265875" y="2978437"/>
            <a:ext cx="4352925" cy="1809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RRC Connection release requested by upper layers</a:t>
            </a:r>
            <a:endParaRPr/>
          </a:p>
          <a:p>
            <a:pPr indent="0" lvl="0" marL="0" rtl="0" algn="l">
              <a:spcBef>
                <a:spcPts val="0"/>
              </a:spcBef>
              <a:spcAft>
                <a:spcPts val="0"/>
              </a:spcAft>
              <a:buNone/>
            </a:pPr>
            <a:r>
              <a:t/>
            </a:r>
            <a:endParaRPr/>
          </a:p>
        </p:txBody>
      </p:sp>
      <p:pic>
        <p:nvPicPr>
          <p:cNvPr id="192" name="Google Shape;192;p35"/>
          <p:cNvPicPr preferRelativeResize="0"/>
          <p:nvPr/>
        </p:nvPicPr>
        <p:blipFill>
          <a:blip r:embed="rId3">
            <a:alphaModFix/>
          </a:blip>
          <a:stretch>
            <a:fillRect/>
          </a:stretch>
        </p:blipFill>
        <p:spPr>
          <a:xfrm>
            <a:off x="782200" y="1775600"/>
            <a:ext cx="7961376" cy="1672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Radio link failure related actions</a:t>
            </a:r>
            <a:endParaRPr/>
          </a:p>
          <a:p>
            <a:pPr indent="0" lvl="0" marL="0" rtl="0" algn="l">
              <a:spcBef>
                <a:spcPts val="0"/>
              </a:spcBef>
              <a:spcAft>
                <a:spcPts val="0"/>
              </a:spcAft>
              <a:buNone/>
            </a:pPr>
            <a:r>
              <a:t/>
            </a:r>
            <a:endParaRPr/>
          </a:p>
        </p:txBody>
      </p:sp>
      <p:pic>
        <p:nvPicPr>
          <p:cNvPr id="198" name="Google Shape;198;p36"/>
          <p:cNvPicPr preferRelativeResize="0"/>
          <p:nvPr/>
        </p:nvPicPr>
        <p:blipFill>
          <a:blip r:embed="rId3">
            <a:alphaModFix/>
          </a:blip>
          <a:stretch>
            <a:fillRect/>
          </a:stretch>
        </p:blipFill>
        <p:spPr>
          <a:xfrm>
            <a:off x="671700" y="1484950"/>
            <a:ext cx="7732451" cy="2608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UE actions upon going to RRC_IDLE</a:t>
            </a:r>
            <a:endParaRPr/>
          </a:p>
        </p:txBody>
      </p:sp>
      <p:pic>
        <p:nvPicPr>
          <p:cNvPr id="204" name="Google Shape;204;p37"/>
          <p:cNvPicPr preferRelativeResize="0"/>
          <p:nvPr/>
        </p:nvPicPr>
        <p:blipFill>
          <a:blip r:embed="rId3">
            <a:alphaModFix/>
          </a:blip>
          <a:stretch>
            <a:fillRect/>
          </a:stretch>
        </p:blipFill>
        <p:spPr>
          <a:xfrm>
            <a:off x="0" y="1436242"/>
            <a:ext cx="9144005" cy="1802168"/>
          </a:xfrm>
          <a:prstGeom prst="rect">
            <a:avLst/>
          </a:prstGeom>
          <a:noFill/>
          <a:ln>
            <a:noFill/>
          </a:ln>
        </p:spPr>
      </p:pic>
      <p:sp>
        <p:nvSpPr>
          <p:cNvPr id="205" name="Google Shape;205;p37"/>
          <p:cNvSpPr txBox="1"/>
          <p:nvPr/>
        </p:nvSpPr>
        <p:spPr>
          <a:xfrm>
            <a:off x="154200" y="3535450"/>
            <a:ext cx="6685500" cy="3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Clear View of the flow chart can be found </a:t>
            </a:r>
            <a:r>
              <a:rPr lang="en" u="sng">
                <a:solidFill>
                  <a:schemeClr val="hlink"/>
                </a:solidFill>
                <a:hlinkClick r:id="rId4"/>
              </a:rPr>
              <a:t>here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UE actions upon going to PUCCH/SRS release</a:t>
            </a:r>
            <a:endParaRPr/>
          </a:p>
        </p:txBody>
      </p:sp>
      <p:sp>
        <p:nvSpPr>
          <p:cNvPr id="211" name="Google Shape;211;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Upon receiving a PUCCH release request from lower layers, for all bandwidth parts of an indicated serving cell the UE shall: </a:t>
            </a:r>
            <a:endParaRPr/>
          </a:p>
          <a:p>
            <a:pPr indent="0" lvl="0" marL="0" rtl="0" algn="l">
              <a:spcBef>
                <a:spcPts val="1600"/>
              </a:spcBef>
              <a:spcAft>
                <a:spcPts val="0"/>
              </a:spcAft>
              <a:buNone/>
            </a:pPr>
            <a:r>
              <a:rPr lang="en"/>
              <a:t>1&gt; release </a:t>
            </a:r>
            <a:r>
              <a:rPr i="1" lang="en"/>
              <a:t>PUCCH-CSI-Resources</a:t>
            </a:r>
            <a:r>
              <a:rPr lang="en"/>
              <a:t> configured in </a:t>
            </a:r>
            <a:r>
              <a:rPr i="1" lang="en"/>
              <a:t>CSI-ReportConfig</a:t>
            </a:r>
            <a:r>
              <a:rPr lang="en"/>
              <a:t>; </a:t>
            </a:r>
            <a:endParaRPr/>
          </a:p>
          <a:p>
            <a:pPr indent="0" lvl="0" marL="0" rtl="0" algn="l">
              <a:spcBef>
                <a:spcPts val="1600"/>
              </a:spcBef>
              <a:spcAft>
                <a:spcPts val="0"/>
              </a:spcAft>
              <a:buNone/>
            </a:pPr>
            <a:r>
              <a:rPr lang="en"/>
              <a:t>1&gt; release </a:t>
            </a:r>
            <a:r>
              <a:rPr i="1" lang="en"/>
              <a:t>SchedulingRequestResourceConfig </a:t>
            </a:r>
            <a:r>
              <a:rPr lang="en"/>
              <a:t>instances configured in PUCCH-Config. </a:t>
            </a:r>
            <a:endParaRPr/>
          </a:p>
          <a:p>
            <a:pPr indent="0" lvl="0" marL="0" rtl="0" algn="l">
              <a:spcBef>
                <a:spcPts val="1600"/>
              </a:spcBef>
              <a:spcAft>
                <a:spcPts val="0"/>
              </a:spcAft>
              <a:buNone/>
            </a:pPr>
            <a:r>
              <a:rPr lang="en"/>
              <a:t>Upon receiving an SRS release request from lower layers, for all bandwidth parts of an indicated serving cell the UE shall: </a:t>
            </a:r>
            <a:endParaRPr/>
          </a:p>
          <a:p>
            <a:pPr indent="0" lvl="0" marL="0" rtl="0" algn="l">
              <a:spcBef>
                <a:spcPts val="1600"/>
              </a:spcBef>
              <a:spcAft>
                <a:spcPts val="1600"/>
              </a:spcAft>
              <a:buNone/>
            </a:pPr>
            <a:r>
              <a:rPr lang="en"/>
              <a:t>1&gt; release </a:t>
            </a:r>
            <a:r>
              <a:rPr i="1" lang="en"/>
              <a:t>SRS-Resource</a:t>
            </a:r>
            <a:r>
              <a:rPr lang="en"/>
              <a:t> instances configured in </a:t>
            </a:r>
            <a:r>
              <a:rPr i="1" lang="en"/>
              <a:t>SRS-Config</a:t>
            </a:r>
            <a:endParaRPr i="1"/>
          </a:p>
        </p:txBody>
      </p:sp>
      <p:sp>
        <p:nvSpPr>
          <p:cNvPr id="212" name="Google Shape;212;p38"/>
          <p:cNvSpPr/>
          <p:nvPr/>
        </p:nvSpPr>
        <p:spPr>
          <a:xfrm>
            <a:off x="7613125" y="48425"/>
            <a:ext cx="1486800" cy="3966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TS </a:t>
            </a:r>
            <a:r>
              <a:rPr lang="en">
                <a:solidFill>
                  <a:srgbClr val="FFFFFF"/>
                </a:solidFill>
              </a:rPr>
              <a:t>38.331</a:t>
            </a:r>
            <a:endParaRPr>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RRC Connection resume</a:t>
            </a:r>
            <a:endParaRPr/>
          </a:p>
        </p:txBody>
      </p:sp>
      <p:pic>
        <p:nvPicPr>
          <p:cNvPr id="218" name="Google Shape;218;p39"/>
          <p:cNvPicPr preferRelativeResize="0"/>
          <p:nvPr/>
        </p:nvPicPr>
        <p:blipFill>
          <a:blip r:embed="rId3">
            <a:alphaModFix/>
          </a:blip>
          <a:stretch>
            <a:fillRect/>
          </a:stretch>
        </p:blipFill>
        <p:spPr>
          <a:xfrm>
            <a:off x="457450" y="1155175"/>
            <a:ext cx="3398875" cy="1929100"/>
          </a:xfrm>
          <a:prstGeom prst="rect">
            <a:avLst/>
          </a:prstGeom>
          <a:noFill/>
          <a:ln>
            <a:noFill/>
          </a:ln>
        </p:spPr>
      </p:pic>
      <p:pic>
        <p:nvPicPr>
          <p:cNvPr id="219" name="Google Shape;219;p39"/>
          <p:cNvPicPr preferRelativeResize="0"/>
          <p:nvPr/>
        </p:nvPicPr>
        <p:blipFill>
          <a:blip r:embed="rId4">
            <a:alphaModFix/>
          </a:blip>
          <a:stretch>
            <a:fillRect/>
          </a:stretch>
        </p:blipFill>
        <p:spPr>
          <a:xfrm>
            <a:off x="3978550" y="3015550"/>
            <a:ext cx="4942574" cy="17544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40"/>
          <p:cNvPicPr preferRelativeResize="0"/>
          <p:nvPr/>
        </p:nvPicPr>
        <p:blipFill>
          <a:blip r:embed="rId3">
            <a:alphaModFix/>
          </a:blip>
          <a:stretch>
            <a:fillRect/>
          </a:stretch>
        </p:blipFill>
        <p:spPr>
          <a:xfrm>
            <a:off x="152400" y="255500"/>
            <a:ext cx="6238875" cy="2143125"/>
          </a:xfrm>
          <a:prstGeom prst="rect">
            <a:avLst/>
          </a:prstGeom>
          <a:noFill/>
          <a:ln>
            <a:noFill/>
          </a:ln>
        </p:spPr>
      </p:pic>
      <p:pic>
        <p:nvPicPr>
          <p:cNvPr id="225" name="Google Shape;225;p40"/>
          <p:cNvPicPr preferRelativeResize="0"/>
          <p:nvPr/>
        </p:nvPicPr>
        <p:blipFill>
          <a:blip r:embed="rId4">
            <a:alphaModFix/>
          </a:blip>
          <a:stretch>
            <a:fillRect/>
          </a:stretch>
        </p:blipFill>
        <p:spPr>
          <a:xfrm>
            <a:off x="2489300" y="2640475"/>
            <a:ext cx="6391275" cy="21526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Unified Access Control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231" name="Google Shape;231;p41"/>
          <p:cNvPicPr preferRelativeResize="0"/>
          <p:nvPr/>
        </p:nvPicPr>
        <p:blipFill>
          <a:blip r:embed="rId3">
            <a:alphaModFix/>
          </a:blip>
          <a:stretch>
            <a:fillRect/>
          </a:stretch>
        </p:blipFill>
        <p:spPr>
          <a:xfrm>
            <a:off x="152400" y="1261750"/>
            <a:ext cx="8839202" cy="170699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1" type="body"/>
          </p:nvPr>
        </p:nvSpPr>
        <p:spPr>
          <a:xfrm>
            <a:off x="168525" y="57975"/>
            <a:ext cx="8520600" cy="476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t>PDCP			Packet Data Convergence Protocol</a:t>
            </a:r>
            <a:endParaRPr sz="1400"/>
          </a:p>
          <a:p>
            <a:pPr indent="0" lvl="0" marL="0" rtl="0" algn="l">
              <a:lnSpc>
                <a:spcPct val="100000"/>
              </a:lnSpc>
              <a:spcBef>
                <a:spcPts val="1600"/>
              </a:spcBef>
              <a:spcAft>
                <a:spcPts val="0"/>
              </a:spcAft>
              <a:buClr>
                <a:schemeClr val="dk1"/>
              </a:buClr>
              <a:buSzPts val="1100"/>
              <a:buFont typeface="Arial"/>
              <a:buNone/>
            </a:pPr>
            <a:r>
              <a:rPr lang="en" sz="1400"/>
              <a:t>AS 				Access Stratum</a:t>
            </a:r>
            <a:endParaRPr sz="1400"/>
          </a:p>
          <a:p>
            <a:pPr indent="0" lvl="0" marL="0" rtl="0" algn="l">
              <a:lnSpc>
                <a:spcPct val="100000"/>
              </a:lnSpc>
              <a:spcBef>
                <a:spcPts val="1600"/>
              </a:spcBef>
              <a:spcAft>
                <a:spcPts val="0"/>
              </a:spcAft>
              <a:buNone/>
            </a:pPr>
            <a:r>
              <a:rPr lang="en" sz="1400"/>
              <a:t>PUCCH			Physical Uplink Control Channel 	</a:t>
            </a:r>
            <a:endParaRPr sz="1400"/>
          </a:p>
          <a:p>
            <a:pPr indent="0" lvl="0" marL="0" rtl="0" algn="l">
              <a:lnSpc>
                <a:spcPct val="100000"/>
              </a:lnSpc>
              <a:spcBef>
                <a:spcPts val="1600"/>
              </a:spcBef>
              <a:spcAft>
                <a:spcPts val="0"/>
              </a:spcAft>
              <a:buNone/>
            </a:pPr>
            <a:r>
              <a:rPr lang="en" sz="1400"/>
              <a:t>SRS				Sounding Reference Signal		</a:t>
            </a:r>
            <a:endParaRPr sz="1400"/>
          </a:p>
          <a:p>
            <a:pPr indent="0" lvl="0" marL="0" rtl="0" algn="l">
              <a:lnSpc>
                <a:spcPct val="100000"/>
              </a:lnSpc>
              <a:spcBef>
                <a:spcPts val="1600"/>
              </a:spcBef>
              <a:spcAft>
                <a:spcPts val="0"/>
              </a:spcAft>
              <a:buNone/>
            </a:pPr>
            <a:r>
              <a:rPr lang="en" sz="1400"/>
              <a:t>SRB				Signalling Radio Bearer</a:t>
            </a:r>
            <a:endParaRPr sz="1400"/>
          </a:p>
          <a:p>
            <a:pPr indent="0" lvl="0" marL="0" rtl="0" algn="l">
              <a:lnSpc>
                <a:spcPct val="100000"/>
              </a:lnSpc>
              <a:spcBef>
                <a:spcPts val="1600"/>
              </a:spcBef>
              <a:spcAft>
                <a:spcPts val="0"/>
              </a:spcAft>
              <a:buNone/>
            </a:pPr>
            <a:r>
              <a:rPr lang="en" sz="1400"/>
              <a:t>MIB				Master Information Block</a:t>
            </a:r>
            <a:endParaRPr sz="1400"/>
          </a:p>
          <a:p>
            <a:pPr indent="0" lvl="0" marL="0" rtl="0" algn="l">
              <a:lnSpc>
                <a:spcPct val="100000"/>
              </a:lnSpc>
              <a:spcBef>
                <a:spcPts val="1600"/>
              </a:spcBef>
              <a:spcAft>
                <a:spcPts val="0"/>
              </a:spcAft>
              <a:buNone/>
            </a:pPr>
            <a:r>
              <a:rPr lang="en" sz="1400"/>
              <a:t>BCH				Broadcast Channel</a:t>
            </a:r>
            <a:endParaRPr sz="1400"/>
          </a:p>
          <a:p>
            <a:pPr indent="0" lvl="0" marL="0" rtl="0" algn="l">
              <a:lnSpc>
                <a:spcPct val="100000"/>
              </a:lnSpc>
              <a:spcBef>
                <a:spcPts val="1600"/>
              </a:spcBef>
              <a:spcAft>
                <a:spcPts val="0"/>
              </a:spcAft>
              <a:buNone/>
            </a:pPr>
            <a:r>
              <a:rPr lang="en" sz="1400"/>
              <a:t>DL-SCH			Downlink-Shared Channel</a:t>
            </a:r>
            <a:endParaRPr sz="1400"/>
          </a:p>
          <a:p>
            <a:pPr indent="0" lvl="0" marL="0" rtl="0" algn="l">
              <a:lnSpc>
                <a:spcPct val="100000"/>
              </a:lnSpc>
              <a:spcBef>
                <a:spcPts val="1600"/>
              </a:spcBef>
              <a:spcAft>
                <a:spcPts val="0"/>
              </a:spcAft>
              <a:buNone/>
            </a:pPr>
            <a:r>
              <a:rPr lang="en" sz="1400"/>
              <a:t>SSB 				</a:t>
            </a:r>
            <a:r>
              <a:rPr lang="en" sz="1400"/>
              <a:t>Synchronization Signal Block</a:t>
            </a:r>
            <a:endParaRPr sz="1400"/>
          </a:p>
          <a:p>
            <a:pPr indent="0" lvl="0" marL="0" rtl="0" algn="l">
              <a:lnSpc>
                <a:spcPct val="100000"/>
              </a:lnSpc>
              <a:spcBef>
                <a:spcPts val="1600"/>
              </a:spcBef>
              <a:spcAft>
                <a:spcPts val="0"/>
              </a:spcAft>
              <a:buNone/>
            </a:pPr>
            <a:r>
              <a:rPr lang="en" sz="1400"/>
              <a:t>CORESET			Control Resource Set</a:t>
            </a:r>
            <a:endParaRPr sz="1400"/>
          </a:p>
          <a:p>
            <a:pPr indent="0" lvl="0" marL="0" rtl="0" algn="l">
              <a:lnSpc>
                <a:spcPct val="100000"/>
              </a:lnSpc>
              <a:spcBef>
                <a:spcPts val="1600"/>
              </a:spcBef>
              <a:spcAft>
                <a:spcPts val="0"/>
              </a:spcAft>
              <a:buNone/>
            </a:pPr>
            <a:r>
              <a:rPr lang="en" sz="1400"/>
              <a:t>SI				System Information</a:t>
            </a:r>
            <a:endParaRPr sz="1400"/>
          </a:p>
          <a:p>
            <a:pPr indent="0" lvl="0" marL="0" rtl="0" algn="l">
              <a:lnSpc>
                <a:spcPct val="100000"/>
              </a:lnSpc>
              <a:spcBef>
                <a:spcPts val="1600"/>
              </a:spcBef>
              <a:spcAft>
                <a:spcPts val="1600"/>
              </a:spcAft>
              <a:buNone/>
            </a:pPr>
            <a:r>
              <a:t/>
            </a:r>
            <a:endParaRPr sz="1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RRC Connection reject</a:t>
            </a:r>
            <a:endParaRPr/>
          </a:p>
        </p:txBody>
      </p:sp>
      <p:pic>
        <p:nvPicPr>
          <p:cNvPr id="237" name="Google Shape;237;p42"/>
          <p:cNvPicPr preferRelativeResize="0"/>
          <p:nvPr/>
        </p:nvPicPr>
        <p:blipFill>
          <a:blip r:embed="rId3">
            <a:alphaModFix/>
          </a:blip>
          <a:stretch>
            <a:fillRect/>
          </a:stretch>
        </p:blipFill>
        <p:spPr>
          <a:xfrm>
            <a:off x="152400" y="2113525"/>
            <a:ext cx="8839198" cy="127436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243" name="Google Shape;243;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RRC Connection Control involves a lot of procedures which in turn can call many other procedures.</a:t>
            </a:r>
            <a:endParaRPr/>
          </a:p>
          <a:p>
            <a:pPr indent="0" lvl="0" marL="0" rtl="0" algn="l">
              <a:spcBef>
                <a:spcPts val="1600"/>
              </a:spcBef>
              <a:spcAft>
                <a:spcPts val="0"/>
              </a:spcAft>
              <a:buNone/>
            </a:pPr>
            <a:r>
              <a:rPr lang="en"/>
              <a:t>As an example, RRC Reconfiguration procedure in RRC Connection Control is traced using a flowchart </a:t>
            </a:r>
            <a:r>
              <a:rPr lang="en" u="sng">
                <a:solidFill>
                  <a:schemeClr val="hlink"/>
                </a:solidFill>
                <a:hlinkClick r:id="rId3"/>
              </a:rPr>
              <a:t>here</a:t>
            </a:r>
            <a:r>
              <a:rPr lang="en"/>
              <a:t>.</a:t>
            </a:r>
            <a:endParaRPr/>
          </a:p>
          <a:p>
            <a:pPr indent="0" lvl="0" marL="0" rtl="0" algn="l">
              <a:spcBef>
                <a:spcPts val="1600"/>
              </a:spcBef>
              <a:spcAft>
                <a:spcPts val="0"/>
              </a:spcAft>
              <a:buNone/>
            </a:pPr>
            <a:r>
              <a:rPr lang="en"/>
              <a:t>The understanding of these procedures demands knowledge of IEs involved. The flowcharts were an effort to organize the IEs used  in order to understand the procedure. The explanation of IEs can be found by section 6: “Protocol data units, formats and parameters” of TS 38.331 </a:t>
            </a:r>
            <a:r>
              <a:rPr lang="en"/>
              <a:t>Radio Resource Control (RRC); Protocol specification.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Bibliography</a:t>
            </a:r>
            <a:endParaRPr/>
          </a:p>
        </p:txBody>
      </p:sp>
      <p:sp>
        <p:nvSpPr>
          <p:cNvPr id="249" name="Google Shape;249;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TS 38.331 </a:t>
            </a:r>
            <a:r>
              <a:rPr lang="en"/>
              <a:t>NR; Radio Resource Control (RRC); Protocol specification</a:t>
            </a:r>
            <a:endParaRPr/>
          </a:p>
          <a:p>
            <a:pPr indent="-342900" lvl="0" marL="457200" rtl="0" algn="l">
              <a:lnSpc>
                <a:spcPct val="200000"/>
              </a:lnSpc>
              <a:spcBef>
                <a:spcPts val="0"/>
              </a:spcBef>
              <a:spcAft>
                <a:spcPts val="0"/>
              </a:spcAft>
              <a:buSzPts val="1800"/>
              <a:buChar char="➔"/>
            </a:pPr>
            <a:r>
              <a:rPr lang="en" u="sng">
                <a:solidFill>
                  <a:schemeClr val="hlink"/>
                </a:solidFill>
                <a:hlinkClick r:id="rId3"/>
              </a:rPr>
              <a:t>http://www.sharetechnote.com/html/5G/5G_RRC_Overview.html</a:t>
            </a:r>
            <a:endParaRPr/>
          </a:p>
          <a:p>
            <a:pPr indent="-342900" lvl="0" marL="457200" rtl="0" algn="l">
              <a:lnSpc>
                <a:spcPct val="200000"/>
              </a:lnSpc>
              <a:spcBef>
                <a:spcPts val="0"/>
              </a:spcBef>
              <a:spcAft>
                <a:spcPts val="0"/>
              </a:spcAft>
              <a:buSzPts val="1800"/>
              <a:buChar char="➔"/>
            </a:pPr>
            <a:r>
              <a:rPr lang="en" u="sng">
                <a:solidFill>
                  <a:schemeClr val="hlink"/>
                </a:solidFill>
                <a:hlinkClick r:id="rId4"/>
              </a:rPr>
              <a:t>https://www.mpirical.com/glossary</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5"/>
          <p:cNvSpPr txBox="1"/>
          <p:nvPr/>
        </p:nvSpPr>
        <p:spPr>
          <a:xfrm>
            <a:off x="1389000" y="1761725"/>
            <a:ext cx="6366000" cy="10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434343"/>
                </a:solidFill>
                <a:latin typeface="Courier New"/>
                <a:ea typeface="Courier New"/>
                <a:cs typeface="Courier New"/>
                <a:sym typeface="Courier New"/>
              </a:rPr>
              <a:t>Thank You</a:t>
            </a:r>
            <a:endParaRPr b="1" sz="6000">
              <a:solidFill>
                <a:srgbClr val="434343"/>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311700" y="205175"/>
            <a:ext cx="8520600" cy="436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t>RNTI				Radio Network Temporary Identifier</a:t>
            </a:r>
            <a:endParaRPr sz="1400"/>
          </a:p>
          <a:p>
            <a:pPr indent="0" lvl="0" marL="0" rtl="0" algn="l">
              <a:lnSpc>
                <a:spcPct val="100000"/>
              </a:lnSpc>
              <a:spcBef>
                <a:spcPts val="1600"/>
              </a:spcBef>
              <a:spcAft>
                <a:spcPts val="0"/>
              </a:spcAft>
              <a:buClr>
                <a:schemeClr val="dk1"/>
              </a:buClr>
              <a:buSzPts val="1100"/>
              <a:buFont typeface="Arial"/>
              <a:buNone/>
            </a:pPr>
            <a:r>
              <a:rPr lang="en" sz="1400"/>
              <a:t>5GC				5G Core Network</a:t>
            </a:r>
            <a:endParaRPr sz="1400"/>
          </a:p>
          <a:p>
            <a:pPr indent="0" lvl="0" marL="0" rtl="0" algn="l">
              <a:spcBef>
                <a:spcPts val="1600"/>
              </a:spcBef>
              <a:spcAft>
                <a:spcPts val="0"/>
              </a:spcAft>
              <a:buNone/>
            </a:pPr>
            <a:r>
              <a:rPr lang="en" sz="1400"/>
              <a:t>RNA				RAN-based Notification Area </a:t>
            </a:r>
            <a:endParaRPr sz="1400"/>
          </a:p>
          <a:p>
            <a:pPr indent="0" lvl="0" marL="0" rtl="0" algn="l">
              <a:spcBef>
                <a:spcPts val="1600"/>
              </a:spcBef>
              <a:spcAft>
                <a:spcPts val="0"/>
              </a:spcAft>
              <a:buNone/>
            </a:pPr>
            <a:r>
              <a:rPr lang="en" sz="1400"/>
              <a:t>MR-DC			Multi-Radio Dual Connectivity </a:t>
            </a:r>
            <a:endParaRPr sz="1400"/>
          </a:p>
          <a:p>
            <a:pPr indent="0" lvl="0" marL="0" rtl="0" algn="l">
              <a:spcBef>
                <a:spcPts val="1600"/>
              </a:spcBef>
              <a:spcAft>
                <a:spcPts val="0"/>
              </a:spcAft>
              <a:buNone/>
            </a:pPr>
            <a:r>
              <a:rPr lang="en" sz="1400"/>
              <a:t>P-CELL			Primary Cell</a:t>
            </a:r>
            <a:endParaRPr sz="1400"/>
          </a:p>
          <a:p>
            <a:pPr indent="0" lvl="0" marL="0" rtl="0" algn="l">
              <a:spcBef>
                <a:spcPts val="1600"/>
              </a:spcBef>
              <a:spcAft>
                <a:spcPts val="0"/>
              </a:spcAft>
              <a:buNone/>
            </a:pPr>
            <a:r>
              <a:rPr lang="en" sz="1400"/>
              <a:t>CSI				Channel State Information</a:t>
            </a:r>
            <a:endParaRPr sz="1400"/>
          </a:p>
          <a:p>
            <a:pPr indent="0" lvl="0" marL="0" rtl="0" algn="l">
              <a:spcBef>
                <a:spcPts val="1600"/>
              </a:spcBef>
              <a:spcAft>
                <a:spcPts val="0"/>
              </a:spcAft>
              <a:buNone/>
            </a:pPr>
            <a:r>
              <a:rPr lang="en" sz="1400"/>
              <a:t>PUCCH			Physical Uplink Control Channel</a:t>
            </a:r>
            <a:endParaRPr sz="1400"/>
          </a:p>
          <a:p>
            <a:pPr indent="0" lvl="0" marL="0" rtl="0" algn="l">
              <a:spcBef>
                <a:spcPts val="1600"/>
              </a:spcBef>
              <a:spcAft>
                <a:spcPts val="1600"/>
              </a:spcAft>
              <a:buClr>
                <a:schemeClr val="dk1"/>
              </a:buClr>
              <a:buSzPts val="1100"/>
              <a:buFont typeface="Arial"/>
              <a:buNone/>
            </a:pPr>
            <a:r>
              <a:rPr lang="en" sz="1400"/>
              <a:t>IE				Information Element</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78" name="Google Shape;78;p17"/>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Introduction</a:t>
            </a:r>
            <a:endParaRPr sz="1400"/>
          </a:p>
          <a:p>
            <a:pPr indent="-317500" lvl="0" marL="457200" rtl="0" algn="l">
              <a:lnSpc>
                <a:spcPct val="150000"/>
              </a:lnSpc>
              <a:spcBef>
                <a:spcPts val="0"/>
              </a:spcBef>
              <a:spcAft>
                <a:spcPts val="0"/>
              </a:spcAft>
              <a:buSzPts val="1400"/>
              <a:buChar char="❖"/>
            </a:pPr>
            <a:r>
              <a:rPr lang="en" sz="1400"/>
              <a:t>Paging</a:t>
            </a:r>
            <a:endParaRPr sz="1400"/>
          </a:p>
          <a:p>
            <a:pPr indent="-317500" lvl="0" marL="457200" rtl="0" algn="l">
              <a:lnSpc>
                <a:spcPct val="150000"/>
              </a:lnSpc>
              <a:spcBef>
                <a:spcPts val="0"/>
              </a:spcBef>
              <a:spcAft>
                <a:spcPts val="0"/>
              </a:spcAft>
              <a:buSzPts val="1400"/>
              <a:buChar char="❖"/>
            </a:pPr>
            <a:r>
              <a:rPr lang="en" sz="1400"/>
              <a:t>RRC Connection Establishment</a:t>
            </a:r>
            <a:endParaRPr sz="1400"/>
          </a:p>
          <a:p>
            <a:pPr indent="-317500" lvl="0" marL="457200" rtl="0" algn="l">
              <a:lnSpc>
                <a:spcPct val="150000"/>
              </a:lnSpc>
              <a:spcBef>
                <a:spcPts val="0"/>
              </a:spcBef>
              <a:spcAft>
                <a:spcPts val="0"/>
              </a:spcAft>
              <a:buSzPts val="1400"/>
              <a:buChar char="❖"/>
            </a:pPr>
            <a:r>
              <a:rPr lang="en" sz="1400"/>
              <a:t>Initial AS Security Activation</a:t>
            </a:r>
            <a:endParaRPr sz="1400"/>
          </a:p>
          <a:p>
            <a:pPr indent="-317500" lvl="0" marL="457200" rtl="0" algn="l">
              <a:lnSpc>
                <a:spcPct val="150000"/>
              </a:lnSpc>
              <a:spcBef>
                <a:spcPts val="0"/>
              </a:spcBef>
              <a:spcAft>
                <a:spcPts val="0"/>
              </a:spcAft>
              <a:buSzPts val="1400"/>
              <a:buChar char="❖"/>
            </a:pPr>
            <a:r>
              <a:rPr lang="en" sz="1400"/>
              <a:t>RRC Reconfiguration</a:t>
            </a:r>
            <a:endParaRPr sz="1400"/>
          </a:p>
          <a:p>
            <a:pPr indent="-317500" lvl="0" marL="457200" rtl="0" algn="l">
              <a:lnSpc>
                <a:spcPct val="150000"/>
              </a:lnSpc>
              <a:spcBef>
                <a:spcPts val="0"/>
              </a:spcBef>
              <a:spcAft>
                <a:spcPts val="0"/>
              </a:spcAft>
              <a:buSzPts val="1400"/>
              <a:buChar char="❖"/>
            </a:pPr>
            <a:r>
              <a:rPr lang="en" sz="1400"/>
              <a:t>Counter Check</a:t>
            </a:r>
            <a:endParaRPr sz="1400"/>
          </a:p>
          <a:p>
            <a:pPr indent="-317500" lvl="0" marL="457200" rtl="0" algn="l">
              <a:lnSpc>
                <a:spcPct val="150000"/>
              </a:lnSpc>
              <a:spcBef>
                <a:spcPts val="0"/>
              </a:spcBef>
              <a:spcAft>
                <a:spcPts val="0"/>
              </a:spcAft>
              <a:buSzPts val="1400"/>
              <a:buChar char="❖"/>
            </a:pPr>
            <a:r>
              <a:rPr lang="en" sz="1400"/>
              <a:t>RRC Connection re-establishment</a:t>
            </a:r>
            <a:endParaRPr sz="1400"/>
          </a:p>
          <a:p>
            <a:pPr indent="-317500" lvl="0" marL="457200" rtl="0" algn="l">
              <a:lnSpc>
                <a:spcPct val="150000"/>
              </a:lnSpc>
              <a:spcBef>
                <a:spcPts val="0"/>
              </a:spcBef>
              <a:spcAft>
                <a:spcPts val="0"/>
              </a:spcAft>
              <a:buSzPts val="1400"/>
              <a:buChar char="❖"/>
            </a:pPr>
            <a:r>
              <a:rPr lang="en" sz="1400"/>
              <a:t>RRC Connection release</a:t>
            </a:r>
            <a:endParaRPr sz="1400"/>
          </a:p>
          <a:p>
            <a:pPr indent="0" lvl="0" marL="0" rtl="0" algn="l">
              <a:lnSpc>
                <a:spcPct val="150000"/>
              </a:lnSpc>
              <a:spcBef>
                <a:spcPts val="1600"/>
              </a:spcBef>
              <a:spcAft>
                <a:spcPts val="1600"/>
              </a:spcAft>
              <a:buNone/>
            </a:pPr>
            <a:r>
              <a:t/>
            </a:r>
            <a:endParaRPr sz="1400"/>
          </a:p>
        </p:txBody>
      </p:sp>
      <p:sp>
        <p:nvSpPr>
          <p:cNvPr id="79" name="Google Shape;79;p17"/>
          <p:cNvSpPr txBox="1"/>
          <p:nvPr/>
        </p:nvSpPr>
        <p:spPr>
          <a:xfrm>
            <a:off x="4757200" y="1152475"/>
            <a:ext cx="3944400" cy="33840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2"/>
              </a:buClr>
              <a:buSzPts val="1400"/>
              <a:buChar char="❖"/>
            </a:pPr>
            <a:r>
              <a:rPr lang="en">
                <a:solidFill>
                  <a:schemeClr val="dk2"/>
                </a:solidFill>
              </a:rPr>
              <a:t>RRC Connection release requested by upper layers</a:t>
            </a:r>
            <a:endParaRPr>
              <a:solidFill>
                <a:schemeClr val="dk2"/>
              </a:solidFill>
            </a:endParaRPr>
          </a:p>
          <a:p>
            <a:pPr indent="-317500" lvl="0" marL="457200" rtl="0" algn="l">
              <a:lnSpc>
                <a:spcPct val="150000"/>
              </a:lnSpc>
              <a:spcBef>
                <a:spcPts val="0"/>
              </a:spcBef>
              <a:spcAft>
                <a:spcPts val="0"/>
              </a:spcAft>
              <a:buClr>
                <a:schemeClr val="dk2"/>
              </a:buClr>
              <a:buSzPts val="1400"/>
              <a:buChar char="❖"/>
            </a:pPr>
            <a:r>
              <a:rPr lang="en">
                <a:solidFill>
                  <a:schemeClr val="dk2"/>
                </a:solidFill>
              </a:rPr>
              <a:t>Radio link failure related actions</a:t>
            </a:r>
            <a:endParaRPr>
              <a:solidFill>
                <a:schemeClr val="dk2"/>
              </a:solidFill>
            </a:endParaRPr>
          </a:p>
          <a:p>
            <a:pPr indent="-317500" lvl="0" marL="457200" rtl="0" algn="l">
              <a:lnSpc>
                <a:spcPct val="150000"/>
              </a:lnSpc>
              <a:spcBef>
                <a:spcPts val="0"/>
              </a:spcBef>
              <a:spcAft>
                <a:spcPts val="0"/>
              </a:spcAft>
              <a:buClr>
                <a:schemeClr val="dk2"/>
              </a:buClr>
              <a:buSzPts val="1400"/>
              <a:buChar char="❖"/>
            </a:pPr>
            <a:r>
              <a:rPr lang="en">
                <a:solidFill>
                  <a:schemeClr val="dk2"/>
                </a:solidFill>
              </a:rPr>
              <a:t>UE actions upon going to RRC_IDLE</a:t>
            </a:r>
            <a:endParaRPr>
              <a:solidFill>
                <a:schemeClr val="dk2"/>
              </a:solidFill>
            </a:endParaRPr>
          </a:p>
          <a:p>
            <a:pPr indent="-317500" lvl="0" marL="457200" rtl="0" algn="l">
              <a:lnSpc>
                <a:spcPct val="150000"/>
              </a:lnSpc>
              <a:spcBef>
                <a:spcPts val="0"/>
              </a:spcBef>
              <a:spcAft>
                <a:spcPts val="0"/>
              </a:spcAft>
              <a:buClr>
                <a:schemeClr val="dk2"/>
              </a:buClr>
              <a:buSzPts val="1400"/>
              <a:buChar char="❖"/>
            </a:pPr>
            <a:r>
              <a:rPr lang="en">
                <a:solidFill>
                  <a:schemeClr val="dk2"/>
                </a:solidFill>
              </a:rPr>
              <a:t> UE actions upon going to PUCCH/SRS release</a:t>
            </a:r>
            <a:endParaRPr>
              <a:solidFill>
                <a:schemeClr val="dk2"/>
              </a:solidFill>
            </a:endParaRPr>
          </a:p>
          <a:p>
            <a:pPr indent="-317500" lvl="0" marL="457200" rtl="0" algn="l">
              <a:lnSpc>
                <a:spcPct val="150000"/>
              </a:lnSpc>
              <a:spcBef>
                <a:spcPts val="0"/>
              </a:spcBef>
              <a:spcAft>
                <a:spcPts val="0"/>
              </a:spcAft>
              <a:buClr>
                <a:schemeClr val="dk2"/>
              </a:buClr>
              <a:buSzPts val="1400"/>
              <a:buChar char="❖"/>
            </a:pPr>
            <a:r>
              <a:rPr lang="en">
                <a:solidFill>
                  <a:schemeClr val="dk2"/>
                </a:solidFill>
              </a:rPr>
              <a:t>RRC Connection resume</a:t>
            </a:r>
            <a:endParaRPr>
              <a:solidFill>
                <a:schemeClr val="dk2"/>
              </a:solidFill>
            </a:endParaRPr>
          </a:p>
          <a:p>
            <a:pPr indent="-317500" lvl="0" marL="457200" rtl="0" algn="l">
              <a:lnSpc>
                <a:spcPct val="150000"/>
              </a:lnSpc>
              <a:spcBef>
                <a:spcPts val="0"/>
              </a:spcBef>
              <a:spcAft>
                <a:spcPts val="0"/>
              </a:spcAft>
              <a:buClr>
                <a:schemeClr val="dk2"/>
              </a:buClr>
              <a:buSzPts val="1400"/>
              <a:buChar char="❖"/>
            </a:pPr>
            <a:r>
              <a:rPr lang="en">
                <a:solidFill>
                  <a:schemeClr val="dk2"/>
                </a:solidFill>
              </a:rPr>
              <a:t>Unified Access Control</a:t>
            </a:r>
            <a:endParaRPr>
              <a:solidFill>
                <a:schemeClr val="dk2"/>
              </a:solidFill>
            </a:endParaRPr>
          </a:p>
          <a:p>
            <a:pPr indent="-317500" lvl="0" marL="457200" rtl="0" algn="l">
              <a:lnSpc>
                <a:spcPct val="150000"/>
              </a:lnSpc>
              <a:spcBef>
                <a:spcPts val="0"/>
              </a:spcBef>
              <a:spcAft>
                <a:spcPts val="0"/>
              </a:spcAft>
              <a:buClr>
                <a:schemeClr val="dk2"/>
              </a:buClr>
              <a:buSzPts val="1400"/>
              <a:buChar char="❖"/>
            </a:pPr>
            <a:r>
              <a:rPr lang="en">
                <a:solidFill>
                  <a:schemeClr val="dk2"/>
                </a:solidFill>
              </a:rPr>
              <a:t>RRC Connection reject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85" name="Google Shape;85;p18"/>
          <p:cNvSpPr txBox="1"/>
          <p:nvPr>
            <p:ph idx="1" type="body"/>
          </p:nvPr>
        </p:nvSpPr>
        <p:spPr>
          <a:xfrm>
            <a:off x="311700" y="1152475"/>
            <a:ext cx="4260300" cy="3597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major role of RRC is to control(configure) all the Radio Resources (PHY, MAC, RLC, PDCP) to make it possible to communicate between UE and the base station.</a:t>
            </a:r>
            <a:endParaRPr sz="1600"/>
          </a:p>
          <a:p>
            <a:pPr indent="0" lvl="0" marL="457200" rtl="0" algn="l">
              <a:spcBef>
                <a:spcPts val="1600"/>
              </a:spcBef>
              <a:spcAft>
                <a:spcPts val="0"/>
              </a:spcAft>
              <a:buNone/>
            </a:pPr>
            <a:r>
              <a:t/>
            </a:r>
            <a:endParaRPr sz="1600"/>
          </a:p>
          <a:p>
            <a:pPr indent="-330200" lvl="0" marL="457200" rtl="0" algn="l">
              <a:spcBef>
                <a:spcPts val="1600"/>
              </a:spcBef>
              <a:spcAft>
                <a:spcPts val="0"/>
              </a:spcAft>
              <a:buSzPts val="1600"/>
              <a:buChar char="❖"/>
            </a:pPr>
            <a:r>
              <a:rPr lang="en" sz="1600"/>
              <a:t>In NR, RRC can also interact with RRC of other RAN namely:</a:t>
            </a:r>
            <a:endParaRPr sz="1600"/>
          </a:p>
          <a:p>
            <a:pPr indent="-317500" lvl="1" marL="914400" rtl="0" algn="l">
              <a:spcBef>
                <a:spcPts val="0"/>
              </a:spcBef>
              <a:spcAft>
                <a:spcPts val="0"/>
              </a:spcAft>
              <a:buSzPts val="1400"/>
              <a:buChar char="➢"/>
            </a:pPr>
            <a:r>
              <a:rPr lang="en"/>
              <a:t>E-UTRA (4G)</a:t>
            </a:r>
            <a:endParaRPr/>
          </a:p>
          <a:p>
            <a:pPr indent="-317500" lvl="1" marL="914400" rtl="0" algn="l">
              <a:spcBef>
                <a:spcPts val="0"/>
              </a:spcBef>
              <a:spcAft>
                <a:spcPts val="0"/>
              </a:spcAft>
              <a:buSzPts val="1400"/>
              <a:buChar char="➢"/>
            </a:pPr>
            <a:r>
              <a:rPr lang="en"/>
              <a:t>UTRA     (3G)</a:t>
            </a:r>
            <a:endParaRPr/>
          </a:p>
          <a:p>
            <a:pPr indent="-317500" lvl="1" marL="914400" rtl="0" algn="l">
              <a:spcBef>
                <a:spcPts val="0"/>
              </a:spcBef>
              <a:spcAft>
                <a:spcPts val="0"/>
              </a:spcAft>
              <a:buSzPts val="1400"/>
              <a:buChar char="➢"/>
            </a:pPr>
            <a:r>
              <a:rPr lang="en"/>
              <a:t>GSM	      (2G)</a:t>
            </a:r>
            <a:endParaRPr/>
          </a:p>
        </p:txBody>
      </p:sp>
      <p:pic>
        <p:nvPicPr>
          <p:cNvPr id="86" name="Google Shape;86;p18"/>
          <p:cNvPicPr preferRelativeResize="0"/>
          <p:nvPr/>
        </p:nvPicPr>
        <p:blipFill>
          <a:blip r:embed="rId3">
            <a:alphaModFix/>
          </a:blip>
          <a:stretch>
            <a:fillRect/>
          </a:stretch>
        </p:blipFill>
        <p:spPr>
          <a:xfrm>
            <a:off x="4572000" y="335800"/>
            <a:ext cx="4517601" cy="4413675"/>
          </a:xfrm>
          <a:prstGeom prst="rect">
            <a:avLst/>
          </a:prstGeom>
          <a:noFill/>
          <a:ln>
            <a:noFill/>
          </a:ln>
        </p:spPr>
      </p:pic>
      <p:sp>
        <p:nvSpPr>
          <p:cNvPr id="87" name="Google Shape;87;p18"/>
          <p:cNvSpPr txBox="1"/>
          <p:nvPr/>
        </p:nvSpPr>
        <p:spPr>
          <a:xfrm>
            <a:off x="6222850" y="4621500"/>
            <a:ext cx="2150100" cy="3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RRC Functions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4294967295" type="body"/>
          </p:nvPr>
        </p:nvSpPr>
        <p:spPr>
          <a:xfrm>
            <a:off x="311700" y="5848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NR, there are three RRC states UE can be present</a:t>
            </a:r>
            <a:r>
              <a:rPr lang="en"/>
              <a:t>. A UE has only one RRC state in NR at one time.</a:t>
            </a:r>
            <a:endParaRPr/>
          </a:p>
          <a:p>
            <a:pPr indent="0" lvl="0" marL="0" rtl="0" algn="l">
              <a:spcBef>
                <a:spcPts val="1600"/>
              </a:spcBef>
              <a:spcAft>
                <a:spcPts val="1600"/>
              </a:spcAft>
              <a:buNone/>
            </a:pPr>
            <a:r>
              <a:t/>
            </a:r>
            <a:endParaRPr/>
          </a:p>
        </p:txBody>
      </p:sp>
      <p:pic>
        <p:nvPicPr>
          <p:cNvPr id="93" name="Google Shape;93;p19"/>
          <p:cNvPicPr preferRelativeResize="0"/>
          <p:nvPr/>
        </p:nvPicPr>
        <p:blipFill>
          <a:blip r:embed="rId3">
            <a:alphaModFix/>
          </a:blip>
          <a:stretch>
            <a:fillRect/>
          </a:stretch>
        </p:blipFill>
        <p:spPr>
          <a:xfrm>
            <a:off x="1860851" y="1472375"/>
            <a:ext cx="5705000" cy="3119651"/>
          </a:xfrm>
          <a:prstGeom prst="rect">
            <a:avLst/>
          </a:prstGeom>
          <a:noFill/>
          <a:ln>
            <a:noFill/>
          </a:ln>
        </p:spPr>
      </p:pic>
      <p:sp>
        <p:nvSpPr>
          <p:cNvPr id="94" name="Google Shape;94;p19"/>
          <p:cNvSpPr txBox="1"/>
          <p:nvPr/>
        </p:nvSpPr>
        <p:spPr>
          <a:xfrm>
            <a:off x="4002325" y="4638375"/>
            <a:ext cx="1668000" cy="3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RRC States</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20"/>
          <p:cNvPicPr preferRelativeResize="0"/>
          <p:nvPr/>
        </p:nvPicPr>
        <p:blipFill>
          <a:blip r:embed="rId3">
            <a:alphaModFix/>
          </a:blip>
          <a:stretch>
            <a:fillRect/>
          </a:stretch>
        </p:blipFill>
        <p:spPr>
          <a:xfrm>
            <a:off x="2394325" y="3185025"/>
            <a:ext cx="6456575" cy="1608650"/>
          </a:xfrm>
          <a:prstGeom prst="rect">
            <a:avLst/>
          </a:prstGeom>
          <a:noFill/>
          <a:ln>
            <a:noFill/>
          </a:ln>
        </p:spPr>
      </p:pic>
      <p:pic>
        <p:nvPicPr>
          <p:cNvPr id="100" name="Google Shape;100;p20"/>
          <p:cNvPicPr preferRelativeResize="0"/>
          <p:nvPr/>
        </p:nvPicPr>
        <p:blipFill>
          <a:blip r:embed="rId4">
            <a:alphaModFix/>
          </a:blip>
          <a:stretch>
            <a:fillRect/>
          </a:stretch>
        </p:blipFill>
        <p:spPr>
          <a:xfrm>
            <a:off x="152400" y="152400"/>
            <a:ext cx="6007325" cy="2880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1"/>
          <p:cNvPicPr preferRelativeResize="0"/>
          <p:nvPr/>
        </p:nvPicPr>
        <p:blipFill>
          <a:blip r:embed="rId3">
            <a:alphaModFix/>
          </a:blip>
          <a:stretch>
            <a:fillRect/>
          </a:stretch>
        </p:blipFill>
        <p:spPr>
          <a:xfrm>
            <a:off x="152400" y="810900"/>
            <a:ext cx="8839200" cy="352168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