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5" r:id="rId1"/>
  </p:sldMasterIdLst>
  <p:sldIdLst>
    <p:sldId id="259" r:id="rId2"/>
    <p:sldId id="260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0" d="100"/>
          <a:sy n="110" d="100"/>
        </p:scale>
        <p:origin x="-168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Title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492375"/>
            <a:ext cx="6762749" cy="1470025"/>
          </a:xfrm>
        </p:spPr>
        <p:txBody>
          <a:bodyPr/>
          <a:lstStyle>
            <a:lvl1pPr algn="r">
              <a:defRPr sz="4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1" y="3966882"/>
            <a:ext cx="6762749" cy="1752600"/>
          </a:xfrm>
        </p:spPr>
        <p:txBody>
          <a:bodyPr>
            <a:normAutofit/>
          </a:bodyPr>
          <a:lstStyle>
            <a:lvl1pPr marL="0" indent="0" algn="r"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7578D-691D-9D49-AC27-B544F90BB85A}" type="datetimeFigureOut">
              <a:rPr lang="en-US" smtClean="0"/>
              <a:pPr/>
              <a:t>5/25/2016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7578D-691D-9D49-AC27-B544F90BB85A}" type="datetimeFigureOut">
              <a:rPr lang="en-US" smtClean="0"/>
              <a:pPr/>
              <a:t>5/25/2016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7FC68-9A80-5941-9BE3-888A5F99A2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Cap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4" y="590550"/>
            <a:ext cx="365760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3023" y="739588"/>
            <a:ext cx="3657600" cy="53087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464" y="1816100"/>
            <a:ext cx="3657600" cy="3822700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7578D-691D-9D49-AC27-B544F90BB85A}" type="datetimeFigureOut">
              <a:rPr lang="en-US" smtClean="0"/>
              <a:pPr/>
              <a:t>5/25/2016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7FC68-9A80-5941-9BE3-888A5F99A2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PictureCap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977" y="187452"/>
            <a:ext cx="853665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0" y="533400"/>
            <a:ext cx="4476750" cy="125253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6124" y="1828800"/>
            <a:ext cx="4474539" cy="38100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6124" y="6288741"/>
            <a:ext cx="1887537" cy="365125"/>
          </a:xfrm>
        </p:spPr>
        <p:txBody>
          <a:bodyPr/>
          <a:lstStyle/>
          <a:p>
            <a:fld id="{9B27578D-691D-9D49-AC27-B544F90BB85A}" type="datetimeFigureOut">
              <a:rPr lang="en-US" smtClean="0"/>
              <a:pPr/>
              <a:t>5/25/2016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67399" y="6288741"/>
            <a:ext cx="267596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7FC68-9A80-5941-9BE3-888A5F99A25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188253" y="179292"/>
            <a:ext cx="3281087" cy="6483096"/>
          </a:xfrm>
          <a:prstGeom prst="round1Rect">
            <a:avLst>
              <a:gd name="adj" fmla="val 17325"/>
            </a:avLst>
          </a:prstGeom>
          <a:blipFill dpi="0" rotWithShape="0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-PictureCaption-Extra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0953" y="533400"/>
            <a:ext cx="3657600" cy="125253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596153" y="1600199"/>
            <a:ext cx="3657600" cy="3657601"/>
          </a:xfrm>
          <a:prstGeom prst="ellipse">
            <a:avLst/>
          </a:prstGeom>
          <a:blipFill dpi="0" rotWithShape="0">
            <a:blip r:embed="rId3" cstate="print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0412" y="1828800"/>
            <a:ext cx="3657600" cy="38100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288741"/>
            <a:ext cx="1865125" cy="365125"/>
          </a:xfrm>
        </p:spPr>
        <p:txBody>
          <a:bodyPr/>
          <a:lstStyle/>
          <a:p>
            <a:r>
              <a:rPr lang="en-US" smtClean="0"/>
              <a:t>Date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5813" y="6288741"/>
            <a:ext cx="5217551" cy="365125"/>
          </a:xfrm>
        </p:spPr>
        <p:txBody>
          <a:bodyPr/>
          <a:lstStyle/>
          <a:p>
            <a:pPr algn="l"/>
            <a:r>
              <a:rPr lang="en-US" smtClean="0"/>
              <a:t>Legend: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-PictureCaption-Extra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038" y="3778624"/>
            <a:ext cx="7560515" cy="110265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871584" y="762000"/>
            <a:ext cx="7427726" cy="2989730"/>
          </a:xfrm>
          <a:prstGeom prst="roundRect">
            <a:avLst>
              <a:gd name="adj" fmla="val 7476"/>
            </a:avLst>
          </a:prstGeom>
          <a:blipFill dpi="0" rotWithShape="0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8034" y="4827493"/>
            <a:ext cx="7559977" cy="1220881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288741"/>
            <a:ext cx="1865125" cy="365125"/>
          </a:xfrm>
        </p:spPr>
        <p:txBody>
          <a:bodyPr/>
          <a:lstStyle/>
          <a:p>
            <a:fld id="{9B27578D-691D-9D49-AC27-B544F90BB85A}" type="datetimeFigureOut">
              <a:rPr lang="en-US" smtClean="0"/>
              <a:pPr/>
              <a:t>5/25/2016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5813" y="6288741"/>
            <a:ext cx="5217551" cy="365125"/>
          </a:xfrm>
        </p:spPr>
        <p:txBody>
          <a:bodyPr/>
          <a:lstStyle/>
          <a:p>
            <a:pPr algn="l"/>
            <a:r>
              <a:rPr lang="en-US" smtClean="0"/>
              <a:t>Legend: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7578D-691D-9D49-AC27-B544F90BB85A}" type="datetimeFigureOut">
              <a:rPr lang="en-US" smtClean="0"/>
              <a:pPr/>
              <a:t>5/25/2016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7FC68-9A80-5941-9BE3-888A5F99A2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28646" y="779463"/>
            <a:ext cx="1358153" cy="52689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9462" y="779464"/>
            <a:ext cx="6170613" cy="5268911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7578D-691D-9D49-AC27-B544F90BB85A}" type="datetimeFigureOut">
              <a:rPr lang="en-US" smtClean="0"/>
              <a:pPr/>
              <a:t>5/25/2016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7FC68-9A80-5941-9BE3-888A5F99A2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7578D-691D-9D49-AC27-B544F90BB85A}" type="datetimeFigureOut">
              <a:rPr lang="en-US" smtClean="0"/>
              <a:pPr/>
              <a:t>5/25/2016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7578D-691D-9D49-AC27-B544F90BB85A}" type="datetimeFigureOut">
              <a:rPr lang="en-US" smtClean="0"/>
              <a:pPr/>
              <a:t>5/25/2016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7FC68-9A80-5941-9BE3-888A5F99A2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SectionHea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591360"/>
            <a:ext cx="7583487" cy="1362075"/>
          </a:xfrm>
        </p:spPr>
        <p:txBody>
          <a:bodyPr anchor="b" anchorCtr="0">
            <a:noAutofit/>
          </a:bodyPr>
          <a:lstStyle>
            <a:lvl1pPr algn="l">
              <a:defRPr sz="44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3950354"/>
            <a:ext cx="7583487" cy="1500187"/>
          </a:xfrm>
        </p:spPr>
        <p:txBody>
          <a:bodyPr anchor="t" anchorCtr="0"/>
          <a:lstStyle>
            <a:lvl1pPr marL="0" indent="0" algn="l">
              <a:spcBef>
                <a:spcPts val="600"/>
              </a:spcBef>
              <a:buNone/>
              <a:defRPr sz="20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Date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/>
              <a:t>Legend: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8541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7578D-691D-9D49-AC27-B544F90BB85A}" type="datetimeFigureOut">
              <a:rPr lang="en-US" smtClean="0"/>
              <a:pPr/>
              <a:t>5/25/2016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7FC68-9A80-5941-9BE3-888A5F99A2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104438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438835"/>
            <a:ext cx="3657600" cy="789828"/>
          </a:xfr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3" y="2362199"/>
            <a:ext cx="3657600" cy="36861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5350" y="1438835"/>
            <a:ext cx="3657600" cy="789828"/>
          </a:xfr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5350" y="2362199"/>
            <a:ext cx="3657600" cy="36861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7578D-691D-9D49-AC27-B544F90BB85A}" type="datetimeFigureOut">
              <a:rPr lang="en-US" smtClean="0"/>
              <a:pPr/>
              <a:t>5/25/2016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7FC68-9A80-5941-9BE3-888A5F99A25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874059" y="2286000"/>
            <a:ext cx="3563003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815840" y="2286000"/>
            <a:ext cx="356616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874059" y="2286000"/>
            <a:ext cx="3563003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815840" y="2286000"/>
            <a:ext cx="356616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28801"/>
            <a:ext cx="7585076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Date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/>
              <a:t>Legend: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779462" y="3991816"/>
            <a:ext cx="7585076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095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Date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/>
              <a:t>Legend: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471095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779462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Date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/>
              <a:t>Legend: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4"/>
          </p:nvPr>
        </p:nvSpPr>
        <p:spPr>
          <a:xfrm>
            <a:off x="77946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5"/>
          </p:nvPr>
        </p:nvSpPr>
        <p:spPr>
          <a:xfrm>
            <a:off x="77946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"/>
          </p:nvPr>
        </p:nvSpPr>
        <p:spPr>
          <a:xfrm>
            <a:off x="471095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3"/>
          </p:nvPr>
        </p:nvSpPr>
        <p:spPr>
          <a:xfrm>
            <a:off x="471095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7578D-691D-9D49-AC27-B544F90BB85A}" type="datetimeFigureOut">
              <a:rPr lang="en-US" smtClean="0"/>
              <a:pPr/>
              <a:t>5/25/2016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7FC68-9A80-5941-9BE3-888A5F99A2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Diagonal Corner Rectangle 7"/>
          <p:cNvSpPr/>
          <p:nvPr userDrawn="1"/>
        </p:nvSpPr>
        <p:spPr>
          <a:xfrm>
            <a:off x="189707" y="189707"/>
            <a:ext cx="8764587" cy="6478587"/>
          </a:xfrm>
          <a:prstGeom prst="round2DiagRect">
            <a:avLst>
              <a:gd name="adj1" fmla="val 9416"/>
              <a:gd name="adj2" fmla="val 0"/>
            </a:avLst>
          </a:prstGeom>
          <a:gradFill>
            <a:gsLst>
              <a:gs pos="17000">
                <a:schemeClr val="bg2"/>
              </a:gs>
              <a:gs pos="100000">
                <a:schemeClr val="tx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104438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828800"/>
            <a:ext cx="7583487" cy="42089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1000" y="6288741"/>
            <a:ext cx="18875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Date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04615" y="6288741"/>
            <a:ext cx="52387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pPr algn="l"/>
            <a:r>
              <a:rPr lang="en-US" smtClean="0"/>
              <a:t>Legend: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4411" y="219635"/>
            <a:ext cx="493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886BB73A-582F-4420-9A14-CB10A2B2E5E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Dragon-fire-breathing.jpeg"/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2170" y="300916"/>
            <a:ext cx="1622124" cy="912445"/>
          </a:xfrm>
          <a:prstGeom prst="rect">
            <a:avLst/>
          </a:prstGeom>
        </p:spPr>
      </p:pic>
      <p:graphicFrame>
        <p:nvGraphicFramePr>
          <p:cNvPr id="10" name="Table 9"/>
          <p:cNvGraphicFramePr>
            <a:graphicFrameLocks noGrp="1"/>
          </p:cNvGraphicFramePr>
          <p:nvPr userDrawn="1">
            <p:extLst>
              <p:ext uri="{D42A27DB-BD31-4B8C-83A1-F6EECF244321}">
                <p14:modId xmlns="" xmlns:p14="http://schemas.microsoft.com/office/powerpoint/2010/main" val="1712412351"/>
              </p:ext>
            </p:extLst>
          </p:nvPr>
        </p:nvGraphicFramePr>
        <p:xfrm>
          <a:off x="4837234" y="1277777"/>
          <a:ext cx="2725234" cy="1377883"/>
        </p:xfrm>
        <a:graphic>
          <a:graphicData uri="http://schemas.openxmlformats.org/drawingml/2006/table">
            <a:tbl>
              <a:tblPr/>
              <a:tblGrid>
                <a:gridCol w="1962209"/>
                <a:gridCol w="763025"/>
              </a:tblGrid>
              <a:tr h="231684">
                <a:tc>
                  <a:txBody>
                    <a:bodyPr/>
                    <a:lstStyle/>
                    <a:p>
                      <a:pPr marL="0" marR="0" lvl="0" indent="0" algn="l" defTabSz="695325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52425" algn="l"/>
                          <a:tab pos="722313" algn="l"/>
                          <a:tab pos="1074738" algn="l"/>
                          <a:tab pos="1427163" algn="l"/>
                          <a:tab pos="1700213" algn="l"/>
                        </a:tabLst>
                      </a:pPr>
                      <a:r>
                        <a:rPr kumimoji="0" lang="en-AU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Project Metrics</a:t>
                      </a:r>
                    </a:p>
                  </a:txBody>
                  <a:tcPr marL="4320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95325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52425" algn="l"/>
                          <a:tab pos="722313" algn="l"/>
                          <a:tab pos="1074738" algn="l"/>
                          <a:tab pos="1427163" algn="l"/>
                          <a:tab pos="1700213" algn="l"/>
                        </a:tabLst>
                      </a:pPr>
                      <a:r>
                        <a:rPr kumimoji="0" lang="en-AU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Status</a:t>
                      </a:r>
                    </a:p>
                  </a:txBody>
                  <a:tcPr marL="43200" marR="0" marT="46800" marB="46800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</a:tr>
              <a:tr h="285472">
                <a:tc>
                  <a:txBody>
                    <a:bodyPr/>
                    <a:lstStyle/>
                    <a:p>
                      <a:pPr marL="0" marR="0" lvl="0" indent="0" algn="l" defTabSz="695325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52425" algn="l"/>
                          <a:tab pos="722313" algn="l"/>
                          <a:tab pos="1074738" algn="l"/>
                          <a:tab pos="1427163" algn="l"/>
                          <a:tab pos="1700213" algn="l"/>
                        </a:tabLst>
                        <a:defRPr/>
                      </a:pPr>
                      <a:r>
                        <a:rPr kumimoji="0" lang="en-A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New Issues/Risks Captured</a:t>
                      </a:r>
                    </a:p>
                  </a:txBody>
                  <a:tcPr marL="4320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95325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074738" algn="l"/>
                          <a:tab pos="1427163" algn="l"/>
                          <a:tab pos="1700213" algn="l"/>
                        </a:tabLst>
                      </a:pPr>
                      <a:endParaRPr kumimoji="0" lang="en-AU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3200" marR="0" marT="46800" marB="468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3922">
                <a:tc>
                  <a:txBody>
                    <a:bodyPr/>
                    <a:lstStyle/>
                    <a:p>
                      <a:pPr marL="0" marR="0" lvl="0" indent="0" algn="l" defTabSz="695325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52425" algn="l"/>
                          <a:tab pos="722313" algn="l"/>
                          <a:tab pos="1074738" algn="l"/>
                          <a:tab pos="1427163" algn="l"/>
                          <a:tab pos="1700213" algn="l"/>
                        </a:tabLst>
                        <a:defRPr/>
                      </a:pPr>
                      <a:r>
                        <a:rPr kumimoji="0" lang="en-A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Scheduled Tasks</a:t>
                      </a:r>
                    </a:p>
                  </a:txBody>
                  <a:tcPr marL="4320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95325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52425" algn="l"/>
                          <a:tab pos="722313" algn="l"/>
                          <a:tab pos="1074738" algn="l"/>
                          <a:tab pos="1427163" algn="l"/>
                          <a:tab pos="1700213" algn="l"/>
                        </a:tabLst>
                      </a:pPr>
                      <a:endParaRPr kumimoji="0" lang="en-AU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3200" marR="0" marT="46800" marB="468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6713">
                <a:tc>
                  <a:txBody>
                    <a:bodyPr/>
                    <a:lstStyle/>
                    <a:p>
                      <a:pPr marL="0" marR="0" lvl="0" indent="0" algn="l" defTabSz="695325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52425" algn="l"/>
                          <a:tab pos="722313" algn="l"/>
                          <a:tab pos="1074738" algn="l"/>
                          <a:tab pos="1427163" algn="l"/>
                          <a:tab pos="1700213" algn="l"/>
                        </a:tabLst>
                      </a:pPr>
                      <a:r>
                        <a:rPr kumimoji="0" lang="en-A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Issues/Risks Resolved</a:t>
                      </a:r>
                    </a:p>
                  </a:txBody>
                  <a:tcPr marL="4320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95325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52425" algn="l"/>
                          <a:tab pos="722313" algn="l"/>
                          <a:tab pos="1074738" algn="l"/>
                          <a:tab pos="1427163" algn="l"/>
                          <a:tab pos="1700213" algn="l"/>
                        </a:tabLst>
                      </a:pPr>
                      <a:endParaRPr kumimoji="0" lang="en-AU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3200" marR="0" marT="46800" marB="468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10092">
                <a:tc>
                  <a:txBody>
                    <a:bodyPr/>
                    <a:lstStyle/>
                    <a:p>
                      <a:pPr marL="0" marR="0" lvl="0" indent="0" algn="l" defTabSz="695325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52425" algn="l"/>
                          <a:tab pos="722313" algn="l"/>
                          <a:tab pos="1074738" algn="l"/>
                          <a:tab pos="1427163" algn="l"/>
                          <a:tab pos="1700213" algn="l"/>
                        </a:tabLst>
                      </a:pPr>
                      <a:r>
                        <a:rPr kumimoji="0" lang="en-A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Stakeholder Management</a:t>
                      </a:r>
                    </a:p>
                  </a:txBody>
                  <a:tcPr marL="4320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95325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52425" algn="l"/>
                          <a:tab pos="722313" algn="l"/>
                          <a:tab pos="1074738" algn="l"/>
                          <a:tab pos="1427163" algn="l"/>
                          <a:tab pos="1700213" algn="l"/>
                        </a:tabLst>
                      </a:pPr>
                      <a:endParaRPr kumimoji="0" lang="en-AU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3200" marR="0" marT="46800" marB="468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" name="Rectangle 10"/>
          <p:cNvSpPr/>
          <p:nvPr userDrawn="1"/>
        </p:nvSpPr>
        <p:spPr bwMode="auto">
          <a:xfrm>
            <a:off x="7571853" y="1310895"/>
            <a:ext cx="1382441" cy="128185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54000" rIns="54000" bIns="54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sz="1400" b="1" i="0" u="none" strike="noStrike" cap="none" normalizeH="0" baseline="0" dirty="0" smtClean="0">
                <a:ln>
                  <a:noFill/>
                </a:ln>
                <a:effectLst/>
                <a:latin typeface="Univers 45 Light" pitchFamily="2" charset="0"/>
              </a:rPr>
              <a:t>Overall Status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  <p:sldLayoutId id="2147483748" r:id="rId13"/>
    <p:sldLayoutId id="2147483749" r:id="rId14"/>
    <p:sldLayoutId id="2147483750" r:id="rId15"/>
    <p:sldLayoutId id="2147483751" r:id="rId16"/>
    <p:sldLayoutId id="2147483689" r:id="rId17"/>
  </p:sldLayoutIdLst>
  <p:txStyles>
    <p:titleStyle>
      <a:lvl1pPr algn="l" defTabSz="914400" rtl="0" eaLnBrk="1" latinLnBrk="0" hangingPunct="1">
        <a:spcBef>
          <a:spcPct val="0"/>
        </a:spcBef>
        <a:buNone/>
        <a:defRPr sz="3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82575" indent="-282575" algn="l" defTabSz="914400" rtl="0" eaLnBrk="1" latinLnBrk="0" hangingPunct="1">
        <a:spcBef>
          <a:spcPts val="2000"/>
        </a:spcBef>
        <a:buFont typeface="Wingdings 2" pitchFamily="18" charset="2"/>
        <a:buChar char=""/>
        <a:defRPr sz="2200" kern="1200">
          <a:solidFill>
            <a:schemeClr val="bg1"/>
          </a:solidFill>
          <a:latin typeface="+mn-lt"/>
          <a:ea typeface="+mn-ea"/>
          <a:cs typeface="+mn-cs"/>
        </a:defRPr>
      </a:lvl1pPr>
      <a:lvl2pPr marL="577850" indent="-295275" algn="l" defTabSz="914400" rtl="0" eaLnBrk="1" latinLnBrk="0" hangingPunct="1">
        <a:spcBef>
          <a:spcPts val="600"/>
        </a:spcBef>
        <a:buFont typeface="Wingdings 2" pitchFamily="18" charset="2"/>
        <a:buChar char="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86042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143000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142557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1711325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6pPr>
      <a:lvl7pPr marL="2000250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7pPr>
      <a:lvl8pPr marL="2290763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8pPr>
      <a:lvl9pPr marL="2571750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4867" y="409545"/>
            <a:ext cx="652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Cow Panic! – Group 6301</a:t>
            </a:r>
            <a:endParaRPr lang="en-US" sz="2800" dirty="0"/>
          </a:p>
        </p:txBody>
      </p:sp>
      <p:graphicFrame>
        <p:nvGraphicFramePr>
          <p:cNvPr id="9" name="Group 75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97047471"/>
              </p:ext>
            </p:extLst>
          </p:nvPr>
        </p:nvGraphicFramePr>
        <p:xfrm>
          <a:off x="381000" y="1213361"/>
          <a:ext cx="4303834" cy="2518485"/>
        </p:xfrm>
        <a:graphic>
          <a:graphicData uri="http://schemas.openxmlformats.org/drawingml/2006/table">
            <a:tbl>
              <a:tblPr/>
              <a:tblGrid>
                <a:gridCol w="4303834"/>
              </a:tblGrid>
              <a:tr h="261089">
                <a:tc>
                  <a:txBody>
                    <a:bodyPr/>
                    <a:lstStyle/>
                    <a:p>
                      <a:pPr marL="0" marR="0" lvl="0" indent="0" algn="l" defTabSz="695325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52425" algn="l"/>
                          <a:tab pos="722313" algn="l"/>
                          <a:tab pos="1074738" algn="l"/>
                          <a:tab pos="1427163" algn="l"/>
                          <a:tab pos="1700213" algn="l"/>
                        </a:tabLst>
                      </a:pPr>
                      <a:r>
                        <a:rPr kumimoji="0" lang="en-AU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Key achievements in the last week</a:t>
                      </a:r>
                    </a:p>
                  </a:txBody>
                  <a:tcPr marL="83077" marR="83077" marT="54000" marB="54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</a:tr>
              <a:tr h="2257396">
                <a:tc>
                  <a:txBody>
                    <a:bodyPr/>
                    <a:lstStyle/>
                    <a:p>
                      <a:pPr marL="190500" marR="0" lvl="0" indent="-190500" algn="l" defTabSz="695325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0A1B5F"/>
                        </a:buClr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0" lang="en-AU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Completed background art</a:t>
                      </a:r>
                    </a:p>
                    <a:p>
                      <a:pPr marL="190500" marR="0" lvl="0" indent="-190500" algn="l" defTabSz="695325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0A1B5F"/>
                        </a:buClr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0" lang="en-AU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Began implementation of cow variations</a:t>
                      </a:r>
                    </a:p>
                    <a:p>
                      <a:pPr marL="190500" marR="0" lvl="0" indent="-190500" algn="l" defTabSz="695325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0A1B5F"/>
                        </a:buClr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0" lang="en-AU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Fixed bugs related to cows spawning on-screen and UFO not moving to edges of screen</a:t>
                      </a:r>
                    </a:p>
                    <a:p>
                      <a:pPr marL="190500" marR="0" lvl="0" indent="-190500" algn="l" defTabSz="695325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0A1B5F"/>
                        </a:buClr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0" lang="en-AU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Added lives and score displays to HUD in-game</a:t>
                      </a:r>
                      <a:endParaRPr kumimoji="0" lang="en-AU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 marL="83077" marR="83077" marT="54000" marB="54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Group 75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523579012"/>
              </p:ext>
            </p:extLst>
          </p:nvPr>
        </p:nvGraphicFramePr>
        <p:xfrm>
          <a:off x="381000" y="3943234"/>
          <a:ext cx="4303834" cy="2155801"/>
        </p:xfrm>
        <a:graphic>
          <a:graphicData uri="http://schemas.openxmlformats.org/drawingml/2006/table">
            <a:tbl>
              <a:tblPr/>
              <a:tblGrid>
                <a:gridCol w="4303834"/>
              </a:tblGrid>
              <a:tr h="220983">
                <a:tc>
                  <a:txBody>
                    <a:bodyPr/>
                    <a:lstStyle/>
                    <a:p>
                      <a:pPr marL="0" marR="0" lvl="0" indent="0" algn="l" defTabSz="695325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52425" algn="l"/>
                          <a:tab pos="722313" algn="l"/>
                          <a:tab pos="1074738" algn="l"/>
                          <a:tab pos="1427163" algn="l"/>
                          <a:tab pos="1700213" algn="l"/>
                        </a:tabLst>
                      </a:pPr>
                      <a:r>
                        <a:rPr kumimoji="0" lang="en-AU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Key planned activities for the next week </a:t>
                      </a:r>
                    </a:p>
                  </a:txBody>
                  <a:tcPr marL="83077" marR="83077" marT="54000" marB="54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</a:tr>
              <a:tr h="1910641">
                <a:tc>
                  <a:txBody>
                    <a:bodyPr/>
                    <a:lstStyle/>
                    <a:p>
                      <a:pPr marL="190500" marR="0" lvl="0" indent="-190500" algn="l" defTabSz="695325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0A1B5F"/>
                        </a:buClr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0" lang="en-AU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Implement background art and add </a:t>
                      </a:r>
                      <a:r>
                        <a:rPr kumimoji="0" lang="en-AU" sz="10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moosic</a:t>
                      </a:r>
                      <a:r>
                        <a:rPr kumimoji="0" lang="en-AU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  &amp; sounds to the game</a:t>
                      </a:r>
                      <a:endParaRPr kumimoji="0" lang="en-AU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  <a:p>
                      <a:pPr marL="190500" marR="0" lvl="0" indent="-190500" algn="l" defTabSz="695325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0A1B5F"/>
                        </a:buClr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0" lang="en-AU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Add font to </a:t>
                      </a:r>
                      <a:r>
                        <a:rPr kumimoji="0" lang="en-AU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initials-input and score display</a:t>
                      </a:r>
                      <a:endParaRPr kumimoji="0" lang="en-AU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  <a:p>
                      <a:pPr marL="190500" marR="0" lvl="0" indent="-190500" algn="l" defTabSz="695325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0A1B5F"/>
                        </a:buClr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0" lang="en-AU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Test lives-tracking and score-saving</a:t>
                      </a:r>
                    </a:p>
                    <a:p>
                      <a:pPr marL="190500" marR="0" lvl="0" indent="-190500" algn="l" defTabSz="695325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0A1B5F"/>
                        </a:buClr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0" lang="en-AU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Add lives and score displays in-game</a:t>
                      </a:r>
                    </a:p>
                    <a:p>
                      <a:pPr marL="190500" marR="0" lvl="0" indent="-190500" algn="l" defTabSz="695325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0A1B5F"/>
                        </a:buClr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0" lang="en-AU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Add the main menu</a:t>
                      </a:r>
                    </a:p>
                    <a:p>
                      <a:pPr marL="190500" marR="0" lvl="0" indent="-190500" algn="l" defTabSz="695325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0A1B5F"/>
                        </a:buClr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0" lang="en-AU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Complete implementation of cow variations</a:t>
                      </a:r>
                      <a:endParaRPr kumimoji="0" lang="en-AU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  <a:p>
                      <a:pPr marL="190500" marR="0" lvl="0" indent="-190500" algn="l" defTabSz="695325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0A1B5F"/>
                        </a:buClr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0" lang="en-AU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Create an options screen</a:t>
                      </a:r>
                    </a:p>
                    <a:p>
                      <a:pPr marL="190500" marR="0" lvl="0" indent="-190500" algn="l" defTabSz="695325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0A1B5F"/>
                        </a:buClr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0" lang="en-AU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Write system </a:t>
                      </a:r>
                      <a:r>
                        <a:rPr kumimoji="0" lang="en-AU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manual and user </a:t>
                      </a:r>
                      <a:r>
                        <a:rPr kumimoji="0" lang="en-AU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manual</a:t>
                      </a:r>
                    </a:p>
                    <a:p>
                      <a:pPr marL="190500" marR="0" lvl="0" indent="-190500" algn="l" defTabSz="695325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0A1B5F"/>
                        </a:buClr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0" lang="en-AU" sz="10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Fix camera </a:t>
                      </a:r>
                      <a:r>
                        <a:rPr kumimoji="0" lang="en-AU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size and settings for every scene</a:t>
                      </a:r>
                      <a:endParaRPr kumimoji="0" lang="en-AU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 marL="83077" marR="83077" marT="54000" marB="54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Group 75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397170564"/>
              </p:ext>
            </p:extLst>
          </p:nvPr>
        </p:nvGraphicFramePr>
        <p:xfrm>
          <a:off x="4837234" y="2707432"/>
          <a:ext cx="4034722" cy="1622085"/>
        </p:xfrm>
        <a:graphic>
          <a:graphicData uri="http://schemas.openxmlformats.org/drawingml/2006/table">
            <a:tbl>
              <a:tblPr/>
              <a:tblGrid>
                <a:gridCol w="4034722"/>
              </a:tblGrid>
              <a:tr h="217701">
                <a:tc>
                  <a:txBody>
                    <a:bodyPr/>
                    <a:lstStyle/>
                    <a:p>
                      <a:pPr marL="0" marR="0" lvl="0" indent="0" algn="l" defTabSz="695325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52425" algn="l"/>
                          <a:tab pos="722313" algn="l"/>
                          <a:tab pos="1074738" algn="l"/>
                          <a:tab pos="1427163" algn="l"/>
                          <a:tab pos="1700213" algn="l"/>
                        </a:tabLst>
                      </a:pPr>
                      <a:r>
                        <a:rPr kumimoji="0" lang="en-AU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Plan to keep/get project to Green status </a:t>
                      </a:r>
                    </a:p>
                  </a:txBody>
                  <a:tcPr marL="83077" marR="83077" marT="54000" marB="54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</a:tr>
              <a:tr h="1376925">
                <a:tc>
                  <a:txBody>
                    <a:bodyPr/>
                    <a:lstStyle/>
                    <a:p>
                      <a:pPr marL="190500" marR="0" lvl="0" indent="-190500" algn="l" defTabSz="695325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0A1B5F"/>
                        </a:buClr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0" lang="en-AU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Keep up with the Gantt Chart schedule</a:t>
                      </a:r>
                    </a:p>
                    <a:p>
                      <a:pPr marL="190500" marR="0" lvl="0" indent="-190500" algn="l" defTabSz="695325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0A1B5F"/>
                        </a:buClr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0" lang="en-AU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Plan </a:t>
                      </a:r>
                      <a:r>
                        <a:rPr kumimoji="0" lang="en-AU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to meet outside of class time to </a:t>
                      </a:r>
                      <a:r>
                        <a:rPr kumimoji="0" lang="en-AU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finish developing </a:t>
                      </a:r>
                      <a:r>
                        <a:rPr kumimoji="0" lang="en-AU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the game</a:t>
                      </a:r>
                    </a:p>
                  </a:txBody>
                  <a:tcPr marL="83077" marR="83077" marT="54000" marB="54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Group 758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59380882"/>
              </p:ext>
            </p:extLst>
          </p:nvPr>
        </p:nvGraphicFramePr>
        <p:xfrm>
          <a:off x="4875973" y="4448973"/>
          <a:ext cx="3995983" cy="1650062"/>
        </p:xfrm>
        <a:graphic>
          <a:graphicData uri="http://schemas.openxmlformats.org/drawingml/2006/table">
            <a:tbl>
              <a:tblPr/>
              <a:tblGrid>
                <a:gridCol w="3995983"/>
              </a:tblGrid>
              <a:tr h="302697">
                <a:tc>
                  <a:txBody>
                    <a:bodyPr/>
                    <a:lstStyle/>
                    <a:p>
                      <a:pPr marL="0" marR="0" lvl="0" indent="0" algn="l" defTabSz="695325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52425" algn="l"/>
                          <a:tab pos="722313" algn="l"/>
                          <a:tab pos="1074738" algn="l"/>
                          <a:tab pos="1427163" algn="l"/>
                          <a:tab pos="1700213" algn="l"/>
                        </a:tabLst>
                      </a:pPr>
                      <a:r>
                        <a:rPr kumimoji="0" lang="en-AU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Key risks / issues / scope changes</a:t>
                      </a:r>
                    </a:p>
                  </a:txBody>
                  <a:tcPr marL="83077" marR="83077" marT="54000" marB="54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</a:tr>
              <a:tr h="1347365">
                <a:tc>
                  <a:txBody>
                    <a:bodyPr/>
                    <a:lstStyle/>
                    <a:p>
                      <a:pPr marL="190500" marR="0" lvl="0" indent="-190500" algn="l" defTabSz="695325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0A1B5F"/>
                        </a:buClr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0" lang="en-A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Possibility </a:t>
                      </a:r>
                      <a:r>
                        <a:rPr kumimoji="0" lang="en-A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that </a:t>
                      </a:r>
                      <a:r>
                        <a:rPr kumimoji="0" lang="en-AU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SourceTree</a:t>
                      </a:r>
                      <a:r>
                        <a:rPr kumimoji="0" lang="en-A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 will rise from the grave and casting darkness over the land (again), exhuming many bugs that had long ago been </a:t>
                      </a:r>
                      <a:r>
                        <a:rPr kumimoji="0" lang="en-A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buried</a:t>
                      </a:r>
                    </a:p>
                    <a:p>
                      <a:pPr marL="190500" marR="0" lvl="0" indent="-190500" algn="l" defTabSz="695325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0A1B5F"/>
                        </a:buClr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0" lang="en-A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Difficulty meeting outside of class to finish the project</a:t>
                      </a:r>
                      <a:endParaRPr kumimoji="0" lang="en-AU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3077" marR="83077" marT="54000" marB="54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2548467" y="6224601"/>
            <a:ext cx="61722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Legend: Yippee!!!			</a:t>
            </a:r>
            <a:r>
              <a:rPr lang="en-US" dirty="0" err="1" smtClean="0">
                <a:solidFill>
                  <a:schemeClr val="bg1"/>
                </a:solidFill>
              </a:rPr>
              <a:t>Meh</a:t>
            </a:r>
            <a:r>
              <a:rPr lang="en-US" dirty="0" smtClean="0">
                <a:solidFill>
                  <a:schemeClr val="bg1"/>
                </a:solidFill>
              </a:rPr>
              <a:t>…		DEFCON 1!!!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14867" y="6224601"/>
            <a:ext cx="1625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5/25/16</a:t>
            </a:r>
            <a:endParaRPr lang="en-US" dirty="0" smtClean="0">
              <a:solidFill>
                <a:schemeClr val="bg1"/>
              </a:solidFill>
            </a:endParaRPr>
          </a:p>
        </p:txBody>
      </p:sp>
      <p:pic>
        <p:nvPicPr>
          <p:cNvPr id="1033" name="Picture 9" descr="C:\School\College\Winter Quarter\CI 102\Group Repository\Moosic&amp;Art\Art\Logo\Cow Panic Logo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15200" y="242887"/>
            <a:ext cx="1638300" cy="1000125"/>
          </a:xfrm>
          <a:prstGeom prst="rect">
            <a:avLst/>
          </a:prstGeom>
          <a:noFill/>
        </p:spPr>
      </p:pic>
      <p:pic>
        <p:nvPicPr>
          <p:cNvPr id="1034" name="Picture 10" descr="C:\School\College\Winter Quarter\CI 102\Group Repository\Moosic&amp;Art\Art\Cow\Status Report\Green Cow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62581" y="1669727"/>
            <a:ext cx="1209375" cy="847692"/>
          </a:xfrm>
          <a:prstGeom prst="rect">
            <a:avLst/>
          </a:prstGeom>
          <a:noFill/>
        </p:spPr>
      </p:pic>
      <p:pic>
        <p:nvPicPr>
          <p:cNvPr id="26" name="Picture 10" descr="C:\School\College\Winter Quarter\CI 102\Group Repository\Moosic&amp;Art\Art\Cow\Status Report\Green Cow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942667" y="1529642"/>
            <a:ext cx="372533" cy="261121"/>
          </a:xfrm>
          <a:prstGeom prst="rect">
            <a:avLst/>
          </a:prstGeom>
          <a:noFill/>
        </p:spPr>
      </p:pic>
      <p:pic>
        <p:nvPicPr>
          <p:cNvPr id="27" name="Picture 10" descr="C:\School\College\Winter Quarter\CI 102\Group Repository\Moosic&amp;Art\Art\Cow\Status Report\Green Cow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942667" y="1802668"/>
            <a:ext cx="372533" cy="261121"/>
          </a:xfrm>
          <a:prstGeom prst="rect">
            <a:avLst/>
          </a:prstGeom>
          <a:noFill/>
        </p:spPr>
      </p:pic>
      <p:pic>
        <p:nvPicPr>
          <p:cNvPr id="29" name="Picture 10" descr="C:\School\College\Winter Quarter\CI 102\Group Repository\Moosic&amp;Art\Art\Cow\Status Report\Green Cow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942667" y="2080456"/>
            <a:ext cx="372533" cy="261121"/>
          </a:xfrm>
          <a:prstGeom prst="rect">
            <a:avLst/>
          </a:prstGeom>
          <a:noFill/>
        </p:spPr>
      </p:pic>
      <p:pic>
        <p:nvPicPr>
          <p:cNvPr id="30" name="Picture 10" descr="C:\School\College\Winter Quarter\CI 102\Group Repository\Moosic&amp;Art\Art\Cow\Status Report\Green Cow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942667" y="2391620"/>
            <a:ext cx="372533" cy="261121"/>
          </a:xfrm>
          <a:prstGeom prst="rect">
            <a:avLst/>
          </a:prstGeom>
          <a:noFill/>
        </p:spPr>
      </p:pic>
      <p:pic>
        <p:nvPicPr>
          <p:cNvPr id="18" name="Picture 10" descr="C:\School\College\Winter Quarter\CI 102\Group Repository\Moosic&amp;Art\Art\Cow\Status Report\Green Cow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50967" y="6339955"/>
            <a:ext cx="372533" cy="261121"/>
          </a:xfrm>
          <a:prstGeom prst="rect">
            <a:avLst/>
          </a:prstGeom>
          <a:noFill/>
        </p:spPr>
      </p:pic>
      <p:pic>
        <p:nvPicPr>
          <p:cNvPr id="19" name="Picture 11" descr="C:\School\College\Winter Quarter\CI 102\Group Repository\Moosic&amp;Art\Art\Cow\Status Report\Yellow Cow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66786" y="6339955"/>
            <a:ext cx="372533" cy="261121"/>
          </a:xfrm>
          <a:prstGeom prst="rect">
            <a:avLst/>
          </a:prstGeom>
          <a:noFill/>
        </p:spPr>
      </p:pic>
      <p:pic>
        <p:nvPicPr>
          <p:cNvPr id="20" name="Picture 12" descr="C:\School\College\Winter Quarter\CI 102\Group Repository\Moosic&amp;Art\Art\Cow\Status Report\Red Cow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061573" y="6339955"/>
            <a:ext cx="372533" cy="26112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306532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4867" y="409545"/>
            <a:ext cx="652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Project Name and Team Number</a:t>
            </a:r>
            <a:endParaRPr lang="en-US" sz="2800" dirty="0"/>
          </a:p>
        </p:txBody>
      </p:sp>
      <p:graphicFrame>
        <p:nvGraphicFramePr>
          <p:cNvPr id="9" name="Group 75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884845711"/>
              </p:ext>
            </p:extLst>
          </p:nvPr>
        </p:nvGraphicFramePr>
        <p:xfrm>
          <a:off x="381000" y="1213361"/>
          <a:ext cx="4303834" cy="2518485"/>
        </p:xfrm>
        <a:graphic>
          <a:graphicData uri="http://schemas.openxmlformats.org/drawingml/2006/table">
            <a:tbl>
              <a:tblPr/>
              <a:tblGrid>
                <a:gridCol w="4303834"/>
              </a:tblGrid>
              <a:tr h="261089">
                <a:tc>
                  <a:txBody>
                    <a:bodyPr/>
                    <a:lstStyle/>
                    <a:p>
                      <a:pPr marL="0" marR="0" lvl="0" indent="0" algn="l" defTabSz="695325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52425" algn="l"/>
                          <a:tab pos="722313" algn="l"/>
                          <a:tab pos="1074738" algn="l"/>
                          <a:tab pos="1427163" algn="l"/>
                          <a:tab pos="1700213" algn="l"/>
                        </a:tabLst>
                      </a:pPr>
                      <a:r>
                        <a:rPr kumimoji="0" lang="en-AU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Key achievements in the last week</a:t>
                      </a:r>
                    </a:p>
                  </a:txBody>
                  <a:tcPr marL="83077" marR="83077" marT="54000" marB="54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</a:tr>
              <a:tr h="2257396">
                <a:tc>
                  <a:txBody>
                    <a:bodyPr/>
                    <a:lstStyle/>
                    <a:p>
                      <a:pPr marL="190500" marR="0" lvl="0" indent="-190500" algn="l" defTabSz="695325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0A1B5F"/>
                        </a:buClr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0" lang="en-AU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[Detail the key achievements in the last period]</a:t>
                      </a:r>
                    </a:p>
                  </a:txBody>
                  <a:tcPr marL="83077" marR="83077" marT="54000" marB="54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Group 75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27898201"/>
              </p:ext>
            </p:extLst>
          </p:nvPr>
        </p:nvGraphicFramePr>
        <p:xfrm>
          <a:off x="381000" y="3943234"/>
          <a:ext cx="4303834" cy="2155801"/>
        </p:xfrm>
        <a:graphic>
          <a:graphicData uri="http://schemas.openxmlformats.org/drawingml/2006/table">
            <a:tbl>
              <a:tblPr/>
              <a:tblGrid>
                <a:gridCol w="4303834"/>
              </a:tblGrid>
              <a:tr h="220983">
                <a:tc>
                  <a:txBody>
                    <a:bodyPr/>
                    <a:lstStyle/>
                    <a:p>
                      <a:pPr marL="0" marR="0" lvl="0" indent="0" algn="l" defTabSz="695325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52425" algn="l"/>
                          <a:tab pos="722313" algn="l"/>
                          <a:tab pos="1074738" algn="l"/>
                          <a:tab pos="1427163" algn="l"/>
                          <a:tab pos="1700213" algn="l"/>
                        </a:tabLst>
                      </a:pPr>
                      <a:r>
                        <a:rPr kumimoji="0" lang="en-AU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Key planned activities for the next week </a:t>
                      </a:r>
                    </a:p>
                  </a:txBody>
                  <a:tcPr marL="83077" marR="83077" marT="54000" marB="54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</a:tr>
              <a:tr h="1910641">
                <a:tc>
                  <a:txBody>
                    <a:bodyPr/>
                    <a:lstStyle/>
                    <a:p>
                      <a:pPr marL="190500" marR="0" lvl="0" indent="-190500" algn="l" defTabSz="695325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0A1B5F"/>
                        </a:buClr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0" lang="en-AU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[Detail the key planned activities for the next period]</a:t>
                      </a:r>
                    </a:p>
                  </a:txBody>
                  <a:tcPr marL="83077" marR="83077" marT="54000" marB="54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Group 75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770267694"/>
              </p:ext>
            </p:extLst>
          </p:nvPr>
        </p:nvGraphicFramePr>
        <p:xfrm>
          <a:off x="4837234" y="2707432"/>
          <a:ext cx="4034722" cy="1622085"/>
        </p:xfrm>
        <a:graphic>
          <a:graphicData uri="http://schemas.openxmlformats.org/drawingml/2006/table">
            <a:tbl>
              <a:tblPr/>
              <a:tblGrid>
                <a:gridCol w="4034722"/>
              </a:tblGrid>
              <a:tr h="217701">
                <a:tc>
                  <a:txBody>
                    <a:bodyPr/>
                    <a:lstStyle/>
                    <a:p>
                      <a:pPr marL="0" marR="0" lvl="0" indent="0" algn="l" defTabSz="695325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52425" algn="l"/>
                          <a:tab pos="722313" algn="l"/>
                          <a:tab pos="1074738" algn="l"/>
                          <a:tab pos="1427163" algn="l"/>
                          <a:tab pos="1700213" algn="l"/>
                        </a:tabLst>
                      </a:pPr>
                      <a:r>
                        <a:rPr kumimoji="0" lang="en-AU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Plan to keep/get project to </a:t>
                      </a:r>
                      <a:r>
                        <a:rPr kumimoji="0" lang="en-AU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Green status </a:t>
                      </a:r>
                      <a:endParaRPr kumimoji="0" lang="en-AU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3077" marR="83077" marT="54000" marB="54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</a:tr>
              <a:tr h="1376925">
                <a:tc>
                  <a:txBody>
                    <a:bodyPr/>
                    <a:lstStyle/>
                    <a:p>
                      <a:pPr marL="190500" marR="0" lvl="0" indent="-190500" algn="l" defTabSz="695325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0A1B5F"/>
                        </a:buClr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0" lang="en-AU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[Detail the key achievements in the last period]</a:t>
                      </a:r>
                    </a:p>
                  </a:txBody>
                  <a:tcPr marL="83077" marR="83077" marT="54000" marB="54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Group 758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020793368"/>
              </p:ext>
            </p:extLst>
          </p:nvPr>
        </p:nvGraphicFramePr>
        <p:xfrm>
          <a:off x="4875973" y="4448973"/>
          <a:ext cx="3995983" cy="1650062"/>
        </p:xfrm>
        <a:graphic>
          <a:graphicData uri="http://schemas.openxmlformats.org/drawingml/2006/table">
            <a:tbl>
              <a:tblPr/>
              <a:tblGrid>
                <a:gridCol w="3995983"/>
              </a:tblGrid>
              <a:tr h="302697">
                <a:tc>
                  <a:txBody>
                    <a:bodyPr/>
                    <a:lstStyle/>
                    <a:p>
                      <a:pPr marL="0" marR="0" lvl="0" indent="0" algn="l" defTabSz="695325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52425" algn="l"/>
                          <a:tab pos="722313" algn="l"/>
                          <a:tab pos="1074738" algn="l"/>
                          <a:tab pos="1427163" algn="l"/>
                          <a:tab pos="1700213" algn="l"/>
                        </a:tabLst>
                      </a:pPr>
                      <a:r>
                        <a:rPr kumimoji="0" lang="en-AU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Key risks / issues / scope changes</a:t>
                      </a:r>
                    </a:p>
                  </a:txBody>
                  <a:tcPr marL="83077" marR="83077" marT="54000" marB="54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</a:tr>
              <a:tr h="1347365">
                <a:tc>
                  <a:txBody>
                    <a:bodyPr/>
                    <a:lstStyle/>
                    <a:p>
                      <a:pPr marL="190500" marR="0" lvl="0" indent="-190500" algn="l" defTabSz="695325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0A1B5F"/>
                        </a:buClr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0" lang="en-A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[Detail key risks and issues]</a:t>
                      </a:r>
                    </a:p>
                  </a:txBody>
                  <a:tcPr marL="83077" marR="83077" marT="54000" marB="54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2548467" y="6224601"/>
            <a:ext cx="61722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Legend: Yippee!!!			</a:t>
            </a:r>
            <a:r>
              <a:rPr lang="en-US" dirty="0" err="1" smtClean="0">
                <a:solidFill>
                  <a:schemeClr val="bg1"/>
                </a:solidFill>
              </a:rPr>
              <a:t>Meh</a:t>
            </a:r>
            <a:r>
              <a:rPr lang="en-US" dirty="0" smtClean="0">
                <a:solidFill>
                  <a:schemeClr val="bg1"/>
                </a:solidFill>
              </a:rPr>
              <a:t>…		DEFCON 1!!!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14867" y="6224601"/>
            <a:ext cx="1625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Date</a:t>
            </a:r>
          </a:p>
        </p:txBody>
      </p:sp>
      <p:pic>
        <p:nvPicPr>
          <p:cNvPr id="23" name="Picture 9" descr="C:\School\College\Winter Quarter\CI 102\Group Repository\Moosic&amp;Art\Art\Logo\Cow Panic Logo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15200" y="242887"/>
            <a:ext cx="1638300" cy="1000125"/>
          </a:xfrm>
          <a:prstGeom prst="rect">
            <a:avLst/>
          </a:prstGeom>
          <a:noFill/>
        </p:spPr>
      </p:pic>
      <p:pic>
        <p:nvPicPr>
          <p:cNvPr id="28" name="Picture 10" descr="C:\School\College\Winter Quarter\CI 102\Group Repository\Moosic&amp;Art\Art\Cow\Status Report\Green Cow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942667" y="1529642"/>
            <a:ext cx="372533" cy="261121"/>
          </a:xfrm>
          <a:prstGeom prst="rect">
            <a:avLst/>
          </a:prstGeom>
          <a:noFill/>
        </p:spPr>
      </p:pic>
      <p:pic>
        <p:nvPicPr>
          <p:cNvPr id="29" name="Picture 10" descr="C:\School\College\Winter Quarter\CI 102\Group Repository\Moosic&amp;Art\Art\Cow\Status Report\Green Cow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942667" y="1802668"/>
            <a:ext cx="372533" cy="261121"/>
          </a:xfrm>
          <a:prstGeom prst="rect">
            <a:avLst/>
          </a:prstGeom>
          <a:noFill/>
        </p:spPr>
      </p:pic>
      <p:pic>
        <p:nvPicPr>
          <p:cNvPr id="30" name="Picture 10" descr="C:\School\College\Winter Quarter\CI 102\Group Repository\Moosic&amp;Art\Art\Cow\Status Report\Green Cow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942667" y="2080456"/>
            <a:ext cx="372533" cy="261121"/>
          </a:xfrm>
          <a:prstGeom prst="rect">
            <a:avLst/>
          </a:prstGeom>
          <a:noFill/>
        </p:spPr>
      </p:pic>
      <p:pic>
        <p:nvPicPr>
          <p:cNvPr id="31" name="Picture 10" descr="C:\School\College\Winter Quarter\CI 102\Group Repository\Moosic&amp;Art\Art\Cow\Status Report\Green Cow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942667" y="2391620"/>
            <a:ext cx="372533" cy="261121"/>
          </a:xfrm>
          <a:prstGeom prst="rect">
            <a:avLst/>
          </a:prstGeom>
          <a:noFill/>
        </p:spPr>
      </p:pic>
      <p:pic>
        <p:nvPicPr>
          <p:cNvPr id="32" name="Picture 10" descr="C:\School\College\Winter Quarter\CI 102\Group Repository\Moosic&amp;Art\Art\Cow\Status Report\Green Cow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62581" y="1669727"/>
            <a:ext cx="1209375" cy="847692"/>
          </a:xfrm>
          <a:prstGeom prst="rect">
            <a:avLst/>
          </a:prstGeom>
          <a:noFill/>
        </p:spPr>
      </p:pic>
      <p:pic>
        <p:nvPicPr>
          <p:cNvPr id="36" name="Picture 10" descr="C:\School\College\Winter Quarter\CI 102\Group Repository\Moosic&amp;Art\Art\Cow\Status Report\Green Cow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50967" y="6339955"/>
            <a:ext cx="372533" cy="261121"/>
          </a:xfrm>
          <a:prstGeom prst="rect">
            <a:avLst/>
          </a:prstGeom>
          <a:noFill/>
        </p:spPr>
      </p:pic>
      <p:pic>
        <p:nvPicPr>
          <p:cNvPr id="37" name="Picture 11" descr="C:\School\College\Winter Quarter\CI 102\Group Repository\Moosic&amp;Art\Art\Cow\Status Report\Yellow Cow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66786" y="6339955"/>
            <a:ext cx="372533" cy="261121"/>
          </a:xfrm>
          <a:prstGeom prst="rect">
            <a:avLst/>
          </a:prstGeom>
          <a:noFill/>
        </p:spPr>
      </p:pic>
      <p:pic>
        <p:nvPicPr>
          <p:cNvPr id="38" name="Picture 12" descr="C:\School\College\Winter Quarter\CI 102\Group Repository\Moosic&amp;Art\Art\Cow\Status Report\Red Cow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061573" y="6339955"/>
            <a:ext cx="372533" cy="26112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4122141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volution">
  <a:themeElements>
    <a:clrScheme name="Revolution">
      <a:dk1>
        <a:sysClr val="windowText" lastClr="000000"/>
      </a:dk1>
      <a:lt1>
        <a:sysClr val="window" lastClr="FFFFFF"/>
      </a:lt1>
      <a:dk2>
        <a:srgbClr val="1B3861"/>
      </a:dk2>
      <a:lt2>
        <a:srgbClr val="38ABED"/>
      </a:lt2>
      <a:accent1>
        <a:srgbClr val="0C5986"/>
      </a:accent1>
      <a:accent2>
        <a:srgbClr val="DDF53D"/>
      </a:accent2>
      <a:accent3>
        <a:srgbClr val="508709"/>
      </a:accent3>
      <a:accent4>
        <a:srgbClr val="BF5E00"/>
      </a:accent4>
      <a:accent5>
        <a:srgbClr val="9C0001"/>
      </a:accent5>
      <a:accent6>
        <a:srgbClr val="660075"/>
      </a:accent6>
      <a:hlink>
        <a:srgbClr val="ABF24D"/>
      </a:hlink>
      <a:folHlink>
        <a:srgbClr val="A0E7FB"/>
      </a:folHlink>
    </a:clrScheme>
    <a:fontScheme name="Revolution">
      <a:maj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Revolution">
      <a: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0800000">
              <a:srgbClr val="808080">
                <a:alpha val="75000"/>
              </a:srgbClr>
            </a:innerShdw>
          </a:effectLst>
        </a:effectStyle>
        <a:effectStyle>
          <a:effectLst>
            <a:innerShdw blurRad="50800" dist="25400" dir="13500000">
              <a:srgbClr val="808080">
                <a:alpha val="75000"/>
              </a:srgbClr>
            </a:innerShdw>
            <a:outerShdw blurRad="63500" dist="50800" dir="5400000" algn="br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1400000"/>
            </a:lightRig>
          </a:scene3d>
          <a:sp3d contourW="12700" prstMaterial="softmetal">
            <a:bevelT w="63500" h="254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Revolution.thmx</Template>
  <TotalTime>170</TotalTime>
  <Words>253</Words>
  <Application>Microsoft Office PowerPoint</Application>
  <PresentationFormat>On-screen Show (4:3)</PresentationFormat>
  <Paragraphs>35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Revolution</vt:lpstr>
      <vt:lpstr>Slide 1</vt:lpstr>
      <vt:lpstr>Slide 2</vt:lpstr>
    </vt:vector>
  </TitlesOfParts>
  <Company>DrexelU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CCarroll</dc:creator>
  <cp:lastModifiedBy>Blaze</cp:lastModifiedBy>
  <cp:revision>68</cp:revision>
  <dcterms:created xsi:type="dcterms:W3CDTF">2015-03-24T14:59:57Z</dcterms:created>
  <dcterms:modified xsi:type="dcterms:W3CDTF">2016-05-25T16:10:32Z</dcterms:modified>
</cp:coreProperties>
</file>