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87160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377252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2338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607294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74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21596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242387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24610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319864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5761AB-1A48-4FEA-97CD-FDF16292CBA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27434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5761AB-1A48-4FEA-97CD-FDF16292CBA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36603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5761AB-1A48-4FEA-97CD-FDF16292CBA6}"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736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5761AB-1A48-4FEA-97CD-FDF16292CBA6}"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81889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761AB-1A48-4FEA-97CD-FDF16292CBA6}"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151442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5761AB-1A48-4FEA-97CD-FDF16292CBA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407819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5761AB-1A48-4FEA-97CD-FDF16292CBA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46C01-5146-468F-9875-92D03A48012C}" type="slidenum">
              <a:rPr lang="en-US" smtClean="0"/>
              <a:t>‹#›</a:t>
            </a:fld>
            <a:endParaRPr lang="en-US"/>
          </a:p>
        </p:txBody>
      </p:sp>
    </p:spTree>
    <p:extLst>
      <p:ext uri="{BB962C8B-B14F-4D97-AF65-F5344CB8AC3E}">
        <p14:creationId xmlns:p14="http://schemas.microsoft.com/office/powerpoint/2010/main" val="82594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5761AB-1A48-4FEA-97CD-FDF16292CBA6}" type="datetimeFigureOut">
              <a:rPr lang="en-US" smtClean="0"/>
              <a:t>10/7/2020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146C01-5146-468F-9875-92D03A48012C}" type="slidenum">
              <a:rPr lang="en-US" smtClean="0"/>
              <a:t>‹#›</a:t>
            </a:fld>
            <a:endParaRPr lang="en-US"/>
          </a:p>
        </p:txBody>
      </p:sp>
    </p:spTree>
    <p:extLst>
      <p:ext uri="{BB962C8B-B14F-4D97-AF65-F5344CB8AC3E}">
        <p14:creationId xmlns:p14="http://schemas.microsoft.com/office/powerpoint/2010/main" val="24024055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0F89-BB3E-4E38-BC9D-062E7B05E24A}"/>
              </a:ext>
            </a:extLst>
          </p:cNvPr>
          <p:cNvSpPr>
            <a:spLocks noGrp="1"/>
          </p:cNvSpPr>
          <p:nvPr>
            <p:ph type="ctrTitle"/>
          </p:nvPr>
        </p:nvSpPr>
        <p:spPr>
          <a:xfrm>
            <a:off x="1269255" y="2505075"/>
            <a:ext cx="8825658" cy="3329581"/>
          </a:xfrm>
        </p:spPr>
        <p:txBody>
          <a:bodyPr/>
          <a:lstStyle/>
          <a:p>
            <a:pPr marL="0" marR="0" algn="ctr">
              <a:lnSpc>
                <a:spcPct val="107000"/>
              </a:lnSpc>
              <a:spcBef>
                <a:spcPts val="0"/>
              </a:spcBef>
              <a:spcAft>
                <a:spcPts val="800"/>
              </a:spcAft>
            </a:pPr>
            <a:r>
              <a:rPr lang="en-US" sz="2800" b="1" dirty="0">
                <a:effectLst/>
                <a:ea typeface="DengXian" panose="02010600030101010101" pitchFamily="2" charset="-122"/>
                <a:cs typeface="Arial" panose="020B0604020202020204" pitchFamily="34" charset="0"/>
              </a:rPr>
              <a:t>Predicting Accident Severity in the City of Seattle</a:t>
            </a:r>
            <a:r>
              <a:rPr lang="en-US" sz="2800" dirty="0">
                <a:effectLst/>
                <a:ea typeface="DengXian" panose="02010600030101010101" pitchFamily="2" charset="-122"/>
                <a:cs typeface="Arial" panose="020B0604020202020204" pitchFamily="34" charset="0"/>
              </a:rPr>
              <a:t/>
            </a: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
            </a: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Presented by: </a:t>
            </a:r>
            <a:r>
              <a:rPr lang="en-US" sz="2800" b="1" dirty="0" smtClean="0">
                <a:ea typeface="DengXian" panose="02010600030101010101" pitchFamily="2" charset="-122"/>
                <a:cs typeface="Arial" panose="020B0604020202020204" pitchFamily="34" charset="0"/>
              </a:rPr>
              <a:t>Jitendra Kumar Tripathi</a:t>
            </a:r>
            <a:r>
              <a:rPr lang="en-US" sz="2800" dirty="0">
                <a:effectLst/>
                <a:ea typeface="DengXian" panose="02010600030101010101" pitchFamily="2" charset="-122"/>
                <a:cs typeface="Arial" panose="020B0604020202020204" pitchFamily="34" charset="0"/>
              </a:rPr>
              <a:t/>
            </a: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
            </a:r>
            <a:br>
              <a:rPr lang="en-US" sz="2800" dirty="0">
                <a:effectLst/>
                <a:ea typeface="DengXian" panose="02010600030101010101" pitchFamily="2" charset="-122"/>
                <a:cs typeface="Arial" panose="020B0604020202020204" pitchFamily="34" charset="0"/>
              </a:rPr>
            </a:br>
            <a:r>
              <a:rPr lang="en-US" sz="2800" dirty="0">
                <a:effectLst/>
                <a:ea typeface="DengXian" panose="02010600030101010101" pitchFamily="2" charset="-122"/>
                <a:cs typeface="Arial" panose="020B0604020202020204" pitchFamily="34" charset="0"/>
              </a:rPr>
              <a:t>Oct. 2020</a:t>
            </a:r>
            <a:br>
              <a:rPr lang="en-US" sz="2800" dirty="0">
                <a:effectLst/>
                <a:ea typeface="DengXian" panose="02010600030101010101" pitchFamily="2" charset="-122"/>
                <a:cs typeface="Arial" panose="020B0604020202020204" pitchFamily="34" charset="0"/>
              </a:rPr>
            </a:br>
            <a:endParaRPr lang="en-US" sz="9600" dirty="0"/>
          </a:p>
        </p:txBody>
      </p:sp>
    </p:spTree>
    <p:extLst>
      <p:ext uri="{BB962C8B-B14F-4D97-AF65-F5344CB8AC3E}">
        <p14:creationId xmlns:p14="http://schemas.microsoft.com/office/powerpoint/2010/main" val="29093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44CB-964A-430A-853F-014313F102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47D1AA-F67F-475E-AC85-38F4DF24C56B}"/>
              </a:ext>
            </a:extLst>
          </p:cNvPr>
          <p:cNvSpPr>
            <a:spLocks noGrp="1"/>
          </p:cNvSpPr>
          <p:nvPr>
            <p:ph idx="1"/>
          </p:nvPr>
        </p:nvSpPr>
        <p:spPr/>
        <p:txBody>
          <a:bodyPr/>
          <a:lstStyle/>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In this project I will focus on how to predict accident severity based on different variables such as accident location, time, road and weather conditions and etc. </a:t>
            </a:r>
          </a:p>
          <a:p>
            <a:pPr marL="0" marR="0" algn="just">
              <a:lnSpc>
                <a:spcPct val="107000"/>
              </a:lnSpc>
              <a:spcBef>
                <a:spcPts val="0"/>
              </a:spcBef>
              <a:spcAft>
                <a:spcPts val="800"/>
              </a:spcAft>
            </a:pPr>
            <a:r>
              <a:rPr lang="en-US" sz="1800" dirty="0">
                <a:latin typeface="+mn-lt"/>
                <a:ea typeface="DengXian" panose="02010600030101010101" pitchFamily="2" charset="-122"/>
                <a:cs typeface="Arial" panose="020B0604020202020204" pitchFamily="34" charset="0"/>
              </a:rPr>
              <a:t>Advantages include </a:t>
            </a:r>
            <a:r>
              <a:rPr lang="en-US" sz="1800" dirty="0">
                <a:effectLst/>
                <a:latin typeface="+mn-lt"/>
                <a:ea typeface="DengXian" panose="02010600030101010101" pitchFamily="2" charset="-122"/>
                <a:cs typeface="Arial" panose="020B0604020202020204" pitchFamily="34" charset="0"/>
              </a:rPr>
              <a:t>proper emergency response and help commuters plan wisely for their travel</a:t>
            </a:r>
          </a:p>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This will be a binary classification where outcomes are accident severity: 1-Property damage and 2-Injury.</a:t>
            </a:r>
          </a:p>
          <a:p>
            <a:pPr marL="0" marR="0" algn="just">
              <a:lnSpc>
                <a:spcPct val="107000"/>
              </a:lnSpc>
              <a:spcBef>
                <a:spcPts val="0"/>
              </a:spcBef>
              <a:spcAft>
                <a:spcPts val="800"/>
              </a:spcAft>
            </a:pPr>
            <a:r>
              <a:rPr lang="en-US" sz="1800" dirty="0">
                <a:effectLst/>
                <a:latin typeface="+mn-lt"/>
                <a:ea typeface="DengXian" panose="02010600030101010101" pitchFamily="2" charset="-122"/>
                <a:cs typeface="Arial" panose="020B0604020202020204" pitchFamily="34" charset="0"/>
              </a:rPr>
              <a:t>Since this is a public safety issue everyone can be interested in this project, specifically municipalities and governments who are key responsible authorities for driving and road safety.</a:t>
            </a:r>
          </a:p>
          <a:p>
            <a:endParaRPr lang="en-US" dirty="0">
              <a:latin typeface="+mn-lt"/>
            </a:endParaRPr>
          </a:p>
        </p:txBody>
      </p:sp>
    </p:spTree>
    <p:extLst>
      <p:ext uri="{BB962C8B-B14F-4D97-AF65-F5344CB8AC3E}">
        <p14:creationId xmlns:p14="http://schemas.microsoft.com/office/powerpoint/2010/main" val="1284243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662-7707-483D-89D2-F0EF1534CEFC}"/>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7B7F0FF5-9899-465D-AFFD-50573EC2BC51}"/>
              </a:ext>
            </a:extLst>
          </p:cNvPr>
          <p:cNvSpPr>
            <a:spLocks noGrp="1"/>
          </p:cNvSpPr>
          <p:nvPr>
            <p:ph idx="1"/>
          </p:nvPr>
        </p:nvSpPr>
        <p:spPr/>
        <p:txBody>
          <a:bodyPr/>
          <a:lstStyle/>
          <a:p>
            <a:r>
              <a:rPr lang="en-US" dirty="0"/>
              <a:t>Data includes accidents between 2004-2020 in the city of Seattle. Dataset provides 37 features, however after manipulation and cleaning only the following 21 features are kept to be used for modeling:</a:t>
            </a:r>
          </a:p>
          <a:p>
            <a:r>
              <a:rPr lang="en-US" dirty="0"/>
              <a:t>[ 'X', 'Y', 'ADDRTYPE', 'COLLISIONTYPE', 'PERSONCOUNT', 'PEDCOUNT', 'PEDCYLCOUNT', 'VEHCOUNT', 'JUNCTIONTYPE', 'SDOT_COLCODE', 'UNDERINFL', 'WEATHER', 'ROADCOND', 'LIGHTCOND', 'SEGLANEKEY', 'CROSSWALKKEY', 'HITPARKEDCAR', 'year', 'month', '</a:t>
            </a:r>
            <a:r>
              <a:rPr lang="en-US" dirty="0" err="1"/>
              <a:t>dayofweek</a:t>
            </a:r>
            <a:r>
              <a:rPr lang="en-US" dirty="0"/>
              <a:t>', 'Hour']</a:t>
            </a:r>
          </a:p>
        </p:txBody>
      </p:sp>
    </p:spTree>
    <p:extLst>
      <p:ext uri="{BB962C8B-B14F-4D97-AF65-F5344CB8AC3E}">
        <p14:creationId xmlns:p14="http://schemas.microsoft.com/office/powerpoint/2010/main" val="294239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5E1-6083-4FA6-9952-21B96038D83F}"/>
              </a:ext>
            </a:extLst>
          </p:cNvPr>
          <p:cNvSpPr>
            <a:spLocks noGrp="1"/>
          </p:cNvSpPr>
          <p:nvPr>
            <p:ph type="title"/>
          </p:nvPr>
        </p:nvSpPr>
        <p:spPr/>
        <p:txBody>
          <a:bodyPr/>
          <a:lstStyle/>
          <a:p>
            <a:r>
              <a:rPr lang="en-US" dirty="0"/>
              <a:t>Exploratory Data Analysis</a:t>
            </a:r>
            <a:br>
              <a:rPr lang="en-US" dirty="0"/>
            </a:br>
            <a:r>
              <a:rPr lang="en-US" sz="2400" dirty="0"/>
              <a:t>Relationship between Hour of the accident and severity</a:t>
            </a:r>
            <a:endParaRPr lang="en-US" dirty="0"/>
          </a:p>
        </p:txBody>
      </p:sp>
      <p:sp>
        <p:nvSpPr>
          <p:cNvPr id="3" name="Content Placeholder 2">
            <a:extLst>
              <a:ext uri="{FF2B5EF4-FFF2-40B4-BE49-F238E27FC236}">
                <a16:creationId xmlns:a16="http://schemas.microsoft.com/office/drawing/2014/main" id="{BBA0244E-2373-4811-8356-6949DE3A7200}"/>
              </a:ext>
            </a:extLst>
          </p:cNvPr>
          <p:cNvSpPr>
            <a:spLocks noGrp="1"/>
          </p:cNvSpPr>
          <p:nvPr>
            <p:ph idx="1"/>
          </p:nvPr>
        </p:nvSpPr>
        <p:spPr>
          <a:xfrm>
            <a:off x="8982075" y="1976718"/>
            <a:ext cx="2125053" cy="4195481"/>
          </a:xfrm>
        </p:spPr>
        <p:txBody>
          <a:bodyPr/>
          <a:lstStyle/>
          <a:p>
            <a:r>
              <a:rPr lang="en-US" dirty="0"/>
              <a:t>More severe accidents happen during rush hour</a:t>
            </a:r>
          </a:p>
        </p:txBody>
      </p:sp>
      <p:pic>
        <p:nvPicPr>
          <p:cNvPr id="4" name="Picture 3">
            <a:extLst>
              <a:ext uri="{FF2B5EF4-FFF2-40B4-BE49-F238E27FC236}">
                <a16:creationId xmlns:a16="http://schemas.microsoft.com/office/drawing/2014/main" id="{CD89554D-6CEB-4462-B9C5-2B87B8478644}"/>
              </a:ext>
            </a:extLst>
          </p:cNvPr>
          <p:cNvPicPr/>
          <p:nvPr/>
        </p:nvPicPr>
        <p:blipFill>
          <a:blip r:embed="rId2"/>
          <a:stretch>
            <a:fillRect/>
          </a:stretch>
        </p:blipFill>
        <p:spPr>
          <a:xfrm>
            <a:off x="646111" y="1853248"/>
            <a:ext cx="8335964" cy="4728527"/>
          </a:xfrm>
          <a:prstGeom prst="rect">
            <a:avLst/>
          </a:prstGeom>
        </p:spPr>
      </p:pic>
    </p:spTree>
    <p:extLst>
      <p:ext uri="{BB962C8B-B14F-4D97-AF65-F5344CB8AC3E}">
        <p14:creationId xmlns:p14="http://schemas.microsoft.com/office/powerpoint/2010/main" val="1821208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5E1-6083-4FA6-9952-21B96038D83F}"/>
              </a:ext>
            </a:extLst>
          </p:cNvPr>
          <p:cNvSpPr>
            <a:spLocks noGrp="1"/>
          </p:cNvSpPr>
          <p:nvPr>
            <p:ph type="title"/>
          </p:nvPr>
        </p:nvSpPr>
        <p:spPr/>
        <p:txBody>
          <a:bodyPr/>
          <a:lstStyle/>
          <a:p>
            <a:r>
              <a:rPr lang="en-US" dirty="0"/>
              <a:t>Exploratory Data Analysis</a:t>
            </a:r>
            <a:br>
              <a:rPr lang="en-US" dirty="0"/>
            </a:br>
            <a:r>
              <a:rPr lang="en-US" sz="2400" dirty="0"/>
              <a:t>Relationship between Address Type and accident severity</a:t>
            </a:r>
            <a:endParaRPr lang="en-US" dirty="0"/>
          </a:p>
        </p:txBody>
      </p:sp>
      <p:sp>
        <p:nvSpPr>
          <p:cNvPr id="3" name="Content Placeholder 2">
            <a:extLst>
              <a:ext uri="{FF2B5EF4-FFF2-40B4-BE49-F238E27FC236}">
                <a16:creationId xmlns:a16="http://schemas.microsoft.com/office/drawing/2014/main" id="{BBA0244E-2373-4811-8356-6949DE3A7200}"/>
              </a:ext>
            </a:extLst>
          </p:cNvPr>
          <p:cNvSpPr>
            <a:spLocks noGrp="1"/>
          </p:cNvSpPr>
          <p:nvPr>
            <p:ph idx="1"/>
          </p:nvPr>
        </p:nvSpPr>
        <p:spPr>
          <a:xfrm>
            <a:off x="8439150" y="1976718"/>
            <a:ext cx="2125053" cy="4195481"/>
          </a:xfrm>
        </p:spPr>
        <p:txBody>
          <a:bodyPr/>
          <a:lstStyle/>
          <a:p>
            <a:r>
              <a:rPr lang="en-US" dirty="0"/>
              <a:t>More severe accidents happen at Intersections</a:t>
            </a:r>
          </a:p>
        </p:txBody>
      </p:sp>
      <p:pic>
        <p:nvPicPr>
          <p:cNvPr id="5" name="Picture 4">
            <a:extLst>
              <a:ext uri="{FF2B5EF4-FFF2-40B4-BE49-F238E27FC236}">
                <a16:creationId xmlns:a16="http://schemas.microsoft.com/office/drawing/2014/main" id="{72BE213A-679C-442B-ACFB-F0C387F7709F}"/>
              </a:ext>
            </a:extLst>
          </p:cNvPr>
          <p:cNvPicPr/>
          <p:nvPr/>
        </p:nvPicPr>
        <p:blipFill>
          <a:blip r:embed="rId2"/>
          <a:stretch>
            <a:fillRect/>
          </a:stretch>
        </p:blipFill>
        <p:spPr>
          <a:xfrm>
            <a:off x="646110" y="1700530"/>
            <a:ext cx="7392989" cy="4281170"/>
          </a:xfrm>
          <a:prstGeom prst="rect">
            <a:avLst/>
          </a:prstGeom>
        </p:spPr>
      </p:pic>
    </p:spTree>
    <p:extLst>
      <p:ext uri="{BB962C8B-B14F-4D97-AF65-F5344CB8AC3E}">
        <p14:creationId xmlns:p14="http://schemas.microsoft.com/office/powerpoint/2010/main" val="81698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67A-1C00-4964-B7D7-83BE7ECD2CFC}"/>
              </a:ext>
            </a:extLst>
          </p:cNvPr>
          <p:cNvSpPr>
            <a:spLocks noGrp="1"/>
          </p:cNvSpPr>
          <p:nvPr>
            <p:ph type="title"/>
          </p:nvPr>
        </p:nvSpPr>
        <p:spPr/>
        <p:txBody>
          <a:bodyPr/>
          <a:lstStyle/>
          <a:p>
            <a:r>
              <a:rPr lang="en-US" dirty="0"/>
              <a:t>Predictive Modelling</a:t>
            </a:r>
          </a:p>
        </p:txBody>
      </p:sp>
      <p:sp>
        <p:nvSpPr>
          <p:cNvPr id="3" name="Content Placeholder 2">
            <a:extLst>
              <a:ext uri="{FF2B5EF4-FFF2-40B4-BE49-F238E27FC236}">
                <a16:creationId xmlns:a16="http://schemas.microsoft.com/office/drawing/2014/main" id="{C3493FAC-2F71-4DD0-8470-A7E71D0E8316}"/>
              </a:ext>
            </a:extLst>
          </p:cNvPr>
          <p:cNvSpPr>
            <a:spLocks noGrp="1"/>
          </p:cNvSpPr>
          <p:nvPr>
            <p:ph idx="1"/>
          </p:nvPr>
        </p:nvSpPr>
        <p:spPr/>
        <p:txBody>
          <a:bodyPr/>
          <a:lstStyle/>
          <a:p>
            <a:r>
              <a:rPr lang="en-US" dirty="0"/>
              <a:t>Four different models have been deployed and the results are compared, including KNN, Logistic Regression, Support Vector Machine (SVM) and Decision Tree.</a:t>
            </a:r>
          </a:p>
          <a:p>
            <a:endParaRPr lang="en-US" dirty="0"/>
          </a:p>
          <a:p>
            <a:endParaRPr lang="en-US" dirty="0"/>
          </a:p>
        </p:txBody>
      </p:sp>
      <p:graphicFrame>
        <p:nvGraphicFramePr>
          <p:cNvPr id="4" name="Table 3">
            <a:extLst>
              <a:ext uri="{FF2B5EF4-FFF2-40B4-BE49-F238E27FC236}">
                <a16:creationId xmlns:a16="http://schemas.microsoft.com/office/drawing/2014/main" id="{F991CDD6-1C15-475A-A09B-569A16CE86F5}"/>
              </a:ext>
            </a:extLst>
          </p:cNvPr>
          <p:cNvGraphicFramePr>
            <a:graphicFrameLocks noGrp="1"/>
          </p:cNvGraphicFramePr>
          <p:nvPr>
            <p:extLst>
              <p:ext uri="{D42A27DB-BD31-4B8C-83A1-F6EECF244321}">
                <p14:modId xmlns:p14="http://schemas.microsoft.com/office/powerpoint/2010/main" val="151347482"/>
              </p:ext>
            </p:extLst>
          </p:nvPr>
        </p:nvGraphicFramePr>
        <p:xfrm>
          <a:off x="1103312" y="3533774"/>
          <a:ext cx="9404723" cy="2447924"/>
        </p:xfrm>
        <a:graphic>
          <a:graphicData uri="http://schemas.openxmlformats.org/drawingml/2006/table">
            <a:tbl>
              <a:tblPr firstRow="1" firstCol="1" bandRow="1">
                <a:tableStyleId>{5C22544A-7EE6-4342-B048-85BDC9FD1C3A}</a:tableStyleId>
              </a:tblPr>
              <a:tblGrid>
                <a:gridCol w="3134237">
                  <a:extLst>
                    <a:ext uri="{9D8B030D-6E8A-4147-A177-3AD203B41FA5}">
                      <a16:colId xmlns:a16="http://schemas.microsoft.com/office/drawing/2014/main" val="1767204266"/>
                    </a:ext>
                  </a:extLst>
                </a:gridCol>
                <a:gridCol w="2533138">
                  <a:extLst>
                    <a:ext uri="{9D8B030D-6E8A-4147-A177-3AD203B41FA5}">
                      <a16:colId xmlns:a16="http://schemas.microsoft.com/office/drawing/2014/main" val="890568195"/>
                    </a:ext>
                  </a:extLst>
                </a:gridCol>
                <a:gridCol w="3737348">
                  <a:extLst>
                    <a:ext uri="{9D8B030D-6E8A-4147-A177-3AD203B41FA5}">
                      <a16:colId xmlns:a16="http://schemas.microsoft.com/office/drawing/2014/main" val="1081625790"/>
                    </a:ext>
                  </a:extLst>
                </a:gridCol>
              </a:tblGrid>
              <a:tr h="489316">
                <a:tc>
                  <a:txBody>
                    <a:bodyPr/>
                    <a:lstStyle/>
                    <a:p>
                      <a:pPr marL="0" marR="0" algn="ctr">
                        <a:lnSpc>
                          <a:spcPct val="107000"/>
                        </a:lnSpc>
                        <a:spcBef>
                          <a:spcPts val="0"/>
                        </a:spcBef>
                        <a:spcAft>
                          <a:spcPts val="0"/>
                        </a:spcAft>
                      </a:pPr>
                      <a:r>
                        <a:rPr lang="en-US" sz="1800">
                          <a:effectLst/>
                        </a:rPr>
                        <a:t>Model used</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F1 Score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Jaccard Similarity Score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75948963"/>
                  </a:ext>
                </a:extLst>
              </a:tr>
              <a:tr h="489652">
                <a:tc>
                  <a:txBody>
                    <a:bodyPr/>
                    <a:lstStyle/>
                    <a:p>
                      <a:pPr marL="0" marR="0" algn="ctr">
                        <a:lnSpc>
                          <a:spcPct val="107000"/>
                        </a:lnSpc>
                        <a:spcBef>
                          <a:spcPts val="0"/>
                        </a:spcBef>
                        <a:spcAft>
                          <a:spcPts val="0"/>
                        </a:spcAft>
                      </a:pPr>
                      <a:r>
                        <a:rPr lang="en-US" sz="1800">
                          <a:effectLst/>
                        </a:rPr>
                        <a:t>Logistic Regression</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0.708</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0.752</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66999632"/>
                  </a:ext>
                </a:extLst>
              </a:tr>
              <a:tr h="489652">
                <a:tc>
                  <a:txBody>
                    <a:bodyPr/>
                    <a:lstStyle/>
                    <a:p>
                      <a:pPr marL="0" marR="0" algn="ctr">
                        <a:lnSpc>
                          <a:spcPct val="107000"/>
                        </a:lnSpc>
                        <a:spcBef>
                          <a:spcPts val="0"/>
                        </a:spcBef>
                        <a:spcAft>
                          <a:spcPts val="0"/>
                        </a:spcAft>
                      </a:pPr>
                      <a:r>
                        <a:rPr lang="en-US" sz="1800">
                          <a:effectLst/>
                        </a:rPr>
                        <a:t>KNN (k=6)</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0.715</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0.743</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00439932"/>
                  </a:ext>
                </a:extLst>
              </a:tr>
              <a:tr h="489652">
                <a:tc>
                  <a:txBody>
                    <a:bodyPr/>
                    <a:lstStyle/>
                    <a:p>
                      <a:pPr marL="0" marR="0" algn="ctr">
                        <a:lnSpc>
                          <a:spcPct val="107000"/>
                        </a:lnSpc>
                        <a:spcBef>
                          <a:spcPts val="0"/>
                        </a:spcBef>
                        <a:spcAft>
                          <a:spcPts val="0"/>
                        </a:spcAft>
                      </a:pPr>
                      <a:r>
                        <a:rPr lang="en-US" sz="1800">
                          <a:effectLst/>
                        </a:rPr>
                        <a:t>Decision Tree</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0.709</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0.755</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8061655"/>
                  </a:ext>
                </a:extLst>
              </a:tr>
              <a:tr h="489652">
                <a:tc>
                  <a:txBody>
                    <a:bodyPr/>
                    <a:lstStyle/>
                    <a:p>
                      <a:pPr marL="0" marR="0" algn="ctr">
                        <a:lnSpc>
                          <a:spcPct val="107000"/>
                        </a:lnSpc>
                        <a:spcBef>
                          <a:spcPts val="0"/>
                        </a:spcBef>
                        <a:spcAft>
                          <a:spcPts val="0"/>
                        </a:spcAft>
                      </a:pPr>
                      <a:r>
                        <a:rPr lang="en-US" sz="1800">
                          <a:effectLst/>
                        </a:rPr>
                        <a:t>SVM</a:t>
                      </a:r>
                      <a:endParaRPr lang="en-US" sz="16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rPr>
                        <a:t>0.716</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solidFill>
                      <a:srgbClr val="00B050"/>
                    </a:solidFill>
                  </a:tcPr>
                </a:tc>
                <a:tc>
                  <a:txBody>
                    <a:bodyPr/>
                    <a:lstStyle/>
                    <a:p>
                      <a:pPr marL="0" marR="0" algn="ctr">
                        <a:lnSpc>
                          <a:spcPct val="107000"/>
                        </a:lnSpc>
                        <a:spcBef>
                          <a:spcPts val="0"/>
                        </a:spcBef>
                        <a:spcAft>
                          <a:spcPts val="0"/>
                        </a:spcAft>
                      </a:pPr>
                      <a:r>
                        <a:rPr lang="en-US" sz="1800" dirty="0">
                          <a:effectLst/>
                        </a:rPr>
                        <a:t>0.760</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solidFill>
                      <a:srgbClr val="00B050"/>
                    </a:solidFill>
                  </a:tcPr>
                </a:tc>
                <a:extLst>
                  <a:ext uri="{0D108BD9-81ED-4DB2-BD59-A6C34878D82A}">
                    <a16:rowId xmlns:a16="http://schemas.microsoft.com/office/drawing/2014/main" val="816536078"/>
                  </a:ext>
                </a:extLst>
              </a:tr>
            </a:tbl>
          </a:graphicData>
        </a:graphic>
      </p:graphicFrame>
    </p:spTree>
    <p:extLst>
      <p:ext uri="{BB962C8B-B14F-4D97-AF65-F5344CB8AC3E}">
        <p14:creationId xmlns:p14="http://schemas.microsoft.com/office/powerpoint/2010/main" val="32575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196D-7B01-4B1A-A8AE-9C6F1C5F77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A9B488-5C8E-42B1-A7B3-69960A240DF4}"/>
              </a:ext>
            </a:extLst>
          </p:cNvPr>
          <p:cNvSpPr>
            <a:spLocks noGrp="1"/>
          </p:cNvSpPr>
          <p:nvPr>
            <p:ph idx="1"/>
          </p:nvPr>
        </p:nvSpPr>
        <p:spPr/>
        <p:txBody>
          <a:bodyPr/>
          <a:lstStyle/>
          <a:p>
            <a:r>
              <a:rPr lang="en-US" dirty="0"/>
              <a:t>In this study, I tried to predict the accident severity based on several features. Binary classification methods have been deployed and the prediction metrics have been confirmed, although all of the predictive models showed similar behavior, SVM results are being slightly superior. </a:t>
            </a:r>
          </a:p>
        </p:txBody>
      </p:sp>
    </p:spTree>
    <p:extLst>
      <p:ext uri="{BB962C8B-B14F-4D97-AF65-F5344CB8AC3E}">
        <p14:creationId xmlns:p14="http://schemas.microsoft.com/office/powerpoint/2010/main" val="17781418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301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DengXian</vt:lpstr>
      <vt:lpstr>Trebuchet MS</vt:lpstr>
      <vt:lpstr>Wingdings 3</vt:lpstr>
      <vt:lpstr>Facet</vt:lpstr>
      <vt:lpstr>Predicting Accident Severity in the City of Seattle  Presented by: Jitendra Kumar Tripathi  Oct. 2020 </vt:lpstr>
      <vt:lpstr>Introduction</vt:lpstr>
      <vt:lpstr>Data acquisition and cleaning</vt:lpstr>
      <vt:lpstr>Exploratory Data Analysis Relationship between Hour of the accident and severity</vt:lpstr>
      <vt:lpstr>Exploratory Data Analysis Relationship between Address Type and accident severity</vt:lpstr>
      <vt:lpstr>Predictive 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 in the City of Seattle Reza Jalayer Oct. 2020</dc:title>
  <dc:creator>DCOMP</dc:creator>
  <cp:lastModifiedBy>Windows User</cp:lastModifiedBy>
  <cp:revision>6</cp:revision>
  <dcterms:created xsi:type="dcterms:W3CDTF">2020-10-06T19:55:33Z</dcterms:created>
  <dcterms:modified xsi:type="dcterms:W3CDTF">2020-10-06T20:57:21Z</dcterms:modified>
</cp:coreProperties>
</file>