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57"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80" d="100"/>
          <a:sy n="80" d="100"/>
        </p:scale>
        <p:origin x="739" y="4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dya Srinivasa Rao" userId="b6eeaa5c-0ff4-4142-a1e9-d905e243b7af" providerId="ADAL" clId="{A34AC0D9-BE3E-49C9-A0F8-8EF1FEBE717C}"/>
    <pc:docChg chg="modSld">
      <pc:chgData name="Vidya Srinivasa Rao" userId="b6eeaa5c-0ff4-4142-a1e9-d905e243b7af" providerId="ADAL" clId="{A34AC0D9-BE3E-49C9-A0F8-8EF1FEBE717C}" dt="2022-01-11T11:11:17.394" v="0" actId="1076"/>
      <pc:docMkLst>
        <pc:docMk/>
      </pc:docMkLst>
      <pc:sldChg chg="modSp mod">
        <pc:chgData name="Vidya Srinivasa Rao" userId="b6eeaa5c-0ff4-4142-a1e9-d905e243b7af" providerId="ADAL" clId="{A34AC0D9-BE3E-49C9-A0F8-8EF1FEBE717C}" dt="2022-01-11T11:11:17.394" v="0" actId="1076"/>
        <pc:sldMkLst>
          <pc:docMk/>
          <pc:sldMk cId="121268070" sldId="256"/>
        </pc:sldMkLst>
        <pc:picChg chg="mod">
          <ac:chgData name="Vidya Srinivasa Rao" userId="b6eeaa5c-0ff4-4142-a1e9-d905e243b7af" providerId="ADAL" clId="{A34AC0D9-BE3E-49C9-A0F8-8EF1FEBE717C}" dt="2022-01-11T11:11:17.394" v="0" actId="1076"/>
          <ac:picMkLst>
            <pc:docMk/>
            <pc:sldMk cId="121268070" sldId="256"/>
            <ac:picMk id="6" creationId="{B49EABE7-04DF-458D-8CC3-744D7FF27B4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F5901A-EC2C-4C72-9886-7280068F9DB0}" type="datetimeFigureOut">
              <a:rPr lang="en-IN" smtClean="0"/>
              <a:t>07-11-2023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260196-B30A-4363-B462-10DCCD884652}" type="slidenum">
              <a:rPr lang="en-IN" smtClean="0"/>
              <a:t>‹#›</a:t>
            </a:fld>
            <a:endParaRPr lang="en-IN"/>
          </a:p>
        </p:txBody>
      </p:sp>
    </p:spTree>
    <p:extLst>
      <p:ext uri="{BB962C8B-B14F-4D97-AF65-F5344CB8AC3E}">
        <p14:creationId xmlns:p14="http://schemas.microsoft.com/office/powerpoint/2010/main" val="922086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F5901A-EC2C-4C72-9886-7280068F9DB0}" type="datetimeFigureOut">
              <a:rPr lang="en-IN" smtClean="0"/>
              <a:t>07-11-2023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260196-B30A-4363-B462-10DCCD884652}" type="slidenum">
              <a:rPr lang="en-IN" smtClean="0"/>
              <a:t>‹#›</a:t>
            </a:fld>
            <a:endParaRPr lang="en-IN"/>
          </a:p>
        </p:txBody>
      </p:sp>
    </p:spTree>
    <p:extLst>
      <p:ext uri="{BB962C8B-B14F-4D97-AF65-F5344CB8AC3E}">
        <p14:creationId xmlns:p14="http://schemas.microsoft.com/office/powerpoint/2010/main" val="2517735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F5901A-EC2C-4C72-9886-7280068F9DB0}" type="datetimeFigureOut">
              <a:rPr lang="en-IN" smtClean="0"/>
              <a:t>07-11-2023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260196-B30A-4363-B462-10DCCD884652}" type="slidenum">
              <a:rPr lang="en-IN" smtClean="0"/>
              <a:t>‹#›</a:t>
            </a:fld>
            <a:endParaRPr lang="en-IN"/>
          </a:p>
        </p:txBody>
      </p:sp>
    </p:spTree>
    <p:extLst>
      <p:ext uri="{BB962C8B-B14F-4D97-AF65-F5344CB8AC3E}">
        <p14:creationId xmlns:p14="http://schemas.microsoft.com/office/powerpoint/2010/main" val="2096138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F5901A-EC2C-4C72-9886-7280068F9DB0}" type="datetimeFigureOut">
              <a:rPr lang="en-IN" smtClean="0"/>
              <a:t>07-11-2023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260196-B30A-4363-B462-10DCCD884652}" type="slidenum">
              <a:rPr lang="en-IN" smtClean="0"/>
              <a:t>‹#›</a:t>
            </a:fld>
            <a:endParaRPr lang="en-IN"/>
          </a:p>
        </p:txBody>
      </p:sp>
    </p:spTree>
    <p:extLst>
      <p:ext uri="{BB962C8B-B14F-4D97-AF65-F5344CB8AC3E}">
        <p14:creationId xmlns:p14="http://schemas.microsoft.com/office/powerpoint/2010/main" val="3527314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F5901A-EC2C-4C72-9886-7280068F9DB0}" type="datetimeFigureOut">
              <a:rPr lang="en-IN" smtClean="0"/>
              <a:t>07-11-2023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260196-B30A-4363-B462-10DCCD884652}" type="slidenum">
              <a:rPr lang="en-IN" smtClean="0"/>
              <a:t>‹#›</a:t>
            </a:fld>
            <a:endParaRPr lang="en-IN"/>
          </a:p>
        </p:txBody>
      </p:sp>
    </p:spTree>
    <p:extLst>
      <p:ext uri="{BB962C8B-B14F-4D97-AF65-F5344CB8AC3E}">
        <p14:creationId xmlns:p14="http://schemas.microsoft.com/office/powerpoint/2010/main" val="2335502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F5901A-EC2C-4C72-9886-7280068F9DB0}" type="datetimeFigureOut">
              <a:rPr lang="en-IN" smtClean="0"/>
              <a:t>07-11-2023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260196-B30A-4363-B462-10DCCD884652}" type="slidenum">
              <a:rPr lang="en-IN" smtClean="0"/>
              <a:t>‹#›</a:t>
            </a:fld>
            <a:endParaRPr lang="en-IN"/>
          </a:p>
        </p:txBody>
      </p:sp>
    </p:spTree>
    <p:extLst>
      <p:ext uri="{BB962C8B-B14F-4D97-AF65-F5344CB8AC3E}">
        <p14:creationId xmlns:p14="http://schemas.microsoft.com/office/powerpoint/2010/main" val="3409551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F5901A-EC2C-4C72-9886-7280068F9DB0}" type="datetimeFigureOut">
              <a:rPr lang="en-IN" smtClean="0"/>
              <a:t>07-11-2023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5260196-B30A-4363-B462-10DCCD884652}" type="slidenum">
              <a:rPr lang="en-IN" smtClean="0"/>
              <a:t>‹#›</a:t>
            </a:fld>
            <a:endParaRPr lang="en-IN"/>
          </a:p>
        </p:txBody>
      </p:sp>
    </p:spTree>
    <p:extLst>
      <p:ext uri="{BB962C8B-B14F-4D97-AF65-F5344CB8AC3E}">
        <p14:creationId xmlns:p14="http://schemas.microsoft.com/office/powerpoint/2010/main" val="931539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F5901A-EC2C-4C72-9886-7280068F9DB0}" type="datetimeFigureOut">
              <a:rPr lang="en-IN" smtClean="0"/>
              <a:t>07-11-2023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5260196-B30A-4363-B462-10DCCD884652}" type="slidenum">
              <a:rPr lang="en-IN" smtClean="0"/>
              <a:t>‹#›</a:t>
            </a:fld>
            <a:endParaRPr lang="en-IN"/>
          </a:p>
        </p:txBody>
      </p:sp>
    </p:spTree>
    <p:extLst>
      <p:ext uri="{BB962C8B-B14F-4D97-AF65-F5344CB8AC3E}">
        <p14:creationId xmlns:p14="http://schemas.microsoft.com/office/powerpoint/2010/main" val="1180745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F5901A-EC2C-4C72-9886-7280068F9DB0}" type="datetimeFigureOut">
              <a:rPr lang="en-IN" smtClean="0"/>
              <a:t>07-11-2023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5260196-B30A-4363-B462-10DCCD884652}" type="slidenum">
              <a:rPr lang="en-IN" smtClean="0"/>
              <a:t>‹#›</a:t>
            </a:fld>
            <a:endParaRPr lang="en-IN"/>
          </a:p>
        </p:txBody>
      </p:sp>
    </p:spTree>
    <p:extLst>
      <p:ext uri="{BB962C8B-B14F-4D97-AF65-F5344CB8AC3E}">
        <p14:creationId xmlns:p14="http://schemas.microsoft.com/office/powerpoint/2010/main" val="3917055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F5901A-EC2C-4C72-9886-7280068F9DB0}" type="datetimeFigureOut">
              <a:rPr lang="en-IN" smtClean="0"/>
              <a:t>07-11-2023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260196-B30A-4363-B462-10DCCD884652}" type="slidenum">
              <a:rPr lang="en-IN" smtClean="0"/>
              <a:t>‹#›</a:t>
            </a:fld>
            <a:endParaRPr lang="en-IN"/>
          </a:p>
        </p:txBody>
      </p:sp>
    </p:spTree>
    <p:extLst>
      <p:ext uri="{BB962C8B-B14F-4D97-AF65-F5344CB8AC3E}">
        <p14:creationId xmlns:p14="http://schemas.microsoft.com/office/powerpoint/2010/main" val="4294339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F5901A-EC2C-4C72-9886-7280068F9DB0}" type="datetimeFigureOut">
              <a:rPr lang="en-IN" smtClean="0"/>
              <a:t>07-11-2023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260196-B30A-4363-B462-10DCCD884652}" type="slidenum">
              <a:rPr lang="en-IN" smtClean="0"/>
              <a:t>‹#›</a:t>
            </a:fld>
            <a:endParaRPr lang="en-IN"/>
          </a:p>
        </p:txBody>
      </p:sp>
    </p:spTree>
    <p:extLst>
      <p:ext uri="{BB962C8B-B14F-4D97-AF65-F5344CB8AC3E}">
        <p14:creationId xmlns:p14="http://schemas.microsoft.com/office/powerpoint/2010/main" val="3713409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F5901A-EC2C-4C72-9886-7280068F9DB0}" type="datetimeFigureOut">
              <a:rPr lang="en-IN" smtClean="0"/>
              <a:t>07-11-2023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260196-B30A-4363-B462-10DCCD884652}" type="slidenum">
              <a:rPr lang="en-IN" smtClean="0"/>
              <a:t>‹#›</a:t>
            </a:fld>
            <a:endParaRPr lang="en-IN"/>
          </a:p>
        </p:txBody>
      </p:sp>
    </p:spTree>
    <p:extLst>
      <p:ext uri="{BB962C8B-B14F-4D97-AF65-F5344CB8AC3E}">
        <p14:creationId xmlns:p14="http://schemas.microsoft.com/office/powerpoint/2010/main" val="7487329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emf"/><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6.png"/><Relationship Id="rId3" Type="http://schemas.openxmlformats.org/officeDocument/2006/relationships/image" Target="../media/image2.emf"/><Relationship Id="rId7" Type="http://schemas.openxmlformats.org/officeDocument/2006/relationships/image" Target="../media/image11.jpeg"/><Relationship Id="rId12"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4.png"/><Relationship Id="rId5" Type="http://schemas.openxmlformats.org/officeDocument/2006/relationships/image" Target="../media/image6.pn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image" Target="../media/image17.jpeg"/><Relationship Id="rId13" Type="http://schemas.openxmlformats.org/officeDocument/2006/relationships/image" Target="../media/image21.png"/><Relationship Id="rId3" Type="http://schemas.openxmlformats.org/officeDocument/2006/relationships/image" Target="../media/image2.emf"/><Relationship Id="rId7" Type="http://schemas.openxmlformats.org/officeDocument/2006/relationships/image" Target="../media/image10.png"/><Relationship Id="rId12" Type="http://schemas.openxmlformats.org/officeDocument/2006/relationships/image" Target="../media/image20.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image" Target="../media/image19.png"/><Relationship Id="rId5" Type="http://schemas.openxmlformats.org/officeDocument/2006/relationships/image" Target="../media/image5.png"/><Relationship Id="rId10" Type="http://schemas.openxmlformats.org/officeDocument/2006/relationships/image" Target="../media/image18.png"/><Relationship Id="rId4" Type="http://schemas.openxmlformats.org/officeDocument/2006/relationships/image" Target="../media/image4.png"/><Relationship Id="rId9" Type="http://schemas.openxmlformats.org/officeDocument/2006/relationships/image" Target="../media/image12.png"/><Relationship Id="rId14"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C20C8D1-66A5-4EEC-84D8-3E896C1F3D85}"/>
              </a:ext>
            </a:extLst>
          </p:cNvPr>
          <p:cNvSpPr txBox="1"/>
          <p:nvPr/>
        </p:nvSpPr>
        <p:spPr>
          <a:xfrm>
            <a:off x="252547" y="2168434"/>
            <a:ext cx="2486298" cy="1061829"/>
          </a:xfrm>
          <a:prstGeom prst="rect">
            <a:avLst/>
          </a:prstGeom>
          <a:noFill/>
          <a:ln w="19050">
            <a:solidFill>
              <a:schemeClr val="tx1"/>
            </a:solidFill>
          </a:ln>
        </p:spPr>
        <p:txBody>
          <a:bodyPr wrap="square" rtlCol="0">
            <a:spAutoFit/>
          </a:bodyPr>
          <a:lstStyle/>
          <a:p>
            <a:pPr algn="ctr"/>
            <a:r>
              <a:rPr lang="en-IN" sz="900" dirty="0" smtClean="0"/>
              <a:t>“</a:t>
            </a:r>
            <a:r>
              <a:rPr lang="en-IN" sz="900" i="1" dirty="0"/>
              <a:t>T</a:t>
            </a:r>
            <a:r>
              <a:rPr lang="en-IN" sz="900" i="1" dirty="0" smtClean="0"/>
              <a:t>ake a risk and keep testing because what works today wont work tomorrow but what worked yesterday may work again</a:t>
            </a:r>
            <a:r>
              <a:rPr lang="en-IN" sz="900" dirty="0" smtClean="0"/>
              <a:t>”</a:t>
            </a:r>
          </a:p>
          <a:p>
            <a:pPr algn="ctr"/>
            <a:endParaRPr lang="en-IN" sz="900" dirty="0"/>
          </a:p>
          <a:p>
            <a:pPr algn="ctr"/>
            <a:endParaRPr lang="en-IN" sz="900" dirty="0" smtClean="0"/>
          </a:p>
          <a:p>
            <a:pPr algn="ctr"/>
            <a:r>
              <a:rPr lang="en-IN" sz="900" dirty="0" smtClean="0"/>
              <a:t>”</a:t>
            </a:r>
            <a:r>
              <a:rPr lang="en-IN" sz="900" dirty="0"/>
              <a:t/>
            </a:r>
            <a:br>
              <a:rPr lang="en-IN" sz="900" dirty="0"/>
            </a:br>
            <a:endParaRPr lang="en-IN" sz="900" dirty="0"/>
          </a:p>
        </p:txBody>
      </p:sp>
      <p:sp>
        <p:nvSpPr>
          <p:cNvPr id="8" name="TextBox 7">
            <a:extLst>
              <a:ext uri="{FF2B5EF4-FFF2-40B4-BE49-F238E27FC236}">
                <a16:creationId xmlns:a16="http://schemas.microsoft.com/office/drawing/2014/main" id="{C9266DDD-6BC3-4CA0-8B40-71AB5330B983}"/>
              </a:ext>
            </a:extLst>
          </p:cNvPr>
          <p:cNvSpPr txBox="1"/>
          <p:nvPr/>
        </p:nvSpPr>
        <p:spPr>
          <a:xfrm>
            <a:off x="252547" y="2676263"/>
            <a:ext cx="2471058" cy="1785104"/>
          </a:xfrm>
          <a:prstGeom prst="rect">
            <a:avLst/>
          </a:prstGeom>
          <a:solidFill>
            <a:srgbClr val="FFFF00"/>
          </a:solidFill>
          <a:ln w="19050">
            <a:solidFill>
              <a:schemeClr val="tx1"/>
            </a:solidFill>
          </a:ln>
        </p:spPr>
        <p:txBody>
          <a:bodyPr wrap="square" rtlCol="0">
            <a:spAutoFit/>
          </a:bodyPr>
          <a:lstStyle/>
          <a:p>
            <a:r>
              <a:rPr lang="en-IN" sz="1000" b="1" u="sng" dirty="0"/>
              <a:t>Demography and Geography</a:t>
            </a:r>
            <a:r>
              <a:rPr lang="en-IN" sz="1000" dirty="0"/>
              <a:t/>
            </a:r>
            <a:br>
              <a:rPr lang="en-IN" sz="1000" dirty="0"/>
            </a:br>
            <a:r>
              <a:rPr lang="en-IN" sz="1000" b="1" i="1" dirty="0" smtClean="0"/>
              <a:t>Age</a:t>
            </a:r>
            <a:r>
              <a:rPr lang="en-IN" sz="1000" dirty="0" smtClean="0"/>
              <a:t>: 46</a:t>
            </a:r>
            <a:r>
              <a:rPr lang="en-IN" sz="1000" dirty="0"/>
              <a:t/>
            </a:r>
            <a:br>
              <a:rPr lang="en-IN" sz="1000" dirty="0"/>
            </a:br>
            <a:r>
              <a:rPr lang="en-IN" sz="1000" b="1" i="1" dirty="0"/>
              <a:t>Education</a:t>
            </a:r>
            <a:r>
              <a:rPr lang="en-IN" sz="1000" dirty="0" smtClean="0"/>
              <a:t>: </a:t>
            </a:r>
            <a:r>
              <a:rPr lang="en-IN" sz="1000" dirty="0" err="1" smtClean="0"/>
              <a:t>Msc</a:t>
            </a:r>
            <a:r>
              <a:rPr lang="en-IN" sz="1000" dirty="0" smtClean="0"/>
              <a:t> Economics</a:t>
            </a:r>
            <a:r>
              <a:rPr lang="en-IN" sz="1000" dirty="0"/>
              <a:t/>
            </a:r>
            <a:br>
              <a:rPr lang="en-IN" sz="1000" dirty="0"/>
            </a:br>
            <a:r>
              <a:rPr lang="en-IN" sz="1000" b="1" dirty="0"/>
              <a:t>Work</a:t>
            </a:r>
            <a:r>
              <a:rPr lang="en-IN" sz="1000" dirty="0" smtClean="0"/>
              <a:t>: Director in An Investment Org </a:t>
            </a:r>
          </a:p>
          <a:p>
            <a:r>
              <a:rPr lang="en-IN" sz="1000" b="1" i="1" dirty="0" smtClean="0"/>
              <a:t>Responsibility</a:t>
            </a:r>
            <a:r>
              <a:rPr lang="en-IN" sz="1000" dirty="0" smtClean="0"/>
              <a:t>:  Monitor the Day to day trading ,handling prestigious client profiles , Managing </a:t>
            </a:r>
            <a:r>
              <a:rPr lang="en-IN" sz="1000" dirty="0" err="1" smtClean="0"/>
              <a:t>ateam</a:t>
            </a:r>
            <a:r>
              <a:rPr lang="en-IN" sz="1000" dirty="0" smtClean="0"/>
              <a:t> of marketing ,stock </a:t>
            </a:r>
            <a:r>
              <a:rPr lang="en-IN" sz="1000" dirty="0" err="1" smtClean="0"/>
              <a:t>brokes,investment</a:t>
            </a:r>
            <a:r>
              <a:rPr lang="en-IN" sz="1000" dirty="0" smtClean="0"/>
              <a:t> consultants</a:t>
            </a:r>
          </a:p>
          <a:p>
            <a:r>
              <a:rPr lang="en-IN" sz="1000" b="1" i="1" dirty="0" smtClean="0"/>
              <a:t>Salary</a:t>
            </a:r>
            <a:r>
              <a:rPr lang="en-IN" sz="1000" dirty="0" smtClean="0"/>
              <a:t> : 8 Lakhs per Month</a:t>
            </a:r>
            <a:r>
              <a:rPr lang="en-IN" sz="1000" dirty="0"/>
              <a:t/>
            </a:r>
            <a:br>
              <a:rPr lang="en-IN" sz="1000" dirty="0"/>
            </a:br>
            <a:r>
              <a:rPr lang="en-IN" sz="1000" b="1" i="1" dirty="0"/>
              <a:t>Marital status</a:t>
            </a:r>
            <a:r>
              <a:rPr lang="en-IN" sz="1000" dirty="0" smtClean="0"/>
              <a:t>: married</a:t>
            </a:r>
            <a:r>
              <a:rPr lang="en-IN" sz="1000" dirty="0"/>
              <a:t/>
            </a:r>
            <a:br>
              <a:rPr lang="en-IN" sz="1000" dirty="0"/>
            </a:br>
            <a:r>
              <a:rPr lang="en-IN" sz="1000" b="1" i="1" dirty="0"/>
              <a:t>Location</a:t>
            </a:r>
            <a:r>
              <a:rPr lang="en-IN" sz="1000" dirty="0" smtClean="0"/>
              <a:t>: Delhi</a:t>
            </a:r>
            <a:endParaRPr lang="en-IN" sz="1000" dirty="0"/>
          </a:p>
        </p:txBody>
      </p:sp>
      <p:sp>
        <p:nvSpPr>
          <p:cNvPr id="9" name="TextBox 8">
            <a:extLst>
              <a:ext uri="{FF2B5EF4-FFF2-40B4-BE49-F238E27FC236}">
                <a16:creationId xmlns:a16="http://schemas.microsoft.com/office/drawing/2014/main" id="{4AF32084-518C-4DD7-A6DF-B128D03A71BF}"/>
              </a:ext>
            </a:extLst>
          </p:cNvPr>
          <p:cNvSpPr txBox="1"/>
          <p:nvPr/>
        </p:nvSpPr>
        <p:spPr>
          <a:xfrm>
            <a:off x="237307" y="4461368"/>
            <a:ext cx="2471059" cy="2400657"/>
          </a:xfrm>
          <a:prstGeom prst="rect">
            <a:avLst/>
          </a:prstGeom>
          <a:solidFill>
            <a:schemeClr val="accent2">
              <a:lumMod val="20000"/>
              <a:lumOff val="80000"/>
            </a:schemeClr>
          </a:solidFill>
          <a:ln w="19050">
            <a:solidFill>
              <a:schemeClr val="tx1"/>
            </a:solidFill>
          </a:ln>
        </p:spPr>
        <p:txBody>
          <a:bodyPr wrap="square" rtlCol="0">
            <a:spAutoFit/>
          </a:bodyPr>
          <a:lstStyle/>
          <a:p>
            <a:r>
              <a:rPr lang="en-IN" sz="1000" b="1" u="sng" dirty="0"/>
              <a:t>Psychographic details</a:t>
            </a:r>
          </a:p>
          <a:p>
            <a:endParaRPr lang="en-IN" sz="1000" b="1" u="sng" dirty="0"/>
          </a:p>
          <a:p>
            <a:r>
              <a:rPr lang="en-IN" sz="1000" b="1" dirty="0" smtClean="0">
                <a:solidFill>
                  <a:schemeClr val="accent5"/>
                </a:solidFill>
              </a:rPr>
              <a:t>Personality</a:t>
            </a:r>
            <a:r>
              <a:rPr lang="en-IN" sz="1000" dirty="0" smtClean="0"/>
              <a:t>: Expert on identifying market trends . Energetic and Good speaker. Very disciplined in his life. Always creates a positive atmosphere around him</a:t>
            </a:r>
            <a:r>
              <a:rPr lang="en-IN" sz="1000" dirty="0"/>
              <a:t/>
            </a:r>
            <a:br>
              <a:rPr lang="en-IN" sz="1000" dirty="0"/>
            </a:br>
            <a:r>
              <a:rPr lang="en-IN" sz="1000" dirty="0"/>
              <a:t/>
            </a:r>
            <a:br>
              <a:rPr lang="en-IN" sz="1000" dirty="0"/>
            </a:br>
            <a:r>
              <a:rPr lang="en-IN" sz="1000" b="1" dirty="0" smtClean="0">
                <a:solidFill>
                  <a:srgbClr val="00B050"/>
                </a:solidFill>
              </a:rPr>
              <a:t>Interests</a:t>
            </a:r>
            <a:r>
              <a:rPr lang="en-IN" sz="1000" dirty="0" smtClean="0"/>
              <a:t>: Stock Trading , Data Analytics, Spends time in Gym. Conduct podcast and also runs a vlogging channel on investments</a:t>
            </a:r>
            <a:r>
              <a:rPr lang="en-IN" sz="1000" dirty="0"/>
              <a:t/>
            </a:r>
            <a:br>
              <a:rPr lang="en-IN" sz="1000" dirty="0"/>
            </a:br>
            <a:r>
              <a:rPr lang="en-IN" sz="1000" dirty="0"/>
              <a:t/>
            </a:r>
            <a:br>
              <a:rPr lang="en-IN" sz="1000" dirty="0"/>
            </a:br>
            <a:r>
              <a:rPr lang="en-IN" sz="1000" b="1" dirty="0" smtClean="0">
                <a:solidFill>
                  <a:srgbClr val="002060"/>
                </a:solidFill>
              </a:rPr>
              <a:t>Lifestyle</a:t>
            </a:r>
            <a:r>
              <a:rPr lang="en-IN" sz="1000" dirty="0" smtClean="0"/>
              <a:t>: interest in luxury cars , Weekend dinner and lunch with family . Own a bungalow in South Delhi. Overseas holiday twice a year. Travels in Business Class</a:t>
            </a:r>
            <a:endParaRPr lang="en-IN" sz="1000" dirty="0"/>
          </a:p>
        </p:txBody>
      </p:sp>
      <p:sp>
        <p:nvSpPr>
          <p:cNvPr id="10" name="TextBox 9">
            <a:extLst>
              <a:ext uri="{FF2B5EF4-FFF2-40B4-BE49-F238E27FC236}">
                <a16:creationId xmlns:a16="http://schemas.microsoft.com/office/drawing/2014/main" id="{DEB1E08F-C19D-4207-8EC2-3E57A1C0FF25}"/>
              </a:ext>
            </a:extLst>
          </p:cNvPr>
          <p:cNvSpPr txBox="1"/>
          <p:nvPr/>
        </p:nvSpPr>
        <p:spPr>
          <a:xfrm>
            <a:off x="2738845" y="2168433"/>
            <a:ext cx="9305107" cy="1969770"/>
          </a:xfrm>
          <a:prstGeom prst="rect">
            <a:avLst/>
          </a:prstGeom>
          <a:solidFill>
            <a:schemeClr val="accent3">
              <a:lumMod val="60000"/>
              <a:lumOff val="40000"/>
            </a:schemeClr>
          </a:solidFill>
          <a:ln w="19050">
            <a:solidFill>
              <a:schemeClr val="tx1"/>
            </a:solidFill>
          </a:ln>
        </p:spPr>
        <p:txBody>
          <a:bodyPr wrap="square" rtlCol="0">
            <a:spAutoFit/>
          </a:bodyPr>
          <a:lstStyle/>
          <a:p>
            <a:r>
              <a:rPr lang="en-IN" sz="1050" b="1" u="sng" dirty="0"/>
              <a:t>Goals</a:t>
            </a:r>
            <a:r>
              <a:rPr lang="en-IN" sz="1000" dirty="0"/>
              <a:t/>
            </a:r>
            <a:br>
              <a:rPr lang="en-IN" sz="1000" dirty="0"/>
            </a:br>
            <a:r>
              <a:rPr lang="en-IN" sz="1100" b="1" i="1" dirty="0" smtClean="0"/>
              <a:t>Short-term:</a:t>
            </a:r>
          </a:p>
          <a:p>
            <a:pPr marL="171450" indent="-171450">
              <a:buFont typeface="Arial" panose="020B0604020202020204" pitchFamily="34" charset="0"/>
              <a:buChar char="•"/>
            </a:pPr>
            <a:r>
              <a:rPr lang="en-IN" sz="1000" b="1" i="1" dirty="0" smtClean="0"/>
              <a:t> </a:t>
            </a:r>
            <a:r>
              <a:rPr lang="en-IN" sz="1000" dirty="0" smtClean="0"/>
              <a:t>increase revenue by 150% in next 2 years.</a:t>
            </a:r>
          </a:p>
          <a:p>
            <a:pPr marL="171450" indent="-171450">
              <a:buFont typeface="Arial" panose="020B0604020202020204" pitchFamily="34" charset="0"/>
              <a:buChar char="•"/>
            </a:pPr>
            <a:r>
              <a:rPr lang="en-IN" sz="1000" dirty="0" smtClean="0"/>
              <a:t>Optimize processes to reduce unnecessary expenses</a:t>
            </a:r>
          </a:p>
          <a:p>
            <a:pPr marL="171450" indent="-171450">
              <a:buFont typeface="Arial" panose="020B0604020202020204" pitchFamily="34" charset="0"/>
              <a:buChar char="•"/>
            </a:pPr>
            <a:r>
              <a:rPr lang="en-IN" sz="1000" dirty="0" smtClean="0"/>
              <a:t>To keep the employee benefit program expenses within 25% with respect  to FY22</a:t>
            </a:r>
          </a:p>
          <a:p>
            <a:pPr marL="171450" indent="-171450">
              <a:buFont typeface="Arial" panose="020B0604020202020204" pitchFamily="34" charset="0"/>
              <a:buChar char="•"/>
            </a:pPr>
            <a:r>
              <a:rPr lang="en-IN" sz="1000" dirty="0" smtClean="0"/>
              <a:t>To bring in Automation in  development and deployment</a:t>
            </a:r>
          </a:p>
          <a:p>
            <a:endParaRPr lang="en-IN" sz="1000" b="1" i="1" dirty="0"/>
          </a:p>
          <a:p>
            <a:r>
              <a:rPr lang="en-IN" sz="1100" b="1" i="1" dirty="0" smtClean="0"/>
              <a:t>Long-term:</a:t>
            </a:r>
          </a:p>
          <a:p>
            <a:pPr marL="171450" indent="-171450">
              <a:buFont typeface="Arial" panose="020B0604020202020204" pitchFamily="34" charset="0"/>
              <a:buChar char="•"/>
            </a:pPr>
            <a:r>
              <a:rPr lang="en-IN" sz="1000" dirty="0" smtClean="0"/>
              <a:t>To increase Brand recognition and name recognition.</a:t>
            </a:r>
          </a:p>
          <a:p>
            <a:pPr marL="171450" indent="-171450">
              <a:buFont typeface="Arial" panose="020B0604020202020204" pitchFamily="34" charset="0"/>
              <a:buChar char="•"/>
            </a:pPr>
            <a:r>
              <a:rPr lang="en-IN" sz="1000" dirty="0" smtClean="0"/>
              <a:t>Achieve a market share of above 25% in Fintech space</a:t>
            </a:r>
          </a:p>
          <a:p>
            <a:pPr marL="171450" indent="-171450">
              <a:buFont typeface="Arial" panose="020B0604020202020204" pitchFamily="34" charset="0"/>
              <a:buChar char="•"/>
            </a:pPr>
            <a:r>
              <a:rPr lang="en-IN" sz="1000" dirty="0" smtClean="0"/>
              <a:t>Eyeing for Series A and B funding . </a:t>
            </a:r>
            <a:r>
              <a:rPr lang="en-IN" sz="1000" dirty="0" err="1" smtClean="0"/>
              <a:t>Onboard</a:t>
            </a:r>
            <a:r>
              <a:rPr lang="en-IN" sz="1000" dirty="0" smtClean="0"/>
              <a:t> VC investors</a:t>
            </a:r>
          </a:p>
          <a:p>
            <a:pPr marL="171450" indent="-171450">
              <a:buFont typeface="Arial" panose="020B0604020202020204" pitchFamily="34" charset="0"/>
              <a:buChar char="•"/>
            </a:pPr>
            <a:r>
              <a:rPr lang="en-IN" sz="1000" dirty="0" smtClean="0"/>
              <a:t>Maintain a reasonable cash Burn rate</a:t>
            </a:r>
          </a:p>
        </p:txBody>
      </p:sp>
      <p:sp>
        <p:nvSpPr>
          <p:cNvPr id="11" name="TextBox 10">
            <a:extLst>
              <a:ext uri="{FF2B5EF4-FFF2-40B4-BE49-F238E27FC236}">
                <a16:creationId xmlns:a16="http://schemas.microsoft.com/office/drawing/2014/main" id="{85F18F83-0F9A-480C-A049-4CEFAC5E3944}"/>
              </a:ext>
            </a:extLst>
          </p:cNvPr>
          <p:cNvSpPr txBox="1"/>
          <p:nvPr/>
        </p:nvSpPr>
        <p:spPr>
          <a:xfrm>
            <a:off x="7745148" y="2299620"/>
            <a:ext cx="4209544" cy="1938992"/>
          </a:xfrm>
          <a:prstGeom prst="rect">
            <a:avLst/>
          </a:prstGeom>
          <a:solidFill>
            <a:schemeClr val="accent4">
              <a:lumMod val="20000"/>
              <a:lumOff val="80000"/>
            </a:schemeClr>
          </a:solidFill>
          <a:ln w="6350">
            <a:solidFill>
              <a:schemeClr val="tx1"/>
            </a:solidFill>
          </a:ln>
        </p:spPr>
        <p:txBody>
          <a:bodyPr wrap="square" rtlCol="0">
            <a:spAutoFit/>
          </a:bodyPr>
          <a:lstStyle/>
          <a:p>
            <a:r>
              <a:rPr lang="en-IN" sz="1000" b="1" u="sng" dirty="0"/>
              <a:t>Life-goals</a:t>
            </a:r>
          </a:p>
          <a:p>
            <a:pPr marL="171450" indent="-171450">
              <a:buFont typeface="Arial" panose="020B0604020202020204" pitchFamily="34" charset="0"/>
              <a:buChar char="•"/>
            </a:pPr>
            <a:endParaRPr lang="en-IN" sz="1000" dirty="0"/>
          </a:p>
          <a:p>
            <a:pPr marL="171450" indent="-171450">
              <a:buFont typeface="Arial" panose="020B0604020202020204" pitchFamily="34" charset="0"/>
              <a:buChar char="•"/>
            </a:pPr>
            <a:r>
              <a:rPr lang="en-IN" sz="1000" dirty="0" smtClean="0"/>
              <a:t>Expand the brand overseas and penetrate US and Europe Market</a:t>
            </a:r>
            <a:r>
              <a:rPr lang="en-IN" sz="1000" dirty="0"/>
              <a:t/>
            </a:r>
            <a:br>
              <a:rPr lang="en-IN" sz="1000" dirty="0"/>
            </a:br>
            <a:endParaRPr lang="en-IN" sz="1000" dirty="0"/>
          </a:p>
          <a:p>
            <a:pPr marL="171450" indent="-171450">
              <a:buFont typeface="Arial" panose="020B0604020202020204" pitchFamily="34" charset="0"/>
              <a:buChar char="•"/>
            </a:pPr>
            <a:r>
              <a:rPr lang="en-IN" sz="1000" dirty="0" smtClean="0"/>
              <a:t>Open offices in metropolitan cities. Increase headcount to 5K</a:t>
            </a:r>
            <a:r>
              <a:rPr lang="en-IN" sz="1000" dirty="0"/>
              <a:t/>
            </a:r>
            <a:br>
              <a:rPr lang="en-IN" sz="1000" dirty="0"/>
            </a:br>
            <a:endParaRPr lang="en-IN" sz="1000" dirty="0"/>
          </a:p>
          <a:p>
            <a:pPr marL="171450" indent="-171450">
              <a:buFont typeface="Arial" panose="020B0604020202020204" pitchFamily="34" charset="0"/>
              <a:buChar char="•"/>
            </a:pPr>
            <a:r>
              <a:rPr lang="en-IN" sz="1000" dirty="0" smtClean="0"/>
              <a:t>To generate wealth for Middle class Indians   and people in unorganised sectors</a:t>
            </a:r>
            <a:r>
              <a:rPr lang="en-IN" sz="1000" dirty="0"/>
              <a:t/>
            </a:r>
            <a:br>
              <a:rPr lang="en-IN" sz="1000" dirty="0"/>
            </a:br>
            <a:endParaRPr lang="en-IN" sz="1000" dirty="0"/>
          </a:p>
          <a:p>
            <a:pPr marL="171450" indent="-171450">
              <a:buFont typeface="Arial" panose="020B0604020202020204" pitchFamily="34" charset="0"/>
              <a:buChar char="•"/>
            </a:pPr>
            <a:r>
              <a:rPr lang="en-IN" sz="1000" dirty="0" smtClean="0"/>
              <a:t>Segment leader in B2B and B2C market</a:t>
            </a:r>
            <a:r>
              <a:rPr lang="en-IN" sz="1000" dirty="0"/>
              <a:t/>
            </a:r>
            <a:br>
              <a:rPr lang="en-IN" sz="1000" dirty="0"/>
            </a:br>
            <a:endParaRPr lang="en-IN" sz="1000" dirty="0" smtClean="0"/>
          </a:p>
          <a:p>
            <a:pPr marL="171450" indent="-171450">
              <a:buFont typeface="Arial" panose="020B0604020202020204" pitchFamily="34" charset="0"/>
              <a:buChar char="•"/>
            </a:pPr>
            <a:endParaRPr lang="en-IN" sz="1000" dirty="0"/>
          </a:p>
        </p:txBody>
      </p:sp>
      <p:sp>
        <p:nvSpPr>
          <p:cNvPr id="12" name="TextBox 11">
            <a:extLst>
              <a:ext uri="{FF2B5EF4-FFF2-40B4-BE49-F238E27FC236}">
                <a16:creationId xmlns:a16="http://schemas.microsoft.com/office/drawing/2014/main" id="{0D3C2722-F27F-49D4-BD33-3E9101D7DB75}"/>
              </a:ext>
            </a:extLst>
          </p:cNvPr>
          <p:cNvSpPr txBox="1"/>
          <p:nvPr/>
        </p:nvSpPr>
        <p:spPr>
          <a:xfrm>
            <a:off x="8995058" y="252548"/>
            <a:ext cx="3048896" cy="1477328"/>
          </a:xfrm>
          <a:prstGeom prst="rect">
            <a:avLst/>
          </a:prstGeom>
          <a:noFill/>
          <a:ln w="19050">
            <a:solidFill>
              <a:schemeClr val="tx1"/>
            </a:solidFill>
          </a:ln>
        </p:spPr>
        <p:txBody>
          <a:bodyPr wrap="square" rtlCol="0">
            <a:spAutoFit/>
          </a:bodyPr>
          <a:lstStyle/>
          <a:p>
            <a:r>
              <a:rPr lang="en-IN" sz="1000" dirty="0"/>
              <a:t/>
            </a:r>
            <a:br>
              <a:rPr lang="en-IN" sz="1000" dirty="0"/>
            </a:br>
            <a:r>
              <a:rPr lang="en-IN" sz="1000" dirty="0"/>
              <a:t/>
            </a:r>
            <a:br>
              <a:rPr lang="en-IN" sz="1000" dirty="0"/>
            </a:br>
            <a:r>
              <a:rPr lang="en-IN" sz="1000" dirty="0"/>
              <a:t/>
            </a:r>
            <a:br>
              <a:rPr lang="en-IN" sz="1000" dirty="0"/>
            </a:br>
            <a:endParaRPr lang="en-IN" sz="1000" dirty="0" smtClean="0"/>
          </a:p>
          <a:p>
            <a:endParaRPr lang="en-IN" sz="1000" dirty="0"/>
          </a:p>
          <a:p>
            <a:endParaRPr lang="en-IN" sz="1000" dirty="0" smtClean="0"/>
          </a:p>
          <a:p>
            <a:endParaRPr lang="en-IN" sz="1000" dirty="0"/>
          </a:p>
          <a:p>
            <a:endParaRPr lang="en-IN" sz="1000" dirty="0" smtClean="0"/>
          </a:p>
          <a:p>
            <a:endParaRPr lang="en-IN" sz="1000" dirty="0"/>
          </a:p>
        </p:txBody>
      </p:sp>
      <p:sp>
        <p:nvSpPr>
          <p:cNvPr id="13" name="TextBox 12">
            <a:extLst>
              <a:ext uri="{FF2B5EF4-FFF2-40B4-BE49-F238E27FC236}">
                <a16:creationId xmlns:a16="http://schemas.microsoft.com/office/drawing/2014/main" id="{9AC1CA34-F86C-4840-A912-9C936A337DD4}"/>
              </a:ext>
            </a:extLst>
          </p:cNvPr>
          <p:cNvSpPr txBox="1"/>
          <p:nvPr/>
        </p:nvSpPr>
        <p:spPr>
          <a:xfrm>
            <a:off x="2099390" y="172234"/>
            <a:ext cx="6836788" cy="1938992"/>
          </a:xfrm>
          <a:prstGeom prst="rect">
            <a:avLst/>
          </a:prstGeom>
          <a:solidFill>
            <a:schemeClr val="accent1">
              <a:lumMod val="60000"/>
              <a:lumOff val="40000"/>
            </a:schemeClr>
          </a:solidFill>
          <a:ln w="19050">
            <a:solidFill>
              <a:schemeClr val="tx1"/>
            </a:solidFill>
          </a:ln>
        </p:spPr>
        <p:txBody>
          <a:bodyPr wrap="square" rtlCol="0">
            <a:spAutoFit/>
          </a:bodyPr>
          <a:lstStyle/>
          <a:p>
            <a:r>
              <a:rPr lang="en-IN" sz="1000" b="1" u="sng" dirty="0"/>
              <a:t>Bio</a:t>
            </a:r>
            <a:br>
              <a:rPr lang="en-IN" sz="1000" b="1" u="sng" dirty="0"/>
            </a:br>
            <a:r>
              <a:rPr lang="en-IN" sz="1000" b="1" u="sng" dirty="0"/>
              <a:t/>
            </a:r>
            <a:br>
              <a:rPr lang="en-IN" sz="1000" b="1" u="sng" dirty="0"/>
            </a:br>
            <a:r>
              <a:rPr lang="en-IN" sz="1000" dirty="0" smtClean="0"/>
              <a:t>Amit is a dedicated ,hard working finance professional having more than 20 years of experience in banking ,wealth management , Stock and Forex trading.  He owns a wealth management </a:t>
            </a:r>
            <a:r>
              <a:rPr lang="en-IN" sz="1000" dirty="0" err="1" smtClean="0"/>
              <a:t>startup</a:t>
            </a:r>
            <a:r>
              <a:rPr lang="en-IN" sz="1000" dirty="0" smtClean="0"/>
              <a:t> where his wife is also a partner cum </a:t>
            </a:r>
            <a:r>
              <a:rPr lang="en-IN" sz="1000" dirty="0" err="1" smtClean="0"/>
              <a:t>investor.His</a:t>
            </a:r>
            <a:r>
              <a:rPr lang="en-IN" sz="1000" dirty="0" smtClean="0"/>
              <a:t> </a:t>
            </a:r>
            <a:r>
              <a:rPr lang="en-IN" sz="1000" dirty="0" err="1" smtClean="0"/>
              <a:t>startup</a:t>
            </a:r>
            <a:r>
              <a:rPr lang="en-IN" sz="1000" dirty="0" smtClean="0"/>
              <a:t> </a:t>
            </a:r>
            <a:r>
              <a:rPr lang="en-IN" sz="1000" dirty="0"/>
              <a:t> </a:t>
            </a:r>
            <a:r>
              <a:rPr lang="en-IN" sz="1000" dirty="0" smtClean="0"/>
              <a:t>got a  Pre-seed funding of 5 million .He is eyeing to  diversify his business .He is planning to launch a mobile App that will help </a:t>
            </a:r>
            <a:r>
              <a:rPr lang="en-IN" sz="1000" dirty="0"/>
              <a:t>millennials to regulate their investment plans successfully. Amit and his team is looking to secure debit financing from bank.</a:t>
            </a:r>
            <a:r>
              <a:rPr lang="en-US" sz="1000" dirty="0"/>
              <a:t> </a:t>
            </a:r>
            <a:r>
              <a:rPr lang="en-US" sz="1000" dirty="0" smtClean="0"/>
              <a:t>The firm reported </a:t>
            </a:r>
            <a:r>
              <a:rPr lang="en-US" sz="1000" dirty="0"/>
              <a:t>a </a:t>
            </a:r>
            <a:r>
              <a:rPr lang="en-US" sz="1000" dirty="0" smtClean="0"/>
              <a:t>8% </a:t>
            </a:r>
            <a:r>
              <a:rPr lang="en-US" sz="1000" dirty="0"/>
              <a:t>rise in its net profit to INR </a:t>
            </a:r>
            <a:r>
              <a:rPr lang="en-US" sz="1000" dirty="0" smtClean="0"/>
              <a:t>33.1 </a:t>
            </a:r>
            <a:r>
              <a:rPr lang="en-US" sz="1000" dirty="0"/>
              <a:t>Cr in the financial year 2021-22 (FY22) from INR </a:t>
            </a:r>
            <a:r>
              <a:rPr lang="en-US" sz="1000" dirty="0" smtClean="0"/>
              <a:t>30.8 </a:t>
            </a:r>
            <a:r>
              <a:rPr lang="en-US" sz="1000" dirty="0"/>
              <a:t>Cr in FY21 as its sales more than doubled during the year. Total expenses also surged 80 % . total income jumped over </a:t>
            </a:r>
            <a:r>
              <a:rPr lang="en-US" sz="1000" dirty="0" smtClean="0"/>
              <a:t>1.2X.</a:t>
            </a:r>
            <a:r>
              <a:rPr lang="en-IN" sz="1000" dirty="0"/>
              <a:t/>
            </a:r>
            <a:br>
              <a:rPr lang="en-IN" sz="1000" dirty="0"/>
            </a:br>
            <a:endParaRPr lang="en-IN" sz="1000" dirty="0"/>
          </a:p>
          <a:p>
            <a:endParaRPr lang="en-IN" sz="1000" b="1" u="sng" dirty="0"/>
          </a:p>
          <a:p>
            <a:r>
              <a:rPr lang="en-IN" sz="1000" b="1" u="sng" dirty="0"/>
              <a:t/>
            </a:r>
            <a:br>
              <a:rPr lang="en-IN" sz="1000" b="1" u="sng" dirty="0"/>
            </a:br>
            <a:endParaRPr lang="en-IN" sz="1000" b="1" u="sng" dirty="0"/>
          </a:p>
        </p:txBody>
      </p:sp>
      <p:sp>
        <p:nvSpPr>
          <p:cNvPr id="14" name="TextBox 13">
            <a:extLst>
              <a:ext uri="{FF2B5EF4-FFF2-40B4-BE49-F238E27FC236}">
                <a16:creationId xmlns:a16="http://schemas.microsoft.com/office/drawing/2014/main" id="{030F9BBB-4541-449D-91B6-73E7AB8BEEA5}"/>
              </a:ext>
            </a:extLst>
          </p:cNvPr>
          <p:cNvSpPr txBox="1"/>
          <p:nvPr/>
        </p:nvSpPr>
        <p:spPr>
          <a:xfrm>
            <a:off x="9098277" y="4204687"/>
            <a:ext cx="2945675" cy="2554545"/>
          </a:xfrm>
          <a:prstGeom prst="rect">
            <a:avLst/>
          </a:prstGeom>
          <a:solidFill>
            <a:schemeClr val="accent6">
              <a:lumMod val="60000"/>
              <a:lumOff val="40000"/>
            </a:schemeClr>
          </a:solidFill>
          <a:ln w="19050">
            <a:solidFill>
              <a:schemeClr val="tx1"/>
            </a:solidFill>
          </a:ln>
        </p:spPr>
        <p:txBody>
          <a:bodyPr wrap="square" rtlCol="0">
            <a:spAutoFit/>
          </a:bodyPr>
          <a:lstStyle/>
          <a:p>
            <a:r>
              <a:rPr lang="en-IN" sz="1000" b="1" u="sng" dirty="0"/>
              <a:t>Marketing channels</a:t>
            </a:r>
            <a:br>
              <a:rPr lang="en-IN" sz="1000" b="1" u="sng" dirty="0"/>
            </a:br>
            <a:endParaRPr lang="en-IN" sz="1000" b="1" u="sng" dirty="0" smtClean="0"/>
          </a:p>
          <a:p>
            <a:pPr marL="171450" indent="-171450">
              <a:buFont typeface="Arial" panose="020B0604020202020204" pitchFamily="34" charset="0"/>
              <a:buChar char="•"/>
            </a:pPr>
            <a:r>
              <a:rPr lang="en-IN" sz="1000" b="1" dirty="0" smtClean="0"/>
              <a:t>Digital </a:t>
            </a:r>
            <a:r>
              <a:rPr lang="en-IN" sz="1000" b="1" dirty="0" err="1" smtClean="0"/>
              <a:t>Marketting</a:t>
            </a:r>
            <a:r>
              <a:rPr lang="en-IN" sz="1000" b="1" dirty="0" smtClean="0"/>
              <a:t> : Using digital webinars , Social Media, Web based advertising</a:t>
            </a:r>
          </a:p>
          <a:p>
            <a:endParaRPr lang="en-IN" sz="1000" b="1" dirty="0" smtClean="0"/>
          </a:p>
          <a:p>
            <a:pPr marL="171450" indent="-171450">
              <a:buFont typeface="Arial" panose="020B0604020202020204" pitchFamily="34" charset="0"/>
              <a:buChar char="•"/>
            </a:pPr>
            <a:r>
              <a:rPr lang="en-IN" sz="1000" b="1" dirty="0" smtClean="0"/>
              <a:t>Content marketing : Amit is tech </a:t>
            </a:r>
            <a:r>
              <a:rPr lang="en-IN" sz="1000" b="1" dirty="0" err="1" smtClean="0"/>
              <a:t>savy</a:t>
            </a:r>
            <a:r>
              <a:rPr lang="en-IN" sz="1000" b="1" dirty="0" smtClean="0"/>
              <a:t> so Uses Blog Posts ,E-Books being published .Regular </a:t>
            </a:r>
            <a:r>
              <a:rPr lang="en-IN" sz="1000" b="1" dirty="0" err="1" smtClean="0"/>
              <a:t>newslaters</a:t>
            </a:r>
            <a:r>
              <a:rPr lang="en-IN" sz="1000" b="1" dirty="0" smtClean="0"/>
              <a:t> published in </a:t>
            </a:r>
            <a:r>
              <a:rPr lang="en-IN" sz="1000" b="1" dirty="0" err="1" smtClean="0"/>
              <a:t>linkedin</a:t>
            </a:r>
            <a:r>
              <a:rPr lang="en-IN" sz="1000" b="1" dirty="0" smtClean="0"/>
              <a:t> and digital platform</a:t>
            </a:r>
          </a:p>
          <a:p>
            <a:pPr marL="171450" indent="-171450">
              <a:buFont typeface="Arial" panose="020B0604020202020204" pitchFamily="34" charset="0"/>
              <a:buChar char="•"/>
            </a:pPr>
            <a:endParaRPr lang="en-IN" sz="1000" b="1" dirty="0" smtClean="0"/>
          </a:p>
          <a:p>
            <a:pPr marL="171450" indent="-171450">
              <a:buFont typeface="Arial" panose="020B0604020202020204" pitchFamily="34" charset="0"/>
              <a:buChar char="•"/>
            </a:pPr>
            <a:r>
              <a:rPr lang="en-IN" sz="1000" b="1" dirty="0" smtClean="0"/>
              <a:t>Loyalty Program: To attract new consumers discount and gift voucher for platform subscription and new user registration</a:t>
            </a:r>
          </a:p>
          <a:p>
            <a:endParaRPr lang="en-IN" sz="1000" b="1" dirty="0" smtClean="0"/>
          </a:p>
          <a:p>
            <a:pPr marL="171450" indent="-171450">
              <a:buFont typeface="Arial" panose="020B0604020202020204" pitchFamily="34" charset="0"/>
              <a:buChar char="•"/>
            </a:pPr>
            <a:r>
              <a:rPr lang="en-IN" sz="1000" b="1" dirty="0" smtClean="0"/>
              <a:t>Cross Promotion: Event cross promotion ,in brand cross promotion proves to be helpful</a:t>
            </a:r>
            <a:endParaRPr lang="en-IN" sz="1000" dirty="0"/>
          </a:p>
        </p:txBody>
      </p:sp>
      <p:sp>
        <p:nvSpPr>
          <p:cNvPr id="15" name="TextBox 14">
            <a:extLst>
              <a:ext uri="{FF2B5EF4-FFF2-40B4-BE49-F238E27FC236}">
                <a16:creationId xmlns:a16="http://schemas.microsoft.com/office/drawing/2014/main" id="{6A5DC3C7-DE40-47AC-8E2D-7092796970C3}"/>
              </a:ext>
            </a:extLst>
          </p:cNvPr>
          <p:cNvSpPr txBox="1"/>
          <p:nvPr/>
        </p:nvSpPr>
        <p:spPr>
          <a:xfrm>
            <a:off x="6541835" y="4204687"/>
            <a:ext cx="2541203" cy="2554545"/>
          </a:xfrm>
          <a:prstGeom prst="rect">
            <a:avLst/>
          </a:prstGeom>
          <a:solidFill>
            <a:schemeClr val="bg2">
              <a:lumMod val="75000"/>
            </a:schemeClr>
          </a:solidFill>
          <a:ln w="19050">
            <a:solidFill>
              <a:schemeClr val="tx1"/>
            </a:solidFill>
          </a:ln>
        </p:spPr>
        <p:txBody>
          <a:bodyPr wrap="square" rtlCol="0">
            <a:spAutoFit/>
          </a:bodyPr>
          <a:lstStyle/>
          <a:p>
            <a:pPr fontAlgn="auto"/>
            <a:r>
              <a:rPr lang="en-IN" sz="1000" b="1" u="sng" dirty="0"/>
              <a:t>Influencers and brands</a:t>
            </a:r>
            <a:br>
              <a:rPr lang="en-IN" sz="1000" b="1" u="sng" dirty="0"/>
            </a:br>
            <a:r>
              <a:rPr lang="en-IN" sz="1000" dirty="0"/>
              <a:t/>
            </a:r>
            <a:br>
              <a:rPr lang="en-IN" sz="1000" dirty="0"/>
            </a:br>
            <a:r>
              <a:rPr lang="en-IN" sz="1000" dirty="0"/>
              <a:t/>
            </a:r>
            <a:br>
              <a:rPr lang="en-IN" sz="1000" dirty="0"/>
            </a:br>
            <a:r>
              <a:rPr lang="en-IN" sz="1000" dirty="0" smtClean="0"/>
              <a:t>           </a:t>
            </a:r>
          </a:p>
          <a:p>
            <a:pPr fontAlgn="auto"/>
            <a:endParaRPr lang="en-IN" sz="1000" dirty="0"/>
          </a:p>
          <a:p>
            <a:pPr fontAlgn="auto"/>
            <a:endParaRPr lang="en-IN" sz="1000" dirty="0" smtClean="0"/>
          </a:p>
          <a:p>
            <a:pPr fontAlgn="auto"/>
            <a:endParaRPr lang="en-IN" sz="1000" dirty="0"/>
          </a:p>
          <a:p>
            <a:pPr fontAlgn="auto"/>
            <a:endParaRPr lang="en-IN" sz="1000" dirty="0" smtClean="0"/>
          </a:p>
          <a:p>
            <a:pPr fontAlgn="auto"/>
            <a:endParaRPr lang="en-IN" sz="1000" dirty="0"/>
          </a:p>
          <a:p>
            <a:pPr fontAlgn="auto"/>
            <a:endParaRPr lang="en-IN" sz="1000" dirty="0" smtClean="0"/>
          </a:p>
          <a:p>
            <a:pPr fontAlgn="auto"/>
            <a:endParaRPr lang="en-IN" sz="1000" dirty="0"/>
          </a:p>
          <a:p>
            <a:pPr fontAlgn="auto"/>
            <a:endParaRPr lang="en-IN" sz="1000" dirty="0" smtClean="0"/>
          </a:p>
          <a:p>
            <a:pPr fontAlgn="auto"/>
            <a:endParaRPr lang="en-IN" sz="1000" dirty="0"/>
          </a:p>
          <a:p>
            <a:pPr fontAlgn="auto"/>
            <a:endParaRPr lang="en-IN" sz="1000" dirty="0" smtClean="0"/>
          </a:p>
          <a:p>
            <a:pPr fontAlgn="auto"/>
            <a:endParaRPr lang="en-IN" sz="1000" dirty="0" smtClean="0"/>
          </a:p>
          <a:p>
            <a:pPr fontAlgn="auto"/>
            <a:endParaRPr lang="en-IN" sz="1000" dirty="0"/>
          </a:p>
        </p:txBody>
      </p:sp>
      <p:sp>
        <p:nvSpPr>
          <p:cNvPr id="16" name="TextBox 15">
            <a:extLst>
              <a:ext uri="{FF2B5EF4-FFF2-40B4-BE49-F238E27FC236}">
                <a16:creationId xmlns:a16="http://schemas.microsoft.com/office/drawing/2014/main" id="{2BB19566-0053-4D7A-BF13-6A8FE9163D6F}"/>
              </a:ext>
            </a:extLst>
          </p:cNvPr>
          <p:cNvSpPr txBox="1"/>
          <p:nvPr/>
        </p:nvSpPr>
        <p:spPr>
          <a:xfrm>
            <a:off x="2743200" y="4107425"/>
            <a:ext cx="3772307" cy="2723823"/>
          </a:xfrm>
          <a:prstGeom prst="rect">
            <a:avLst/>
          </a:prstGeom>
          <a:solidFill>
            <a:schemeClr val="accent6">
              <a:lumMod val="20000"/>
              <a:lumOff val="80000"/>
            </a:schemeClr>
          </a:solidFill>
          <a:ln w="19050">
            <a:solidFill>
              <a:schemeClr val="tx1"/>
            </a:solidFill>
          </a:ln>
        </p:spPr>
        <p:txBody>
          <a:bodyPr wrap="square" rtlCol="0">
            <a:spAutoFit/>
          </a:bodyPr>
          <a:lstStyle/>
          <a:p>
            <a:r>
              <a:rPr lang="en-IN" sz="1050" b="1" u="sng" dirty="0" smtClean="0">
                <a:solidFill>
                  <a:srgbClr val="FF0000"/>
                </a:solidFill>
              </a:rPr>
              <a:t>Frustrations :</a:t>
            </a:r>
            <a:endParaRPr lang="en-IN" sz="1050" b="1" dirty="0" smtClean="0">
              <a:solidFill>
                <a:srgbClr val="FF0000"/>
              </a:solidFill>
            </a:endParaRPr>
          </a:p>
          <a:p>
            <a:pPr marL="171450" indent="-171450">
              <a:buFont typeface="Arial" panose="020B0604020202020204" pitchFamily="34" charset="0"/>
              <a:buChar char="•"/>
            </a:pPr>
            <a:r>
              <a:rPr lang="en-IN" sz="1000" dirty="0" smtClean="0"/>
              <a:t>Amit is apprehensive about missing out on VC Funding</a:t>
            </a:r>
          </a:p>
          <a:p>
            <a:pPr marL="171450" indent="-171450">
              <a:buFont typeface="Arial" panose="020B0604020202020204" pitchFamily="34" charset="0"/>
              <a:buChar char="•"/>
            </a:pPr>
            <a:r>
              <a:rPr lang="en-US" sz="1000" dirty="0" smtClean="0"/>
              <a:t>The </a:t>
            </a:r>
            <a:r>
              <a:rPr lang="en-US" sz="1000" dirty="0"/>
              <a:t>issue of angel tax continues to impede the </a:t>
            </a:r>
            <a:r>
              <a:rPr lang="en-US" sz="1000" dirty="0" smtClean="0"/>
              <a:t>growth</a:t>
            </a:r>
          </a:p>
          <a:p>
            <a:pPr marL="171450" indent="-171450">
              <a:buFont typeface="Arial" panose="020B0604020202020204" pitchFamily="34" charset="0"/>
              <a:buChar char="•"/>
            </a:pPr>
            <a:r>
              <a:rPr lang="en-US" sz="1000" dirty="0" smtClean="0"/>
              <a:t>Migrating the tech stack to Cloud and bring  Azure </a:t>
            </a:r>
            <a:r>
              <a:rPr lang="en-US" sz="1000" dirty="0" err="1" smtClean="0"/>
              <a:t>kubernetes</a:t>
            </a:r>
            <a:r>
              <a:rPr lang="en-US" sz="1000" dirty="0" smtClean="0"/>
              <a:t> cluster to build infra</a:t>
            </a:r>
            <a:endParaRPr lang="en-IN" sz="1000" dirty="0" smtClean="0"/>
          </a:p>
          <a:p>
            <a:pPr marL="171450" indent="-171450">
              <a:buFont typeface="Arial" panose="020B0604020202020204" pitchFamily="34" charset="0"/>
              <a:buChar char="•"/>
            </a:pPr>
            <a:r>
              <a:rPr lang="en-IN" sz="1000" dirty="0" smtClean="0"/>
              <a:t>Apprehensive in missing out on adequate data which might in turn benefit his competitors</a:t>
            </a:r>
          </a:p>
          <a:p>
            <a:pPr marL="171450" indent="-171450">
              <a:buFont typeface="Arial" panose="020B0604020202020204" pitchFamily="34" charset="0"/>
              <a:buChar char="•"/>
            </a:pPr>
            <a:r>
              <a:rPr lang="en-IN" sz="1000" dirty="0" smtClean="0"/>
              <a:t>SVB being the source of reliable capital for Amit the sudden shutdown of SVB  Amit is now in a huddle as share value has dropped 3 %</a:t>
            </a:r>
          </a:p>
          <a:p>
            <a:r>
              <a:rPr lang="en-IN" sz="1050" b="1" u="sng" dirty="0" smtClean="0">
                <a:solidFill>
                  <a:schemeClr val="accent5">
                    <a:lumMod val="75000"/>
                  </a:schemeClr>
                </a:solidFill>
              </a:rPr>
              <a:t>Needs </a:t>
            </a:r>
          </a:p>
          <a:p>
            <a:pPr marL="171450" indent="-171450">
              <a:buFont typeface="Arial" panose="020B0604020202020204" pitchFamily="34" charset="0"/>
              <a:buChar char="•"/>
            </a:pPr>
            <a:r>
              <a:rPr lang="en-IN" sz="1000" dirty="0" smtClean="0"/>
              <a:t>Reporting and Analytics Tool to capture market trends , </a:t>
            </a:r>
            <a:r>
              <a:rPr lang="en-IN" sz="1000" dirty="0" err="1" smtClean="0"/>
              <a:t>realtime</a:t>
            </a:r>
            <a:r>
              <a:rPr lang="en-IN" sz="1000" dirty="0" smtClean="0"/>
              <a:t> stats and User behaviour</a:t>
            </a:r>
          </a:p>
          <a:p>
            <a:pPr marL="171450" indent="-171450">
              <a:buFont typeface="Arial" panose="020B0604020202020204" pitchFamily="34" charset="0"/>
              <a:buChar char="•"/>
            </a:pPr>
            <a:r>
              <a:rPr lang="en-IN" sz="1000" dirty="0" smtClean="0"/>
              <a:t>Visualisation tool to create customer segments and analyse their needs as they are looking to develop new market and also penetrate existing market</a:t>
            </a:r>
          </a:p>
          <a:p>
            <a:pPr marL="171450" indent="-171450">
              <a:buFont typeface="Arial" panose="020B0604020202020204" pitchFamily="34" charset="0"/>
              <a:buChar char="•"/>
            </a:pPr>
            <a:r>
              <a:rPr lang="en-IN" sz="1000" dirty="0" smtClean="0"/>
              <a:t>Signup with Azure Cloud to </a:t>
            </a:r>
            <a:r>
              <a:rPr lang="en-IN" sz="1000" smtClean="0"/>
              <a:t>optimize infra</a:t>
            </a:r>
            <a:endParaRPr lang="en-IN" sz="1000" dirty="0"/>
          </a:p>
        </p:txBody>
      </p:sp>
      <p:pic>
        <p:nvPicPr>
          <p:cNvPr id="4" name="Picture 3" descr="Icon&#10;&#10;Description automatically generated">
            <a:extLst>
              <a:ext uri="{FF2B5EF4-FFF2-40B4-BE49-F238E27FC236}">
                <a16:creationId xmlns:a16="http://schemas.microsoft.com/office/drawing/2014/main" id="{C176DE13-13C3-4346-86DD-B7F72EE1CA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547" y="161839"/>
            <a:ext cx="1787964" cy="1785104"/>
          </a:xfrm>
          <a:prstGeom prst="rect">
            <a:avLst/>
          </a:prstGeom>
        </p:spPr>
      </p:pic>
      <p:pic>
        <p:nvPicPr>
          <p:cNvPr id="2" name="Picture 1"/>
          <p:cNvPicPr>
            <a:picLocks noChangeAspect="1"/>
          </p:cNvPicPr>
          <p:nvPr/>
        </p:nvPicPr>
        <p:blipFill>
          <a:blip r:embed="rId3"/>
          <a:stretch>
            <a:fillRect/>
          </a:stretch>
        </p:blipFill>
        <p:spPr>
          <a:xfrm>
            <a:off x="193668" y="93406"/>
            <a:ext cx="1846843" cy="1832347"/>
          </a:xfrm>
          <a:prstGeom prst="rect">
            <a:avLst/>
          </a:prstGeom>
        </p:spPr>
      </p:pic>
      <p:sp>
        <p:nvSpPr>
          <p:cNvPr id="5" name="TextBox 4"/>
          <p:cNvSpPr txBox="1"/>
          <p:nvPr/>
        </p:nvSpPr>
        <p:spPr>
          <a:xfrm>
            <a:off x="252547" y="104202"/>
            <a:ext cx="890453" cy="24622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000" dirty="0" smtClean="0"/>
              <a:t>Amit Verma</a:t>
            </a:r>
            <a:endParaRPr lang="en-US" sz="1000" dirty="0"/>
          </a:p>
        </p:txBody>
      </p:sp>
      <p:pic>
        <p:nvPicPr>
          <p:cNvPr id="1026" name="Picture 2" descr="https://encrypted-tbn2.gstatic.com/images?q=tbn:ANd9GcS0U5a32I81EyodYLVvHBNs7GSlBgmag51JRMz_0RQ2DqthEDK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6624084" y="4461367"/>
            <a:ext cx="334634" cy="44617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5"/>
          <a:stretch>
            <a:fillRect/>
          </a:stretch>
        </p:blipFill>
        <p:spPr>
          <a:xfrm>
            <a:off x="7136597" y="4461367"/>
            <a:ext cx="615451" cy="412017"/>
          </a:xfrm>
          <a:prstGeom prst="rect">
            <a:avLst/>
          </a:prstGeom>
        </p:spPr>
      </p:pic>
      <p:sp>
        <p:nvSpPr>
          <p:cNvPr id="17" name="AutoShape 6" descr="jeff bezos from en.wikipedia.or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8" name="Picture 17"/>
          <p:cNvPicPr>
            <a:picLocks noChangeAspect="1"/>
          </p:cNvPicPr>
          <p:nvPr/>
        </p:nvPicPr>
        <p:blipFill>
          <a:blip r:embed="rId6"/>
          <a:stretch>
            <a:fillRect/>
          </a:stretch>
        </p:blipFill>
        <p:spPr>
          <a:xfrm>
            <a:off x="7894976" y="4446309"/>
            <a:ext cx="429683" cy="429683"/>
          </a:xfrm>
          <a:prstGeom prst="rect">
            <a:avLst/>
          </a:prstGeom>
        </p:spPr>
      </p:pic>
      <p:pic>
        <p:nvPicPr>
          <p:cNvPr id="19" name="Picture 18"/>
          <p:cNvPicPr>
            <a:picLocks noChangeAspect="1"/>
          </p:cNvPicPr>
          <p:nvPr/>
        </p:nvPicPr>
        <p:blipFill>
          <a:blip r:embed="rId7"/>
          <a:stretch>
            <a:fillRect/>
          </a:stretch>
        </p:blipFill>
        <p:spPr>
          <a:xfrm>
            <a:off x="6624084" y="5518012"/>
            <a:ext cx="512513" cy="512513"/>
          </a:xfrm>
          <a:prstGeom prst="rect">
            <a:avLst/>
          </a:prstGeom>
        </p:spPr>
      </p:pic>
      <p:pic>
        <p:nvPicPr>
          <p:cNvPr id="20" name="Picture 19"/>
          <p:cNvPicPr>
            <a:picLocks noChangeAspect="1"/>
          </p:cNvPicPr>
          <p:nvPr/>
        </p:nvPicPr>
        <p:blipFill>
          <a:blip r:embed="rId8"/>
          <a:stretch>
            <a:fillRect/>
          </a:stretch>
        </p:blipFill>
        <p:spPr>
          <a:xfrm>
            <a:off x="8442336" y="4422236"/>
            <a:ext cx="451148" cy="451148"/>
          </a:xfrm>
          <a:prstGeom prst="rect">
            <a:avLst/>
          </a:prstGeom>
        </p:spPr>
      </p:pic>
      <p:pic>
        <p:nvPicPr>
          <p:cNvPr id="21" name="Picture 20"/>
          <p:cNvPicPr>
            <a:picLocks noChangeAspect="1"/>
          </p:cNvPicPr>
          <p:nvPr/>
        </p:nvPicPr>
        <p:blipFill>
          <a:blip r:embed="rId9"/>
          <a:stretch>
            <a:fillRect/>
          </a:stretch>
        </p:blipFill>
        <p:spPr>
          <a:xfrm>
            <a:off x="7283189" y="5526157"/>
            <a:ext cx="506626" cy="506626"/>
          </a:xfrm>
          <a:prstGeom prst="rect">
            <a:avLst/>
          </a:prstGeom>
        </p:spPr>
      </p:pic>
      <p:pic>
        <p:nvPicPr>
          <p:cNvPr id="22" name="Picture 21"/>
          <p:cNvPicPr>
            <a:picLocks noChangeAspect="1"/>
          </p:cNvPicPr>
          <p:nvPr/>
        </p:nvPicPr>
        <p:blipFill>
          <a:blip r:embed="rId10"/>
          <a:stretch>
            <a:fillRect/>
          </a:stretch>
        </p:blipFill>
        <p:spPr>
          <a:xfrm>
            <a:off x="8016081" y="5628195"/>
            <a:ext cx="653786" cy="402330"/>
          </a:xfrm>
          <a:prstGeom prst="rect">
            <a:avLst/>
          </a:prstGeom>
        </p:spPr>
      </p:pic>
      <p:pic>
        <p:nvPicPr>
          <p:cNvPr id="23" name="Picture 22"/>
          <p:cNvPicPr>
            <a:picLocks noChangeAspect="1"/>
          </p:cNvPicPr>
          <p:nvPr/>
        </p:nvPicPr>
        <p:blipFill>
          <a:blip r:embed="rId11"/>
          <a:stretch>
            <a:fillRect/>
          </a:stretch>
        </p:blipFill>
        <p:spPr>
          <a:xfrm>
            <a:off x="7278973" y="6268979"/>
            <a:ext cx="946150" cy="251798"/>
          </a:xfrm>
          <a:prstGeom prst="rect">
            <a:avLst/>
          </a:prstGeom>
        </p:spPr>
      </p:pic>
      <p:graphicFrame>
        <p:nvGraphicFramePr>
          <p:cNvPr id="34" name="Table 33"/>
          <p:cNvGraphicFramePr>
            <a:graphicFrameLocks noGrp="1"/>
          </p:cNvGraphicFramePr>
          <p:nvPr>
            <p:extLst>
              <p:ext uri="{D42A27DB-BD31-4B8C-83A1-F6EECF244321}">
                <p14:modId xmlns:p14="http://schemas.microsoft.com/office/powerpoint/2010/main" val="3783569291"/>
              </p:ext>
            </p:extLst>
          </p:nvPr>
        </p:nvGraphicFramePr>
        <p:xfrm>
          <a:off x="8995057" y="252546"/>
          <a:ext cx="3048894" cy="1785108"/>
        </p:xfrm>
        <a:graphic>
          <a:graphicData uri="http://schemas.openxmlformats.org/drawingml/2006/table">
            <a:tbl>
              <a:tblPr firstRow="1" bandRow="1">
                <a:tableStyleId>{5C22544A-7EE6-4342-B048-85BDC9FD1C3A}</a:tableStyleId>
              </a:tblPr>
              <a:tblGrid>
                <a:gridCol w="1524447">
                  <a:extLst>
                    <a:ext uri="{9D8B030D-6E8A-4147-A177-3AD203B41FA5}">
                      <a16:colId xmlns:a16="http://schemas.microsoft.com/office/drawing/2014/main" val="991010134"/>
                    </a:ext>
                  </a:extLst>
                </a:gridCol>
                <a:gridCol w="1524447">
                  <a:extLst>
                    <a:ext uri="{9D8B030D-6E8A-4147-A177-3AD203B41FA5}">
                      <a16:colId xmlns:a16="http://schemas.microsoft.com/office/drawing/2014/main" val="968367868"/>
                    </a:ext>
                  </a:extLst>
                </a:gridCol>
              </a:tblGrid>
              <a:tr h="297518">
                <a:tc gridSpan="2">
                  <a:txBody>
                    <a:bodyPr/>
                    <a:lstStyle/>
                    <a:p>
                      <a:r>
                        <a:rPr lang="en-IN" sz="900" b="1" u="sng" dirty="0" smtClean="0"/>
                        <a:t>Motivations</a:t>
                      </a:r>
                      <a:r>
                        <a:rPr lang="en-IN" sz="900" dirty="0" smtClean="0"/>
                        <a:t> [rank 1 for high, 5 for low]</a:t>
                      </a:r>
                      <a:endParaRPr lang="en-US" sz="900" dirty="0"/>
                    </a:p>
                  </a:txBody>
                  <a:tcPr/>
                </a:tc>
                <a:tc hMerge="1">
                  <a:txBody>
                    <a:bodyPr/>
                    <a:lstStyle/>
                    <a:p>
                      <a:endParaRPr lang="en-US" sz="900" dirty="0"/>
                    </a:p>
                  </a:txBody>
                  <a:tcPr/>
                </a:tc>
                <a:extLst>
                  <a:ext uri="{0D108BD9-81ED-4DB2-BD59-A6C34878D82A}">
                    <a16:rowId xmlns:a16="http://schemas.microsoft.com/office/drawing/2014/main" val="3542912228"/>
                  </a:ext>
                </a:extLst>
              </a:tr>
              <a:tr h="297518">
                <a:tc>
                  <a:txBody>
                    <a:bodyPr/>
                    <a:lstStyle/>
                    <a:p>
                      <a:r>
                        <a:rPr lang="en-US" sz="900" dirty="0" smtClean="0"/>
                        <a:t>Incentive</a:t>
                      </a:r>
                      <a:endParaRPr lang="en-US" sz="900" dirty="0"/>
                    </a:p>
                  </a:txBody>
                  <a:tcPr/>
                </a:tc>
                <a:tc>
                  <a:txBody>
                    <a:bodyPr/>
                    <a:lstStyle/>
                    <a:p>
                      <a:r>
                        <a:rPr lang="en-US" sz="900" dirty="0" smtClean="0"/>
                        <a:t>1</a:t>
                      </a:r>
                      <a:endParaRPr lang="en-US" sz="900" dirty="0"/>
                    </a:p>
                  </a:txBody>
                  <a:tcPr/>
                </a:tc>
                <a:extLst>
                  <a:ext uri="{0D108BD9-81ED-4DB2-BD59-A6C34878D82A}">
                    <a16:rowId xmlns:a16="http://schemas.microsoft.com/office/drawing/2014/main" val="1761173103"/>
                  </a:ext>
                </a:extLst>
              </a:tr>
              <a:tr h="297518">
                <a:tc>
                  <a:txBody>
                    <a:bodyPr/>
                    <a:lstStyle/>
                    <a:p>
                      <a:r>
                        <a:rPr lang="en-US" sz="900" dirty="0" smtClean="0"/>
                        <a:t>Accurate</a:t>
                      </a:r>
                      <a:r>
                        <a:rPr lang="en-US" sz="900" baseline="0" dirty="0" smtClean="0"/>
                        <a:t> Data</a:t>
                      </a:r>
                      <a:endParaRPr lang="en-US" sz="900" dirty="0"/>
                    </a:p>
                  </a:txBody>
                  <a:tcPr/>
                </a:tc>
                <a:tc>
                  <a:txBody>
                    <a:bodyPr/>
                    <a:lstStyle/>
                    <a:p>
                      <a:r>
                        <a:rPr lang="en-US" sz="900" dirty="0" smtClean="0"/>
                        <a:t>1</a:t>
                      </a:r>
                      <a:endParaRPr lang="en-US" sz="900" dirty="0"/>
                    </a:p>
                  </a:txBody>
                  <a:tcPr/>
                </a:tc>
                <a:extLst>
                  <a:ext uri="{0D108BD9-81ED-4DB2-BD59-A6C34878D82A}">
                    <a16:rowId xmlns:a16="http://schemas.microsoft.com/office/drawing/2014/main" val="1979778592"/>
                  </a:ext>
                </a:extLst>
              </a:tr>
              <a:tr h="297518">
                <a:tc>
                  <a:txBody>
                    <a:bodyPr/>
                    <a:lstStyle/>
                    <a:p>
                      <a:r>
                        <a:rPr lang="en-US" sz="900" dirty="0" smtClean="0"/>
                        <a:t>Time Efficiency</a:t>
                      </a:r>
                      <a:endParaRPr lang="en-US" sz="900" dirty="0"/>
                    </a:p>
                  </a:txBody>
                  <a:tcPr/>
                </a:tc>
                <a:tc>
                  <a:txBody>
                    <a:bodyPr/>
                    <a:lstStyle/>
                    <a:p>
                      <a:r>
                        <a:rPr lang="en-US" sz="900" dirty="0" smtClean="0"/>
                        <a:t>2</a:t>
                      </a:r>
                      <a:endParaRPr lang="en-US" sz="900" dirty="0"/>
                    </a:p>
                  </a:txBody>
                  <a:tcPr/>
                </a:tc>
                <a:extLst>
                  <a:ext uri="{0D108BD9-81ED-4DB2-BD59-A6C34878D82A}">
                    <a16:rowId xmlns:a16="http://schemas.microsoft.com/office/drawing/2014/main" val="3766865191"/>
                  </a:ext>
                </a:extLst>
              </a:tr>
              <a:tr h="297518">
                <a:tc>
                  <a:txBody>
                    <a:bodyPr/>
                    <a:lstStyle/>
                    <a:p>
                      <a:r>
                        <a:rPr lang="en-US" sz="900" dirty="0" smtClean="0"/>
                        <a:t>Ease</a:t>
                      </a:r>
                      <a:r>
                        <a:rPr lang="en-US" sz="900" baseline="0" dirty="0" smtClean="0"/>
                        <a:t> Of Operations</a:t>
                      </a:r>
                      <a:endParaRPr lang="en-US" sz="900" dirty="0"/>
                    </a:p>
                  </a:txBody>
                  <a:tcPr/>
                </a:tc>
                <a:tc>
                  <a:txBody>
                    <a:bodyPr/>
                    <a:lstStyle/>
                    <a:p>
                      <a:r>
                        <a:rPr lang="en-US" sz="900" dirty="0" smtClean="0"/>
                        <a:t>2</a:t>
                      </a:r>
                      <a:endParaRPr lang="en-US" sz="900" dirty="0"/>
                    </a:p>
                  </a:txBody>
                  <a:tcPr/>
                </a:tc>
                <a:extLst>
                  <a:ext uri="{0D108BD9-81ED-4DB2-BD59-A6C34878D82A}">
                    <a16:rowId xmlns:a16="http://schemas.microsoft.com/office/drawing/2014/main" val="199783886"/>
                  </a:ext>
                </a:extLst>
              </a:tr>
              <a:tr h="297518">
                <a:tc>
                  <a:txBody>
                    <a:bodyPr/>
                    <a:lstStyle/>
                    <a:p>
                      <a:r>
                        <a:rPr lang="en-US" sz="900" dirty="0" smtClean="0"/>
                        <a:t>Growth</a:t>
                      </a:r>
                      <a:endParaRPr lang="en-US" sz="900" dirty="0"/>
                    </a:p>
                  </a:txBody>
                  <a:tcPr/>
                </a:tc>
                <a:tc>
                  <a:txBody>
                    <a:bodyPr/>
                    <a:lstStyle/>
                    <a:p>
                      <a:r>
                        <a:rPr lang="en-US" sz="900" dirty="0" smtClean="0"/>
                        <a:t>3</a:t>
                      </a:r>
                      <a:endParaRPr lang="en-US" sz="900" dirty="0"/>
                    </a:p>
                  </a:txBody>
                  <a:tcPr/>
                </a:tc>
                <a:extLst>
                  <a:ext uri="{0D108BD9-81ED-4DB2-BD59-A6C34878D82A}">
                    <a16:rowId xmlns:a16="http://schemas.microsoft.com/office/drawing/2014/main" val="1241442143"/>
                  </a:ext>
                </a:extLst>
              </a:tr>
            </a:tbl>
          </a:graphicData>
        </a:graphic>
      </p:graphicFrame>
      <p:cxnSp>
        <p:nvCxnSpPr>
          <p:cNvPr id="39" name="Straight Connector 38"/>
          <p:cNvCxnSpPr/>
          <p:nvPr/>
        </p:nvCxnSpPr>
        <p:spPr>
          <a:xfrm>
            <a:off x="5342467" y="5300133"/>
            <a:ext cx="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2680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C20C8D1-66A5-4EEC-84D8-3E896C1F3D85}"/>
              </a:ext>
            </a:extLst>
          </p:cNvPr>
          <p:cNvSpPr txBox="1"/>
          <p:nvPr/>
        </p:nvSpPr>
        <p:spPr>
          <a:xfrm>
            <a:off x="700531" y="2183360"/>
            <a:ext cx="2752690" cy="507831"/>
          </a:xfrm>
          <a:prstGeom prst="rect">
            <a:avLst/>
          </a:prstGeom>
          <a:noFill/>
          <a:ln w="19050">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900" b="0" i="0" u="none" strike="noStrike" kern="1200" cap="none" spc="0" normalizeH="0" baseline="0" noProof="0" dirty="0" smtClean="0">
                <a:ln>
                  <a:noFill/>
                </a:ln>
                <a:solidFill>
                  <a:prstClr val="black"/>
                </a:solidFill>
                <a:effectLst/>
                <a:uLnTx/>
                <a:uFillTx/>
                <a:latin typeface="Calibri" panose="020F0502020204030204"/>
                <a:ea typeface="+mn-ea"/>
                <a:cs typeface="+mn-cs"/>
              </a:rPr>
              <a:t>“</a:t>
            </a:r>
            <a:r>
              <a:rPr kumimoji="0" lang="en-IN" sz="900" b="0" i="1" u="none" strike="noStrike" kern="1200" cap="none" spc="0" normalizeH="0" baseline="0" noProof="0" dirty="0">
                <a:ln>
                  <a:noFill/>
                </a:ln>
                <a:solidFill>
                  <a:prstClr val="black"/>
                </a:solidFill>
                <a:effectLst/>
                <a:uLnTx/>
                <a:uFillTx/>
                <a:latin typeface="Calibri" panose="020F0502020204030204"/>
                <a:ea typeface="+mn-ea"/>
                <a:cs typeface="+mn-cs"/>
              </a:rPr>
              <a:t>T</a:t>
            </a:r>
            <a:r>
              <a:rPr kumimoji="0" lang="en-IN" sz="900" b="0" i="1" u="none" strike="noStrike" kern="1200" cap="none" spc="0" normalizeH="0" baseline="0" noProof="0" dirty="0" smtClean="0">
                <a:ln>
                  <a:noFill/>
                </a:ln>
                <a:solidFill>
                  <a:prstClr val="black"/>
                </a:solidFill>
                <a:effectLst/>
                <a:uLnTx/>
                <a:uFillTx/>
                <a:latin typeface="Calibri" panose="020F0502020204030204"/>
                <a:ea typeface="+mn-ea"/>
                <a:cs typeface="+mn-cs"/>
              </a:rPr>
              <a:t>ake a risk and keep testing because what works today wont work tomorrow but what worked yesterday may work again</a:t>
            </a:r>
            <a:r>
              <a:rPr kumimoji="0" lang="en-IN" sz="900" b="0" i="0" u="none" strike="noStrike" kern="1200" cap="none" spc="0" normalizeH="0" baseline="0" noProof="0" dirty="0" smtClean="0">
                <a:ln>
                  <a:noFill/>
                </a:ln>
                <a:solidFill>
                  <a:prstClr val="black"/>
                </a:solidFill>
                <a:effectLst/>
                <a:uLnTx/>
                <a:uFillTx/>
                <a:latin typeface="Calibri" panose="020F0502020204030204"/>
                <a:ea typeface="+mn-ea"/>
                <a:cs typeface="+mn-cs"/>
              </a:rPr>
              <a:t>”</a:t>
            </a:r>
          </a:p>
        </p:txBody>
      </p:sp>
      <p:sp>
        <p:nvSpPr>
          <p:cNvPr id="8" name="TextBox 7">
            <a:extLst>
              <a:ext uri="{FF2B5EF4-FFF2-40B4-BE49-F238E27FC236}">
                <a16:creationId xmlns:a16="http://schemas.microsoft.com/office/drawing/2014/main" id="{C9266DDD-6BC3-4CA0-8B40-71AB5330B983}"/>
              </a:ext>
            </a:extLst>
          </p:cNvPr>
          <p:cNvSpPr txBox="1"/>
          <p:nvPr/>
        </p:nvSpPr>
        <p:spPr>
          <a:xfrm>
            <a:off x="720617" y="2691189"/>
            <a:ext cx="2712517" cy="1631216"/>
          </a:xfrm>
          <a:prstGeom prst="rect">
            <a:avLst/>
          </a:prstGeom>
          <a:solidFill>
            <a:srgbClr val="FFFF00"/>
          </a:solidFill>
          <a:ln w="19050">
            <a:solidFill>
              <a:schemeClr val="tx1"/>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000" b="1" i="0" u="sng" strike="noStrike" kern="1200" cap="none" spc="0" normalizeH="0" baseline="0" noProof="0" dirty="0">
                <a:ln>
                  <a:noFill/>
                </a:ln>
                <a:solidFill>
                  <a:prstClr val="black"/>
                </a:solidFill>
                <a:effectLst/>
                <a:uLnTx/>
                <a:uFillTx/>
                <a:latin typeface="Calibri" panose="020F0502020204030204"/>
                <a:ea typeface="+mn-ea"/>
                <a:cs typeface="+mn-cs"/>
              </a:rPr>
              <a:t>Demography and Geography</a:t>
            </a:r>
            <a:r>
              <a:rPr kumimoji="0" lang="en-IN" sz="1000" b="0" i="0" u="none" strike="noStrike" kern="1200" cap="none" spc="0" normalizeH="0" baseline="0" noProof="0" dirty="0">
                <a:ln>
                  <a:noFill/>
                </a:ln>
                <a:solidFill>
                  <a:prstClr val="black"/>
                </a:solidFill>
                <a:effectLst/>
                <a:uLnTx/>
                <a:uFillTx/>
                <a:latin typeface="Calibri" panose="020F0502020204030204"/>
                <a:ea typeface="+mn-ea"/>
                <a:cs typeface="+mn-cs"/>
              </a:rPr>
              <a:t/>
            </a:r>
            <a:br>
              <a:rPr kumimoji="0" lang="en-IN" sz="10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000" b="1" i="1" u="none" strike="noStrike" kern="1200" cap="none" spc="0" normalizeH="0" baseline="0" noProof="0" dirty="0" smtClean="0">
                <a:ln>
                  <a:noFill/>
                </a:ln>
                <a:solidFill>
                  <a:prstClr val="black"/>
                </a:solidFill>
                <a:effectLst/>
                <a:uLnTx/>
                <a:uFillTx/>
                <a:latin typeface="Calibri" panose="020F0502020204030204"/>
                <a:ea typeface="+mn-ea"/>
                <a:cs typeface="+mn-cs"/>
              </a:rPr>
              <a:t>Age</a:t>
            </a:r>
            <a:r>
              <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rPr>
              <a:t>: 46</a:t>
            </a:r>
            <a:r>
              <a:rPr kumimoji="0" lang="en-IN" sz="1000" b="0" i="0" u="none" strike="noStrike" kern="1200" cap="none" spc="0" normalizeH="0" baseline="0" noProof="0" dirty="0">
                <a:ln>
                  <a:noFill/>
                </a:ln>
                <a:solidFill>
                  <a:prstClr val="black"/>
                </a:solidFill>
                <a:effectLst/>
                <a:uLnTx/>
                <a:uFillTx/>
                <a:latin typeface="Calibri" panose="020F0502020204030204"/>
                <a:ea typeface="+mn-ea"/>
                <a:cs typeface="+mn-cs"/>
              </a:rPr>
              <a:t/>
            </a:r>
            <a:br>
              <a:rPr kumimoji="0" lang="en-IN" sz="10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000" b="1" i="1" u="none" strike="noStrike" kern="1200" cap="none" spc="0" normalizeH="0" baseline="0" noProof="0" dirty="0">
                <a:ln>
                  <a:noFill/>
                </a:ln>
                <a:solidFill>
                  <a:prstClr val="black"/>
                </a:solidFill>
                <a:effectLst/>
                <a:uLnTx/>
                <a:uFillTx/>
                <a:latin typeface="Calibri" panose="020F0502020204030204"/>
                <a:ea typeface="+mn-ea"/>
                <a:cs typeface="+mn-cs"/>
              </a:rPr>
              <a:t>Education</a:t>
            </a:r>
            <a:r>
              <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rPr>
              <a:t>: </a:t>
            </a:r>
            <a:r>
              <a:rPr kumimoji="0" lang="en-IN" sz="1000" b="0" i="0" u="none" strike="noStrike" kern="1200" cap="none" spc="0" normalizeH="0" baseline="0" noProof="0" dirty="0" err="1" smtClean="0">
                <a:ln>
                  <a:noFill/>
                </a:ln>
                <a:solidFill>
                  <a:prstClr val="black"/>
                </a:solidFill>
                <a:effectLst/>
                <a:uLnTx/>
                <a:uFillTx/>
                <a:latin typeface="Calibri" panose="020F0502020204030204"/>
                <a:ea typeface="+mn-ea"/>
                <a:cs typeface="+mn-cs"/>
              </a:rPr>
              <a:t>Msc</a:t>
            </a:r>
            <a:r>
              <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rPr>
              <a:t> Economics</a:t>
            </a:r>
            <a:r>
              <a:rPr kumimoji="0" lang="en-IN" sz="1000" b="0" i="0" u="none" strike="noStrike" kern="1200" cap="none" spc="0" normalizeH="0" baseline="0" noProof="0" dirty="0">
                <a:ln>
                  <a:noFill/>
                </a:ln>
                <a:solidFill>
                  <a:prstClr val="black"/>
                </a:solidFill>
                <a:effectLst/>
                <a:uLnTx/>
                <a:uFillTx/>
                <a:latin typeface="Calibri" panose="020F0502020204030204"/>
                <a:ea typeface="+mn-ea"/>
                <a:cs typeface="+mn-cs"/>
              </a:rPr>
              <a:t/>
            </a:r>
            <a:br>
              <a:rPr kumimoji="0" lang="en-IN" sz="10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000" b="1" i="0" u="none" strike="noStrike" kern="1200" cap="none" spc="0" normalizeH="0" baseline="0" noProof="0" dirty="0">
                <a:ln>
                  <a:noFill/>
                </a:ln>
                <a:solidFill>
                  <a:prstClr val="black"/>
                </a:solidFill>
                <a:effectLst/>
                <a:uLnTx/>
                <a:uFillTx/>
                <a:latin typeface="Calibri" panose="020F0502020204030204"/>
                <a:ea typeface="+mn-ea"/>
                <a:cs typeface="+mn-cs"/>
              </a:rPr>
              <a:t>Work</a:t>
            </a:r>
            <a:r>
              <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rPr>
              <a:t>: Diamond</a:t>
            </a:r>
            <a:r>
              <a:rPr kumimoji="0" lang="en-IN" sz="1000" b="0" i="0" u="none" strike="noStrike" kern="1200" cap="none" spc="0" normalizeH="0" noProof="0" dirty="0" smtClean="0">
                <a:ln>
                  <a:noFill/>
                </a:ln>
                <a:solidFill>
                  <a:prstClr val="black"/>
                </a:solidFill>
                <a:effectLst/>
                <a:uLnTx/>
                <a:uFillTx/>
                <a:latin typeface="Calibri" panose="020F0502020204030204"/>
                <a:ea typeface="+mn-ea"/>
                <a:cs typeface="+mn-cs"/>
              </a:rPr>
              <a:t> and Gold Merchant</a:t>
            </a:r>
            <a:endPar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000" b="1" i="1" u="none" strike="noStrike" kern="1200" cap="none" spc="0" normalizeH="0" baseline="0" noProof="0" dirty="0" err="1" smtClean="0">
                <a:ln>
                  <a:noFill/>
                </a:ln>
                <a:solidFill>
                  <a:prstClr val="black"/>
                </a:solidFill>
                <a:effectLst/>
                <a:uLnTx/>
                <a:uFillTx/>
                <a:latin typeface="Calibri" panose="020F0502020204030204"/>
                <a:ea typeface="+mn-ea"/>
                <a:cs typeface="+mn-cs"/>
              </a:rPr>
              <a:t>LifeStyle</a:t>
            </a:r>
            <a:r>
              <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rPr>
              <a:t>:  father with 2 </a:t>
            </a:r>
            <a:r>
              <a:rPr kumimoji="0" lang="en-IN" sz="1000" b="0" i="0" u="none" strike="noStrike" kern="1200" cap="none" spc="0" normalizeH="0" baseline="0" noProof="0" dirty="0" err="1" smtClean="0">
                <a:ln>
                  <a:noFill/>
                </a:ln>
                <a:solidFill>
                  <a:prstClr val="black"/>
                </a:solidFill>
                <a:effectLst/>
                <a:uLnTx/>
                <a:uFillTx/>
                <a:latin typeface="Calibri" panose="020F0502020204030204"/>
                <a:ea typeface="+mn-ea"/>
                <a:cs typeface="+mn-cs"/>
              </a:rPr>
              <a:t>Kids.Own</a:t>
            </a:r>
            <a:r>
              <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rPr>
              <a:t> a 3 </a:t>
            </a:r>
            <a:r>
              <a:rPr kumimoji="0" lang="en-IN" sz="1000" b="0" i="0" u="none" strike="noStrike" kern="1200" cap="none" spc="0" normalizeH="0" baseline="0" noProof="0" dirty="0" err="1" smtClean="0">
                <a:ln>
                  <a:noFill/>
                </a:ln>
                <a:solidFill>
                  <a:prstClr val="black"/>
                </a:solidFill>
                <a:effectLst/>
                <a:uLnTx/>
                <a:uFillTx/>
                <a:latin typeface="Calibri" panose="020F0502020204030204"/>
                <a:ea typeface="+mn-ea"/>
                <a:cs typeface="+mn-cs"/>
              </a:rPr>
              <a:t>Bhk</a:t>
            </a:r>
            <a:r>
              <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rPr>
              <a:t> apartment in </a:t>
            </a:r>
            <a:r>
              <a:rPr kumimoji="0" lang="en-IN" sz="1000" b="0" i="0" u="none" strike="noStrike" kern="1200" cap="none" spc="0" normalizeH="0" baseline="0" noProof="0" dirty="0" err="1" smtClean="0">
                <a:ln>
                  <a:noFill/>
                </a:ln>
                <a:solidFill>
                  <a:prstClr val="black"/>
                </a:solidFill>
                <a:effectLst/>
                <a:uLnTx/>
                <a:uFillTx/>
                <a:latin typeface="Calibri" panose="020F0502020204030204"/>
                <a:ea typeface="+mn-ea"/>
                <a:cs typeface="+mn-cs"/>
              </a:rPr>
              <a:t>Borivoli</a:t>
            </a:r>
            <a:r>
              <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rPr>
              <a:t>. </a:t>
            </a:r>
            <a:r>
              <a:rPr lang="en-IN" sz="1000" noProof="0" dirty="0" err="1" smtClean="0">
                <a:solidFill>
                  <a:prstClr val="black"/>
                </a:solidFill>
                <a:latin typeface="Calibri" panose="020F0502020204030204"/>
              </a:rPr>
              <a:t>Boiught</a:t>
            </a:r>
            <a:r>
              <a:rPr lang="en-IN" sz="1000" noProof="0" dirty="0" smtClean="0">
                <a:solidFill>
                  <a:prstClr val="black"/>
                </a:solidFill>
                <a:latin typeface="Calibri" panose="020F0502020204030204"/>
              </a:rPr>
              <a:t> Nexus 2 years ago and currently paying EMI on 2</a:t>
            </a:r>
            <a:r>
              <a:rPr lang="en-IN" sz="1000" baseline="30000" noProof="0" dirty="0" smtClean="0">
                <a:solidFill>
                  <a:prstClr val="black"/>
                </a:solidFill>
                <a:latin typeface="Calibri" panose="020F0502020204030204"/>
              </a:rPr>
              <a:t>nd</a:t>
            </a:r>
            <a:r>
              <a:rPr lang="en-IN" sz="1000" noProof="0" dirty="0" smtClean="0">
                <a:solidFill>
                  <a:prstClr val="black"/>
                </a:solidFill>
                <a:latin typeface="Calibri" panose="020F0502020204030204"/>
              </a:rPr>
              <a:t> car </a:t>
            </a:r>
            <a:endPar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000" b="1" i="1" u="none" strike="noStrike" kern="1200" cap="none" spc="0" normalizeH="0" baseline="0" noProof="0" dirty="0" smtClean="0">
                <a:ln>
                  <a:noFill/>
                </a:ln>
                <a:solidFill>
                  <a:prstClr val="black"/>
                </a:solidFill>
                <a:effectLst/>
                <a:uLnTx/>
                <a:uFillTx/>
                <a:latin typeface="Calibri" panose="020F0502020204030204"/>
                <a:ea typeface="+mn-ea"/>
                <a:cs typeface="+mn-cs"/>
              </a:rPr>
              <a:t>Salary</a:t>
            </a:r>
            <a:r>
              <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rPr>
              <a:t> : 7 Lakhs per Month</a:t>
            </a:r>
            <a:r>
              <a:rPr kumimoji="0" lang="en-IN" sz="1000" b="0" i="0" u="none" strike="noStrike" kern="1200" cap="none" spc="0" normalizeH="0" baseline="0" noProof="0" dirty="0">
                <a:ln>
                  <a:noFill/>
                </a:ln>
                <a:solidFill>
                  <a:prstClr val="black"/>
                </a:solidFill>
                <a:effectLst/>
                <a:uLnTx/>
                <a:uFillTx/>
                <a:latin typeface="Calibri" panose="020F0502020204030204"/>
                <a:ea typeface="+mn-ea"/>
                <a:cs typeface="+mn-cs"/>
              </a:rPr>
              <a:t/>
            </a:r>
            <a:br>
              <a:rPr kumimoji="0" lang="en-IN" sz="10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000" b="1" i="1" u="none" strike="noStrike" kern="1200" cap="none" spc="0" normalizeH="0" baseline="0" noProof="0" dirty="0">
                <a:ln>
                  <a:noFill/>
                </a:ln>
                <a:solidFill>
                  <a:prstClr val="black"/>
                </a:solidFill>
                <a:effectLst/>
                <a:uLnTx/>
                <a:uFillTx/>
                <a:latin typeface="Calibri" panose="020F0502020204030204"/>
                <a:ea typeface="+mn-ea"/>
                <a:cs typeface="+mn-cs"/>
              </a:rPr>
              <a:t>Marital status</a:t>
            </a:r>
            <a:r>
              <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rPr>
              <a:t>: married</a:t>
            </a:r>
            <a:r>
              <a:rPr kumimoji="0" lang="en-IN" sz="1000" b="0" i="0" u="none" strike="noStrike" kern="1200" cap="none" spc="0" normalizeH="0" baseline="0" noProof="0" dirty="0">
                <a:ln>
                  <a:noFill/>
                </a:ln>
                <a:solidFill>
                  <a:prstClr val="black"/>
                </a:solidFill>
                <a:effectLst/>
                <a:uLnTx/>
                <a:uFillTx/>
                <a:latin typeface="Calibri" panose="020F0502020204030204"/>
                <a:ea typeface="+mn-ea"/>
                <a:cs typeface="+mn-cs"/>
              </a:rPr>
              <a:t/>
            </a:r>
            <a:br>
              <a:rPr kumimoji="0" lang="en-IN" sz="10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000" b="1" i="1" u="none" strike="noStrike" kern="1200" cap="none" spc="0" normalizeH="0" baseline="0" noProof="0" dirty="0">
                <a:ln>
                  <a:noFill/>
                </a:ln>
                <a:solidFill>
                  <a:prstClr val="black"/>
                </a:solidFill>
                <a:effectLst/>
                <a:uLnTx/>
                <a:uFillTx/>
                <a:latin typeface="Calibri" panose="020F0502020204030204"/>
                <a:ea typeface="+mn-ea"/>
                <a:cs typeface="+mn-cs"/>
              </a:rPr>
              <a:t>Location</a:t>
            </a:r>
            <a:r>
              <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rPr>
              <a:t>: Mumbai</a:t>
            </a:r>
            <a:endParaRPr kumimoji="0" lang="en-IN"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DEB1E08F-C19D-4207-8EC2-3E57A1C0FF25}"/>
              </a:ext>
            </a:extLst>
          </p:cNvPr>
          <p:cNvSpPr txBox="1"/>
          <p:nvPr/>
        </p:nvSpPr>
        <p:spPr>
          <a:xfrm>
            <a:off x="3453220" y="2161012"/>
            <a:ext cx="4600003" cy="1192634"/>
          </a:xfrm>
          <a:prstGeom prst="rect">
            <a:avLst/>
          </a:prstGeom>
          <a:solidFill>
            <a:schemeClr val="accent3">
              <a:lumMod val="60000"/>
              <a:lumOff val="40000"/>
            </a:schemeClr>
          </a:solidFill>
          <a:ln w="19050">
            <a:solidFill>
              <a:schemeClr val="tx1"/>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050" b="1" i="0" u="sng" strike="noStrike" kern="1200" cap="none" spc="0" normalizeH="0" baseline="0" noProof="0" dirty="0">
                <a:ln>
                  <a:noFill/>
                </a:ln>
                <a:solidFill>
                  <a:prstClr val="black"/>
                </a:solidFill>
                <a:effectLst/>
                <a:uLnTx/>
                <a:uFillTx/>
                <a:latin typeface="Calibri" panose="020F0502020204030204"/>
                <a:ea typeface="+mn-ea"/>
                <a:cs typeface="+mn-cs"/>
              </a:rPr>
              <a:t>Goals</a:t>
            </a:r>
            <a:r>
              <a:rPr kumimoji="0" lang="en-IN" sz="1000" b="0" i="0" u="none" strike="noStrike" kern="1200" cap="none" spc="0" normalizeH="0" baseline="0" noProof="0" dirty="0">
                <a:ln>
                  <a:noFill/>
                </a:ln>
                <a:solidFill>
                  <a:prstClr val="black"/>
                </a:solidFill>
                <a:effectLst/>
                <a:uLnTx/>
                <a:uFillTx/>
                <a:latin typeface="Calibri" panose="020F0502020204030204"/>
                <a:ea typeface="+mn-ea"/>
                <a:cs typeface="+mn-cs"/>
              </a:rPr>
              <a:t/>
            </a:r>
            <a:br>
              <a:rPr kumimoji="0" lang="en-IN" sz="1000" b="0" i="0" u="none" strike="noStrike" kern="1200" cap="none" spc="0" normalizeH="0" baseline="0" noProof="0" dirty="0">
                <a:ln>
                  <a:noFill/>
                </a:ln>
                <a:solidFill>
                  <a:prstClr val="black"/>
                </a:solidFill>
                <a:effectLst/>
                <a:uLnTx/>
                <a:uFillTx/>
                <a:latin typeface="Calibri" panose="020F0502020204030204"/>
                <a:ea typeface="+mn-ea"/>
                <a:cs typeface="+mn-cs"/>
              </a:rPr>
            </a:br>
            <a:endParaRPr kumimoji="0" lang="en-IN" sz="1100" b="1" i="1"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000" b="1" i="1" u="none" strike="noStrike" kern="1200" cap="none" spc="0" normalizeH="0" baseline="0" noProof="0" dirty="0" smtClean="0">
                <a:ln>
                  <a:noFill/>
                </a:ln>
                <a:solidFill>
                  <a:prstClr val="black"/>
                </a:solidFill>
                <a:effectLst/>
                <a:uLnTx/>
                <a:uFillTx/>
                <a:latin typeface="Calibri" panose="020F0502020204030204"/>
                <a:ea typeface="+mn-ea"/>
                <a:cs typeface="+mn-cs"/>
              </a:rPr>
              <a:t> </a:t>
            </a:r>
            <a:r>
              <a:rPr lang="en-IN" sz="1000" noProof="0" dirty="0">
                <a:solidFill>
                  <a:prstClr val="black"/>
                </a:solidFill>
                <a:latin typeface="Calibri" panose="020F0502020204030204"/>
              </a:rPr>
              <a:t>P</a:t>
            </a:r>
            <a:r>
              <a:rPr lang="en-IN" sz="1000" dirty="0" err="1" smtClean="0">
                <a:solidFill>
                  <a:prstClr val="black"/>
                </a:solidFill>
                <a:latin typeface="Calibri" panose="020F0502020204030204"/>
              </a:rPr>
              <a:t>aying</a:t>
            </a:r>
            <a:r>
              <a:rPr lang="en-IN" sz="1000" dirty="0" smtClean="0">
                <a:solidFill>
                  <a:prstClr val="black"/>
                </a:solidFill>
                <a:latin typeface="Calibri" panose="020F0502020204030204"/>
              </a:rPr>
              <a:t> Home Emi through UPI</a:t>
            </a:r>
            <a:endPar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rPr>
              <a:t>Going cashless</a:t>
            </a:r>
            <a:r>
              <a:rPr kumimoji="0" lang="en-IN" sz="1000" b="0" i="0" u="none" strike="noStrike" kern="1200" cap="none" spc="0" normalizeH="0" noProof="0" dirty="0" smtClean="0">
                <a:ln>
                  <a:noFill/>
                </a:ln>
                <a:solidFill>
                  <a:prstClr val="black"/>
                </a:solidFill>
                <a:effectLst/>
                <a:uLnTx/>
                <a:uFillTx/>
                <a:latin typeface="Calibri" panose="020F0502020204030204"/>
                <a:ea typeface="+mn-ea"/>
                <a:cs typeface="+mn-cs"/>
              </a:rPr>
              <a:t> for regular expenditure including groceries </a:t>
            </a:r>
            <a:endPar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rPr>
              <a:t>Avail discounts and cashback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rPr>
              <a:t>Like to stop using debit card and</a:t>
            </a:r>
            <a:r>
              <a:rPr kumimoji="0" lang="en-IN" sz="1000" b="0" i="0" u="none" strike="noStrike" kern="1200" cap="none" spc="0" normalizeH="0" noProof="0" dirty="0" smtClean="0">
                <a:ln>
                  <a:noFill/>
                </a:ln>
                <a:solidFill>
                  <a:prstClr val="black"/>
                </a:solidFill>
                <a:effectLst/>
                <a:uLnTx/>
                <a:uFillTx/>
                <a:latin typeface="Calibri" panose="020F0502020204030204"/>
                <a:ea typeface="+mn-ea"/>
                <a:cs typeface="+mn-cs"/>
              </a:rPr>
              <a:t> don</a:t>
            </a:r>
            <a:r>
              <a:rPr kumimoji="0" lang="en-AE" sz="1000" b="0" i="0" u="none" strike="noStrike" kern="1200" cap="none" spc="0" normalizeH="0" noProof="0" dirty="0" smtClean="0">
                <a:ln>
                  <a:noFill/>
                </a:ln>
                <a:solidFill>
                  <a:prstClr val="black"/>
                </a:solidFill>
                <a:effectLst/>
                <a:uLnTx/>
                <a:uFillTx/>
                <a:latin typeface="Calibri" panose="020F0502020204030204"/>
                <a:ea typeface="+mn-ea"/>
                <a:cs typeface="+mn-cs"/>
              </a:rPr>
              <a:t>’</a:t>
            </a:r>
            <a:r>
              <a:rPr kumimoji="0" lang="en-IN" sz="1000" b="0" i="0" u="none" strike="noStrike" kern="1200" cap="none" spc="0" normalizeH="0" noProof="0" dirty="0" smtClean="0">
                <a:ln>
                  <a:noFill/>
                </a:ln>
                <a:solidFill>
                  <a:prstClr val="black"/>
                </a:solidFill>
                <a:effectLst/>
                <a:uLnTx/>
                <a:uFillTx/>
                <a:latin typeface="Calibri" panose="020F0502020204030204"/>
                <a:ea typeface="+mn-ea"/>
                <a:cs typeface="+mn-cs"/>
              </a:rPr>
              <a:t>t want to keep liquid money</a:t>
            </a:r>
            <a:endPar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000" b="1"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9AC1CA34-F86C-4840-A912-9C936A337DD4}"/>
              </a:ext>
            </a:extLst>
          </p:cNvPr>
          <p:cNvSpPr txBox="1"/>
          <p:nvPr/>
        </p:nvSpPr>
        <p:spPr>
          <a:xfrm>
            <a:off x="2794772" y="14926"/>
            <a:ext cx="5239458" cy="2185214"/>
          </a:xfrm>
          <a:prstGeom prst="rect">
            <a:avLst/>
          </a:prstGeom>
          <a:solidFill>
            <a:schemeClr val="accent1">
              <a:lumMod val="60000"/>
              <a:lumOff val="40000"/>
            </a:schemeClr>
          </a:solidFill>
          <a:ln w="19050">
            <a:solidFill>
              <a:schemeClr val="tx1"/>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000" b="1" i="0" u="sng" strike="noStrike" kern="1200" cap="none" spc="0" normalizeH="0" baseline="0" noProof="0" dirty="0">
                <a:ln>
                  <a:noFill/>
                </a:ln>
                <a:solidFill>
                  <a:prstClr val="black"/>
                </a:solidFill>
                <a:effectLst/>
                <a:uLnTx/>
                <a:uFillTx/>
                <a:latin typeface="Calibri" panose="020F0502020204030204"/>
                <a:ea typeface="+mn-ea"/>
                <a:cs typeface="+mn-cs"/>
              </a:rPr>
              <a:t>Bio</a:t>
            </a:r>
            <a:r>
              <a:rPr kumimoji="0" lang="en-IN" sz="1200" b="1" i="0" u="sng" strike="noStrike" kern="1200" cap="none" spc="0" normalizeH="0" baseline="0" noProof="0" dirty="0">
                <a:ln>
                  <a:noFill/>
                </a:ln>
                <a:solidFill>
                  <a:prstClr val="black"/>
                </a:solidFill>
                <a:effectLst/>
                <a:uLnTx/>
                <a:uFillTx/>
                <a:latin typeface="Calibri" panose="020F0502020204030204"/>
              </a:rPr>
              <a:t/>
            </a:r>
            <a:br>
              <a:rPr kumimoji="0" lang="en-IN" sz="1200" b="1" i="0" u="sng" strike="noStrike" kern="1200" cap="none" spc="0" normalizeH="0" baseline="0" noProof="0" dirty="0">
                <a:ln>
                  <a:noFill/>
                </a:ln>
                <a:solidFill>
                  <a:prstClr val="black"/>
                </a:solidFill>
                <a:effectLst/>
                <a:uLnTx/>
                <a:uFillTx/>
                <a:latin typeface="Calibri" panose="020F0502020204030204"/>
              </a:rPr>
            </a:br>
            <a:r>
              <a:rPr kumimoji="0" lang="en-IN" sz="1200" b="1" i="0" u="sng" strike="noStrike" kern="1200" cap="none" spc="0" normalizeH="0" baseline="0" noProof="0" dirty="0">
                <a:ln>
                  <a:noFill/>
                </a:ln>
                <a:solidFill>
                  <a:prstClr val="black"/>
                </a:solidFill>
                <a:effectLst/>
                <a:uLnTx/>
                <a:uFillTx/>
                <a:latin typeface="Calibri" panose="020F0502020204030204"/>
              </a:rPr>
              <a:t/>
            </a:r>
            <a:br>
              <a:rPr kumimoji="0" lang="en-IN" sz="1200" b="1" i="0" u="sng" strike="noStrike" kern="1200" cap="none" spc="0" normalizeH="0" baseline="0" noProof="0" dirty="0">
                <a:ln>
                  <a:noFill/>
                </a:ln>
                <a:solidFill>
                  <a:prstClr val="black"/>
                </a:solidFill>
                <a:effectLst/>
                <a:uLnTx/>
                <a:uFillTx/>
                <a:latin typeface="Calibri" panose="020F0502020204030204"/>
              </a:rPr>
            </a:br>
            <a:r>
              <a:rPr lang="en-US" sz="1200" dirty="0" smtClean="0">
                <a:solidFill>
                  <a:prstClr val="black"/>
                </a:solidFill>
                <a:latin typeface="Calibri" panose="020F0502020204030204"/>
              </a:rPr>
              <a:t>Jess </a:t>
            </a:r>
            <a:r>
              <a:rPr lang="en-US" sz="1200" dirty="0" err="1" smtClean="0">
                <a:solidFill>
                  <a:prstClr val="black"/>
                </a:solidFill>
                <a:latin typeface="Calibri" panose="020F0502020204030204"/>
              </a:rPr>
              <a:t>patel</a:t>
            </a:r>
            <a:r>
              <a:rPr kumimoji="0" lang="en-US" sz="1200" b="0" i="0" u="none" strike="noStrike" kern="1200" cap="none" spc="0" normalizeH="0" baseline="0" noProof="0" dirty="0" smtClean="0">
                <a:ln>
                  <a:noFill/>
                </a:ln>
                <a:solidFill>
                  <a:prstClr val="black"/>
                </a:solidFill>
                <a:effectLst/>
                <a:uLnTx/>
                <a:uFillTx/>
                <a:latin typeface="Calibri" panose="020F0502020204030204"/>
              </a:rPr>
              <a:t>  A tech </a:t>
            </a:r>
            <a:r>
              <a:rPr kumimoji="0" lang="en-US" sz="1200" b="0" i="0" u="none" strike="noStrike" kern="1200" cap="none" spc="0" normalizeH="0" baseline="0" noProof="0" dirty="0" err="1" smtClean="0">
                <a:ln>
                  <a:noFill/>
                </a:ln>
                <a:solidFill>
                  <a:prstClr val="black"/>
                </a:solidFill>
                <a:effectLst/>
                <a:uLnTx/>
                <a:uFillTx/>
                <a:latin typeface="Calibri" panose="020F0502020204030204"/>
              </a:rPr>
              <a:t>savy</a:t>
            </a:r>
            <a:r>
              <a:rPr kumimoji="0" lang="en-US" sz="1200" b="0" i="0" u="none" strike="noStrike" kern="1200" cap="none" spc="0" normalizeH="0" baseline="0" noProof="0" dirty="0" smtClean="0">
                <a:ln>
                  <a:noFill/>
                </a:ln>
                <a:solidFill>
                  <a:prstClr val="black"/>
                </a:solidFill>
                <a:effectLst/>
                <a:uLnTx/>
                <a:uFillTx/>
                <a:latin typeface="Calibri" panose="020F0502020204030204"/>
              </a:rPr>
              <a:t> Middle aged gentleman</a:t>
            </a:r>
            <a:r>
              <a:rPr kumimoji="0" lang="en-US" sz="1200" b="0" i="0" u="none" strike="noStrike" kern="1200" cap="none" spc="0" normalizeH="0" noProof="0" dirty="0" smtClean="0">
                <a:ln>
                  <a:noFill/>
                </a:ln>
                <a:solidFill>
                  <a:prstClr val="black"/>
                </a:solidFill>
                <a:effectLst/>
                <a:uLnTx/>
                <a:uFillTx/>
                <a:latin typeface="Calibri" panose="020F0502020204030204"/>
              </a:rPr>
              <a:t> working as Gold and Diamond Merchant for last 10 years. He has grew his wealth and bought a 3 BHK apartment . He </a:t>
            </a:r>
            <a:r>
              <a:rPr lang="en-US" sz="1200" dirty="0" smtClean="0">
                <a:solidFill>
                  <a:prstClr val="black"/>
                </a:solidFill>
                <a:latin typeface="Calibri" panose="020F0502020204030204"/>
              </a:rPr>
              <a:t>has currently bought another villa on Home Loan</a:t>
            </a:r>
            <a:r>
              <a:rPr kumimoji="0" lang="en-US" sz="1200" b="0" i="0" u="none" strike="noStrike" kern="1200" cap="none" spc="0" normalizeH="0" noProof="0" dirty="0" smtClean="0">
                <a:ln>
                  <a:noFill/>
                </a:ln>
                <a:solidFill>
                  <a:prstClr val="black"/>
                </a:solidFill>
                <a:effectLst/>
                <a:uLnTx/>
                <a:uFillTx/>
                <a:latin typeface="Calibri" panose="020F0502020204030204"/>
              </a:rPr>
              <a:t>. Sent his 2 kids to a </a:t>
            </a:r>
            <a:r>
              <a:rPr kumimoji="0" lang="en-US" sz="1200" b="0" i="0" u="none" strike="noStrike" kern="1200" cap="none" spc="0" normalizeH="0" noProof="0" dirty="0" err="1" smtClean="0">
                <a:ln>
                  <a:noFill/>
                </a:ln>
                <a:solidFill>
                  <a:prstClr val="black"/>
                </a:solidFill>
                <a:effectLst/>
                <a:uLnTx/>
                <a:uFillTx/>
                <a:latin typeface="Calibri" panose="020F0502020204030204"/>
              </a:rPr>
              <a:t>pvt</a:t>
            </a:r>
            <a:r>
              <a:rPr kumimoji="0" lang="en-US" sz="1200" b="0" i="0" u="none" strike="noStrike" kern="1200" cap="none" spc="0" normalizeH="0" noProof="0" dirty="0" smtClean="0">
                <a:ln>
                  <a:noFill/>
                </a:ln>
                <a:solidFill>
                  <a:prstClr val="black"/>
                </a:solidFill>
                <a:effectLst/>
                <a:uLnTx/>
                <a:uFillTx/>
                <a:latin typeface="Calibri" panose="020F0502020204030204"/>
              </a:rPr>
              <a:t> Convent school. His wife is Home Maker . </a:t>
            </a:r>
            <a:r>
              <a:rPr lang="en-US" sz="1200" dirty="0" smtClean="0">
                <a:solidFill>
                  <a:prstClr val="black"/>
                </a:solidFill>
                <a:latin typeface="Calibri" panose="020F0502020204030204"/>
              </a:rPr>
              <a:t>He is working with 50+ vendors and  major </a:t>
            </a:r>
            <a:r>
              <a:rPr lang="en-US" sz="1200" dirty="0" err="1" smtClean="0">
                <a:solidFill>
                  <a:prstClr val="black"/>
                </a:solidFill>
                <a:latin typeface="Calibri" panose="020F0502020204030204"/>
              </a:rPr>
              <a:t>jewellery</a:t>
            </a:r>
            <a:r>
              <a:rPr lang="en-US" sz="1200" dirty="0" smtClean="0">
                <a:solidFill>
                  <a:prstClr val="black"/>
                </a:solidFill>
                <a:latin typeface="Calibri" panose="020F0502020204030204"/>
              </a:rPr>
              <a:t> brands across India. He has workshop in his new villa where he has recruited 75 workers .He prefer to go cashless .He owns Iphone14.Always prefers to use Paytm for cashless transfer and  paying the utilities</a:t>
            </a:r>
            <a:r>
              <a:rPr kumimoji="0" lang="en-IN" sz="1000" b="0" i="0" u="none" strike="noStrike" kern="1200" cap="none" spc="0" normalizeH="0" baseline="0" noProof="0" dirty="0">
                <a:ln>
                  <a:noFill/>
                </a:ln>
                <a:solidFill>
                  <a:prstClr val="black"/>
                </a:solidFill>
                <a:effectLst/>
                <a:uLnTx/>
                <a:uFillTx/>
                <a:latin typeface="Calibri" panose="020F0502020204030204"/>
                <a:ea typeface="+mn-ea"/>
                <a:cs typeface="+mn-cs"/>
              </a:rPr>
              <a:t/>
            </a:r>
            <a:br>
              <a:rPr kumimoji="0" lang="en-IN" sz="1000" b="0" i="0" u="none" strike="noStrike" kern="1200" cap="none" spc="0" normalizeH="0" baseline="0" noProof="0" dirty="0">
                <a:ln>
                  <a:noFill/>
                </a:ln>
                <a:solidFill>
                  <a:prstClr val="black"/>
                </a:solidFill>
                <a:effectLst/>
                <a:uLnTx/>
                <a:uFillTx/>
                <a:latin typeface="Calibri" panose="020F0502020204030204"/>
                <a:ea typeface="+mn-ea"/>
                <a:cs typeface="+mn-cs"/>
              </a:rPr>
            </a:br>
            <a:endPar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000" b="1" i="0" u="sng" strike="noStrike" kern="1200" cap="none" spc="0" normalizeH="0" baseline="0" noProof="0" dirty="0">
                <a:ln>
                  <a:noFill/>
                </a:ln>
                <a:solidFill>
                  <a:prstClr val="black"/>
                </a:solidFill>
                <a:effectLst/>
                <a:uLnTx/>
                <a:uFillTx/>
                <a:latin typeface="Calibri" panose="020F0502020204030204"/>
                <a:ea typeface="+mn-ea"/>
                <a:cs typeface="+mn-cs"/>
              </a:rPr>
              <a:t/>
            </a:r>
            <a:br>
              <a:rPr kumimoji="0" lang="en-IN" sz="1000" b="1" i="0" u="sng" strike="noStrike" kern="1200" cap="none" spc="0" normalizeH="0" baseline="0" noProof="0" dirty="0">
                <a:ln>
                  <a:noFill/>
                </a:ln>
                <a:solidFill>
                  <a:prstClr val="black"/>
                </a:solidFill>
                <a:effectLst/>
                <a:uLnTx/>
                <a:uFillTx/>
                <a:latin typeface="Calibri" panose="020F0502020204030204"/>
                <a:ea typeface="+mn-ea"/>
                <a:cs typeface="+mn-cs"/>
              </a:rPr>
            </a:br>
            <a:endParaRPr kumimoji="0" lang="en-IN" sz="1000" b="1" i="0" u="sng"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6A5DC3C7-DE40-47AC-8E2D-7092796970C3}"/>
              </a:ext>
            </a:extLst>
          </p:cNvPr>
          <p:cNvSpPr txBox="1"/>
          <p:nvPr/>
        </p:nvSpPr>
        <p:spPr>
          <a:xfrm>
            <a:off x="700531" y="4319307"/>
            <a:ext cx="2732604" cy="2400657"/>
          </a:xfrm>
          <a:prstGeom prst="rect">
            <a:avLst/>
          </a:prstGeom>
          <a:solidFill>
            <a:schemeClr val="bg2">
              <a:lumMod val="75000"/>
            </a:schemeClr>
          </a:solidFill>
          <a:ln w="19050">
            <a:solidFill>
              <a:schemeClr val="tx1"/>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000" b="1" i="0" u="sng" strike="noStrike" kern="1200" cap="none" spc="0" normalizeH="0" baseline="0" noProof="0" dirty="0">
                <a:ln>
                  <a:noFill/>
                </a:ln>
                <a:solidFill>
                  <a:prstClr val="black"/>
                </a:solidFill>
                <a:effectLst/>
                <a:uLnTx/>
                <a:uFillTx/>
                <a:latin typeface="Calibri" panose="020F0502020204030204"/>
                <a:ea typeface="+mn-ea"/>
                <a:cs typeface="+mn-cs"/>
              </a:rPr>
              <a:t>Influencers and brands</a:t>
            </a:r>
            <a:br>
              <a:rPr kumimoji="0" lang="en-IN" sz="1000" b="1" i="0" u="sng"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000" b="0" i="0" u="none" strike="noStrike" kern="1200" cap="none" spc="0" normalizeH="0" baseline="0" noProof="0" dirty="0">
                <a:ln>
                  <a:noFill/>
                </a:ln>
                <a:solidFill>
                  <a:prstClr val="black"/>
                </a:solidFill>
                <a:effectLst/>
                <a:uLnTx/>
                <a:uFillTx/>
                <a:latin typeface="Calibri" panose="020F0502020204030204"/>
                <a:ea typeface="+mn-ea"/>
                <a:cs typeface="+mn-cs"/>
              </a:rPr>
              <a:t/>
            </a:r>
            <a:br>
              <a:rPr kumimoji="0" lang="en-IN" sz="10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000" b="0" i="0" u="none" strike="noStrike" kern="1200" cap="none" spc="0" normalizeH="0" baseline="0" noProof="0" dirty="0">
                <a:ln>
                  <a:noFill/>
                </a:ln>
                <a:solidFill>
                  <a:prstClr val="black"/>
                </a:solidFill>
                <a:effectLst/>
                <a:uLnTx/>
                <a:uFillTx/>
                <a:latin typeface="Calibri" panose="020F0502020204030204"/>
                <a:ea typeface="+mn-ea"/>
                <a:cs typeface="+mn-cs"/>
              </a:rPr>
              <a:t/>
            </a:r>
            <a:br>
              <a:rPr kumimoji="0" lang="en-IN" sz="10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2BB19566-0053-4D7A-BF13-6A8FE9163D6F}"/>
              </a:ext>
            </a:extLst>
          </p:cNvPr>
          <p:cNvSpPr txBox="1"/>
          <p:nvPr/>
        </p:nvSpPr>
        <p:spPr>
          <a:xfrm>
            <a:off x="3453220" y="3355267"/>
            <a:ext cx="4600003" cy="2731517"/>
          </a:xfrm>
          <a:prstGeom prst="rect">
            <a:avLst/>
          </a:prstGeom>
          <a:solidFill>
            <a:schemeClr val="accent6">
              <a:lumMod val="20000"/>
              <a:lumOff val="80000"/>
            </a:schemeClr>
          </a:solidFill>
          <a:ln w="19050">
            <a:solidFill>
              <a:schemeClr val="tx1"/>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050" b="1" i="0" u="sng" strike="noStrike" kern="1200" cap="none" spc="0" normalizeH="0" baseline="0" noProof="0" dirty="0" smtClean="0">
                <a:ln>
                  <a:noFill/>
                </a:ln>
                <a:solidFill>
                  <a:srgbClr val="FF0000"/>
                </a:solidFill>
                <a:effectLst/>
                <a:uLnTx/>
                <a:uFillTx/>
                <a:latin typeface="Calibri" panose="020F0502020204030204"/>
                <a:ea typeface="+mn-ea"/>
                <a:cs typeface="+mn-cs"/>
              </a:rPr>
              <a:t>Frustrations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050" b="1" i="0" u="none" strike="noStrike" kern="1200" cap="none" spc="0" normalizeH="0" baseline="0" noProof="0" dirty="0" smtClean="0">
              <a:ln>
                <a:noFill/>
              </a:ln>
              <a:solidFill>
                <a:srgbClr val="FF0000"/>
              </a:solidFill>
              <a:effectLst/>
              <a:uLnTx/>
              <a:uFillTx/>
              <a:latin typeface="Calibri" panose="020F0502020204030204"/>
              <a:ea typeface="+mn-ea"/>
              <a:cs typeface="+mn-cs"/>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smtClean="0">
                <a:ln>
                  <a:noFill/>
                </a:ln>
                <a:solidFill>
                  <a:prstClr val="black"/>
                </a:solidFill>
                <a:effectLst/>
                <a:uLnTx/>
                <a:uFillTx/>
                <a:latin typeface="Calibri" panose="020F0502020204030204"/>
                <a:ea typeface="+mn-ea"/>
                <a:cs typeface="+mn-cs"/>
              </a:rPr>
              <a:t>Unable </a:t>
            </a:r>
            <a:r>
              <a:rPr kumimoji="0" lang="en-US" sz="1000" b="0" i="0" u="none" strike="noStrike" kern="1200" cap="none" spc="0" normalizeH="0" baseline="0" noProof="0" dirty="0" err="1" smtClean="0">
                <a:ln>
                  <a:noFill/>
                </a:ln>
                <a:solidFill>
                  <a:prstClr val="black"/>
                </a:solidFill>
                <a:effectLst/>
                <a:uLnTx/>
                <a:uFillTx/>
                <a:latin typeface="Calibri" panose="020F0502020204030204"/>
                <a:ea typeface="+mn-ea"/>
                <a:cs typeface="+mn-cs"/>
              </a:rPr>
              <a:t>toreward</a:t>
            </a:r>
            <a:r>
              <a:rPr kumimoji="0" lang="en-US" sz="1000" b="0" i="0" u="none" strike="noStrike" kern="1200" cap="none" spc="0" normalizeH="0" baseline="0" noProof="0" dirty="0" smtClean="0">
                <a:ln>
                  <a:noFill/>
                </a:ln>
                <a:solidFill>
                  <a:prstClr val="black"/>
                </a:solidFill>
                <a:effectLst/>
                <a:uLnTx/>
                <a:uFillTx/>
                <a:latin typeface="Calibri" panose="020F0502020204030204"/>
                <a:ea typeface="+mn-ea"/>
                <a:cs typeface="+mn-cs"/>
              </a:rPr>
              <a:t> his employees through brands offered discounts and offers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smtClean="0">
                <a:ln>
                  <a:noFill/>
                </a:ln>
                <a:solidFill>
                  <a:prstClr val="black"/>
                </a:solidFill>
                <a:effectLst/>
                <a:uLnTx/>
                <a:uFillTx/>
                <a:latin typeface="Calibri" panose="020F0502020204030204"/>
                <a:ea typeface="+mn-ea"/>
                <a:cs typeface="+mn-cs"/>
              </a:rPr>
              <a:t>He wants to include his customers through some reward program to increase engagement</a:t>
            </a:r>
            <a:endPar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rPr>
              <a:t>His wife and</a:t>
            </a:r>
            <a:r>
              <a:rPr kumimoji="0" lang="en-IN" sz="1000" b="0" i="0" u="none" strike="noStrike" kern="1200" cap="none" spc="0" normalizeH="0" noProof="0" dirty="0" smtClean="0">
                <a:ln>
                  <a:noFill/>
                </a:ln>
                <a:solidFill>
                  <a:prstClr val="black"/>
                </a:solidFill>
                <a:effectLst/>
                <a:uLnTx/>
                <a:uFillTx/>
                <a:latin typeface="Calibri" panose="020F0502020204030204"/>
                <a:ea typeface="+mn-ea"/>
                <a:cs typeface="+mn-cs"/>
              </a:rPr>
              <a:t> kids looks for brands rewards program for their daily uses which force them to use other Apps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000" dirty="0" smtClean="0">
                <a:solidFill>
                  <a:prstClr val="black"/>
                </a:solidFill>
                <a:latin typeface="Calibri" panose="020F0502020204030204"/>
              </a:rPr>
              <a:t>There is no cashback or loyalty accrual l while dealing transactions </a:t>
            </a:r>
            <a:r>
              <a:rPr lang="en-IN" sz="1000" dirty="0" err="1" smtClean="0">
                <a:solidFill>
                  <a:prstClr val="black"/>
                </a:solidFill>
                <a:latin typeface="Calibri" panose="020F0502020204030204"/>
              </a:rPr>
              <a:t>workth</a:t>
            </a:r>
            <a:r>
              <a:rPr lang="en-IN" sz="1000" dirty="0" smtClean="0">
                <a:solidFill>
                  <a:prstClr val="black"/>
                </a:solidFill>
                <a:latin typeface="Calibri" panose="020F0502020204030204"/>
              </a:rPr>
              <a:t> lakhs</a:t>
            </a:r>
            <a:endParaRPr kumimoji="0" lang="en-IN" sz="1000" b="0" i="0" u="none" strike="noStrike" kern="1200" cap="none" spc="0" normalizeH="0" noProof="0" dirty="0" smtClean="0">
              <a:ln>
                <a:noFill/>
              </a:ln>
              <a:solidFill>
                <a:prstClr val="black"/>
              </a:solidFill>
              <a:effectLst/>
              <a:uLnTx/>
              <a:uFillTx/>
              <a:latin typeface="Calibri" panose="020F0502020204030204"/>
              <a:ea typeface="+mn-ea"/>
              <a:cs typeface="+mn-cs"/>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050" b="1" i="0" u="sng" strike="noStrike" kern="1200" cap="none" spc="0" normalizeH="0" baseline="0" noProof="0" dirty="0" smtClean="0">
                <a:ln>
                  <a:noFill/>
                </a:ln>
                <a:solidFill>
                  <a:srgbClr val="B74919">
                    <a:lumMod val="75000"/>
                  </a:srgbClr>
                </a:solidFill>
                <a:effectLst/>
                <a:uLnTx/>
                <a:uFillTx/>
                <a:latin typeface="Calibri" panose="020F0502020204030204"/>
                <a:ea typeface="+mn-ea"/>
                <a:cs typeface="+mn-cs"/>
              </a:rPr>
              <a:t>Needs </a:t>
            </a:r>
          </a:p>
          <a:p>
            <a:pPr marL="171450" indent="-171450">
              <a:buFont typeface="Arial" panose="020B0604020202020204" pitchFamily="34" charset="0"/>
              <a:buChar char="•"/>
            </a:pPr>
            <a:r>
              <a:rPr lang="en-IN" sz="1000" dirty="0">
                <a:solidFill>
                  <a:prstClr val="black"/>
                </a:solidFill>
              </a:rPr>
              <a:t>Looking  </a:t>
            </a:r>
            <a:r>
              <a:rPr lang="en-IN" sz="1000" dirty="0" smtClean="0">
                <a:solidFill>
                  <a:prstClr val="black"/>
                </a:solidFill>
              </a:rPr>
              <a:t>to share discount vouchers or gift through redeem coupons to his employees</a:t>
            </a:r>
          </a:p>
          <a:p>
            <a:pPr marL="171450" indent="-171450">
              <a:buFont typeface="Arial" panose="020B0604020202020204" pitchFamily="34" charset="0"/>
              <a:buChar char="•"/>
            </a:pPr>
            <a:r>
              <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rPr>
              <a:t>Give</a:t>
            </a:r>
            <a:r>
              <a:rPr kumimoji="0" lang="en-IN" sz="1000" b="0" i="0" u="none" strike="noStrike" kern="1200" cap="none" spc="0" normalizeH="0" noProof="0" dirty="0" smtClean="0">
                <a:ln>
                  <a:noFill/>
                </a:ln>
                <a:solidFill>
                  <a:prstClr val="black"/>
                </a:solidFill>
                <a:effectLst/>
                <a:uLnTx/>
                <a:uFillTx/>
                <a:latin typeface="Calibri" panose="020F0502020204030204"/>
                <a:ea typeface="+mn-ea"/>
                <a:cs typeface="+mn-cs"/>
              </a:rPr>
              <a:t> cashback offers to his customers </a:t>
            </a:r>
          </a:p>
          <a:p>
            <a:pPr marL="171450" indent="-171450">
              <a:buFont typeface="Arial" panose="020B0604020202020204" pitchFamily="34" charset="0"/>
              <a:buChar char="•"/>
            </a:pPr>
            <a:r>
              <a:rPr lang="en-IN" sz="1000" baseline="0" dirty="0" smtClean="0">
                <a:solidFill>
                  <a:prstClr val="black"/>
                </a:solidFill>
                <a:latin typeface="Calibri" panose="020F0502020204030204"/>
              </a:rPr>
              <a:t>Looking</a:t>
            </a:r>
            <a:r>
              <a:rPr lang="en-IN" sz="1000" dirty="0" smtClean="0">
                <a:solidFill>
                  <a:prstClr val="black"/>
                </a:solidFill>
                <a:latin typeface="Calibri" panose="020F0502020204030204"/>
              </a:rPr>
              <a:t> for Women brands offering through </a:t>
            </a:r>
            <a:r>
              <a:rPr lang="en-IN" sz="1000" dirty="0" err="1" smtClean="0">
                <a:solidFill>
                  <a:prstClr val="black"/>
                </a:solidFill>
                <a:latin typeface="Calibri" panose="020F0502020204030204"/>
              </a:rPr>
              <a:t>Paytm</a:t>
            </a:r>
            <a:r>
              <a:rPr lang="en-IN" sz="1000" dirty="0" smtClean="0">
                <a:solidFill>
                  <a:prstClr val="black"/>
                </a:solidFill>
                <a:latin typeface="Calibri" panose="020F0502020204030204"/>
              </a:rPr>
              <a:t>  to lure women customers to buy or trade with him</a:t>
            </a:r>
            <a:endPar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sz="1000" dirty="0">
              <a:solidFill>
                <a:prstClr val="black"/>
              </a:solidFill>
              <a:latin typeface="Calibri" panose="020F0502020204030204"/>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 name="Picture 3" descr="Icon&#10;&#10;Description automatically generated">
            <a:extLst>
              <a:ext uri="{FF2B5EF4-FFF2-40B4-BE49-F238E27FC236}">
                <a16:creationId xmlns:a16="http://schemas.microsoft.com/office/drawing/2014/main" id="{C176DE13-13C3-4346-86DD-B7F72EE1CA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922" y="176765"/>
            <a:ext cx="1787964" cy="1785104"/>
          </a:xfrm>
          <a:prstGeom prst="rect">
            <a:avLst/>
          </a:prstGeom>
        </p:spPr>
      </p:pic>
      <p:pic>
        <p:nvPicPr>
          <p:cNvPr id="2" name="Picture 1"/>
          <p:cNvPicPr>
            <a:picLocks noChangeAspect="1"/>
          </p:cNvPicPr>
          <p:nvPr/>
        </p:nvPicPr>
        <p:blipFill>
          <a:blip r:embed="rId3"/>
          <a:stretch>
            <a:fillRect/>
          </a:stretch>
        </p:blipFill>
        <p:spPr>
          <a:xfrm>
            <a:off x="692648" y="0"/>
            <a:ext cx="2113235" cy="2096648"/>
          </a:xfrm>
          <a:prstGeom prst="rect">
            <a:avLst/>
          </a:prstGeom>
        </p:spPr>
      </p:pic>
      <p:sp>
        <p:nvSpPr>
          <p:cNvPr id="5" name="TextBox 4"/>
          <p:cNvSpPr txBox="1"/>
          <p:nvPr/>
        </p:nvSpPr>
        <p:spPr>
          <a:xfrm>
            <a:off x="966922" y="119128"/>
            <a:ext cx="890453" cy="24622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prstClr val="black"/>
                </a:solidFill>
                <a:effectLst/>
                <a:uLnTx/>
                <a:uFillTx/>
                <a:latin typeface="Calibri" panose="020F0502020204030204"/>
                <a:ea typeface="+mn-ea"/>
                <a:cs typeface="+mn-cs"/>
              </a:rPr>
              <a:t>Amit Verma</a:t>
            </a: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026" name="Picture 2" descr="https://encrypted-tbn2.gstatic.com/images?q=tbn:ANd9GcS0U5a32I81EyodYLVvHBNs7GSlBgmag51JRMz_0RQ2DqthEDK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869950" y="4766189"/>
            <a:ext cx="334634" cy="446179"/>
          </a:xfrm>
          <a:prstGeom prst="rect">
            <a:avLst/>
          </a:prstGeom>
          <a:noFill/>
          <a:extLst>
            <a:ext uri="{909E8E84-426E-40DD-AFC4-6F175D3DCCD1}">
              <a14:hiddenFill xmlns:a14="http://schemas.microsoft.com/office/drawing/2010/main">
                <a:solidFill>
                  <a:srgbClr val="FFFFFF"/>
                </a:solidFill>
              </a14:hiddenFill>
            </a:ext>
          </a:extLst>
        </p:spPr>
      </p:pic>
      <p:sp>
        <p:nvSpPr>
          <p:cNvPr id="17" name="AutoShape 6" descr="jeff bezos from en.wikipedia.or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9" name="Picture 18"/>
          <p:cNvPicPr>
            <a:picLocks noChangeAspect="1"/>
          </p:cNvPicPr>
          <p:nvPr/>
        </p:nvPicPr>
        <p:blipFill>
          <a:blip r:embed="rId5"/>
          <a:stretch>
            <a:fillRect/>
          </a:stretch>
        </p:blipFill>
        <p:spPr>
          <a:xfrm>
            <a:off x="899635" y="5367197"/>
            <a:ext cx="512513" cy="512513"/>
          </a:xfrm>
          <a:prstGeom prst="rect">
            <a:avLst/>
          </a:prstGeom>
        </p:spPr>
      </p:pic>
      <p:pic>
        <p:nvPicPr>
          <p:cNvPr id="20" name="Picture 19"/>
          <p:cNvPicPr>
            <a:picLocks noChangeAspect="1"/>
          </p:cNvPicPr>
          <p:nvPr/>
        </p:nvPicPr>
        <p:blipFill>
          <a:blip r:embed="rId6"/>
          <a:stretch>
            <a:fillRect/>
          </a:stretch>
        </p:blipFill>
        <p:spPr>
          <a:xfrm>
            <a:off x="2688202" y="4727058"/>
            <a:ext cx="451148" cy="451148"/>
          </a:xfrm>
          <a:prstGeom prst="rect">
            <a:avLst/>
          </a:prstGeom>
        </p:spPr>
      </p:pic>
      <p:cxnSp>
        <p:nvCxnSpPr>
          <p:cNvPr id="39" name="Straight Connector 38"/>
          <p:cNvCxnSpPr/>
          <p:nvPr/>
        </p:nvCxnSpPr>
        <p:spPr>
          <a:xfrm>
            <a:off x="2615312" y="5478831"/>
            <a:ext cx="0" cy="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descr="Fotolia_36621890_L.jpg"/>
          <p:cNvPicPr>
            <a:picLocks noChangeAspect="1" noChangeArrowheads="1"/>
          </p:cNvPicPr>
          <p:nvPr/>
        </p:nvPicPr>
        <p:blipFill>
          <a:blip r:embed="rId7" cstate="hqprint">
            <a:extLst>
              <a:ext uri="{28A0092B-C50C-407E-A947-70E740481C1C}">
                <a14:useLocalDpi xmlns:a14="http://schemas.microsoft.com/office/drawing/2010/main" val="0"/>
              </a:ext>
            </a:extLst>
          </a:blip>
          <a:srcRect/>
          <a:stretch>
            <a:fillRect/>
          </a:stretch>
        </p:blipFill>
        <p:spPr bwMode="auto">
          <a:xfrm>
            <a:off x="692648" y="1261"/>
            <a:ext cx="2102124" cy="2148901"/>
          </a:xfrm>
          <a:prstGeom prst="rect">
            <a:avLst/>
          </a:prstGeom>
          <a:noFill/>
          <a:extLst>
            <a:ext uri="{909E8E84-426E-40DD-AFC4-6F175D3DCCD1}">
              <a14:hiddenFill xmlns:a14="http://schemas.microsoft.com/office/drawing/2010/main">
                <a:solidFill>
                  <a:srgbClr val="FFFFFF"/>
                </a:solidFill>
              </a14:hiddenFill>
            </a:ext>
          </a:extLst>
        </p:spPr>
      </p:pic>
      <p:sp>
        <p:nvSpPr>
          <p:cNvPr id="24" name="AutoShape 4" descr="Google Pay: Save and Pay - Apps on Google Play"/>
          <p:cNvSpPr>
            <a:spLocks noChangeAspect="1" noChangeArrowheads="1"/>
          </p:cNvSpPr>
          <p:nvPr/>
        </p:nvSpPr>
        <p:spPr bwMode="auto">
          <a:xfrm>
            <a:off x="1022350" y="228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6" descr="Paytm logo icon vector 19040306 Vector Art at Vecteezy"/>
          <p:cNvSpPr>
            <a:spLocks noChangeAspect="1" noChangeArrowheads="1"/>
          </p:cNvSpPr>
          <p:nvPr/>
        </p:nvSpPr>
        <p:spPr bwMode="auto">
          <a:xfrm>
            <a:off x="1174750" y="1752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TextBox 32">
            <a:extLst>
              <a:ext uri="{FF2B5EF4-FFF2-40B4-BE49-F238E27FC236}">
                <a16:creationId xmlns:a16="http://schemas.microsoft.com/office/drawing/2014/main" id="{4AF32084-518C-4DD7-A6DF-B128D03A71BF}"/>
              </a:ext>
            </a:extLst>
          </p:cNvPr>
          <p:cNvSpPr txBox="1"/>
          <p:nvPr/>
        </p:nvSpPr>
        <p:spPr>
          <a:xfrm>
            <a:off x="3461830" y="6079090"/>
            <a:ext cx="4611477" cy="707886"/>
          </a:xfrm>
          <a:prstGeom prst="rect">
            <a:avLst/>
          </a:prstGeom>
          <a:solidFill>
            <a:schemeClr val="accent2">
              <a:lumMod val="20000"/>
              <a:lumOff val="80000"/>
            </a:schemeClr>
          </a:solidFill>
          <a:ln w="19050">
            <a:solidFill>
              <a:schemeClr val="tx1"/>
            </a:solidFill>
          </a:ln>
        </p:spPr>
        <p:txBody>
          <a:bodyPr wrap="square" rtlCol="0">
            <a:spAutoFit/>
          </a:bodyPr>
          <a:lstStyle/>
          <a:p>
            <a:pPr lvl="0">
              <a:defRPr/>
            </a:pPr>
            <a:r>
              <a:rPr lang="en-IN" sz="1000" b="1" u="sng" dirty="0" smtClean="0">
                <a:solidFill>
                  <a:srgbClr val="FF0000"/>
                </a:solidFill>
              </a:rPr>
              <a:t>Payments  :</a:t>
            </a:r>
          </a:p>
          <a:p>
            <a:pPr lvl="0">
              <a:defRPr/>
            </a:pPr>
            <a:endParaRPr lang="en-IN" sz="1000" b="1" u="sng" dirty="0">
              <a:solidFill>
                <a:srgbClr val="FF0000"/>
              </a:solidFill>
            </a:endParaRPr>
          </a:p>
          <a:p>
            <a:pPr lvl="0">
              <a:defRPr/>
            </a:pPr>
            <a:endParaRPr lang="en-IN" sz="1000" b="1" u="sng" dirty="0" smtClean="0">
              <a:solidFill>
                <a:srgbClr val="FF0000"/>
              </a:solidFill>
            </a:endParaRPr>
          </a:p>
          <a:p>
            <a:pPr lvl="0">
              <a:defRPr/>
            </a:pPr>
            <a:endParaRPr lang="en-IN" sz="1000" b="1" u="sng" dirty="0">
              <a:solidFill>
                <a:srgbClr val="FF0000"/>
              </a:solidFill>
            </a:endParaRPr>
          </a:p>
        </p:txBody>
      </p:sp>
      <p:pic>
        <p:nvPicPr>
          <p:cNvPr id="35" name="Picture 34"/>
          <p:cNvPicPr>
            <a:picLocks noChangeAspect="1"/>
          </p:cNvPicPr>
          <p:nvPr/>
        </p:nvPicPr>
        <p:blipFill>
          <a:blip r:embed="rId8"/>
          <a:stretch>
            <a:fillRect/>
          </a:stretch>
        </p:blipFill>
        <p:spPr>
          <a:xfrm>
            <a:off x="3765272" y="6297301"/>
            <a:ext cx="409455" cy="409455"/>
          </a:xfrm>
          <a:prstGeom prst="rect">
            <a:avLst/>
          </a:prstGeom>
        </p:spPr>
      </p:pic>
      <p:pic>
        <p:nvPicPr>
          <p:cNvPr id="36" name="Picture 35"/>
          <p:cNvPicPr>
            <a:picLocks noChangeAspect="1"/>
          </p:cNvPicPr>
          <p:nvPr/>
        </p:nvPicPr>
        <p:blipFill>
          <a:blip r:embed="rId9"/>
          <a:stretch>
            <a:fillRect/>
          </a:stretch>
        </p:blipFill>
        <p:spPr>
          <a:xfrm>
            <a:off x="4564067" y="6266863"/>
            <a:ext cx="419100" cy="419100"/>
          </a:xfrm>
          <a:prstGeom prst="rect">
            <a:avLst/>
          </a:prstGeom>
        </p:spPr>
      </p:pic>
      <p:pic>
        <p:nvPicPr>
          <p:cNvPr id="37" name="Picture 36"/>
          <p:cNvPicPr>
            <a:picLocks noChangeAspect="1"/>
          </p:cNvPicPr>
          <p:nvPr/>
        </p:nvPicPr>
        <p:blipFill>
          <a:blip r:embed="rId10"/>
          <a:stretch>
            <a:fillRect/>
          </a:stretch>
        </p:blipFill>
        <p:spPr>
          <a:xfrm>
            <a:off x="5299599" y="6281890"/>
            <a:ext cx="653786" cy="402330"/>
          </a:xfrm>
          <a:prstGeom prst="rect">
            <a:avLst/>
          </a:prstGeom>
        </p:spPr>
      </p:pic>
      <p:sp>
        <p:nvSpPr>
          <p:cNvPr id="30" name="AutoShape 8" descr="Amazon.ae: Amazon.ae eGift Card - Blue Amazon: Gift Cards"/>
          <p:cNvSpPr>
            <a:spLocks noChangeAspect="1" noChangeArrowheads="1"/>
          </p:cNvSpPr>
          <p:nvPr/>
        </p:nvSpPr>
        <p:spPr bwMode="auto">
          <a:xfrm>
            <a:off x="1327150" y="3276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1" name="Picture 30"/>
          <p:cNvPicPr>
            <a:picLocks noChangeAspect="1"/>
          </p:cNvPicPr>
          <p:nvPr/>
        </p:nvPicPr>
        <p:blipFill>
          <a:blip r:embed="rId11"/>
          <a:stretch>
            <a:fillRect/>
          </a:stretch>
        </p:blipFill>
        <p:spPr>
          <a:xfrm>
            <a:off x="1973050" y="5367196"/>
            <a:ext cx="832833" cy="512513"/>
          </a:xfrm>
          <a:prstGeom prst="rect">
            <a:avLst/>
          </a:prstGeom>
        </p:spPr>
      </p:pic>
      <p:sp>
        <p:nvSpPr>
          <p:cNvPr id="32" name="AutoShape 10" descr="Making sense of the fuss over Myntra's new logo…"/>
          <p:cNvSpPr>
            <a:spLocks noChangeAspect="1" noChangeArrowheads="1"/>
          </p:cNvSpPr>
          <p:nvPr/>
        </p:nvSpPr>
        <p:spPr bwMode="auto">
          <a:xfrm>
            <a:off x="1479550" y="4800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8" name="Picture 37"/>
          <p:cNvPicPr>
            <a:picLocks noChangeAspect="1"/>
          </p:cNvPicPr>
          <p:nvPr/>
        </p:nvPicPr>
        <p:blipFill>
          <a:blip r:embed="rId12"/>
          <a:stretch>
            <a:fillRect/>
          </a:stretch>
        </p:blipFill>
        <p:spPr>
          <a:xfrm>
            <a:off x="1237396" y="6080467"/>
            <a:ext cx="546954" cy="546954"/>
          </a:xfrm>
          <a:prstGeom prst="rect">
            <a:avLst/>
          </a:prstGeom>
        </p:spPr>
      </p:pic>
      <p:sp>
        <p:nvSpPr>
          <p:cNvPr id="40" name="AutoShape 12" descr="Apple Pay Overview - Apple Developer"/>
          <p:cNvSpPr>
            <a:spLocks noChangeAspect="1" noChangeArrowheads="1"/>
          </p:cNvSpPr>
          <p:nvPr/>
        </p:nvSpPr>
        <p:spPr bwMode="auto">
          <a:xfrm>
            <a:off x="1631950" y="632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 name="Picture 40"/>
          <p:cNvPicPr>
            <a:picLocks noChangeAspect="1"/>
          </p:cNvPicPr>
          <p:nvPr/>
        </p:nvPicPr>
        <p:blipFill>
          <a:blip r:embed="rId13"/>
          <a:stretch>
            <a:fillRect/>
          </a:stretch>
        </p:blipFill>
        <p:spPr>
          <a:xfrm>
            <a:off x="6146570" y="6259211"/>
            <a:ext cx="866775" cy="433388"/>
          </a:xfrm>
          <a:prstGeom prst="rect">
            <a:avLst/>
          </a:prstGeom>
        </p:spPr>
      </p:pic>
    </p:spTree>
    <p:extLst>
      <p:ext uri="{BB962C8B-B14F-4D97-AF65-F5344CB8AC3E}">
        <p14:creationId xmlns:p14="http://schemas.microsoft.com/office/powerpoint/2010/main" val="39239469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C20C8D1-66A5-4EEC-84D8-3E896C1F3D85}"/>
              </a:ext>
            </a:extLst>
          </p:cNvPr>
          <p:cNvSpPr txBox="1"/>
          <p:nvPr/>
        </p:nvSpPr>
        <p:spPr>
          <a:xfrm>
            <a:off x="-13844" y="2168434"/>
            <a:ext cx="2752690" cy="507831"/>
          </a:xfrm>
          <a:prstGeom prst="rect">
            <a:avLst/>
          </a:prstGeom>
          <a:noFill/>
          <a:ln w="19050">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900" b="0" i="0" u="none" strike="noStrike" kern="1200" cap="none" spc="0" normalizeH="0" baseline="0" noProof="0" dirty="0" smtClean="0">
                <a:ln>
                  <a:noFill/>
                </a:ln>
                <a:solidFill>
                  <a:prstClr val="black"/>
                </a:solidFill>
                <a:effectLst/>
                <a:uLnTx/>
                <a:uFillTx/>
                <a:latin typeface="Calibri" panose="020F0502020204030204"/>
                <a:ea typeface="+mn-ea"/>
                <a:cs typeface="+mn-cs"/>
              </a:rPr>
              <a:t>“</a:t>
            </a:r>
            <a:r>
              <a:rPr kumimoji="0" lang="en-IN" sz="900" b="0" i="1" u="none" strike="noStrike" kern="1200" cap="none" spc="0" normalizeH="0" baseline="0" noProof="0" dirty="0">
                <a:ln>
                  <a:noFill/>
                </a:ln>
                <a:solidFill>
                  <a:prstClr val="black"/>
                </a:solidFill>
                <a:effectLst/>
                <a:uLnTx/>
                <a:uFillTx/>
                <a:latin typeface="Calibri" panose="020F0502020204030204"/>
                <a:ea typeface="+mn-ea"/>
                <a:cs typeface="+mn-cs"/>
              </a:rPr>
              <a:t>T</a:t>
            </a:r>
            <a:r>
              <a:rPr kumimoji="0" lang="en-IN" sz="900" b="0" i="1" u="none" strike="noStrike" kern="1200" cap="none" spc="0" normalizeH="0" baseline="0" noProof="0" dirty="0" smtClean="0">
                <a:ln>
                  <a:noFill/>
                </a:ln>
                <a:solidFill>
                  <a:prstClr val="black"/>
                </a:solidFill>
                <a:effectLst/>
                <a:uLnTx/>
                <a:uFillTx/>
                <a:latin typeface="Calibri" panose="020F0502020204030204"/>
                <a:ea typeface="+mn-ea"/>
                <a:cs typeface="+mn-cs"/>
              </a:rPr>
              <a:t>ake a risk and keep testing because what works today wont work tomorrow but what worked yesterday may work again</a:t>
            </a:r>
            <a:r>
              <a:rPr kumimoji="0" lang="en-IN" sz="900" b="0" i="0" u="none" strike="noStrike" kern="1200" cap="none" spc="0" normalizeH="0" baseline="0" noProof="0" dirty="0" smtClean="0">
                <a:ln>
                  <a:noFill/>
                </a:ln>
                <a:solidFill>
                  <a:prstClr val="black"/>
                </a:solidFill>
                <a:effectLst/>
                <a:uLnTx/>
                <a:uFillTx/>
                <a:latin typeface="Calibri" panose="020F0502020204030204"/>
                <a:ea typeface="+mn-ea"/>
                <a:cs typeface="+mn-cs"/>
              </a:rPr>
              <a:t>”</a:t>
            </a:r>
          </a:p>
        </p:txBody>
      </p:sp>
      <p:sp>
        <p:nvSpPr>
          <p:cNvPr id="8" name="TextBox 7">
            <a:extLst>
              <a:ext uri="{FF2B5EF4-FFF2-40B4-BE49-F238E27FC236}">
                <a16:creationId xmlns:a16="http://schemas.microsoft.com/office/drawing/2014/main" id="{C9266DDD-6BC3-4CA0-8B40-71AB5330B983}"/>
              </a:ext>
            </a:extLst>
          </p:cNvPr>
          <p:cNvSpPr txBox="1"/>
          <p:nvPr/>
        </p:nvSpPr>
        <p:spPr>
          <a:xfrm>
            <a:off x="6242" y="2676263"/>
            <a:ext cx="2712517" cy="1938992"/>
          </a:xfrm>
          <a:prstGeom prst="rect">
            <a:avLst/>
          </a:prstGeom>
          <a:solidFill>
            <a:srgbClr val="FFFF00"/>
          </a:solidFill>
          <a:ln w="19050">
            <a:solidFill>
              <a:schemeClr val="tx1"/>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000" b="1" i="0" u="sng" strike="noStrike" kern="1200" cap="none" spc="0" normalizeH="0" baseline="0" noProof="0" dirty="0">
                <a:ln>
                  <a:noFill/>
                </a:ln>
                <a:solidFill>
                  <a:prstClr val="black"/>
                </a:solidFill>
                <a:effectLst/>
                <a:uLnTx/>
                <a:uFillTx/>
                <a:latin typeface="Calibri" panose="020F0502020204030204"/>
                <a:ea typeface="+mn-ea"/>
                <a:cs typeface="+mn-cs"/>
              </a:rPr>
              <a:t>Demography and Geography</a:t>
            </a:r>
            <a:r>
              <a:rPr kumimoji="0" lang="en-IN" sz="1000" b="0" i="0" u="none" strike="noStrike" kern="1200" cap="none" spc="0" normalizeH="0" baseline="0" noProof="0" dirty="0">
                <a:ln>
                  <a:noFill/>
                </a:ln>
                <a:solidFill>
                  <a:prstClr val="black"/>
                </a:solidFill>
                <a:effectLst/>
                <a:uLnTx/>
                <a:uFillTx/>
                <a:latin typeface="Calibri" panose="020F0502020204030204"/>
                <a:ea typeface="+mn-ea"/>
                <a:cs typeface="+mn-cs"/>
              </a:rPr>
              <a:t/>
            </a:r>
            <a:br>
              <a:rPr kumimoji="0" lang="en-IN" sz="10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000" b="1" i="1" u="none" strike="noStrike" kern="1200" cap="none" spc="0" normalizeH="0" baseline="0" noProof="0" dirty="0" smtClean="0">
                <a:ln>
                  <a:noFill/>
                </a:ln>
                <a:solidFill>
                  <a:prstClr val="black"/>
                </a:solidFill>
                <a:effectLst/>
                <a:uLnTx/>
                <a:uFillTx/>
                <a:latin typeface="Calibri" panose="020F0502020204030204"/>
                <a:ea typeface="+mn-ea"/>
                <a:cs typeface="+mn-cs"/>
              </a:rPr>
              <a:t>Age</a:t>
            </a:r>
            <a:r>
              <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rPr>
              <a:t>: 29</a:t>
            </a:r>
            <a:r>
              <a:rPr kumimoji="0" lang="en-IN" sz="1000" b="0" i="0" u="none" strike="noStrike" kern="1200" cap="none" spc="0" normalizeH="0" baseline="0" noProof="0" dirty="0">
                <a:ln>
                  <a:noFill/>
                </a:ln>
                <a:solidFill>
                  <a:prstClr val="black"/>
                </a:solidFill>
                <a:effectLst/>
                <a:uLnTx/>
                <a:uFillTx/>
                <a:latin typeface="Calibri" panose="020F0502020204030204"/>
                <a:ea typeface="+mn-ea"/>
                <a:cs typeface="+mn-cs"/>
              </a:rPr>
              <a:t/>
            </a:r>
            <a:br>
              <a:rPr kumimoji="0" lang="en-IN" sz="10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000" b="1" i="1" u="none" strike="noStrike" kern="1200" cap="none" spc="0" normalizeH="0" baseline="0" noProof="0" dirty="0">
                <a:ln>
                  <a:noFill/>
                </a:ln>
                <a:solidFill>
                  <a:prstClr val="black"/>
                </a:solidFill>
                <a:effectLst/>
                <a:uLnTx/>
                <a:uFillTx/>
                <a:latin typeface="Calibri" panose="020F0502020204030204"/>
                <a:ea typeface="+mn-ea"/>
                <a:cs typeface="+mn-cs"/>
              </a:rPr>
              <a:t>Education</a:t>
            </a:r>
            <a:r>
              <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rPr>
              <a:t>: </a:t>
            </a:r>
            <a:r>
              <a:rPr kumimoji="0" lang="en-IN" sz="1000" b="0" i="0" u="none" strike="noStrike" kern="1200" cap="none" spc="0" normalizeH="0" baseline="0" noProof="0" dirty="0" err="1" smtClean="0">
                <a:ln>
                  <a:noFill/>
                </a:ln>
                <a:solidFill>
                  <a:prstClr val="black"/>
                </a:solidFill>
                <a:effectLst/>
                <a:uLnTx/>
                <a:uFillTx/>
                <a:latin typeface="Calibri" panose="020F0502020204030204"/>
                <a:ea typeface="+mn-ea"/>
                <a:cs typeface="+mn-cs"/>
              </a:rPr>
              <a:t>B,Tech</a:t>
            </a:r>
            <a:r>
              <a:rPr kumimoji="0" lang="en-IN" sz="1000" b="0" i="0" u="none" strike="noStrike" kern="1200" cap="none" spc="0" normalizeH="0" baseline="0" noProof="0" dirty="0">
                <a:ln>
                  <a:noFill/>
                </a:ln>
                <a:solidFill>
                  <a:prstClr val="black"/>
                </a:solidFill>
                <a:effectLst/>
                <a:uLnTx/>
                <a:uFillTx/>
                <a:latin typeface="Calibri" panose="020F0502020204030204"/>
                <a:ea typeface="+mn-ea"/>
                <a:cs typeface="+mn-cs"/>
              </a:rPr>
              <a:t/>
            </a:r>
            <a:br>
              <a:rPr kumimoji="0" lang="en-IN" sz="10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000" b="1" i="0" u="none" strike="noStrike" kern="1200" cap="none" spc="0" normalizeH="0" baseline="0" noProof="0" dirty="0">
                <a:ln>
                  <a:noFill/>
                </a:ln>
                <a:solidFill>
                  <a:prstClr val="black"/>
                </a:solidFill>
                <a:effectLst/>
                <a:uLnTx/>
                <a:uFillTx/>
                <a:latin typeface="Calibri" panose="020F0502020204030204"/>
                <a:ea typeface="+mn-ea"/>
                <a:cs typeface="+mn-cs"/>
              </a:rPr>
              <a:t>Work</a:t>
            </a:r>
            <a:r>
              <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rPr>
              <a:t>: Data Analyst  at </a:t>
            </a:r>
            <a:r>
              <a:rPr kumimoji="0" lang="en-IN" sz="1000" b="0" i="0" u="none" strike="noStrike" kern="1200" cap="none" spc="0" normalizeH="0" baseline="0" noProof="0" dirty="0" err="1" smtClean="0">
                <a:ln>
                  <a:noFill/>
                </a:ln>
                <a:solidFill>
                  <a:prstClr val="black"/>
                </a:solidFill>
                <a:effectLst/>
                <a:uLnTx/>
                <a:uFillTx/>
                <a:latin typeface="Calibri" panose="020F0502020204030204"/>
                <a:ea typeface="+mn-ea"/>
                <a:cs typeface="+mn-cs"/>
              </a:rPr>
              <a:t>Myntra</a:t>
            </a:r>
            <a:endPar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000" b="1" i="1" u="none" strike="noStrike" kern="1200" cap="none" spc="0" normalizeH="0" baseline="0" noProof="0" dirty="0" err="1" smtClean="0">
                <a:ln>
                  <a:noFill/>
                </a:ln>
                <a:solidFill>
                  <a:prstClr val="black"/>
                </a:solidFill>
                <a:effectLst/>
                <a:uLnTx/>
                <a:uFillTx/>
                <a:latin typeface="Calibri" panose="020F0502020204030204"/>
                <a:ea typeface="+mn-ea"/>
                <a:cs typeface="+mn-cs"/>
              </a:rPr>
              <a:t>LifeStyle</a:t>
            </a:r>
            <a:r>
              <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rPr>
              <a:t>:  Visits restaurant </a:t>
            </a:r>
            <a:r>
              <a:rPr kumimoji="0" lang="en-IN" sz="1000" b="0" i="0" u="none" strike="noStrike" kern="1200" cap="none" spc="0" normalizeH="0" baseline="0" noProof="0" dirty="0" err="1" smtClean="0">
                <a:ln>
                  <a:noFill/>
                </a:ln>
                <a:solidFill>
                  <a:prstClr val="black"/>
                </a:solidFill>
                <a:effectLst/>
                <a:uLnTx/>
                <a:uFillTx/>
                <a:latin typeface="Calibri" panose="020F0502020204030204"/>
                <a:ea typeface="+mn-ea"/>
                <a:cs typeface="+mn-cs"/>
              </a:rPr>
              <a:t>often.Bought</a:t>
            </a:r>
            <a:r>
              <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rPr>
              <a:t> a  </a:t>
            </a:r>
            <a:r>
              <a:rPr kumimoji="0" lang="en-IN" sz="1000" b="0" i="0" u="none" strike="noStrike" kern="1200" cap="none" spc="0" normalizeH="0" baseline="0" noProof="0" dirty="0" err="1" smtClean="0">
                <a:ln>
                  <a:noFill/>
                </a:ln>
                <a:solidFill>
                  <a:prstClr val="black"/>
                </a:solidFill>
                <a:effectLst/>
                <a:uLnTx/>
                <a:uFillTx/>
                <a:latin typeface="Calibri" panose="020F0502020204030204"/>
                <a:ea typeface="+mn-ea"/>
                <a:cs typeface="+mn-cs"/>
              </a:rPr>
              <a:t>Scootie</a:t>
            </a:r>
            <a:r>
              <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rPr>
              <a:t> on</a:t>
            </a:r>
            <a:r>
              <a:rPr kumimoji="0" lang="en-IN" sz="1000" b="0" i="0" u="none" strike="noStrike" kern="1200" cap="none" spc="0" normalizeH="0" noProof="0" dirty="0" smtClean="0">
                <a:ln>
                  <a:noFill/>
                </a:ln>
                <a:solidFill>
                  <a:prstClr val="black"/>
                </a:solidFill>
                <a:effectLst/>
                <a:uLnTx/>
                <a:uFillTx/>
                <a:latin typeface="Calibri" panose="020F0502020204030204"/>
                <a:ea typeface="+mn-ea"/>
                <a:cs typeface="+mn-cs"/>
              </a:rPr>
              <a:t> car loan. Residing in rented premises in </a:t>
            </a:r>
            <a:r>
              <a:rPr kumimoji="0" lang="en-IN" sz="1000" b="0" i="0" u="none" strike="noStrike" kern="1200" cap="none" spc="0" normalizeH="0" noProof="0" dirty="0" err="1" smtClean="0">
                <a:ln>
                  <a:noFill/>
                </a:ln>
                <a:solidFill>
                  <a:prstClr val="black"/>
                </a:solidFill>
                <a:effectLst/>
                <a:uLnTx/>
                <a:uFillTx/>
                <a:latin typeface="Calibri" panose="020F0502020204030204"/>
                <a:ea typeface="+mn-ea"/>
                <a:cs typeface="+mn-cs"/>
              </a:rPr>
              <a:t>koramangla</a:t>
            </a:r>
            <a:r>
              <a:rPr kumimoji="0" lang="en-IN" sz="1000" b="0" i="0" u="none" strike="noStrike" kern="1200" cap="none" spc="0" normalizeH="0" noProof="0" dirty="0" smtClean="0">
                <a:ln>
                  <a:noFill/>
                </a:ln>
                <a:solidFill>
                  <a:prstClr val="black"/>
                </a:solidFill>
                <a:effectLst/>
                <a:uLnTx/>
                <a:uFillTx/>
                <a:latin typeface="Calibri" panose="020F0502020204030204"/>
                <a:ea typeface="+mn-ea"/>
                <a:cs typeface="+mn-cs"/>
              </a:rPr>
              <a:t>. Order grocery and stationary through Online </a:t>
            </a:r>
            <a:r>
              <a:rPr kumimoji="0" lang="en-IN" sz="1000" b="0" i="0" u="none" strike="noStrike" kern="1200" cap="none" spc="0" normalizeH="0" noProof="0" dirty="0" err="1" smtClean="0">
                <a:ln>
                  <a:noFill/>
                </a:ln>
                <a:solidFill>
                  <a:prstClr val="black"/>
                </a:solidFill>
                <a:effectLst/>
                <a:uLnTx/>
                <a:uFillTx/>
                <a:latin typeface="Calibri" panose="020F0502020204030204"/>
                <a:ea typeface="+mn-ea"/>
                <a:cs typeface="+mn-cs"/>
              </a:rPr>
              <a:t>App.Prefers</a:t>
            </a:r>
            <a:r>
              <a:rPr kumimoji="0" lang="en-IN" sz="1000" b="0" i="0" u="none" strike="noStrike" kern="1200" cap="none" spc="0" normalizeH="0" noProof="0" dirty="0" smtClean="0">
                <a:ln>
                  <a:noFill/>
                </a:ln>
                <a:solidFill>
                  <a:prstClr val="black"/>
                </a:solidFill>
                <a:effectLst/>
                <a:uLnTx/>
                <a:uFillTx/>
                <a:latin typeface="Calibri" panose="020F0502020204030204"/>
                <a:ea typeface="+mn-ea"/>
                <a:cs typeface="+mn-cs"/>
              </a:rPr>
              <a:t> </a:t>
            </a:r>
            <a:r>
              <a:rPr kumimoji="0" lang="en-IN" sz="1000" b="0" i="0" u="none" strike="noStrike" kern="1200" cap="none" spc="0" normalizeH="0" noProof="0" dirty="0" err="1" smtClean="0">
                <a:ln>
                  <a:noFill/>
                </a:ln>
                <a:solidFill>
                  <a:prstClr val="black"/>
                </a:solidFill>
                <a:effectLst/>
                <a:uLnTx/>
                <a:uFillTx/>
                <a:latin typeface="Calibri" panose="020F0502020204030204"/>
                <a:ea typeface="+mn-ea"/>
                <a:cs typeface="+mn-cs"/>
              </a:rPr>
              <a:t>zomato.Often</a:t>
            </a:r>
            <a:r>
              <a:rPr kumimoji="0" lang="en-IN" sz="1000" b="0" i="0" u="none" strike="noStrike" kern="1200" cap="none" spc="0" normalizeH="0" noProof="0" dirty="0" smtClean="0">
                <a:ln>
                  <a:noFill/>
                </a:ln>
                <a:solidFill>
                  <a:prstClr val="black"/>
                </a:solidFill>
                <a:effectLst/>
                <a:uLnTx/>
                <a:uFillTx/>
                <a:latin typeface="Calibri" panose="020F0502020204030204"/>
                <a:ea typeface="+mn-ea"/>
                <a:cs typeface="+mn-cs"/>
              </a:rPr>
              <a:t> board Ola and Uber</a:t>
            </a:r>
            <a:endPar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000" b="1" i="1" u="none" strike="noStrike" kern="1200" cap="none" spc="0" normalizeH="0" baseline="0" noProof="0" dirty="0" smtClean="0">
                <a:ln>
                  <a:noFill/>
                </a:ln>
                <a:solidFill>
                  <a:prstClr val="black"/>
                </a:solidFill>
                <a:effectLst/>
                <a:uLnTx/>
                <a:uFillTx/>
                <a:latin typeface="Calibri" panose="020F0502020204030204"/>
                <a:ea typeface="+mn-ea"/>
                <a:cs typeface="+mn-cs"/>
              </a:rPr>
              <a:t>Salary</a:t>
            </a:r>
            <a:r>
              <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rPr>
              <a:t> : 8 Lakhs per Month</a:t>
            </a:r>
            <a:r>
              <a:rPr kumimoji="0" lang="en-IN" sz="1000" b="0" i="0" u="none" strike="noStrike" kern="1200" cap="none" spc="0" normalizeH="0" baseline="0" noProof="0" dirty="0">
                <a:ln>
                  <a:noFill/>
                </a:ln>
                <a:solidFill>
                  <a:prstClr val="black"/>
                </a:solidFill>
                <a:effectLst/>
                <a:uLnTx/>
                <a:uFillTx/>
                <a:latin typeface="Calibri" panose="020F0502020204030204"/>
                <a:ea typeface="+mn-ea"/>
                <a:cs typeface="+mn-cs"/>
              </a:rPr>
              <a:t/>
            </a:r>
            <a:br>
              <a:rPr kumimoji="0" lang="en-IN" sz="10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000" b="1" i="1" u="none" strike="noStrike" kern="1200" cap="none" spc="0" normalizeH="0" baseline="0" noProof="0" dirty="0">
                <a:ln>
                  <a:noFill/>
                </a:ln>
                <a:solidFill>
                  <a:prstClr val="black"/>
                </a:solidFill>
                <a:effectLst/>
                <a:uLnTx/>
                <a:uFillTx/>
                <a:latin typeface="Calibri" panose="020F0502020204030204"/>
                <a:ea typeface="+mn-ea"/>
                <a:cs typeface="+mn-cs"/>
              </a:rPr>
              <a:t>Marital status</a:t>
            </a:r>
            <a:r>
              <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rPr>
              <a:t>: married</a:t>
            </a:r>
            <a:r>
              <a:rPr kumimoji="0" lang="en-IN" sz="1000" b="0" i="0" u="none" strike="noStrike" kern="1200" cap="none" spc="0" normalizeH="0" baseline="0" noProof="0" dirty="0">
                <a:ln>
                  <a:noFill/>
                </a:ln>
                <a:solidFill>
                  <a:prstClr val="black"/>
                </a:solidFill>
                <a:effectLst/>
                <a:uLnTx/>
                <a:uFillTx/>
                <a:latin typeface="Calibri" panose="020F0502020204030204"/>
                <a:ea typeface="+mn-ea"/>
                <a:cs typeface="+mn-cs"/>
              </a:rPr>
              <a:t/>
            </a:r>
            <a:br>
              <a:rPr kumimoji="0" lang="en-IN" sz="10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000" b="1" i="1" u="none" strike="noStrike" kern="1200" cap="none" spc="0" normalizeH="0" baseline="0" noProof="0" dirty="0">
                <a:ln>
                  <a:noFill/>
                </a:ln>
                <a:solidFill>
                  <a:prstClr val="black"/>
                </a:solidFill>
                <a:effectLst/>
                <a:uLnTx/>
                <a:uFillTx/>
                <a:latin typeface="Calibri" panose="020F0502020204030204"/>
                <a:ea typeface="+mn-ea"/>
                <a:cs typeface="+mn-cs"/>
              </a:rPr>
              <a:t>Location</a:t>
            </a:r>
            <a:r>
              <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rPr>
              <a:t>: Bangalore</a:t>
            </a:r>
            <a:endParaRPr kumimoji="0" lang="en-IN"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DEB1E08F-C19D-4207-8EC2-3E57A1C0FF25}"/>
              </a:ext>
            </a:extLst>
          </p:cNvPr>
          <p:cNvSpPr txBox="1"/>
          <p:nvPr/>
        </p:nvSpPr>
        <p:spPr>
          <a:xfrm>
            <a:off x="2738845" y="2146086"/>
            <a:ext cx="4600003" cy="1500411"/>
          </a:xfrm>
          <a:prstGeom prst="rect">
            <a:avLst/>
          </a:prstGeom>
          <a:solidFill>
            <a:schemeClr val="accent3">
              <a:lumMod val="60000"/>
              <a:lumOff val="40000"/>
            </a:schemeClr>
          </a:solidFill>
          <a:ln w="19050">
            <a:solidFill>
              <a:schemeClr val="tx1"/>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050" b="1" i="0" u="sng" strike="noStrike" kern="1200" cap="none" spc="0" normalizeH="0" baseline="0" noProof="0" dirty="0">
                <a:ln>
                  <a:noFill/>
                </a:ln>
                <a:solidFill>
                  <a:prstClr val="black"/>
                </a:solidFill>
                <a:effectLst/>
                <a:uLnTx/>
                <a:uFillTx/>
                <a:latin typeface="Calibri" panose="020F0502020204030204"/>
                <a:ea typeface="+mn-ea"/>
                <a:cs typeface="+mn-cs"/>
              </a:rPr>
              <a:t>Goals</a:t>
            </a:r>
            <a:r>
              <a:rPr kumimoji="0" lang="en-IN" sz="1000" b="0" i="0" u="none" strike="noStrike" kern="1200" cap="none" spc="0" normalizeH="0" baseline="0" noProof="0" dirty="0">
                <a:ln>
                  <a:noFill/>
                </a:ln>
                <a:solidFill>
                  <a:prstClr val="black"/>
                </a:solidFill>
                <a:effectLst/>
                <a:uLnTx/>
                <a:uFillTx/>
                <a:latin typeface="Calibri" panose="020F0502020204030204"/>
                <a:ea typeface="+mn-ea"/>
                <a:cs typeface="+mn-cs"/>
              </a:rPr>
              <a:t/>
            </a:r>
            <a:br>
              <a:rPr kumimoji="0" lang="en-IN" sz="1000" b="0" i="0" u="none" strike="noStrike" kern="1200" cap="none" spc="0" normalizeH="0" baseline="0" noProof="0" dirty="0">
                <a:ln>
                  <a:noFill/>
                </a:ln>
                <a:solidFill>
                  <a:prstClr val="black"/>
                </a:solidFill>
                <a:effectLst/>
                <a:uLnTx/>
                <a:uFillTx/>
                <a:latin typeface="Calibri" panose="020F0502020204030204"/>
                <a:ea typeface="+mn-ea"/>
                <a:cs typeface="+mn-cs"/>
              </a:rPr>
            </a:br>
            <a:endParaRPr kumimoji="0" lang="en-IN" sz="1100" b="1" i="1"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000" b="1" i="1" u="none" strike="noStrike" kern="1200" cap="none" spc="0" normalizeH="0" baseline="0" noProof="0" dirty="0" smtClean="0">
                <a:ln>
                  <a:noFill/>
                </a:ln>
                <a:solidFill>
                  <a:prstClr val="black"/>
                </a:solidFill>
                <a:effectLst/>
                <a:uLnTx/>
                <a:uFillTx/>
                <a:latin typeface="Calibri" panose="020F0502020204030204"/>
                <a:ea typeface="+mn-ea"/>
                <a:cs typeface="+mn-cs"/>
              </a:rPr>
              <a:t> </a:t>
            </a:r>
            <a:r>
              <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rPr>
              <a:t>Pay her EMI through UPI</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rPr>
              <a:t>Optimize processes to reduce unnecessary expenses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rPr>
              <a:t>Facilitate her cloud kitchen payment cashless</a:t>
            </a:r>
            <a:r>
              <a:rPr kumimoji="0" lang="en-IN" sz="1000" b="0" i="0" u="none" strike="noStrike" kern="1200" cap="none" spc="0" normalizeH="0" noProof="0" dirty="0" smtClean="0">
                <a:ln>
                  <a:noFill/>
                </a:ln>
                <a:solidFill>
                  <a:prstClr val="black"/>
                </a:solidFill>
                <a:effectLst/>
                <a:uLnTx/>
                <a:uFillTx/>
                <a:latin typeface="Calibri" panose="020F0502020204030204"/>
                <a:ea typeface="+mn-ea"/>
                <a:cs typeface="+mn-cs"/>
              </a:rPr>
              <a:t> as still she has to deal with liquid cash</a:t>
            </a:r>
            <a:endPar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rPr>
              <a:t>To pay her utility bills through UPI platform</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000" b="1"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9AC1CA34-F86C-4840-A912-9C936A337DD4}"/>
              </a:ext>
            </a:extLst>
          </p:cNvPr>
          <p:cNvSpPr txBox="1"/>
          <p:nvPr/>
        </p:nvSpPr>
        <p:spPr>
          <a:xfrm>
            <a:off x="2099390" y="0"/>
            <a:ext cx="5239457" cy="2154436"/>
          </a:xfrm>
          <a:prstGeom prst="rect">
            <a:avLst/>
          </a:prstGeom>
          <a:solidFill>
            <a:schemeClr val="accent1">
              <a:lumMod val="60000"/>
              <a:lumOff val="40000"/>
            </a:schemeClr>
          </a:solidFill>
          <a:ln w="19050">
            <a:solidFill>
              <a:schemeClr val="tx1"/>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000" b="1" i="0" u="sng" strike="noStrike" kern="1200" cap="none" spc="0" normalizeH="0" baseline="0" noProof="0" dirty="0">
                <a:ln>
                  <a:noFill/>
                </a:ln>
                <a:solidFill>
                  <a:prstClr val="black"/>
                </a:solidFill>
                <a:effectLst/>
                <a:uLnTx/>
                <a:uFillTx/>
                <a:latin typeface="Calibri" panose="020F0502020204030204"/>
                <a:ea typeface="+mn-ea"/>
                <a:cs typeface="+mn-cs"/>
              </a:rPr>
              <a:t>Bio</a:t>
            </a:r>
            <a:br>
              <a:rPr kumimoji="0" lang="en-IN" sz="1000" b="1" i="0" u="sng"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000" b="1" i="0" u="sng" strike="noStrike" kern="1200" cap="none" spc="0" normalizeH="0" baseline="0" noProof="0" dirty="0">
                <a:ln>
                  <a:noFill/>
                </a:ln>
                <a:solidFill>
                  <a:prstClr val="black"/>
                </a:solidFill>
                <a:effectLst/>
                <a:uLnTx/>
                <a:uFillTx/>
                <a:latin typeface="Calibri" panose="020F0502020204030204"/>
                <a:ea typeface="+mn-ea"/>
                <a:cs typeface="+mn-cs"/>
              </a:rPr>
              <a:t/>
            </a:r>
            <a:br>
              <a:rPr kumimoji="0" lang="en-IN" sz="1000" b="1" i="0" u="sng"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200" b="0" i="0" u="none" strike="noStrike" kern="1200" cap="none" spc="0" normalizeH="0" baseline="0" noProof="0" dirty="0" smtClean="0">
                <a:ln>
                  <a:noFill/>
                </a:ln>
                <a:solidFill>
                  <a:prstClr val="black"/>
                </a:solidFill>
                <a:effectLst/>
                <a:uLnTx/>
                <a:uFillTx/>
                <a:latin typeface="Calibri" panose="020F0502020204030204"/>
              </a:rPr>
              <a:t>Sandy is a dedicated ,hard working finance professional having more than 6 years of experience in </a:t>
            </a:r>
            <a:r>
              <a:rPr kumimoji="0" lang="en-US" sz="1200" b="0" i="0" u="none" strike="noStrike" kern="1200" cap="none" spc="0" normalizeH="0" baseline="0" noProof="0" dirty="0" smtClean="0">
                <a:ln>
                  <a:noFill/>
                </a:ln>
                <a:solidFill>
                  <a:prstClr val="black"/>
                </a:solidFill>
                <a:effectLst/>
                <a:uLnTx/>
                <a:uFillTx/>
                <a:latin typeface="Calibri" panose="020F0502020204030204"/>
              </a:rPr>
              <a:t>data analysis .She is budding data scientist .</a:t>
            </a:r>
            <a:r>
              <a:rPr kumimoji="0" lang="en-US" sz="1200" b="0" i="0" u="none" strike="noStrike" kern="1200" cap="none" spc="0" normalizeH="0" noProof="0" dirty="0" smtClean="0">
                <a:ln>
                  <a:noFill/>
                </a:ln>
                <a:solidFill>
                  <a:prstClr val="black"/>
                </a:solidFill>
                <a:effectLst/>
                <a:uLnTx/>
                <a:uFillTx/>
                <a:latin typeface="Calibri" panose="020F0502020204030204"/>
              </a:rPr>
              <a:t> She owns a cloud kitchen  which runs on weekends. </a:t>
            </a:r>
            <a:r>
              <a:rPr lang="en-US" sz="1200" dirty="0" smtClean="0">
                <a:solidFill>
                  <a:prstClr val="black"/>
                </a:solidFill>
                <a:latin typeface="Calibri" panose="020F0502020204030204"/>
              </a:rPr>
              <a:t>She is staying in rented place with her friend and pay around 25K . She bought items through online App and often visits cafes and restaurants with her friends . She mostly pays her utility through mobile banking and aiming to go as much cashless possible. She has recently taken a loan to buy a 2 wheeler. </a:t>
            </a:r>
            <a:r>
              <a:rPr kumimoji="0" lang="en-IN" sz="1000" b="0" i="0" u="none" strike="noStrike" kern="1200" cap="none" spc="0" normalizeH="0" baseline="0" noProof="0" dirty="0">
                <a:ln>
                  <a:noFill/>
                </a:ln>
                <a:solidFill>
                  <a:prstClr val="black"/>
                </a:solidFill>
                <a:effectLst/>
                <a:uLnTx/>
                <a:uFillTx/>
                <a:latin typeface="Calibri" panose="020F0502020204030204"/>
                <a:ea typeface="+mn-ea"/>
                <a:cs typeface="+mn-cs"/>
              </a:rPr>
              <a:t/>
            </a:r>
            <a:br>
              <a:rPr kumimoji="0" lang="en-IN" sz="10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000" b="1" i="0" u="sng" strike="noStrike" kern="1200" cap="none" spc="0" normalizeH="0" baseline="0" noProof="0" dirty="0">
                <a:ln>
                  <a:noFill/>
                </a:ln>
                <a:solidFill>
                  <a:prstClr val="black"/>
                </a:solidFill>
                <a:effectLst/>
                <a:uLnTx/>
                <a:uFillTx/>
                <a:latin typeface="Calibri" panose="020F0502020204030204"/>
                <a:ea typeface="+mn-ea"/>
                <a:cs typeface="+mn-cs"/>
              </a:rPr>
              <a:t/>
            </a:r>
            <a:br>
              <a:rPr kumimoji="0" lang="en-IN" sz="1000" b="1" i="0" u="sng" strike="noStrike" kern="1200" cap="none" spc="0" normalizeH="0" baseline="0" noProof="0" dirty="0">
                <a:ln>
                  <a:noFill/>
                </a:ln>
                <a:solidFill>
                  <a:prstClr val="black"/>
                </a:solidFill>
                <a:effectLst/>
                <a:uLnTx/>
                <a:uFillTx/>
                <a:latin typeface="Calibri" panose="020F0502020204030204"/>
                <a:ea typeface="+mn-ea"/>
                <a:cs typeface="+mn-cs"/>
              </a:rPr>
            </a:br>
            <a:endParaRPr kumimoji="0" lang="en-IN" sz="1000" b="1" i="0" u="sng"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IN" sz="1000" b="1" u="sng" dirty="0">
              <a:solidFill>
                <a:prstClr val="black"/>
              </a:solidFill>
              <a:latin typeface="Calibri" panose="020F0502020204030204"/>
            </a:endParaRPr>
          </a:p>
        </p:txBody>
      </p:sp>
      <p:sp>
        <p:nvSpPr>
          <p:cNvPr id="15" name="TextBox 14">
            <a:extLst>
              <a:ext uri="{FF2B5EF4-FFF2-40B4-BE49-F238E27FC236}">
                <a16:creationId xmlns:a16="http://schemas.microsoft.com/office/drawing/2014/main" id="{6A5DC3C7-DE40-47AC-8E2D-7092796970C3}"/>
              </a:ext>
            </a:extLst>
          </p:cNvPr>
          <p:cNvSpPr txBox="1"/>
          <p:nvPr/>
        </p:nvSpPr>
        <p:spPr>
          <a:xfrm>
            <a:off x="6241" y="4625308"/>
            <a:ext cx="2712517" cy="2246769"/>
          </a:xfrm>
          <a:prstGeom prst="rect">
            <a:avLst/>
          </a:prstGeom>
          <a:solidFill>
            <a:schemeClr val="bg2">
              <a:lumMod val="75000"/>
            </a:schemeClr>
          </a:solidFill>
          <a:ln w="19050">
            <a:solidFill>
              <a:schemeClr val="tx1"/>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000" b="1" i="0" u="sng" strike="noStrike" kern="1200" cap="none" spc="0" normalizeH="0" baseline="0" noProof="0" dirty="0">
                <a:ln>
                  <a:noFill/>
                </a:ln>
                <a:solidFill>
                  <a:prstClr val="black"/>
                </a:solidFill>
                <a:effectLst/>
                <a:uLnTx/>
                <a:uFillTx/>
                <a:latin typeface="Calibri" panose="020F0502020204030204"/>
                <a:ea typeface="+mn-ea"/>
                <a:cs typeface="+mn-cs"/>
              </a:rPr>
              <a:t>Influencers and brands</a:t>
            </a:r>
            <a:br>
              <a:rPr kumimoji="0" lang="en-IN" sz="1000" b="1" i="0" u="sng" strike="noStrike" kern="1200" cap="none" spc="0" normalizeH="0" baseline="0" noProof="0" dirty="0">
                <a:ln>
                  <a:noFill/>
                </a:ln>
                <a:solidFill>
                  <a:prstClr val="black"/>
                </a:solidFill>
                <a:effectLst/>
                <a:uLnTx/>
                <a:uFillTx/>
                <a:latin typeface="Calibri" panose="020F0502020204030204"/>
                <a:ea typeface="+mn-ea"/>
                <a:cs typeface="+mn-cs"/>
              </a:rPr>
            </a:br>
            <a:endParaRPr kumimoji="0" lang="en-IN" sz="1000" b="1" i="0" u="sng"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prstClr val="black"/>
                </a:solidFill>
                <a:effectLst/>
                <a:uLnTx/>
                <a:uFillTx/>
                <a:latin typeface="Calibri" panose="020F0502020204030204"/>
                <a:ea typeface="+mn-ea"/>
                <a:cs typeface="+mn-cs"/>
              </a:rPr>
              <a:t/>
            </a:r>
            <a:br>
              <a:rPr kumimoji="0" lang="en-IN" sz="10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000" b="0" i="0" u="none" strike="noStrike" kern="1200" cap="none" spc="0" normalizeH="0" baseline="0" noProof="0" dirty="0">
                <a:ln>
                  <a:noFill/>
                </a:ln>
                <a:solidFill>
                  <a:prstClr val="black"/>
                </a:solidFill>
                <a:effectLst/>
                <a:uLnTx/>
                <a:uFillTx/>
                <a:latin typeface="Calibri" panose="020F0502020204030204"/>
                <a:ea typeface="+mn-ea"/>
                <a:cs typeface="+mn-cs"/>
              </a:rPr>
              <a:t/>
            </a:r>
            <a:br>
              <a:rPr kumimoji="0" lang="en-IN" sz="10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2BB19566-0053-4D7A-BF13-6A8FE9163D6F}"/>
              </a:ext>
            </a:extLst>
          </p:cNvPr>
          <p:cNvSpPr txBox="1"/>
          <p:nvPr/>
        </p:nvSpPr>
        <p:spPr>
          <a:xfrm>
            <a:off x="2738845" y="3340341"/>
            <a:ext cx="4600003" cy="2723823"/>
          </a:xfrm>
          <a:prstGeom prst="rect">
            <a:avLst/>
          </a:prstGeom>
          <a:solidFill>
            <a:schemeClr val="accent6">
              <a:lumMod val="20000"/>
              <a:lumOff val="80000"/>
            </a:schemeClr>
          </a:solidFill>
          <a:ln w="19050">
            <a:solidFill>
              <a:schemeClr val="tx1"/>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050" b="1" i="0" u="sng" strike="noStrike" kern="1200" cap="none" spc="0" normalizeH="0" baseline="0" noProof="0" dirty="0" smtClean="0">
                <a:ln>
                  <a:noFill/>
                </a:ln>
                <a:solidFill>
                  <a:srgbClr val="FF0000"/>
                </a:solidFill>
                <a:effectLst/>
                <a:uLnTx/>
                <a:uFillTx/>
                <a:latin typeface="Calibri" panose="020F0502020204030204"/>
                <a:ea typeface="+mn-ea"/>
                <a:cs typeface="+mn-cs"/>
              </a:rPr>
              <a:t>Frustrations :</a:t>
            </a:r>
            <a:endParaRPr kumimoji="0" lang="en-IN" sz="1050" b="1" i="0" u="none" strike="noStrike" kern="1200" cap="none" spc="0" normalizeH="0" baseline="0" noProof="0" dirty="0" smtClean="0">
              <a:ln>
                <a:noFill/>
              </a:ln>
              <a:solidFill>
                <a:srgbClr val="FF0000"/>
              </a:solidFill>
              <a:effectLst/>
              <a:uLnTx/>
              <a:uFillTx/>
              <a:latin typeface="Calibri" panose="020F0502020204030204"/>
              <a:ea typeface="+mn-ea"/>
              <a:cs typeface="+mn-cs"/>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rPr>
              <a:t>Often look for Discount</a:t>
            </a:r>
            <a:r>
              <a:rPr kumimoji="0" lang="en-IN" sz="1000" b="0" i="0" u="none" strike="noStrike" kern="1200" cap="none" spc="0" normalizeH="0" noProof="0" dirty="0" smtClean="0">
                <a:ln>
                  <a:noFill/>
                </a:ln>
                <a:solidFill>
                  <a:prstClr val="black"/>
                </a:solidFill>
                <a:effectLst/>
                <a:uLnTx/>
                <a:uFillTx/>
                <a:latin typeface="Calibri" panose="020F0502020204030204"/>
                <a:ea typeface="+mn-ea"/>
                <a:cs typeface="+mn-cs"/>
              </a:rPr>
              <a:t> codes and redemption points  to avail discount on online purchase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000" baseline="0" dirty="0" smtClean="0">
                <a:solidFill>
                  <a:prstClr val="black"/>
                </a:solidFill>
                <a:latin typeface="Calibri" panose="020F0502020204030204"/>
              </a:rPr>
              <a:t>Unable to avail coupon Code for hotel and restaurant redemption through </a:t>
            </a:r>
            <a:r>
              <a:rPr lang="en-IN" sz="1000" baseline="0" dirty="0" err="1" smtClean="0">
                <a:solidFill>
                  <a:prstClr val="black"/>
                </a:solidFill>
                <a:latin typeface="Calibri" panose="020F0502020204030204"/>
              </a:rPr>
              <a:t>paytm</a:t>
            </a:r>
            <a:endParaRPr lang="en-IN" sz="1000" baseline="0" dirty="0" smtClean="0">
              <a:solidFill>
                <a:prstClr val="black"/>
              </a:solidFill>
              <a:latin typeface="Calibri" panose="020F0502020204030204"/>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000" b="0" i="0" u="none" strike="noStrike" kern="1200" cap="none" spc="0" normalizeH="0" noProof="0" dirty="0" smtClean="0">
                <a:ln>
                  <a:noFill/>
                </a:ln>
                <a:solidFill>
                  <a:prstClr val="black"/>
                </a:solidFill>
                <a:effectLst/>
                <a:uLnTx/>
                <a:uFillTx/>
                <a:latin typeface="Calibri" panose="020F0502020204030204"/>
                <a:ea typeface="+mn-ea"/>
                <a:cs typeface="+mn-cs"/>
              </a:rPr>
              <a:t>There is no loyalty points in </a:t>
            </a:r>
            <a:r>
              <a:rPr kumimoji="0" lang="en-IN" sz="1000" b="0" i="0" u="none" strike="noStrike" kern="1200" cap="none" spc="0" normalizeH="0" noProof="0" dirty="0" err="1" smtClean="0">
                <a:ln>
                  <a:noFill/>
                </a:ln>
                <a:solidFill>
                  <a:prstClr val="black"/>
                </a:solidFill>
                <a:effectLst/>
                <a:uLnTx/>
                <a:uFillTx/>
                <a:latin typeface="Calibri" panose="020F0502020204030204"/>
                <a:ea typeface="+mn-ea"/>
                <a:cs typeface="+mn-cs"/>
              </a:rPr>
              <a:t>Paytm</a:t>
            </a:r>
            <a:r>
              <a:rPr kumimoji="0" lang="en-IN" sz="1000" b="0" i="0" u="none" strike="noStrike" kern="1200" cap="none" spc="0" normalizeH="0" noProof="0" dirty="0" smtClean="0">
                <a:ln>
                  <a:noFill/>
                </a:ln>
                <a:solidFill>
                  <a:prstClr val="black"/>
                </a:solidFill>
                <a:effectLst/>
                <a:uLnTx/>
                <a:uFillTx/>
                <a:latin typeface="Calibri" panose="020F0502020204030204"/>
                <a:ea typeface="+mn-ea"/>
                <a:cs typeface="+mn-cs"/>
              </a:rPr>
              <a:t> which she wants to offer to her kitchen customers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000" baseline="0" dirty="0" smtClean="0">
                <a:solidFill>
                  <a:prstClr val="black"/>
                </a:solidFill>
                <a:latin typeface="Calibri" panose="020F0502020204030204"/>
              </a:rPr>
              <a:t>During festive season she wants</a:t>
            </a:r>
            <a:r>
              <a:rPr lang="en-IN" sz="1000" dirty="0" smtClean="0">
                <a:solidFill>
                  <a:prstClr val="black"/>
                </a:solidFill>
                <a:latin typeface="Calibri" panose="020F0502020204030204"/>
              </a:rPr>
              <a:t> to offer exclusive brands  promotional offers to her customers and vendors  to enhance her business</a:t>
            </a:r>
            <a:endPar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050" b="1" i="0" u="sng" strike="noStrike" kern="1200" cap="none" spc="0" normalizeH="0" baseline="0" noProof="0" dirty="0" smtClean="0">
                <a:ln>
                  <a:noFill/>
                </a:ln>
                <a:solidFill>
                  <a:srgbClr val="B74919">
                    <a:lumMod val="75000"/>
                  </a:srgbClr>
                </a:solidFill>
                <a:effectLst/>
                <a:uLnTx/>
                <a:uFillTx/>
                <a:latin typeface="Calibri" panose="020F0502020204030204"/>
                <a:ea typeface="+mn-ea"/>
                <a:cs typeface="+mn-cs"/>
              </a:rPr>
              <a:t>Needs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rPr>
              <a:t>Looking for Brands promotional offers through </a:t>
            </a:r>
            <a:r>
              <a:rPr kumimoji="0" lang="en-IN" sz="1000" b="0" i="0" u="none" strike="noStrike" kern="1200" cap="none" spc="0" normalizeH="0" baseline="0" noProof="0" dirty="0" err="1" smtClean="0">
                <a:ln>
                  <a:noFill/>
                </a:ln>
                <a:solidFill>
                  <a:prstClr val="black"/>
                </a:solidFill>
                <a:effectLst/>
                <a:uLnTx/>
                <a:uFillTx/>
                <a:latin typeface="Calibri" panose="020F0502020204030204"/>
                <a:ea typeface="+mn-ea"/>
                <a:cs typeface="+mn-cs"/>
              </a:rPr>
              <a:t>paytm</a:t>
            </a:r>
            <a:endParaRPr kumimoji="0" lang="en-IN" sz="10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000" dirty="0" smtClean="0">
                <a:solidFill>
                  <a:prstClr val="black"/>
                </a:solidFill>
                <a:latin typeface="Calibri" panose="020F0502020204030204"/>
              </a:rPr>
              <a:t>Annual </a:t>
            </a:r>
            <a:r>
              <a:rPr lang="en-IN" sz="1000" dirty="0" err="1" smtClean="0">
                <a:solidFill>
                  <a:prstClr val="black"/>
                </a:solidFill>
                <a:latin typeface="Calibri" panose="020F0502020204030204"/>
              </a:rPr>
              <a:t>memebership</a:t>
            </a:r>
            <a:r>
              <a:rPr lang="en-IN" sz="1000" dirty="0" smtClean="0">
                <a:solidFill>
                  <a:prstClr val="black"/>
                </a:solidFill>
                <a:latin typeface="Calibri" panose="020F0502020204030204"/>
              </a:rPr>
              <a:t> program with </a:t>
            </a:r>
            <a:r>
              <a:rPr lang="en-IN" sz="1000" dirty="0" err="1" smtClean="0">
                <a:solidFill>
                  <a:prstClr val="black"/>
                </a:solidFill>
                <a:latin typeface="Calibri" panose="020F0502020204030204"/>
              </a:rPr>
              <a:t>paytm</a:t>
            </a:r>
            <a:r>
              <a:rPr lang="en-IN" sz="1000" dirty="0" smtClean="0">
                <a:solidFill>
                  <a:prstClr val="black"/>
                </a:solidFill>
                <a:latin typeface="Calibri" panose="020F0502020204030204"/>
              </a:rPr>
              <a:t> to get cashbacks as she pays her staff , customers ,vendors through </a:t>
            </a:r>
            <a:r>
              <a:rPr lang="en-IN" sz="1000" dirty="0" err="1" smtClean="0">
                <a:solidFill>
                  <a:prstClr val="black"/>
                </a:solidFill>
                <a:latin typeface="Calibri" panose="020F0502020204030204"/>
              </a:rPr>
              <a:t>paytm</a:t>
            </a:r>
            <a:endParaRPr lang="en-IN" sz="1000" dirty="0" smtClean="0">
              <a:solidFill>
                <a:prstClr val="black"/>
              </a:solidFill>
              <a:latin typeface="Calibri" panose="020F0502020204030204"/>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000" dirty="0" smtClean="0">
                <a:solidFill>
                  <a:prstClr val="black"/>
                </a:solidFill>
                <a:latin typeface="Calibri" panose="020F0502020204030204"/>
              </a:rPr>
              <a:t>Redemption Points Accrual for every transaction</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000" dirty="0" smtClean="0">
                <a:solidFill>
                  <a:prstClr val="black"/>
                </a:solidFill>
                <a:latin typeface="Calibri" panose="020F0502020204030204"/>
              </a:rPr>
              <a:t>Wants </a:t>
            </a:r>
            <a:r>
              <a:rPr lang="en-IN" sz="1000" dirty="0" err="1" smtClean="0">
                <a:solidFill>
                  <a:prstClr val="black"/>
                </a:solidFill>
                <a:latin typeface="Calibri" panose="020F0502020204030204"/>
              </a:rPr>
              <a:t>Paytm</a:t>
            </a:r>
            <a:r>
              <a:rPr lang="en-IN" sz="1000" dirty="0" smtClean="0">
                <a:solidFill>
                  <a:prstClr val="black"/>
                </a:solidFill>
                <a:latin typeface="Calibri" panose="020F0502020204030204"/>
              </a:rPr>
              <a:t> to come up with gold membership plan same as </a:t>
            </a:r>
            <a:r>
              <a:rPr lang="en-IN" sz="1000" dirty="0" err="1" smtClean="0">
                <a:solidFill>
                  <a:prstClr val="black"/>
                </a:solidFill>
                <a:latin typeface="Calibri" panose="020F0502020204030204"/>
              </a:rPr>
              <a:t>Zomato</a:t>
            </a:r>
            <a:r>
              <a:rPr lang="en-IN" sz="1000" dirty="0" smtClean="0">
                <a:solidFill>
                  <a:prstClr val="black"/>
                </a:solidFill>
                <a:latin typeface="Calibri" panose="020F0502020204030204"/>
              </a:rPr>
              <a:t>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sz="1000" dirty="0" smtClean="0">
              <a:solidFill>
                <a:prstClr val="black"/>
              </a:solidFill>
              <a:latin typeface="Calibri" panose="020F0502020204030204"/>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 name="Picture 3" descr="Icon&#10;&#10;Description automatically generated">
            <a:extLst>
              <a:ext uri="{FF2B5EF4-FFF2-40B4-BE49-F238E27FC236}">
                <a16:creationId xmlns:a16="http://schemas.microsoft.com/office/drawing/2014/main" id="{C176DE13-13C3-4346-86DD-B7F72EE1CA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547" y="161839"/>
            <a:ext cx="1787964" cy="1785104"/>
          </a:xfrm>
          <a:prstGeom prst="rect">
            <a:avLst/>
          </a:prstGeom>
        </p:spPr>
      </p:pic>
      <p:pic>
        <p:nvPicPr>
          <p:cNvPr id="2" name="Picture 1"/>
          <p:cNvPicPr>
            <a:picLocks noChangeAspect="1"/>
          </p:cNvPicPr>
          <p:nvPr/>
        </p:nvPicPr>
        <p:blipFill>
          <a:blip r:embed="rId3"/>
          <a:stretch>
            <a:fillRect/>
          </a:stretch>
        </p:blipFill>
        <p:spPr>
          <a:xfrm>
            <a:off x="-21727" y="-14926"/>
            <a:ext cx="2113235" cy="2096648"/>
          </a:xfrm>
          <a:prstGeom prst="rect">
            <a:avLst/>
          </a:prstGeom>
        </p:spPr>
      </p:pic>
      <p:sp>
        <p:nvSpPr>
          <p:cNvPr id="5" name="TextBox 4"/>
          <p:cNvSpPr txBox="1"/>
          <p:nvPr/>
        </p:nvSpPr>
        <p:spPr>
          <a:xfrm>
            <a:off x="252547" y="104202"/>
            <a:ext cx="890453" cy="24622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prstClr val="black"/>
                </a:solidFill>
                <a:effectLst/>
                <a:uLnTx/>
                <a:uFillTx/>
                <a:latin typeface="Calibri" panose="020F0502020204030204"/>
                <a:ea typeface="+mn-ea"/>
                <a:cs typeface="+mn-cs"/>
              </a:rPr>
              <a:t>Amit Verma</a:t>
            </a: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6" name="Picture 5"/>
          <p:cNvPicPr>
            <a:picLocks noChangeAspect="1"/>
          </p:cNvPicPr>
          <p:nvPr/>
        </p:nvPicPr>
        <p:blipFill>
          <a:blip r:embed="rId4"/>
          <a:stretch>
            <a:fillRect/>
          </a:stretch>
        </p:blipFill>
        <p:spPr>
          <a:xfrm>
            <a:off x="484675" y="4946934"/>
            <a:ext cx="615451" cy="412017"/>
          </a:xfrm>
          <a:prstGeom prst="rect">
            <a:avLst/>
          </a:prstGeom>
        </p:spPr>
      </p:pic>
      <p:sp>
        <p:nvSpPr>
          <p:cNvPr id="17" name="AutoShape 6" descr="jeff bezos from en.wikipedia.or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8" name="Picture 17"/>
          <p:cNvPicPr>
            <a:picLocks noChangeAspect="1"/>
          </p:cNvPicPr>
          <p:nvPr/>
        </p:nvPicPr>
        <p:blipFill>
          <a:blip r:embed="rId5"/>
          <a:stretch>
            <a:fillRect/>
          </a:stretch>
        </p:blipFill>
        <p:spPr>
          <a:xfrm>
            <a:off x="1453794" y="4946934"/>
            <a:ext cx="429683" cy="429683"/>
          </a:xfrm>
          <a:prstGeom prst="rect">
            <a:avLst/>
          </a:prstGeom>
        </p:spPr>
      </p:pic>
      <p:pic>
        <p:nvPicPr>
          <p:cNvPr id="21" name="Picture 20"/>
          <p:cNvPicPr>
            <a:picLocks noChangeAspect="1"/>
          </p:cNvPicPr>
          <p:nvPr/>
        </p:nvPicPr>
        <p:blipFill>
          <a:blip r:embed="rId6"/>
          <a:stretch>
            <a:fillRect/>
          </a:stretch>
        </p:blipFill>
        <p:spPr>
          <a:xfrm>
            <a:off x="947168" y="5422088"/>
            <a:ext cx="506626" cy="506626"/>
          </a:xfrm>
          <a:prstGeom prst="rect">
            <a:avLst/>
          </a:prstGeom>
        </p:spPr>
      </p:pic>
      <p:pic>
        <p:nvPicPr>
          <p:cNvPr id="23" name="Picture 22"/>
          <p:cNvPicPr>
            <a:picLocks noChangeAspect="1"/>
          </p:cNvPicPr>
          <p:nvPr/>
        </p:nvPicPr>
        <p:blipFill>
          <a:blip r:embed="rId7"/>
          <a:stretch>
            <a:fillRect/>
          </a:stretch>
        </p:blipFill>
        <p:spPr>
          <a:xfrm>
            <a:off x="727406" y="6260393"/>
            <a:ext cx="946150" cy="251798"/>
          </a:xfrm>
          <a:prstGeom prst="rect">
            <a:avLst/>
          </a:prstGeom>
        </p:spPr>
      </p:pic>
      <p:cxnSp>
        <p:nvCxnSpPr>
          <p:cNvPr id="39" name="Straight Connector 38"/>
          <p:cNvCxnSpPr/>
          <p:nvPr/>
        </p:nvCxnSpPr>
        <p:spPr>
          <a:xfrm>
            <a:off x="1900937" y="5463905"/>
            <a:ext cx="0" cy="0"/>
          </a:xfrm>
          <a:prstGeom prst="line">
            <a:avLst/>
          </a:prstGeom>
        </p:spPr>
        <p:style>
          <a:lnRef idx="1">
            <a:schemeClr val="accent1"/>
          </a:lnRef>
          <a:fillRef idx="0">
            <a:schemeClr val="accent1"/>
          </a:fillRef>
          <a:effectRef idx="0">
            <a:schemeClr val="accent1"/>
          </a:effectRef>
          <a:fontRef idx="minor">
            <a:schemeClr val="tx1"/>
          </a:fontRef>
        </p:style>
      </p:cxnSp>
      <p:pic>
        <p:nvPicPr>
          <p:cNvPr id="2050" name="Picture 2" descr="716747b286b4e7e18304ee4c8487c0d5.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 y="0"/>
            <a:ext cx="2091509" cy="2131957"/>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4AF32084-518C-4DD7-A6DF-B128D03A71BF}"/>
              </a:ext>
            </a:extLst>
          </p:cNvPr>
          <p:cNvSpPr txBox="1"/>
          <p:nvPr/>
        </p:nvSpPr>
        <p:spPr>
          <a:xfrm>
            <a:off x="2738843" y="5910274"/>
            <a:ext cx="4620091" cy="861774"/>
          </a:xfrm>
          <a:prstGeom prst="rect">
            <a:avLst/>
          </a:prstGeom>
          <a:solidFill>
            <a:schemeClr val="accent2">
              <a:lumMod val="20000"/>
              <a:lumOff val="80000"/>
            </a:schemeClr>
          </a:solidFill>
          <a:ln w="19050">
            <a:solidFill>
              <a:schemeClr val="tx1"/>
            </a:solidFill>
          </a:ln>
        </p:spPr>
        <p:txBody>
          <a:bodyPr wrap="square" rtlCol="0">
            <a:spAutoFit/>
          </a:bodyPr>
          <a:lstStyle/>
          <a:p>
            <a:pPr lvl="0">
              <a:defRPr/>
            </a:pPr>
            <a:r>
              <a:rPr lang="en-IN" sz="1000" b="1" u="sng" dirty="0" smtClean="0">
                <a:solidFill>
                  <a:srgbClr val="FF0000"/>
                </a:solidFill>
              </a:rPr>
              <a:t>App used:</a:t>
            </a:r>
          </a:p>
          <a:p>
            <a:pPr lvl="0">
              <a:defRPr/>
            </a:pPr>
            <a:endParaRPr lang="en-IN" sz="1000" b="1" u="sng" dirty="0">
              <a:solidFill>
                <a:srgbClr val="FF0000"/>
              </a:solidFill>
            </a:endParaRPr>
          </a:p>
          <a:p>
            <a:pPr lvl="0">
              <a:defRPr/>
            </a:pPr>
            <a:endParaRPr lang="en-IN" sz="1000" b="1" u="sng" dirty="0" smtClean="0">
              <a:solidFill>
                <a:srgbClr val="FF0000"/>
              </a:solidFill>
            </a:endParaRPr>
          </a:p>
          <a:p>
            <a:pPr lvl="0">
              <a:defRPr/>
            </a:pPr>
            <a:endParaRPr lang="en-IN" sz="1000" b="1" u="sng" dirty="0">
              <a:solidFill>
                <a:srgbClr val="FF0000"/>
              </a:solidFill>
            </a:endParaRPr>
          </a:p>
          <a:p>
            <a:pPr lvl="0">
              <a:defRPr/>
            </a:pPr>
            <a:endParaRPr lang="en-IN" sz="1000" b="1" dirty="0">
              <a:solidFill>
                <a:srgbClr val="FF0000"/>
              </a:solidFill>
            </a:endParaRPr>
          </a:p>
        </p:txBody>
      </p:sp>
      <p:pic>
        <p:nvPicPr>
          <p:cNvPr id="25" name="Picture 24"/>
          <p:cNvPicPr>
            <a:picLocks noChangeAspect="1"/>
          </p:cNvPicPr>
          <p:nvPr/>
        </p:nvPicPr>
        <p:blipFill>
          <a:blip r:embed="rId9"/>
          <a:stretch>
            <a:fillRect/>
          </a:stretch>
        </p:blipFill>
        <p:spPr>
          <a:xfrm>
            <a:off x="3558763" y="6173385"/>
            <a:ext cx="533876" cy="533876"/>
          </a:xfrm>
          <a:prstGeom prst="rect">
            <a:avLst/>
          </a:prstGeom>
        </p:spPr>
      </p:pic>
      <p:pic>
        <p:nvPicPr>
          <p:cNvPr id="9" name="Picture 8"/>
          <p:cNvPicPr>
            <a:picLocks noChangeAspect="1"/>
          </p:cNvPicPr>
          <p:nvPr/>
        </p:nvPicPr>
        <p:blipFill>
          <a:blip r:embed="rId10"/>
          <a:stretch>
            <a:fillRect/>
          </a:stretch>
        </p:blipFill>
        <p:spPr>
          <a:xfrm>
            <a:off x="2818719" y="6176396"/>
            <a:ext cx="460376" cy="530865"/>
          </a:xfrm>
          <a:prstGeom prst="rect">
            <a:avLst/>
          </a:prstGeom>
        </p:spPr>
      </p:pic>
      <p:pic>
        <p:nvPicPr>
          <p:cNvPr id="11" name="Picture 10"/>
          <p:cNvPicPr>
            <a:picLocks noChangeAspect="1"/>
          </p:cNvPicPr>
          <p:nvPr/>
        </p:nvPicPr>
        <p:blipFill>
          <a:blip r:embed="rId11"/>
          <a:stretch>
            <a:fillRect/>
          </a:stretch>
        </p:blipFill>
        <p:spPr>
          <a:xfrm flipH="1">
            <a:off x="119669" y="5442342"/>
            <a:ext cx="681412" cy="383294"/>
          </a:xfrm>
          <a:prstGeom prst="rect">
            <a:avLst/>
          </a:prstGeom>
        </p:spPr>
      </p:pic>
      <p:pic>
        <p:nvPicPr>
          <p:cNvPr id="12" name="Picture 11"/>
          <p:cNvPicPr>
            <a:picLocks noChangeAspect="1"/>
          </p:cNvPicPr>
          <p:nvPr/>
        </p:nvPicPr>
        <p:blipFill>
          <a:blip r:embed="rId12"/>
          <a:stretch>
            <a:fillRect/>
          </a:stretch>
        </p:blipFill>
        <p:spPr>
          <a:xfrm>
            <a:off x="1704159" y="5480355"/>
            <a:ext cx="690562" cy="690562"/>
          </a:xfrm>
          <a:prstGeom prst="rect">
            <a:avLst/>
          </a:prstGeom>
        </p:spPr>
      </p:pic>
      <p:pic>
        <p:nvPicPr>
          <p:cNvPr id="14" name="Picture 13"/>
          <p:cNvPicPr>
            <a:picLocks noChangeAspect="1"/>
          </p:cNvPicPr>
          <p:nvPr/>
        </p:nvPicPr>
        <p:blipFill>
          <a:blip r:embed="rId13"/>
          <a:stretch>
            <a:fillRect/>
          </a:stretch>
        </p:blipFill>
        <p:spPr>
          <a:xfrm>
            <a:off x="4457700" y="6216430"/>
            <a:ext cx="743756" cy="417897"/>
          </a:xfrm>
          <a:prstGeom prst="rect">
            <a:avLst/>
          </a:prstGeom>
        </p:spPr>
      </p:pic>
      <p:pic>
        <p:nvPicPr>
          <p:cNvPr id="28" name="Picture 27"/>
          <p:cNvPicPr>
            <a:picLocks noChangeAspect="1"/>
          </p:cNvPicPr>
          <p:nvPr/>
        </p:nvPicPr>
        <p:blipFill>
          <a:blip r:embed="rId14"/>
          <a:stretch>
            <a:fillRect/>
          </a:stretch>
        </p:blipFill>
        <p:spPr>
          <a:xfrm>
            <a:off x="5467350" y="6200554"/>
            <a:ext cx="663348" cy="371475"/>
          </a:xfrm>
          <a:prstGeom prst="rect">
            <a:avLst/>
          </a:prstGeom>
        </p:spPr>
      </p:pic>
    </p:spTree>
    <p:extLst>
      <p:ext uri="{BB962C8B-B14F-4D97-AF65-F5344CB8AC3E}">
        <p14:creationId xmlns:p14="http://schemas.microsoft.com/office/powerpoint/2010/main" val="38428827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246478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3939</TotalTime>
  <Words>1346</Words>
  <Application>Microsoft Office PowerPoint</Application>
  <PresentationFormat>Widescreen</PresentationFormat>
  <Paragraphs>144</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 kakkad</dc:creator>
  <cp:lastModifiedBy>networkuser</cp:lastModifiedBy>
  <cp:revision>53</cp:revision>
  <dcterms:created xsi:type="dcterms:W3CDTF">2022-01-10T07:49:09Z</dcterms:created>
  <dcterms:modified xsi:type="dcterms:W3CDTF">2023-11-08T10:54:47Z</dcterms:modified>
</cp:coreProperties>
</file>