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22"/>
  </p:notesMasterIdLst>
  <p:sldIdLst>
    <p:sldId id="701" r:id="rId5"/>
    <p:sldId id="257" r:id="rId6"/>
    <p:sldId id="258" r:id="rId7"/>
    <p:sldId id="443" r:id="rId8"/>
    <p:sldId id="703" r:id="rId9"/>
    <p:sldId id="490" r:id="rId10"/>
    <p:sldId id="503" r:id="rId11"/>
    <p:sldId id="491" r:id="rId12"/>
    <p:sldId id="495" r:id="rId13"/>
    <p:sldId id="501" r:id="rId14"/>
    <p:sldId id="496" r:id="rId15"/>
    <p:sldId id="656" r:id="rId16"/>
    <p:sldId id="657" r:id="rId17"/>
    <p:sldId id="492" r:id="rId18"/>
    <p:sldId id="497" r:id="rId19"/>
    <p:sldId id="493" r:id="rId20"/>
    <p:sldId id="274"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09" userDrawn="1">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BE6D"/>
    <a:srgbClr val="FFFFFF"/>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20" autoAdjust="0"/>
    <p:restoredTop sz="82183"/>
  </p:normalViewPr>
  <p:slideViewPr>
    <p:cSldViewPr>
      <p:cViewPr varScale="1">
        <p:scale>
          <a:sx n="100" d="100"/>
          <a:sy n="100" d="100"/>
        </p:scale>
        <p:origin x="240" y="168"/>
      </p:cViewPr>
      <p:guideLst>
        <p:guide orient="horz" pos="2909"/>
        <p:guide pos="2160"/>
      </p:guideLst>
    </p:cSldViewPr>
  </p:slideViewPr>
  <p:notesTextViewPr>
    <p:cViewPr>
      <p:scale>
        <a:sx n="100" d="100"/>
        <a:sy n="100" d="100"/>
      </p:scale>
      <p:origin x="0" y="0"/>
    </p:cViewPr>
  </p:notesText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CBC1FFD-179D-4078-A93E-5F5428BAE1E9}" type="datetimeFigureOut">
              <a:rPr lang="en-US" smtClean="0"/>
              <a:t>10/8/23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7D0D870-35D1-4870-A79A-C5939EFEC137}" type="slidenum">
              <a:rPr lang="en-US" smtClean="0"/>
              <a:t>‹#›</a:t>
            </a:fld>
            <a:endParaRPr lang="en-US"/>
          </a:p>
        </p:txBody>
      </p:sp>
    </p:spTree>
    <p:extLst>
      <p:ext uri="{BB962C8B-B14F-4D97-AF65-F5344CB8AC3E}">
        <p14:creationId xmlns:p14="http://schemas.microsoft.com/office/powerpoint/2010/main" val="3523226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participants.eruditus.com/courses/533/files/49414?wrap=1"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participants.eruditus.com/courses/533/files/49414/download?download_frd=1"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D0D870-35D1-4870-A79A-C5939EFEC137}" type="slidenum">
              <a:rPr lang="en-US" smtClean="0"/>
              <a:t>1</a:t>
            </a:fld>
            <a:endParaRPr lang="en-US"/>
          </a:p>
        </p:txBody>
      </p:sp>
    </p:spTree>
    <p:extLst>
      <p:ext uri="{BB962C8B-B14F-4D97-AF65-F5344CB8AC3E}">
        <p14:creationId xmlns:p14="http://schemas.microsoft.com/office/powerpoint/2010/main" val="1029509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In video 8 Professor Raj walks us through some high level calculations on the cost being late to market. Let’s walk through some of the assumptions and the associated math:</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CLICK</a:t>
            </a:r>
          </a:p>
          <a:p>
            <a:r>
              <a:rPr lang="en-US" sz="2000" dirty="0"/>
              <a:t>The Total Available Market is 5M units.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000" b="1" dirty="0"/>
              <a:t>CLICK</a:t>
            </a:r>
          </a:p>
          <a:p>
            <a:endParaRPr lang="en-US" sz="2000" dirty="0"/>
          </a:p>
          <a:p>
            <a:r>
              <a:rPr lang="en-US" sz="2000" dirty="0"/>
              <a:t>The first 3 entrants would get 60% of the Total Available Market (TAM).</a:t>
            </a:r>
          </a:p>
          <a:p>
            <a:pPr marL="285750" lvl="3" indent="-285750">
              <a:buFont typeface="Arial" panose="020B0604020202020204" pitchFamily="34" charset="0"/>
              <a:buChar char="•"/>
            </a:pPr>
            <a:r>
              <a:rPr lang="en-US" sz="2000" dirty="0"/>
              <a:t>That is 5M units * 60% = 3M units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000" b="1" dirty="0"/>
              <a:t>CLICK</a:t>
            </a:r>
          </a:p>
          <a:p>
            <a:endParaRPr lang="en-US" sz="2000" dirty="0"/>
          </a:p>
          <a:p>
            <a:r>
              <a:rPr lang="en-US" sz="2000" dirty="0"/>
              <a:t>What is the "cost" of the delay of the second entrant coming to market.</a:t>
            </a:r>
          </a:p>
          <a:p>
            <a:pPr marL="285750" indent="-285750">
              <a:buFont typeface="Arial" panose="020B0604020202020204" pitchFamily="34" charset="0"/>
              <a:buChar char="•"/>
            </a:pPr>
            <a:r>
              <a:rPr lang="en-US" sz="2000" dirty="0"/>
              <a:t>The first entrant would get X of the market, the second entrant would get 0.6 X of the third entrant would get 0.36 (0.6*0.6) X of the market.</a:t>
            </a:r>
          </a:p>
          <a:p>
            <a:pPr marL="285750" indent="-285750">
              <a:buFont typeface="Arial" panose="020B0604020202020204" pitchFamily="34" charset="0"/>
              <a:buChar char="•"/>
            </a:pPr>
            <a:r>
              <a:rPr lang="en-US" sz="2000" dirty="0"/>
              <a:t>This translates to roughly 50%, 30%, 20% of the 3M units for the first, second and third market entrants.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000" b="1" dirty="0"/>
              <a:t>CLICK</a:t>
            </a:r>
          </a:p>
          <a:p>
            <a:endParaRPr lang="en-US" sz="2000" dirty="0"/>
          </a:p>
          <a:p>
            <a:r>
              <a:rPr lang="en-US" sz="2000" dirty="0"/>
              <a:t>Use the contribution margin amount of $15/unit in order to calculate the cost of delay in going to market</a:t>
            </a:r>
          </a:p>
          <a:p>
            <a:pPr marL="285750" marR="0" lvl="0" indent="-2857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Calculating the difference between first and second market entrants you get  (1.5M - 900K) * $15 = $9M</a:t>
            </a:r>
            <a:br>
              <a:rPr lang="en-US" sz="2000" dirty="0"/>
            </a:br>
            <a:r>
              <a:rPr lang="en-US" sz="2000" b="1" dirty="0"/>
              <a:t>CLICK</a:t>
            </a:r>
          </a:p>
          <a:p>
            <a:pPr marL="285750" indent="-285750">
              <a:buFont typeface="Arial" panose="020B0604020202020204" pitchFamily="34" charset="0"/>
              <a:buChar char="•"/>
            </a:pPr>
            <a:endParaRPr lang="en-US" sz="2000" dirty="0"/>
          </a:p>
          <a:p>
            <a:r>
              <a:rPr lang="en-US" sz="2000" dirty="0"/>
              <a:t>Use a year as the timing of the second entrant to show what the delay costs per day.</a:t>
            </a:r>
          </a:p>
          <a:p>
            <a:pPr marL="285750" indent="-285750">
              <a:buFont typeface="Arial" panose="020B0604020202020204" pitchFamily="34" charset="0"/>
              <a:buChar char="•"/>
            </a:pPr>
            <a:r>
              <a:rPr lang="en-US" sz="2000" dirty="0"/>
              <a:t>Calculating the cost of delay per day as $9M / 365 which is roughly $25K per day</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t>CLICK</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99" name="Google Shape;9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466524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While it is important to understand the first mover advantage and its impact, it is also important to get the product and its associated business model right. Here are a few products where the first mover did not win the long term product space.</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CLICK</a:t>
            </a:r>
          </a:p>
          <a:p>
            <a:pPr marL="0" lvl="0" indent="0" algn="l" rtl="0">
              <a:spcBef>
                <a:spcPts val="0"/>
              </a:spcBef>
              <a:spcAft>
                <a:spcPts val="0"/>
              </a:spcAft>
              <a:buNone/>
            </a:pPr>
            <a:r>
              <a:rPr lang="en-US" dirty="0"/>
              <a:t>VHS vs </a:t>
            </a:r>
            <a:r>
              <a:rPr lang="en-US" dirty="0" err="1"/>
              <a:t>BetaMax</a:t>
            </a:r>
            <a:r>
              <a:rPr lang="en-US" dirty="0"/>
              <a:t> – this is a great example of an Open vs Closed technology system. At the time everyone agreed that the Sony Betamax technology was better then VHS. However, the Betamax licensing terms were too onerous. The other video tape manufacturers turned to the VHS format for their products. This encouraged the content providers, who are part of the product value ecosystem, to put their weight behind the VHS format. New titles came out on VHS first and sometimes never on the Betamax format.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this case, the VHS technology was “good enough” and it was the broader ecosystem that drove the market.</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CLICK</a:t>
            </a:r>
          </a:p>
          <a:p>
            <a:pPr marL="0" lvl="0" indent="0" algn="l" rtl="0">
              <a:spcBef>
                <a:spcPts val="0"/>
              </a:spcBef>
              <a:spcAft>
                <a:spcPts val="0"/>
              </a:spcAft>
              <a:buNone/>
            </a:pPr>
            <a:endParaRPr lang="en-US" b="1" dirty="0"/>
          </a:p>
          <a:p>
            <a:pPr marL="0" lvl="0" indent="0" algn="l" rtl="0">
              <a:spcBef>
                <a:spcPts val="0"/>
              </a:spcBef>
              <a:spcAft>
                <a:spcPts val="0"/>
              </a:spcAft>
              <a:buNone/>
            </a:pPr>
            <a:r>
              <a:rPr lang="en-US" dirty="0"/>
              <a:t>iPod vs Diamond Rio player – Another example is Apple’s iPod. Before the iPod there were other MP3 players like the Diamond Rio Player. To use these devices you had to rip a CD with an application like </a:t>
            </a:r>
            <a:r>
              <a:rPr lang="en-US" dirty="0" err="1"/>
              <a:t>SoundJam</a:t>
            </a:r>
            <a:r>
              <a:rPr lang="en-US" dirty="0"/>
              <a:t> and then load the resulting MP3 onto the device. The amount that the devices could store was limited to roughly a “record album or two”, about 20 songs. And you had to piece together the broader solution yourself.</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Apple did a number of things with the release of the iPod. They saw a new 2.5” hard drive from Toshiba. They committed to Toshiba that they would </a:t>
            </a:r>
            <a:r>
              <a:rPr lang="en-US" b="1" dirty="0"/>
              <a:t>buy all of the devices they could produce for a year </a:t>
            </a:r>
            <a:r>
              <a:rPr lang="en-US" dirty="0"/>
              <a:t>for the exclusive rights to the drives during that year. Additionally, they bought the company </a:t>
            </a:r>
            <a:r>
              <a:rPr lang="en-US" dirty="0" err="1"/>
              <a:t>SoundJam</a:t>
            </a:r>
            <a:r>
              <a:rPr lang="en-US" dirty="0"/>
              <a:t>, which became iTunes. To further help provide a solution they set up a relationship with the record labels to sell their music digitally via the iTunes store, 99 cents a song. Building out this ecosystem made it dramatically easier for people to use the iPod in a meaningful way.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Finally, Apple did some great branding by playing up a feature that differentiated the iPod, the disk drive. Only they put it in terms of what mattered to the consumer, “1000 Songs in your pocket”.</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CLICK</a:t>
            </a:r>
          </a:p>
          <a:p>
            <a:pPr marL="0" lvl="0" indent="0" algn="l" rtl="0">
              <a:spcBef>
                <a:spcPts val="0"/>
              </a:spcBef>
              <a:spcAft>
                <a:spcPts val="0"/>
              </a:spcAft>
              <a:buNone/>
            </a:pPr>
            <a:endParaRPr lang="en-US" b="1" dirty="0"/>
          </a:p>
          <a:p>
            <a:pPr marL="0" lvl="0" indent="0" algn="l" rtl="0">
              <a:spcBef>
                <a:spcPts val="0"/>
              </a:spcBef>
              <a:spcAft>
                <a:spcPts val="0"/>
              </a:spcAft>
              <a:buNone/>
            </a:pPr>
            <a:r>
              <a:rPr lang="en-US" dirty="0"/>
              <a:t>The history of the search engine was similar, first there was Yahoo, though some claim that was just an organized way to find things. Excite, Alta Vista and Ask Jeeves all followed until in 1997 there was Google. While many point to the backlink technology as the critical innovation by Google I would point to something a bit different, their business model. In general, the goal of the previous search engines was to attract traffic. Once on the site the objective was to keep them there so they could “monetize the eyeballs”. What Google did, though they did not invent it, was monetize search in a completely different way, by sending the visitors to the “most relevant sites”.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They had a big focus on relevancy of search and their algorithm. The did was a few things to monetize their efforts, they separated the advertising from the natural organic search. Further, they developed an algorithm that also helped display the most relevant ads. This was quite new at the time since most content providers, meaning newspapers, would separate editorial from advertising. Google enabled advertising of relevant ads in close proximity to the content.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Okay, now for some additional resources . . .</a:t>
            </a:r>
          </a:p>
          <a:p>
            <a:pPr marL="0" lvl="0" indent="0" algn="l" rtl="0">
              <a:spcBef>
                <a:spcPts val="0"/>
              </a:spcBef>
              <a:spcAft>
                <a:spcPts val="0"/>
              </a:spcAft>
              <a:buNone/>
            </a:pPr>
            <a:endParaRPr dirty="0"/>
          </a:p>
        </p:txBody>
      </p:sp>
      <p:sp>
        <p:nvSpPr>
          <p:cNvPr id="99" name="Google Shape;9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881457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b="0" dirty="0">
                <a:latin typeface="Lato Extended"/>
              </a:rPr>
              <a:t>Yes, at the end of each module by after the weekly discussions there is a section titled:</a:t>
            </a:r>
          </a:p>
          <a:p>
            <a:endParaRPr lang="en-US" sz="1200" b="0" dirty="0">
              <a:latin typeface="Lato Extended"/>
            </a:endParaRPr>
          </a:p>
          <a:p>
            <a:r>
              <a:rPr lang="en-US" sz="1200" b="0" dirty="0">
                <a:latin typeface="Lato Extended"/>
              </a:rPr>
              <a:t>Summary and transcripts</a:t>
            </a:r>
          </a:p>
          <a:p>
            <a:endParaRPr lang="en-US" sz="1200" b="0" dirty="0">
              <a:latin typeface="Lato Extended"/>
            </a:endParaRPr>
          </a:p>
          <a:p>
            <a:r>
              <a:rPr lang="en-US" sz="1200" b="1" dirty="0">
                <a:latin typeface="Lato Extended"/>
              </a:rPr>
              <a:t>CLICK</a:t>
            </a:r>
          </a:p>
          <a:p>
            <a:endParaRPr lang="en-US" sz="1200" b="1" dirty="0">
              <a:latin typeface="Lato Extended"/>
            </a:endParaRPr>
          </a:p>
          <a:p>
            <a:r>
              <a:rPr lang="en-US" sz="1200" b="0" dirty="0">
                <a:latin typeface="Lato Extended"/>
              </a:rPr>
              <a:t>If you open that there are two items</a:t>
            </a:r>
          </a:p>
          <a:p>
            <a:endParaRPr lang="en-US" sz="1200" b="0" dirty="0">
              <a:latin typeface="Lato Extended"/>
            </a:endParaRPr>
          </a:p>
          <a:p>
            <a:r>
              <a:rPr lang="en-US" sz="1200" b="0" dirty="0">
                <a:latin typeface="Lato Extended"/>
              </a:rPr>
              <a:t>Summary and Video Transcripts. These are, Summary are the slides used by the professors in their lectures. Transcripts is a transcript of the audio from the lectures.</a:t>
            </a:r>
          </a:p>
        </p:txBody>
      </p:sp>
      <p:sp>
        <p:nvSpPr>
          <p:cNvPr id="99" name="Google Shape;9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824455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eafa79d71e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geafa79d71e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Last week there was a question about the tools that would be covered in the course. The following tools are optional with content included in certain weeks of the program..</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CLICK</a:t>
            </a:r>
          </a:p>
          <a:p>
            <a:pPr marL="0" lvl="0" indent="0" algn="l" rtl="0">
              <a:spcBef>
                <a:spcPts val="0"/>
              </a:spcBef>
              <a:spcAft>
                <a:spcPts val="0"/>
              </a:spcAft>
              <a:buNone/>
            </a:pPr>
            <a:endParaRPr lang="en-US" b="1" dirty="0"/>
          </a:p>
          <a:p>
            <a:pPr marL="0" lvl="0" indent="0" algn="l" rtl="0">
              <a:spcBef>
                <a:spcPts val="0"/>
              </a:spcBef>
              <a:spcAft>
                <a:spcPts val="0"/>
              </a:spcAft>
              <a:buNone/>
            </a:pPr>
            <a:r>
              <a:rPr lang="en-US" dirty="0"/>
              <a:t>Jira – Module 2</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CLICK</a:t>
            </a:r>
          </a:p>
          <a:p>
            <a:pPr marL="0" lvl="0" indent="0" algn="l" rtl="0">
              <a:spcBef>
                <a:spcPts val="0"/>
              </a:spcBef>
              <a:spcAft>
                <a:spcPts val="0"/>
              </a:spcAft>
              <a:buNone/>
            </a:pPr>
            <a:endParaRPr lang="en-US" b="1" dirty="0"/>
          </a:p>
          <a:p>
            <a:pPr marL="0" lvl="0" indent="0" algn="l" rtl="0">
              <a:spcBef>
                <a:spcPts val="0"/>
              </a:spcBef>
              <a:spcAft>
                <a:spcPts val="0"/>
              </a:spcAft>
              <a:buNone/>
            </a:pPr>
            <a:r>
              <a:rPr lang="en-US" b="0" dirty="0"/>
              <a:t>Balsamiq – Module 4</a:t>
            </a:r>
          </a:p>
          <a:p>
            <a:pPr marL="0" lvl="0" indent="0" algn="l" rtl="0">
              <a:spcBef>
                <a:spcPts val="0"/>
              </a:spcBef>
              <a:spcAft>
                <a:spcPts val="0"/>
              </a:spcAft>
              <a:buNone/>
            </a:pPr>
            <a:endParaRPr lang="en-US" b="0" dirty="0"/>
          </a:p>
          <a:p>
            <a:pPr marL="0" lvl="0" indent="0" algn="l" rtl="0">
              <a:spcBef>
                <a:spcPts val="0"/>
              </a:spcBef>
              <a:spcAft>
                <a:spcPts val="0"/>
              </a:spcAft>
              <a:buNone/>
            </a:pPr>
            <a:r>
              <a:rPr lang="en-US" b="1" dirty="0"/>
              <a:t>CLICK</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Google Analytics – Module 7</a:t>
            </a:r>
          </a:p>
          <a:p>
            <a:pPr marL="0" lvl="0" indent="0" algn="l" rtl="0">
              <a:spcBef>
                <a:spcPts val="0"/>
              </a:spcBef>
              <a:spcAft>
                <a:spcPts val="0"/>
              </a:spcAft>
              <a:buNone/>
            </a:pPr>
            <a:endParaRPr lang="en-US" b="0" dirty="0"/>
          </a:p>
          <a:p>
            <a:pPr marL="0" lvl="0" indent="0" algn="l" rtl="0">
              <a:spcBef>
                <a:spcPts val="0"/>
              </a:spcBef>
              <a:spcAft>
                <a:spcPts val="0"/>
              </a:spcAft>
              <a:buNone/>
            </a:pPr>
            <a:r>
              <a:rPr lang="en-US" b="1" dirty="0"/>
              <a:t>CLICK</a:t>
            </a:r>
          </a:p>
          <a:p>
            <a:pPr marL="0" lvl="0" indent="0" algn="l" rtl="0">
              <a:spcBef>
                <a:spcPts val="0"/>
              </a:spcBef>
              <a:spcAft>
                <a:spcPts val="0"/>
              </a:spcAft>
              <a:buNone/>
            </a:pPr>
            <a:endParaRPr lang="en-US" b="1" dirty="0"/>
          </a:p>
          <a:p>
            <a:pPr marL="0" lvl="0" indent="0" algn="l" rtl="0">
              <a:spcBef>
                <a:spcPts val="0"/>
              </a:spcBef>
              <a:spcAft>
                <a:spcPts val="0"/>
              </a:spcAft>
              <a:buNone/>
            </a:pPr>
            <a:r>
              <a:rPr lang="en-US" b="0" dirty="0" err="1"/>
              <a:t>Mixpanel</a:t>
            </a:r>
            <a:r>
              <a:rPr lang="en-US" b="0" dirty="0"/>
              <a:t> – Module 11</a:t>
            </a:r>
          </a:p>
          <a:p>
            <a:pPr marL="0" lvl="0" indent="0" algn="l" rtl="0">
              <a:spcBef>
                <a:spcPts val="0"/>
              </a:spcBef>
              <a:spcAft>
                <a:spcPts val="0"/>
              </a:spcAft>
              <a:buNone/>
            </a:pPr>
            <a:endParaRPr lang="en-US" b="0" dirty="0"/>
          </a:p>
          <a:p>
            <a:pPr marL="0" lvl="0" indent="0" algn="l" rtl="0">
              <a:spcBef>
                <a:spcPts val="0"/>
              </a:spcBef>
              <a:spcAft>
                <a:spcPts val="0"/>
              </a:spcAft>
              <a:buNone/>
            </a:pPr>
            <a:endParaRPr lang="en-US" sz="1200" b="0" i="0" u="none" strike="noStrike" cap="none" dirty="0">
              <a:solidFill>
                <a:schemeClr val="dk1"/>
              </a:solidFill>
              <a:effectLst/>
              <a:latin typeface="Calibri"/>
              <a:ea typeface="Calibri"/>
              <a:cs typeface="Calibri"/>
              <a:sym typeface="Calibri"/>
            </a:endParaRPr>
          </a:p>
          <a:p>
            <a:r>
              <a:rPr lang="en-US" dirty="0"/>
              <a:t>Optional/Ungraded Course(s) 2.5: Jira Tutorials</a:t>
            </a:r>
          </a:p>
          <a:p>
            <a:r>
              <a:rPr lang="en-US" dirty="0"/>
              <a:t>Ungraded Course(s) 4.5: Balsamiq Rapid Wireframing Course</a:t>
            </a:r>
          </a:p>
          <a:p>
            <a:r>
              <a:rPr lang="en-US" dirty="0"/>
              <a:t>Optional/Ungraded Certification(s) 7.3: Google Analytics Certification</a:t>
            </a:r>
          </a:p>
          <a:p>
            <a:r>
              <a:rPr lang="en-US" dirty="0"/>
              <a:t>Optional/Ungraded Course(s) 11.2: Introduction to </a:t>
            </a:r>
            <a:r>
              <a:rPr lang="en-US" dirty="0" err="1"/>
              <a:t>Mixpanel</a:t>
            </a:r>
            <a:endParaRPr lang="en-US" dirty="0"/>
          </a:p>
          <a:p>
            <a:br>
              <a:rPr lang="en-US" dirty="0"/>
            </a:br>
            <a:endParaRPr lang="en-US" dirty="0"/>
          </a:p>
          <a:p>
            <a:pPr marL="0" lvl="0" indent="0" algn="l" rtl="0">
              <a:spcBef>
                <a:spcPts val="0"/>
              </a:spcBef>
              <a:spcAft>
                <a:spcPts val="0"/>
              </a:spcAft>
              <a:buNone/>
            </a:pPr>
            <a:endParaRPr lang="en-US"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None/>
            </a:pPr>
            <a:endParaRPr lang="en-US" dirty="0"/>
          </a:p>
        </p:txBody>
      </p:sp>
      <p:sp>
        <p:nvSpPr>
          <p:cNvPr id="296" name="Google Shape;296;geafa79d71e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435667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In our last office hours session some of you asked for additional resources. </a:t>
            </a:r>
            <a:r>
              <a:rPr lang="en-US" b="1" dirty="0"/>
              <a:t>CLICK</a:t>
            </a:r>
          </a:p>
          <a:p>
            <a:pPr marL="0" lvl="0" indent="0" algn="l" rtl="0">
              <a:spcBef>
                <a:spcPts val="0"/>
              </a:spcBef>
              <a:spcAft>
                <a:spcPts val="0"/>
              </a:spcAft>
              <a:buNone/>
            </a:pPr>
            <a:endParaRPr lang="en-US" b="1" dirty="0"/>
          </a:p>
          <a:p>
            <a:pPr marL="0" lvl="0" indent="0" algn="l" rtl="0">
              <a:spcBef>
                <a:spcPts val="0"/>
              </a:spcBef>
              <a:spcAft>
                <a:spcPts val="0"/>
              </a:spcAft>
              <a:buNone/>
            </a:pPr>
            <a:r>
              <a:rPr lang="en-US" b="0" dirty="0"/>
              <a:t>Let me start with a book mentioned by professor Raj in video 4A, the Rule of Three by Jagdish </a:t>
            </a:r>
            <a:r>
              <a:rPr lang="en-US" b="0" dirty="0" err="1"/>
              <a:t>Sheth</a:t>
            </a:r>
            <a:r>
              <a:rPr lang="en-US" b="0" dirty="0"/>
              <a:t> and Rajendra Sisodia.</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https://</a:t>
            </a:r>
            <a:r>
              <a:rPr lang="en-US" b="0" dirty="0" err="1"/>
              <a:t>amzn.to</a:t>
            </a:r>
            <a:r>
              <a:rPr lang="en-US" b="0" dirty="0"/>
              <a:t>/3xX1HUA</a:t>
            </a:r>
          </a:p>
          <a:p>
            <a:pPr marL="0" lvl="0" indent="0" algn="l" rtl="0">
              <a:spcBef>
                <a:spcPts val="0"/>
              </a:spcBef>
              <a:spcAft>
                <a:spcPts val="0"/>
              </a:spcAft>
              <a:buNone/>
            </a:pPr>
            <a:endParaRPr lang="en-US" b="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dirty="0"/>
              <a:t>Professor Raj referenced the research article by </a:t>
            </a:r>
            <a:r>
              <a:rPr lang="en-US" sz="1200" b="0" i="0" u="none" strike="noStrike" cap="none" dirty="0">
                <a:solidFill>
                  <a:schemeClr val="dk1"/>
                </a:solidFill>
                <a:effectLst/>
                <a:latin typeface="Calibri"/>
                <a:ea typeface="Calibri"/>
                <a:cs typeface="Calibri"/>
                <a:sym typeface="Calibri"/>
              </a:rPr>
              <a:t>WILLIAM T. ROBINSON, GURUMURTHY KALYANARAM and GLEN L. URBAN, First-mover advantages from pioneering new markets: A survey of empirical evidence. This article came out in February of 1994.</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u="none" strike="noStrike" cap="none" dirty="0">
              <a:solidFill>
                <a:schemeClr val="dk1"/>
              </a:solidFill>
              <a:effectLst/>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effectLst/>
                <a:latin typeface="Calibri"/>
                <a:ea typeface="Calibri"/>
                <a:cs typeface="Calibri"/>
                <a:sym typeface="Calibri"/>
              </a:rPr>
              <a:t>Market pioneers can develop first-mover advantages that span decades. The most general first-mover advantage that helps explain higher pioneer market share levels is a broad product line or brand proliferation. While the preliminary results vary by industry, they indicate that market pioneers </a:t>
            </a:r>
            <a:r>
              <a:rPr lang="en-US" sz="1200" b="0" i="0" u="none" strike="noStrike" cap="none" dirty="0" err="1">
                <a:solidFill>
                  <a:schemeClr val="dk1"/>
                </a:solidFill>
                <a:effectLst/>
                <a:latin typeface="Calibri"/>
                <a:ea typeface="Calibri"/>
                <a:cs typeface="Calibri"/>
                <a:sym typeface="Calibri"/>
              </a:rPr>
              <a:t>do</a:t>
            </a:r>
            <a:r>
              <a:rPr lang="en-US" sz="1200" b="0" i="1" u="none" strike="noStrike" cap="none" dirty="0" err="1">
                <a:solidFill>
                  <a:schemeClr val="dk1"/>
                </a:solidFill>
                <a:effectLst/>
                <a:latin typeface="Calibri"/>
                <a:ea typeface="Calibri"/>
                <a:cs typeface="Calibri"/>
                <a:sym typeface="Calibri"/>
              </a:rPr>
              <a:t>not</a:t>
            </a:r>
            <a:r>
              <a:rPr lang="en-US" sz="1200" b="0" i="0" u="none" strike="noStrike" cap="none" dirty="0">
                <a:solidFill>
                  <a:schemeClr val="dk1"/>
                </a:solidFill>
                <a:effectLst/>
                <a:latin typeface="Calibri"/>
                <a:ea typeface="Calibri"/>
                <a:cs typeface="Calibri"/>
                <a:sym typeface="Calibri"/>
              </a:rPr>
              <a:t> tend to perish more often than later entrants. Accounting profits for market pioneers generally are lower in the first four years of operation, but higher thereafter. Overall, market pioneers follow innovative strategies that have high initial costs and </a:t>
            </a:r>
            <a:r>
              <a:rPr lang="en-US" sz="1200" b="1" i="0" u="none" strike="noStrike" cap="none" dirty="0">
                <a:solidFill>
                  <a:schemeClr val="dk1"/>
                </a:solidFill>
                <a:effectLst/>
                <a:latin typeface="Calibri"/>
                <a:ea typeface="Calibri"/>
                <a:cs typeface="Calibri"/>
                <a:sym typeface="Calibri"/>
              </a:rPr>
              <a:t>risks</a:t>
            </a:r>
            <a:r>
              <a:rPr lang="en-US" sz="1200" b="0" i="0" u="none" strike="noStrike" cap="none" dirty="0">
                <a:solidFill>
                  <a:schemeClr val="dk1"/>
                </a:solidFill>
                <a:effectLst/>
                <a:latin typeface="Calibri"/>
                <a:ea typeface="Calibri"/>
                <a:cs typeface="Calibri"/>
                <a:sym typeface="Calibri"/>
              </a:rPr>
              <a:t>, but yield high potential returns.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u="none" strike="noStrike" cap="none" dirty="0">
              <a:solidFill>
                <a:schemeClr val="dk1"/>
              </a:solidFill>
              <a:effectLst/>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effectLst/>
                <a:latin typeface="Calibri"/>
                <a:ea typeface="Calibri"/>
                <a:cs typeface="Calibri"/>
                <a:sym typeface="Calibri"/>
              </a:rPr>
              <a:t>I would just emphasize the risks for a moment. Consider the huge risk Apple made in committing to all the 2.5” disk drives that Toshiba could produce. That is a huge expense. Often, fortune favors the bold. </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https://</a:t>
            </a:r>
            <a:r>
              <a:rPr lang="en-US" b="0" dirty="0" err="1"/>
              <a:t>link.springer.com</a:t>
            </a:r>
            <a:r>
              <a:rPr lang="en-US" b="0" dirty="0"/>
              <a:t>/article/10.1007/BF01024216</a:t>
            </a:r>
          </a:p>
        </p:txBody>
      </p:sp>
      <p:sp>
        <p:nvSpPr>
          <p:cNvPr id="99" name="Google Shape;9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4137392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dirty="0"/>
              <a:t>When asked last week what books we like a couple of us mentioned, </a:t>
            </a:r>
            <a:r>
              <a:rPr lang="en-US" b="1" dirty="0"/>
              <a:t>CLICK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1"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dirty="0"/>
              <a:t>Crossing the Chasm by Geoffrey Moore. Professor Raj referenced this book and the associated technology adoption curve a few times in the lectures this week.</a:t>
            </a:r>
            <a:endParaRPr lang="en-US" dirty="0"/>
          </a:p>
          <a:p>
            <a:pPr marL="0" lvl="0" indent="0" algn="l" rtl="0">
              <a:spcBef>
                <a:spcPts val="0"/>
              </a:spcBef>
              <a:spcAft>
                <a:spcPts val="0"/>
              </a:spcAft>
              <a:buNone/>
            </a:pPr>
            <a:endParaRPr lang="en-US" dirty="0"/>
          </a:p>
          <a:p>
            <a:r>
              <a:rPr lang="en-US" dirty="0"/>
              <a:t>What he shows </a:t>
            </a:r>
            <a:r>
              <a:rPr lang="en-US" sz="1200" b="0" i="0" u="none" strike="noStrike" cap="none" dirty="0">
                <a:solidFill>
                  <a:schemeClr val="dk1"/>
                </a:solidFill>
                <a:effectLst/>
                <a:latin typeface="Calibri"/>
                <a:ea typeface="Calibri"/>
                <a:cs typeface="Calibri"/>
                <a:sym typeface="Calibri"/>
              </a:rPr>
              <a:t>shows that is the Technology Adoption Life Cycle—which begins with innovators and moves to early adopters, early majority, late majority, and laggards—there is a vast chasm between the early adopters and the early majority. While early adopters are willing to sacrifice for the advantage of being first, the early majority waits until they know that the technology actually offers improvements in productivity. The challenge for innovators and marketers is to narrow this chasm and ultimately accelerate adoption across every segment. </a:t>
            </a:r>
          </a:p>
          <a:p>
            <a:endParaRPr lang="en-US" dirty="0"/>
          </a:p>
          <a:p>
            <a:pPr marL="0" lvl="0" indent="0" algn="l" rtl="0">
              <a:spcBef>
                <a:spcPts val="0"/>
              </a:spcBef>
              <a:spcAft>
                <a:spcPts val="0"/>
              </a:spcAft>
              <a:buNone/>
            </a:pPr>
            <a:r>
              <a:rPr lang="en-US" dirty="0"/>
              <a:t>Technology has the shelf life of a banana and a few other variants. </a:t>
            </a:r>
            <a:r>
              <a:rPr lang="en-US" b="1" dirty="0"/>
              <a:t>CLICK</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worked for Sun Microsystems and it was a phrase often used by our CEO Scott McNealy. Links to these are included in the office hours slides. In next week’s discussion topic I will also include the links.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https://</a:t>
            </a:r>
            <a:r>
              <a:rPr lang="en-US" dirty="0" err="1"/>
              <a:t>www.crn.com</a:t>
            </a:r>
            <a:r>
              <a:rPr lang="en-US" dirty="0"/>
              <a:t>/news/channel-programs/18838364/</a:t>
            </a:r>
            <a:r>
              <a:rPr lang="en-US" dirty="0" err="1"/>
              <a:t>crn</a:t>
            </a:r>
            <a:r>
              <a:rPr lang="en-US" dirty="0"/>
              <a:t>-interview-</a:t>
            </a:r>
            <a:r>
              <a:rPr lang="en-US" dirty="0" err="1"/>
              <a:t>scott</a:t>
            </a:r>
            <a:r>
              <a:rPr lang="en-US" dirty="0"/>
              <a:t>-</a:t>
            </a:r>
            <a:r>
              <a:rPr lang="en-US" dirty="0" err="1"/>
              <a:t>mcnealy-sun.htm</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https://</a:t>
            </a:r>
            <a:r>
              <a:rPr lang="en-US" dirty="0" err="1"/>
              <a:t>www.cnbc.com</a:t>
            </a:r>
            <a:r>
              <a:rPr lang="en-US" dirty="0"/>
              <a:t>/video/2014/02/07/technology-has-the-shelf-life-of-a-banana-</a:t>
            </a:r>
            <a:r>
              <a:rPr lang="en-US" dirty="0" err="1"/>
              <a:t>mcnealy.html</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a:t>
            </a:r>
            <a:endParaRPr dirty="0"/>
          </a:p>
        </p:txBody>
      </p:sp>
      <p:sp>
        <p:nvSpPr>
          <p:cNvPr id="99" name="Google Shape;9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775605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In it we will cover:</a:t>
            </a:r>
          </a:p>
          <a:p>
            <a:pPr marL="0" lvl="0" indent="0" algn="l" rtl="0">
              <a:spcBef>
                <a:spcPts val="0"/>
              </a:spcBef>
              <a:spcAft>
                <a:spcPts val="0"/>
              </a:spcAft>
              <a:buNone/>
            </a:pPr>
            <a:r>
              <a:rPr lang="en-US" b="1" dirty="0"/>
              <a:t>CLICK</a:t>
            </a:r>
          </a:p>
          <a:p>
            <a:r>
              <a:rPr lang="en-US" sz="1200" b="1" i="0" u="none" strike="noStrike" cap="none" dirty="0">
                <a:solidFill>
                  <a:schemeClr val="dk1"/>
                </a:solidFill>
                <a:effectLst/>
                <a:latin typeface="Calibri"/>
                <a:ea typeface="Calibri"/>
                <a:cs typeface="Calibri"/>
                <a:sym typeface="Calibri"/>
              </a:rPr>
              <a:t>Program learning outcomes addressed this week:</a:t>
            </a:r>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Develop the right mindset to bring viable products (or services) to market. </a:t>
            </a:r>
            <a:r>
              <a:rPr lang="en-US" sz="1200" b="1" i="0" u="none" strike="noStrike" cap="none" dirty="0">
                <a:solidFill>
                  <a:schemeClr val="dk1"/>
                </a:solidFill>
                <a:effectLst/>
                <a:latin typeface="Calibri"/>
                <a:ea typeface="Calibri"/>
                <a:cs typeface="Calibri"/>
                <a:sym typeface="Calibri"/>
              </a:rPr>
              <a:t>CLICK</a:t>
            </a:r>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err="1">
                <a:solidFill>
                  <a:schemeClr val="dk1"/>
                </a:solidFill>
                <a:effectLst/>
                <a:latin typeface="Calibri"/>
                <a:ea typeface="Calibri"/>
                <a:cs typeface="Calibri"/>
                <a:sym typeface="Calibri"/>
              </a:rPr>
              <a:t>Analyse</a:t>
            </a:r>
            <a:r>
              <a:rPr lang="en-US" sz="1200" b="0" i="0" u="none" strike="noStrike" cap="none" dirty="0">
                <a:solidFill>
                  <a:schemeClr val="dk1"/>
                </a:solidFill>
                <a:effectLst/>
                <a:latin typeface="Calibri"/>
                <a:ea typeface="Calibri"/>
                <a:cs typeface="Calibri"/>
                <a:sym typeface="Calibri"/>
              </a:rPr>
              <a:t> strategies and frameworks for developing and marketing a new product. </a:t>
            </a:r>
            <a:r>
              <a:rPr lang="en-US" sz="1200" b="1" i="0" u="none" strike="noStrike" cap="none" dirty="0">
                <a:solidFill>
                  <a:schemeClr val="dk1"/>
                </a:solidFill>
                <a:effectLst/>
                <a:latin typeface="Calibri"/>
                <a:ea typeface="Calibri"/>
                <a:cs typeface="Calibri"/>
                <a:sym typeface="Calibri"/>
              </a:rPr>
              <a:t>CLICK</a:t>
            </a:r>
            <a:endParaRPr lang="en-US" sz="1200" b="0" i="0" u="none" strike="noStrike" cap="none" dirty="0">
              <a:solidFill>
                <a:schemeClr val="dk1"/>
              </a:solidFill>
              <a:effectLst/>
              <a:latin typeface="Calibri"/>
              <a:ea typeface="Calibri"/>
              <a:cs typeface="Calibri"/>
              <a:sym typeface="Calibri"/>
            </a:endParaRP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By the end of this week, you will be able to:</a:t>
            </a:r>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Discuss the role of design thinking in building an effective product portfolio. </a:t>
            </a:r>
            <a:r>
              <a:rPr lang="en-US" sz="1200" b="1" i="0" u="none" strike="noStrike" cap="none" dirty="0">
                <a:solidFill>
                  <a:schemeClr val="dk1"/>
                </a:solidFill>
                <a:effectLst/>
                <a:latin typeface="Calibri"/>
                <a:ea typeface="Calibri"/>
                <a:cs typeface="Calibri"/>
                <a:sym typeface="Calibri"/>
              </a:rPr>
              <a:t>CLICK</a:t>
            </a:r>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Explain the importance of understanding customer needs in an efficient/effective product development process. </a:t>
            </a:r>
            <a:r>
              <a:rPr lang="en-US" sz="1200" b="1" i="0" u="none" strike="noStrike" cap="none" dirty="0">
                <a:solidFill>
                  <a:schemeClr val="dk1"/>
                </a:solidFill>
                <a:effectLst/>
                <a:latin typeface="Calibri"/>
                <a:ea typeface="Calibri"/>
                <a:cs typeface="Calibri"/>
                <a:sym typeface="Calibri"/>
              </a:rPr>
              <a:t>CLICK</a:t>
            </a:r>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Explain how customer value dimensions positively influence the final product portfolio. </a:t>
            </a:r>
            <a:r>
              <a:rPr lang="en-US" sz="1200" b="1" i="0" u="none" strike="noStrike" cap="none" dirty="0">
                <a:solidFill>
                  <a:schemeClr val="dk1"/>
                </a:solidFill>
                <a:effectLst/>
                <a:latin typeface="Calibri"/>
                <a:ea typeface="Calibri"/>
                <a:cs typeface="Calibri"/>
                <a:sym typeface="Calibri"/>
              </a:rPr>
              <a:t>CLICK</a:t>
            </a:r>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Understand the role of marketing in the product development process, understand the concept of customer value and the crucial role it plays in developing superior solutions. </a:t>
            </a:r>
            <a:r>
              <a:rPr lang="en-US" sz="1200" b="1" i="0" u="none" strike="noStrike" cap="none" dirty="0">
                <a:solidFill>
                  <a:schemeClr val="dk1"/>
                </a:solidFill>
                <a:effectLst/>
                <a:latin typeface="Calibri"/>
                <a:ea typeface="Calibri"/>
                <a:cs typeface="Calibri"/>
                <a:sym typeface="Calibri"/>
              </a:rPr>
              <a:t>CLICK</a:t>
            </a:r>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Create superior value for customers. </a:t>
            </a:r>
            <a:r>
              <a:rPr lang="en-US" sz="1200" b="1" i="0" u="none" strike="noStrike" cap="none" dirty="0">
                <a:solidFill>
                  <a:schemeClr val="dk1"/>
                </a:solidFill>
                <a:effectLst/>
                <a:latin typeface="Calibri"/>
                <a:ea typeface="Calibri"/>
                <a:cs typeface="Calibri"/>
                <a:sym typeface="Calibri"/>
              </a:rPr>
              <a:t>CLICK</a:t>
            </a:r>
            <a:endParaRPr lang="en-US"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None/>
            </a:pPr>
            <a:endParaRPr dirty="0"/>
          </a:p>
        </p:txBody>
      </p:sp>
      <p:sp>
        <p:nvSpPr>
          <p:cNvPr id="99" name="Google Shape;9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954975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5838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rgbClr val="408191"/>
                </a:solidFill>
                <a:latin typeface="Arial"/>
                <a:ea typeface="Arial"/>
                <a:cs typeface="Arial"/>
                <a:sym typeface="Arial"/>
              </a:rPr>
              <a:t>Please enter your questions in the Q&amp;A box. We’ll answer these in the Q&amp;A and stop from time to time to bring these to the broader attention of the class</a:t>
            </a:r>
            <a:endParaRPr lang="en-US" dirty="0"/>
          </a:p>
          <a:p>
            <a:pPr marL="0" marR="0" lvl="0" indent="0" algn="just" rtl="0">
              <a:spcBef>
                <a:spcPts val="0"/>
              </a:spcBef>
              <a:spcAft>
                <a:spcPts val="0"/>
              </a:spcAft>
              <a:buNone/>
            </a:pPr>
            <a:endParaRPr lang="en-US" sz="1200" dirty="0">
              <a:solidFill>
                <a:srgbClr val="408191"/>
              </a:solidFill>
              <a:latin typeface="Arial"/>
              <a:ea typeface="Arial"/>
              <a:cs typeface="Arial"/>
              <a:sym typeface="Arial"/>
            </a:endParaRPr>
          </a:p>
          <a:p>
            <a:pPr marL="0" marR="0" lvl="0" indent="0" algn="just" rtl="0">
              <a:spcBef>
                <a:spcPts val="0"/>
              </a:spcBef>
              <a:spcAft>
                <a:spcPts val="0"/>
              </a:spcAft>
              <a:buNone/>
            </a:pPr>
            <a:r>
              <a:rPr lang="en-US" sz="1200" dirty="0">
                <a:solidFill>
                  <a:srgbClr val="408191"/>
                </a:solidFill>
                <a:latin typeface="Arial"/>
                <a:ea typeface="Arial"/>
                <a:cs typeface="Arial"/>
                <a:sym typeface="Arial"/>
              </a:rPr>
              <a:t>Please enter your response in the ‘Chat box.’ Before you send it, please make sure that your response goes  to ‘All Panelists and Attendees’</a:t>
            </a:r>
          </a:p>
          <a:p>
            <a:pPr marL="0" marR="0" lvl="0" indent="0" algn="just" rtl="0">
              <a:spcBef>
                <a:spcPts val="0"/>
              </a:spcBef>
              <a:spcAft>
                <a:spcPts val="0"/>
              </a:spcAft>
              <a:buNone/>
            </a:pPr>
            <a:endParaRPr lang="en-US" sz="1200" dirty="0">
              <a:solidFill>
                <a:srgbClr val="408191"/>
              </a:solidFill>
              <a:latin typeface="Arial"/>
              <a:cs typeface="Arial"/>
              <a:sym typeface="Arial"/>
            </a:endParaRPr>
          </a:p>
          <a:p>
            <a:pPr marL="0" marR="0" lvl="0" indent="0" algn="just" rtl="0">
              <a:spcBef>
                <a:spcPts val="0"/>
              </a:spcBef>
              <a:spcAft>
                <a:spcPts val="0"/>
              </a:spcAft>
              <a:buNone/>
            </a:pPr>
            <a:r>
              <a:rPr lang="en-US" sz="1200" dirty="0">
                <a:solidFill>
                  <a:srgbClr val="408191"/>
                </a:solidFill>
                <a:latin typeface="Arial"/>
                <a:cs typeface="Arial"/>
                <a:sym typeface="Arial"/>
              </a:rPr>
              <a:t>Due to the size of the cohort we will not be able to unmute people to speak, though we may investigate doing that in later sessions.</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for today’s agenda</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99" name="Google Shape;9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481065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In today’s session we will cover the following topics:</a:t>
            </a:r>
          </a:p>
          <a:p>
            <a:pPr marL="0" lvl="0" indent="0" algn="l" rtl="0">
              <a:spcBef>
                <a:spcPts val="0"/>
              </a:spcBef>
              <a:spcAft>
                <a:spcPts val="0"/>
              </a:spcAft>
              <a:buNone/>
            </a:pPr>
            <a:endParaRPr lang="en-US" dirty="0"/>
          </a:p>
          <a:p>
            <a:pPr marL="285750" marR="0" lvl="0" indent="-285750" algn="l" rtl="0">
              <a:lnSpc>
                <a:spcPct val="150000"/>
              </a:lnSpc>
              <a:spcBef>
                <a:spcPts val="0"/>
              </a:spcBef>
              <a:spcAft>
                <a:spcPts val="0"/>
              </a:spcAft>
              <a:buClr>
                <a:srgbClr val="408191"/>
              </a:buClr>
              <a:buSzPts val="2800"/>
              <a:buFont typeface="Arial"/>
              <a:buChar char="•"/>
            </a:pPr>
            <a:r>
              <a:rPr lang="en-US" sz="1200" dirty="0">
                <a:solidFill>
                  <a:srgbClr val="408191"/>
                </a:solidFill>
                <a:latin typeface="Arial"/>
                <a:ea typeface="Arial"/>
                <a:cs typeface="Arial"/>
                <a:sym typeface="Arial"/>
              </a:rPr>
              <a:t>Getting Help</a:t>
            </a:r>
            <a:endParaRPr lang="en-US" dirty="0"/>
          </a:p>
          <a:p>
            <a:pPr marL="285750" marR="0" lvl="0" indent="-285750" algn="l" rtl="0">
              <a:lnSpc>
                <a:spcPct val="150000"/>
              </a:lnSpc>
              <a:spcBef>
                <a:spcPts val="0"/>
              </a:spcBef>
              <a:spcAft>
                <a:spcPts val="0"/>
              </a:spcAft>
              <a:buClr>
                <a:srgbClr val="408191"/>
              </a:buClr>
              <a:buSzPts val="2800"/>
              <a:buFont typeface="Arial"/>
              <a:buChar char="•"/>
            </a:pPr>
            <a:r>
              <a:rPr lang="en-US" sz="1200" dirty="0">
                <a:solidFill>
                  <a:srgbClr val="408191"/>
                </a:solidFill>
                <a:latin typeface="Arial"/>
                <a:ea typeface="Arial"/>
                <a:cs typeface="Arial"/>
                <a:sym typeface="Arial"/>
              </a:rPr>
              <a:t>Module Review</a:t>
            </a:r>
            <a:endParaRPr lang="en-US" dirty="0"/>
          </a:p>
          <a:p>
            <a:pPr marL="285750" marR="0" lvl="0" indent="-285750" algn="l" rtl="0">
              <a:lnSpc>
                <a:spcPct val="150000"/>
              </a:lnSpc>
              <a:spcBef>
                <a:spcPts val="0"/>
              </a:spcBef>
              <a:spcAft>
                <a:spcPts val="0"/>
              </a:spcAft>
              <a:buClr>
                <a:srgbClr val="408191"/>
              </a:buClr>
              <a:buSzPts val="2800"/>
              <a:buFont typeface="Arial"/>
              <a:buChar char="•"/>
            </a:pPr>
            <a:r>
              <a:rPr lang="en-US" sz="1200" dirty="0">
                <a:solidFill>
                  <a:srgbClr val="408191"/>
                </a:solidFill>
                <a:latin typeface="Arial"/>
                <a:ea typeface="Arial"/>
                <a:cs typeface="Arial"/>
                <a:sym typeface="Arial"/>
              </a:rPr>
              <a:t>Assignment Discussions</a:t>
            </a:r>
          </a:p>
          <a:p>
            <a:pPr marL="285750" marR="0" lvl="0" indent="-285750" algn="l" rtl="0">
              <a:lnSpc>
                <a:spcPct val="150000"/>
              </a:lnSpc>
              <a:spcBef>
                <a:spcPts val="0"/>
              </a:spcBef>
              <a:spcAft>
                <a:spcPts val="0"/>
              </a:spcAft>
              <a:buClr>
                <a:srgbClr val="408191"/>
              </a:buClr>
              <a:buSzPts val="2800"/>
              <a:buFont typeface="Arial"/>
              <a:buChar char="•"/>
            </a:pPr>
            <a:r>
              <a:rPr lang="en-US" sz="1200" dirty="0">
                <a:solidFill>
                  <a:srgbClr val="408191"/>
                </a:solidFill>
              </a:rPr>
              <a:t>Additional Resources</a:t>
            </a:r>
            <a:endParaRPr lang="en-US" dirty="0"/>
          </a:p>
          <a:p>
            <a:pPr marL="285750" marR="0" lvl="0" indent="-285750" algn="l" rtl="0">
              <a:lnSpc>
                <a:spcPct val="150000"/>
              </a:lnSpc>
              <a:spcBef>
                <a:spcPts val="0"/>
              </a:spcBef>
              <a:spcAft>
                <a:spcPts val="0"/>
              </a:spcAft>
              <a:buClr>
                <a:srgbClr val="408191"/>
              </a:buClr>
              <a:buSzPts val="2800"/>
              <a:buFont typeface="Arial"/>
              <a:buChar char="•"/>
            </a:pPr>
            <a:r>
              <a:rPr lang="en-US" sz="1200" dirty="0" err="1">
                <a:solidFill>
                  <a:srgbClr val="408191"/>
                </a:solidFill>
                <a:latin typeface="Arial"/>
                <a:ea typeface="Arial"/>
                <a:cs typeface="Arial"/>
                <a:sym typeface="Arial"/>
              </a:rPr>
              <a:t>Programme</a:t>
            </a:r>
            <a:r>
              <a:rPr lang="en-US" sz="1200" dirty="0">
                <a:solidFill>
                  <a:srgbClr val="408191"/>
                </a:solidFill>
                <a:latin typeface="Arial"/>
                <a:ea typeface="Arial"/>
                <a:cs typeface="Arial"/>
                <a:sym typeface="Arial"/>
              </a:rPr>
              <a:t> Schedule</a:t>
            </a:r>
            <a:endParaRPr lang="en-US" dirty="0"/>
          </a:p>
          <a:p>
            <a:pPr marL="285750" marR="0" lvl="0" indent="-285750" algn="l" rtl="0">
              <a:lnSpc>
                <a:spcPct val="150000"/>
              </a:lnSpc>
              <a:spcBef>
                <a:spcPts val="0"/>
              </a:spcBef>
              <a:spcAft>
                <a:spcPts val="0"/>
              </a:spcAft>
              <a:buClr>
                <a:srgbClr val="408191"/>
              </a:buClr>
              <a:buSzPts val="2800"/>
              <a:buFont typeface="Arial"/>
              <a:buChar char="•"/>
            </a:pPr>
            <a:r>
              <a:rPr lang="en-US" sz="1200" dirty="0">
                <a:solidFill>
                  <a:srgbClr val="408191"/>
                </a:solidFill>
                <a:latin typeface="Arial"/>
                <a:ea typeface="Arial"/>
                <a:cs typeface="Arial"/>
                <a:sym typeface="Arial"/>
              </a:rPr>
              <a:t>Next Week</a:t>
            </a:r>
            <a:endParaRPr lang="en-US" dirty="0"/>
          </a:p>
          <a:p>
            <a:pPr marL="285750" marR="0" lvl="0" indent="-285750" algn="l" rtl="0">
              <a:lnSpc>
                <a:spcPct val="150000"/>
              </a:lnSpc>
              <a:spcBef>
                <a:spcPts val="0"/>
              </a:spcBef>
              <a:spcAft>
                <a:spcPts val="0"/>
              </a:spcAft>
              <a:buClr>
                <a:srgbClr val="408191"/>
              </a:buClr>
              <a:buSzPts val="2800"/>
              <a:buFont typeface="Arial"/>
              <a:buChar char="•"/>
            </a:pPr>
            <a:r>
              <a:rPr lang="en-US" sz="1200" dirty="0">
                <a:solidFill>
                  <a:srgbClr val="408191"/>
                </a:solidFill>
                <a:latin typeface="Arial"/>
                <a:ea typeface="Arial"/>
                <a:cs typeface="Arial"/>
                <a:sym typeface="Arial"/>
              </a:rPr>
              <a:t>Q&amp;A</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110" name="Google Shape;11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256673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rgbClr val="408191"/>
                </a:solidFill>
                <a:latin typeface="Arial"/>
                <a:cs typeface="Arial"/>
                <a:sym typeface="Arial"/>
              </a:rPr>
              <a:t>One of the best resources are your classmates. A great way to learn from them is to engage on the weekly discussion topic. We want to broadly encourage collaboration, though without plagiarism. Share your thoughts, concepts, pluses and minuses though not your actual answers. </a:t>
            </a:r>
          </a:p>
          <a:p>
            <a:pPr marL="0" marR="0" lvl="0" indent="0" algn="just"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dirty="0">
              <a:solidFill>
                <a:srgbClr val="408191"/>
              </a:solidFill>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rgbClr val="408191"/>
                </a:solidFill>
                <a:latin typeface="Arial"/>
                <a:cs typeface="Arial"/>
                <a:sym typeface="Arial"/>
              </a:rPr>
              <a:t>These are accessible in the weekly module, though I have highlighted the page where you will be taken.</a:t>
            </a:r>
            <a:endParaRPr lang="en-US" dirty="0"/>
          </a:p>
          <a:p>
            <a:pPr marL="0" marR="0" lvl="0" indent="0" algn="just"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dirty="0">
              <a:solidFill>
                <a:srgbClr val="408191"/>
              </a:solidFill>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rgbClr val="408191"/>
                </a:solidFill>
                <a:latin typeface="Arial"/>
                <a:cs typeface="Arial"/>
                <a:sym typeface="Arial"/>
              </a:rPr>
              <a:t>It is great that many of you are setting up study groups via WhatsApp. We encourage that independent initiative and effort, while the </a:t>
            </a:r>
            <a:r>
              <a:rPr lang="en-US" sz="1200" dirty="0" err="1">
                <a:solidFill>
                  <a:srgbClr val="408191"/>
                </a:solidFill>
                <a:latin typeface="Arial"/>
                <a:cs typeface="Arial"/>
                <a:sym typeface="Arial"/>
              </a:rPr>
              <a:t>programme</a:t>
            </a:r>
            <a:r>
              <a:rPr lang="en-US" sz="1200" dirty="0">
                <a:solidFill>
                  <a:srgbClr val="408191"/>
                </a:solidFill>
                <a:latin typeface="Arial"/>
                <a:cs typeface="Arial"/>
                <a:sym typeface="Arial"/>
              </a:rPr>
              <a:t> leaders can not participate in those groups, we will engage in the group discussions on Canvas. What we will also do is provide some of the additional resources we reference in office hours in these discussions.</a:t>
            </a:r>
          </a:p>
          <a:p>
            <a:pPr marL="0" lvl="0" indent="0" algn="l" rtl="0">
              <a:spcBef>
                <a:spcPts val="0"/>
              </a:spcBef>
              <a:spcAft>
                <a:spcPts val="0"/>
              </a:spcAft>
              <a:buNone/>
            </a:pPr>
            <a:endParaRPr dirty="0"/>
          </a:p>
        </p:txBody>
      </p:sp>
      <p:sp>
        <p:nvSpPr>
          <p:cNvPr id="99" name="Google Shape;9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829354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dirty="0">
                <a:solidFill>
                  <a:srgbClr val="408191"/>
                </a:solidFill>
                <a:latin typeface="Arial"/>
                <a:cs typeface="Arial"/>
                <a:sym typeface="Arial"/>
              </a:rPr>
              <a:t>And for content or assignment related material </a:t>
            </a:r>
            <a:r>
              <a:rPr lang="en-US" sz="1200" b="1" dirty="0">
                <a:solidFill>
                  <a:srgbClr val="408191"/>
                </a:solidFill>
                <a:latin typeface="Arial"/>
                <a:cs typeface="Arial"/>
                <a:sym typeface="Arial"/>
              </a:rPr>
              <a:t>CLICK</a:t>
            </a:r>
          </a:p>
          <a:p>
            <a:pPr marL="0" marR="0" lvl="0" indent="0" algn="just"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1" dirty="0">
              <a:solidFill>
                <a:srgbClr val="408191"/>
              </a:solidFill>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dirty="0">
                <a:solidFill>
                  <a:srgbClr val="408191"/>
                </a:solidFill>
                <a:latin typeface="Arial"/>
                <a:cs typeface="Arial"/>
                <a:sym typeface="Arial"/>
              </a:rPr>
              <a:t>You can reach out to your </a:t>
            </a:r>
            <a:r>
              <a:rPr lang="en-US" sz="1200" b="0" dirty="0" err="1">
                <a:solidFill>
                  <a:srgbClr val="408191"/>
                </a:solidFill>
                <a:latin typeface="Arial"/>
                <a:cs typeface="Arial"/>
                <a:sym typeface="Arial"/>
              </a:rPr>
              <a:t>programme</a:t>
            </a:r>
            <a:r>
              <a:rPr lang="en-US" sz="1200" b="0" dirty="0">
                <a:solidFill>
                  <a:srgbClr val="408191"/>
                </a:solidFill>
                <a:latin typeface="Arial"/>
                <a:cs typeface="Arial"/>
                <a:sym typeface="Arial"/>
              </a:rPr>
              <a:t> leader via an Inbox email for help. </a:t>
            </a:r>
            <a:r>
              <a:rPr lang="en-US" sz="1200" b="1" dirty="0">
                <a:solidFill>
                  <a:srgbClr val="408191"/>
                </a:solidFill>
                <a:latin typeface="Arial"/>
                <a:cs typeface="Arial"/>
                <a:sym typeface="Arial"/>
              </a:rPr>
              <a:t>CLICK</a:t>
            </a:r>
            <a:endParaRPr lang="en-US" b="0" dirty="0"/>
          </a:p>
          <a:p>
            <a:pPr marL="0" lvl="0" indent="0" algn="l" rtl="0">
              <a:spcBef>
                <a:spcPts val="0"/>
              </a:spcBef>
              <a:spcAft>
                <a:spcPts val="0"/>
              </a:spcAft>
              <a:buNone/>
            </a:pPr>
            <a:endParaRPr lang="en-US" dirty="0"/>
          </a:p>
          <a:p>
            <a:pPr marL="0" marR="0" lvl="0" indent="0" algn="just"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rgbClr val="408191"/>
                </a:solidFill>
                <a:latin typeface="Arial"/>
                <a:cs typeface="Arial"/>
                <a:sym typeface="Arial"/>
              </a:rPr>
              <a:t>Then for support for Canvas and other technical items contact support. This generally includes grading and associated scheduling and requests. When you click the Support tab it takes you to this page.</a:t>
            </a:r>
            <a:r>
              <a:rPr lang="en-US" sz="1200" b="0" dirty="0">
                <a:solidFill>
                  <a:srgbClr val="408191"/>
                </a:solidFill>
                <a:latin typeface="Arial"/>
                <a:cs typeface="Arial"/>
                <a:sym typeface="Arial"/>
              </a:rPr>
              <a:t> Note that you are asked to send an email to </a:t>
            </a:r>
            <a:r>
              <a:rPr lang="en-US" sz="1200" b="0" dirty="0" err="1">
                <a:solidFill>
                  <a:srgbClr val="408191"/>
                </a:solidFill>
                <a:latin typeface="Arial"/>
                <a:cs typeface="Arial"/>
                <a:sym typeface="Arial"/>
              </a:rPr>
              <a:t>programme.support@eruditus.com</a:t>
            </a:r>
            <a:r>
              <a:rPr lang="en-US" sz="1200" b="0" dirty="0">
                <a:solidFill>
                  <a:srgbClr val="408191"/>
                </a:solidFill>
                <a:latin typeface="Arial"/>
                <a:cs typeface="Arial"/>
                <a:sym typeface="Arial"/>
              </a:rPr>
              <a:t>. For those of you who may not be in India, note the spelling of program.</a:t>
            </a:r>
          </a:p>
          <a:p>
            <a:pPr marL="0" marR="0" lvl="0" indent="0" algn="just"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dirty="0">
              <a:solidFill>
                <a:srgbClr val="408191"/>
              </a:solidFill>
              <a:latin typeface="Arial"/>
              <a:cs typeface="Arial"/>
              <a:sym typeface="Arial"/>
            </a:endParaRPr>
          </a:p>
          <a:p>
            <a:pPr marL="0" lvl="0" indent="0" algn="l" rtl="0">
              <a:spcBef>
                <a:spcPts val="0"/>
              </a:spcBef>
              <a:spcAft>
                <a:spcPts val="0"/>
              </a:spcAft>
              <a:buNone/>
            </a:pPr>
            <a:endParaRPr dirty="0"/>
          </a:p>
        </p:txBody>
      </p:sp>
      <p:sp>
        <p:nvSpPr>
          <p:cNvPr id="99" name="Google Shape;9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277958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400"/>
              <a:buFont typeface="Arial"/>
              <a:buNone/>
            </a:pPr>
            <a:r>
              <a:rPr lang="en-US" sz="1200" b="0" i="0" u="none" strike="noStrike" kern="1200" cap="none" dirty="0">
                <a:solidFill>
                  <a:schemeClr val="tx1"/>
                </a:solidFill>
                <a:effectLst/>
                <a:latin typeface="Times New Roman" charset="0"/>
                <a:ea typeface="Calibri"/>
                <a:cs typeface="Calibri"/>
                <a:sym typeface="Calibri"/>
              </a:rPr>
              <a:t>Growing a business is the process of improving some measure of a company’s success. A business can grow in terms of employees, customer base, international coverage, profits, but growth is most often determined in terms of revenues. There are different ways of growing a business. </a:t>
            </a:r>
          </a:p>
          <a:p>
            <a:pPr marL="0" lvl="0" indent="0" algn="l" rtl="0">
              <a:lnSpc>
                <a:spcPct val="100000"/>
              </a:lnSpc>
              <a:spcBef>
                <a:spcPts val="0"/>
              </a:spcBef>
              <a:spcAft>
                <a:spcPts val="0"/>
              </a:spcAft>
              <a:buClr>
                <a:schemeClr val="dk1"/>
              </a:buClr>
              <a:buSzPts val="2400"/>
              <a:buFont typeface="Arial"/>
              <a:buNone/>
            </a:pPr>
            <a:endParaRPr lang="en-US" sz="1200" b="0" i="0" u="none" strike="noStrike" kern="1200" cap="none" dirty="0">
              <a:solidFill>
                <a:schemeClr val="tx1"/>
              </a:solidFill>
              <a:effectLst/>
              <a:latin typeface="Times New Roman" charset="0"/>
              <a:ea typeface="Calibri"/>
              <a:cs typeface="Calibri"/>
              <a:sym typeface="Calibri"/>
            </a:endParaRPr>
          </a:p>
          <a:p>
            <a:pPr marL="0" lvl="0" indent="0" algn="l" rtl="0">
              <a:lnSpc>
                <a:spcPct val="100000"/>
              </a:lnSpc>
              <a:spcBef>
                <a:spcPts val="0"/>
              </a:spcBef>
              <a:spcAft>
                <a:spcPts val="0"/>
              </a:spcAft>
              <a:buClr>
                <a:schemeClr val="dk1"/>
              </a:buClr>
              <a:buSzPts val="2400"/>
              <a:buFont typeface="Arial"/>
              <a:buNone/>
            </a:pPr>
            <a:r>
              <a:rPr lang="en-US" sz="1200" b="0" i="0" u="none" strike="noStrike" kern="1200" cap="none" dirty="0">
                <a:solidFill>
                  <a:schemeClr val="tx1"/>
                </a:solidFill>
                <a:effectLst/>
                <a:latin typeface="Times New Roman" charset="0"/>
                <a:ea typeface="Calibri"/>
                <a:cs typeface="Calibri"/>
                <a:sym typeface="Calibri"/>
              </a:rPr>
              <a:t>Igor Ansoff identified four strategies for growth and summarized them in the so called </a:t>
            </a:r>
            <a:r>
              <a:rPr lang="en-US" sz="1200" b="1" i="0" u="none" strike="noStrike" kern="1200" cap="none" dirty="0">
                <a:solidFill>
                  <a:schemeClr val="tx1"/>
                </a:solidFill>
                <a:effectLst/>
                <a:latin typeface="Times New Roman" charset="0"/>
                <a:ea typeface="Calibri"/>
                <a:cs typeface="Calibri"/>
                <a:sym typeface="Calibri"/>
              </a:rPr>
              <a:t>Ansoff Matrix</a:t>
            </a:r>
            <a:r>
              <a:rPr lang="en-US" sz="1200" b="0" i="0" u="none" strike="noStrike" kern="1200" cap="none" dirty="0">
                <a:solidFill>
                  <a:schemeClr val="tx1"/>
                </a:solidFill>
                <a:effectLst/>
                <a:latin typeface="Times New Roman" charset="0"/>
                <a:ea typeface="Calibri"/>
                <a:cs typeface="Calibri"/>
                <a:sym typeface="Calibri"/>
              </a:rPr>
              <a:t>. The Ansoff Matrix (also known as </a:t>
            </a:r>
            <a:r>
              <a:rPr lang="en-US" sz="1200" b="1" i="0" u="none" strike="noStrike" kern="1200" cap="none" dirty="0">
                <a:solidFill>
                  <a:schemeClr val="tx1"/>
                </a:solidFill>
                <a:effectLst/>
                <a:latin typeface="Times New Roman" charset="0"/>
                <a:ea typeface="Calibri"/>
                <a:cs typeface="Calibri"/>
                <a:sym typeface="Calibri"/>
              </a:rPr>
              <a:t>the Product/Market Expansion Grid</a:t>
            </a:r>
            <a:r>
              <a:rPr lang="en-US" sz="1200" b="0" i="0" u="none" strike="noStrike" kern="1200" cap="none" dirty="0">
                <a:solidFill>
                  <a:schemeClr val="tx1"/>
                </a:solidFill>
                <a:effectLst/>
                <a:latin typeface="Times New Roman" charset="0"/>
                <a:ea typeface="Calibri"/>
                <a:cs typeface="Calibri"/>
                <a:sym typeface="Calibri"/>
              </a:rPr>
              <a:t>) allows managers to quickly summarize these potential growth strategies and compare them to the risk associated with each one. </a:t>
            </a:r>
            <a:r>
              <a:rPr lang="en-US" sz="1200" b="1" i="0" u="none" strike="noStrike" kern="1200" cap="none" dirty="0">
                <a:solidFill>
                  <a:schemeClr val="tx1"/>
                </a:solidFill>
                <a:effectLst/>
                <a:latin typeface="Times New Roman" charset="0"/>
                <a:ea typeface="Calibri"/>
                <a:cs typeface="Calibri"/>
                <a:sym typeface="Calibri"/>
              </a:rPr>
              <a:t>The idea is that each time you move into a new quadrant (horizontally or vertically), risk increases.</a:t>
            </a:r>
          </a:p>
          <a:p>
            <a:pPr marL="0" lvl="0" indent="0" algn="l" rtl="0">
              <a:spcBef>
                <a:spcPts val="0"/>
              </a:spcBef>
              <a:spcAft>
                <a:spcPts val="0"/>
              </a:spcAft>
              <a:buNone/>
            </a:pPr>
            <a:endParaRPr dirty="0"/>
          </a:p>
        </p:txBody>
      </p:sp>
      <p:sp>
        <p:nvSpPr>
          <p:cNvPr id="99" name="Google Shape;9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798597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400"/>
              <a:buFont typeface="Arial"/>
              <a:buNone/>
            </a:pPr>
            <a:r>
              <a:rPr lang="en-US" sz="1200" b="0" i="0" u="none" strike="noStrike" kern="1200" cap="none" dirty="0">
                <a:solidFill>
                  <a:schemeClr val="tx1"/>
                </a:solidFill>
                <a:effectLst/>
                <a:latin typeface="Times New Roman" charset="0"/>
                <a:ea typeface="Calibri"/>
                <a:cs typeface="Calibri"/>
                <a:sym typeface="Calibri"/>
              </a:rPr>
              <a:t>Professor Raj added the dimension of “Firm Value” with some associated definitions.</a:t>
            </a:r>
          </a:p>
          <a:p>
            <a:pPr marL="0" lvl="0" indent="0" algn="l" rtl="0">
              <a:lnSpc>
                <a:spcPct val="100000"/>
              </a:lnSpc>
              <a:spcBef>
                <a:spcPts val="0"/>
              </a:spcBef>
              <a:spcAft>
                <a:spcPts val="0"/>
              </a:spcAft>
              <a:buClr>
                <a:schemeClr val="dk1"/>
              </a:buClr>
              <a:buSzPts val="2400"/>
              <a:buFont typeface="Arial"/>
              <a:buNone/>
            </a:pPr>
            <a:endParaRPr lang="en-US" sz="1200" b="0" i="0" u="none" strike="noStrike" kern="1200" cap="none" dirty="0">
              <a:solidFill>
                <a:schemeClr val="tx1"/>
              </a:solidFill>
              <a:effectLst/>
              <a:latin typeface="Times New Roman" charset="0"/>
              <a:ea typeface="Calibri"/>
              <a:cs typeface="Calibri"/>
              <a:sym typeface="Calibri"/>
            </a:endParaRPr>
          </a:p>
          <a:p>
            <a:pPr marL="0" lvl="0" indent="0" algn="l" rtl="0">
              <a:lnSpc>
                <a:spcPct val="100000"/>
              </a:lnSpc>
              <a:spcBef>
                <a:spcPts val="0"/>
              </a:spcBef>
              <a:spcAft>
                <a:spcPts val="0"/>
              </a:spcAft>
              <a:buClr>
                <a:schemeClr val="dk1"/>
              </a:buClr>
              <a:buSzPts val="2400"/>
              <a:buFont typeface="Arial"/>
              <a:buNone/>
            </a:pPr>
            <a:r>
              <a:rPr lang="en-US" sz="1200" b="0" i="0" u="none" strike="noStrike" kern="1200" cap="none" dirty="0">
                <a:solidFill>
                  <a:schemeClr val="tx1"/>
                </a:solidFill>
                <a:effectLst/>
                <a:latin typeface="Times New Roman" charset="0"/>
                <a:ea typeface="Calibri"/>
                <a:cs typeface="Calibri"/>
                <a:sym typeface="Calibri"/>
              </a:rPr>
              <a:t>Adding the dimension of firm value, which included Customer Equity, Customer Acquisition Value, Brand Equity and New Product Development (NPD) Value.</a:t>
            </a:r>
          </a:p>
          <a:p>
            <a:pPr marL="0" lvl="0" indent="0" algn="l" rtl="0">
              <a:lnSpc>
                <a:spcPct val="100000"/>
              </a:lnSpc>
              <a:spcBef>
                <a:spcPts val="0"/>
              </a:spcBef>
              <a:spcAft>
                <a:spcPts val="0"/>
              </a:spcAft>
              <a:buClr>
                <a:schemeClr val="dk1"/>
              </a:buClr>
              <a:buSzPts val="2400"/>
              <a:buFont typeface="Arial"/>
              <a:buNone/>
            </a:pPr>
            <a:r>
              <a:rPr lang="en-US" sz="1200" b="0" i="0" u="none" strike="noStrike" kern="1200" cap="none" dirty="0">
                <a:solidFill>
                  <a:schemeClr val="tx1"/>
                </a:solidFill>
                <a:effectLst/>
                <a:latin typeface="Times New Roman" charset="0"/>
                <a:ea typeface="Calibri"/>
                <a:cs typeface="Calibri"/>
                <a:sym typeface="Calibri"/>
              </a:rPr>
              <a:t>Also consider forward and backward integration . . . For example, Tesla owning their own car stores.</a:t>
            </a:r>
          </a:p>
          <a:p>
            <a:pPr marL="0" lvl="0" indent="0" algn="l" rtl="0">
              <a:lnSpc>
                <a:spcPct val="100000"/>
              </a:lnSpc>
              <a:spcBef>
                <a:spcPts val="0"/>
              </a:spcBef>
              <a:spcAft>
                <a:spcPts val="0"/>
              </a:spcAft>
              <a:buClr>
                <a:schemeClr val="dk1"/>
              </a:buClr>
              <a:buSzPts val="2400"/>
              <a:buFont typeface="Arial"/>
              <a:buNone/>
            </a:pPr>
            <a:endParaRPr lang="en-US" sz="1200" b="0" i="0" u="none" strike="noStrike" kern="1200" cap="none" dirty="0">
              <a:solidFill>
                <a:schemeClr val="tx1"/>
              </a:solidFill>
              <a:effectLst/>
              <a:latin typeface="Times New Roman" charset="0"/>
              <a:ea typeface="Calibri"/>
              <a:cs typeface="Calibri"/>
              <a:sym typeface="Calibri"/>
            </a:endParaRPr>
          </a:p>
          <a:p>
            <a:pPr marL="0" lvl="0" indent="0" algn="l" rtl="0">
              <a:lnSpc>
                <a:spcPct val="100000"/>
              </a:lnSpc>
              <a:spcBef>
                <a:spcPts val="0"/>
              </a:spcBef>
              <a:spcAft>
                <a:spcPts val="0"/>
              </a:spcAft>
              <a:buClr>
                <a:schemeClr val="dk1"/>
              </a:buClr>
              <a:buSzPts val="2400"/>
              <a:buFont typeface="Arial"/>
              <a:buNone/>
            </a:pPr>
            <a:r>
              <a:rPr lang="en-US" sz="1200" b="0" i="0" u="none" strike="noStrike" kern="1200" cap="none" dirty="0">
                <a:solidFill>
                  <a:schemeClr val="tx1"/>
                </a:solidFill>
                <a:effectLst/>
                <a:latin typeface="Times New Roman" charset="0"/>
                <a:ea typeface="Calibri"/>
                <a:cs typeface="Calibri"/>
                <a:sym typeface="Calibri"/>
              </a:rPr>
              <a:t>I will not cover the case studies, they are really for your background to discuss and perhaps make comments in the discussion topics. Let’s review the graded assignment, 1.2.</a:t>
            </a:r>
          </a:p>
          <a:p>
            <a:pPr marL="0" lvl="0" indent="0" algn="l" rtl="0">
              <a:spcBef>
                <a:spcPts val="0"/>
              </a:spcBef>
              <a:spcAft>
                <a:spcPts val="0"/>
              </a:spcAft>
              <a:buNone/>
            </a:pPr>
            <a:endParaRPr dirty="0"/>
          </a:p>
        </p:txBody>
      </p:sp>
      <p:sp>
        <p:nvSpPr>
          <p:cNvPr id="99" name="Google Shape;9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856899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To help you get used to the assignments, let’s focus for a moment on the submission instructions: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b="1" dirty="0"/>
              <a:t>CLICK</a:t>
            </a:r>
          </a:p>
          <a:p>
            <a:pPr marL="228600" lvl="0" indent="-228600" algn="l" rtl="0">
              <a:lnSpc>
                <a:spcPct val="100000"/>
              </a:lnSpc>
              <a:spcBef>
                <a:spcPts val="0"/>
              </a:spcBef>
              <a:spcAft>
                <a:spcPts val="0"/>
              </a:spcAft>
              <a:buSzPts val="1400"/>
              <a:buFont typeface="+mj-lt"/>
              <a:buAutoNum type="arabicPeriod"/>
            </a:pPr>
            <a:endParaRPr lang="en-US" dirty="0"/>
          </a:p>
          <a:p>
            <a:pPr marL="228600" marR="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US" sz="1200" b="0" i="0" u="none" strike="noStrike" cap="none" dirty="0">
                <a:solidFill>
                  <a:schemeClr val="dk1"/>
                </a:solidFill>
                <a:effectLst/>
                <a:latin typeface="Calibri"/>
                <a:ea typeface="Calibri"/>
                <a:cs typeface="Calibri"/>
                <a:sym typeface="Calibri"/>
              </a:rPr>
              <a:t>Download this </a:t>
            </a:r>
            <a:r>
              <a:rPr lang="en-US" sz="1200" b="1" i="0" u="sng" strike="noStrike" cap="none" dirty="0">
                <a:solidFill>
                  <a:schemeClr val="dk1"/>
                </a:solidFill>
                <a:effectLst/>
                <a:latin typeface="Calibri"/>
                <a:ea typeface="Calibri"/>
                <a:cs typeface="Calibri"/>
                <a:sym typeface="Calibri"/>
                <a:hlinkClick r:id="rId3" tooltip="ISB_PM_Week 1_Required Assignment 1.2_template.xlsx"/>
              </a:rPr>
              <a:t>assignment template</a:t>
            </a:r>
            <a:r>
              <a:rPr lang="en-US" sz="1200" b="1" i="0" u="none" strike="noStrike" cap="none" dirty="0">
                <a:solidFill>
                  <a:schemeClr val="dk1"/>
                </a:solidFill>
                <a:effectLst/>
                <a:latin typeface="Calibri"/>
                <a:ea typeface="Calibri"/>
                <a:cs typeface="Calibri"/>
                <a:sym typeface="Calibri"/>
                <a:hlinkClick r:id="rId4"/>
              </a:rPr>
              <a:t>  Download assignment </a:t>
            </a:r>
            <a:r>
              <a:rPr lang="en-US" sz="1200" b="1" i="0" u="none" strike="noStrike" cap="none" dirty="0" err="1">
                <a:solidFill>
                  <a:schemeClr val="dk1"/>
                </a:solidFill>
                <a:effectLst/>
                <a:latin typeface="Calibri"/>
                <a:ea typeface="Calibri"/>
                <a:cs typeface="Calibri"/>
                <a:sym typeface="Calibri"/>
                <a:hlinkClick r:id="rId4"/>
              </a:rPr>
              <a:t>template</a:t>
            </a:r>
            <a:r>
              <a:rPr lang="en-US" sz="1200" b="0" i="0" u="none" strike="noStrike" cap="none" dirty="0" err="1">
                <a:solidFill>
                  <a:schemeClr val="dk1"/>
                </a:solidFill>
                <a:effectLst/>
                <a:latin typeface="Calibri"/>
                <a:ea typeface="Calibri"/>
                <a:cs typeface="Calibri"/>
                <a:sym typeface="Calibri"/>
              </a:rPr>
              <a:t>to</a:t>
            </a:r>
            <a:r>
              <a:rPr lang="en-US" sz="1200" b="0" i="0" u="none" strike="noStrike" cap="none" dirty="0">
                <a:solidFill>
                  <a:schemeClr val="dk1"/>
                </a:solidFill>
                <a:effectLst/>
                <a:latin typeface="Calibri"/>
                <a:ea typeface="Calibri"/>
                <a:cs typeface="Calibri"/>
                <a:sym typeface="Calibri"/>
              </a:rPr>
              <a:t> record your responses.</a:t>
            </a:r>
          </a:p>
          <a:p>
            <a:r>
              <a:rPr lang="en-US" sz="1200" b="0" i="0" u="none" strike="noStrike" cap="none" dirty="0">
                <a:solidFill>
                  <a:schemeClr val="dk1"/>
                </a:solidFill>
                <a:effectLst/>
                <a:latin typeface="Calibri"/>
                <a:ea typeface="Calibri"/>
                <a:cs typeface="Calibri"/>
                <a:sym typeface="Calibri"/>
              </a:rPr>
              <a:t>Rename the template as </a:t>
            </a:r>
            <a:r>
              <a:rPr lang="en-US" sz="1200" b="1" i="0" u="none" strike="noStrike" cap="none" dirty="0">
                <a:solidFill>
                  <a:schemeClr val="dk1"/>
                </a:solidFill>
                <a:effectLst/>
                <a:latin typeface="Calibri"/>
                <a:ea typeface="Calibri"/>
                <a:cs typeface="Calibri"/>
                <a:sym typeface="Calibri"/>
              </a:rPr>
              <a:t>ISBPM_Assignment_1.2_&lt;</a:t>
            </a:r>
            <a:r>
              <a:rPr lang="en-US" sz="1200" b="1" i="0" u="none" strike="noStrike" cap="none" dirty="0" err="1">
                <a:solidFill>
                  <a:schemeClr val="dk1"/>
                </a:solidFill>
                <a:effectLst/>
                <a:latin typeface="Calibri"/>
                <a:ea typeface="Calibri"/>
                <a:cs typeface="Calibri"/>
                <a:sym typeface="Calibri"/>
              </a:rPr>
              <a:t>Your_Name</a:t>
            </a:r>
            <a:r>
              <a:rPr lang="en-US" sz="1200" b="1" i="0" u="none" strike="noStrike" cap="none" dirty="0">
                <a:solidFill>
                  <a:schemeClr val="dk1"/>
                </a:solidFill>
                <a:effectLst/>
                <a:latin typeface="Calibri"/>
                <a:ea typeface="Calibri"/>
                <a:cs typeface="Calibri"/>
                <a:sym typeface="Calibri"/>
              </a:rPr>
              <a:t>&gt;.docx</a:t>
            </a:r>
            <a:r>
              <a:rPr lang="en-US" sz="1200" b="0" i="0" u="none" strike="noStrike" cap="none" dirty="0">
                <a:solidFill>
                  <a:schemeClr val="dk1"/>
                </a:solidFill>
                <a:effectLst/>
                <a:latin typeface="Calibri"/>
                <a:ea typeface="Calibri"/>
                <a:cs typeface="Calibri"/>
                <a:sym typeface="Calibri"/>
              </a:rPr>
              <a:t>.</a:t>
            </a:r>
          </a:p>
          <a:p>
            <a:r>
              <a:rPr lang="en-US" sz="1200" b="0" i="0" u="none" strike="noStrike" cap="none" dirty="0">
                <a:solidFill>
                  <a:schemeClr val="dk1"/>
                </a:solidFill>
                <a:effectLst/>
                <a:latin typeface="Calibri"/>
                <a:ea typeface="Calibri"/>
                <a:cs typeface="Calibri"/>
                <a:sym typeface="Calibri"/>
              </a:rPr>
              <a:t>After you complete your assignment, select the </a:t>
            </a:r>
            <a:r>
              <a:rPr lang="en-US" sz="1200" b="1" i="0" u="none" strike="noStrike" cap="none" dirty="0">
                <a:solidFill>
                  <a:schemeClr val="dk1"/>
                </a:solidFill>
                <a:effectLst/>
                <a:latin typeface="Calibri"/>
                <a:ea typeface="Calibri"/>
                <a:cs typeface="Calibri"/>
                <a:sym typeface="Calibri"/>
              </a:rPr>
              <a:t>Start Assignment</a:t>
            </a:r>
            <a:r>
              <a:rPr lang="en-US" sz="1200" b="0" i="0" u="none" strike="noStrike" cap="none" dirty="0">
                <a:solidFill>
                  <a:schemeClr val="dk1"/>
                </a:solidFill>
                <a:effectLst/>
                <a:latin typeface="Calibri"/>
                <a:ea typeface="Calibri"/>
                <a:cs typeface="Calibri"/>
                <a:sym typeface="Calibri"/>
              </a:rPr>
              <a:t> button at the top of this page.</a:t>
            </a:r>
          </a:p>
          <a:p>
            <a:r>
              <a:rPr lang="en-US" sz="1200" b="0" i="0" u="none" strike="noStrike" cap="none" dirty="0">
                <a:solidFill>
                  <a:schemeClr val="dk1"/>
                </a:solidFill>
                <a:effectLst/>
                <a:latin typeface="Calibri"/>
                <a:ea typeface="Calibri"/>
                <a:cs typeface="Calibri"/>
                <a:sym typeface="Calibri"/>
              </a:rPr>
              <a:t>Upload the file containing your responses.</a:t>
            </a:r>
          </a:p>
          <a:p>
            <a:r>
              <a:rPr lang="en-US" sz="1200" b="0" i="0" u="none" strike="noStrike" cap="none" dirty="0">
                <a:solidFill>
                  <a:schemeClr val="dk1"/>
                </a:solidFill>
                <a:effectLst/>
                <a:latin typeface="Calibri"/>
                <a:ea typeface="Calibri"/>
                <a:cs typeface="Calibri"/>
                <a:sym typeface="Calibri"/>
              </a:rPr>
              <a:t>Select the </a:t>
            </a:r>
            <a:r>
              <a:rPr lang="en-US" sz="1200" b="1" i="0" u="none" strike="noStrike" cap="none" dirty="0">
                <a:solidFill>
                  <a:schemeClr val="dk1"/>
                </a:solidFill>
                <a:effectLst/>
                <a:latin typeface="Calibri"/>
                <a:ea typeface="Calibri"/>
                <a:cs typeface="Calibri"/>
                <a:sym typeface="Calibri"/>
              </a:rPr>
              <a:t>Submit Assignment</a:t>
            </a:r>
            <a:r>
              <a:rPr lang="en-US" sz="1200" b="0" i="0" u="none" strike="noStrike" cap="none" dirty="0">
                <a:solidFill>
                  <a:schemeClr val="dk1"/>
                </a:solidFill>
                <a:effectLst/>
                <a:latin typeface="Calibri"/>
                <a:ea typeface="Calibri"/>
                <a:cs typeface="Calibri"/>
                <a:sym typeface="Calibri"/>
              </a:rPr>
              <a:t> button to submit your responses.</a:t>
            </a:r>
          </a:p>
          <a:p>
            <a:pPr marL="0" lvl="0" indent="0" algn="l" rtl="0">
              <a:lnSpc>
                <a:spcPct val="100000"/>
              </a:lnSpc>
              <a:spcBef>
                <a:spcPts val="0"/>
              </a:spcBef>
              <a:spcAft>
                <a:spcPts val="0"/>
              </a:spcAft>
              <a:buSzPts val="1400"/>
              <a:buNone/>
            </a:pPr>
            <a:endParaRPr lang="en-US" sz="1200" b="0" i="0" u="none" strike="noStrike" cap="none" dirty="0">
              <a:solidFill>
                <a:schemeClr val="dk1"/>
              </a:solidFill>
              <a:effectLst/>
              <a:latin typeface="Calibri"/>
              <a:cs typeface="Calibri"/>
              <a:sym typeface="Calibri"/>
            </a:endParaRPr>
          </a:p>
          <a:p>
            <a:pPr marL="0" lvl="0" indent="0" algn="l" rtl="0">
              <a:lnSpc>
                <a:spcPct val="100000"/>
              </a:lnSpc>
              <a:spcBef>
                <a:spcPts val="0"/>
              </a:spcBef>
              <a:spcAft>
                <a:spcPts val="0"/>
              </a:spcAft>
              <a:buSzPts val="1400"/>
              <a:buNone/>
            </a:pPr>
            <a:r>
              <a:rPr lang="en-US" sz="1200" b="0" i="0" u="none" strike="noStrike" cap="none" dirty="0">
                <a:solidFill>
                  <a:schemeClr val="dk1"/>
                </a:solidFill>
                <a:effectLst/>
                <a:latin typeface="Calibri"/>
                <a:cs typeface="Calibri"/>
                <a:sym typeface="Calibri"/>
              </a:rPr>
              <a:t>And </a:t>
            </a:r>
            <a:r>
              <a:rPr lang="en-US" sz="1200" b="1" i="0" u="none" strike="noStrike" cap="none" dirty="0">
                <a:solidFill>
                  <a:schemeClr val="dk1"/>
                </a:solidFill>
                <a:effectLst/>
                <a:latin typeface="Calibri"/>
                <a:cs typeface="Calibri"/>
                <a:sym typeface="Calibri"/>
              </a:rPr>
              <a:t>CLICK</a:t>
            </a:r>
          </a:p>
          <a:p>
            <a:pPr marL="0" lvl="0" indent="0" algn="l" rtl="0">
              <a:lnSpc>
                <a:spcPct val="100000"/>
              </a:lnSpc>
              <a:spcBef>
                <a:spcPts val="0"/>
              </a:spcBef>
              <a:spcAft>
                <a:spcPts val="0"/>
              </a:spcAft>
              <a:buSzPts val="1400"/>
              <a:buNone/>
            </a:pPr>
            <a:r>
              <a:rPr lang="en-US" sz="1200" b="0" i="0" u="none" strike="noStrike" cap="none" dirty="0">
                <a:solidFill>
                  <a:schemeClr val="dk1"/>
                </a:solidFill>
                <a:effectLst/>
                <a:latin typeface="Calibri"/>
                <a:cs typeface="Calibri"/>
                <a:sym typeface="Calibri"/>
              </a:rPr>
              <a:t>The suggested amount of time it should take you is about 90 minutes.</a:t>
            </a:r>
          </a:p>
          <a:p>
            <a:pPr marL="0" lvl="0" indent="0" algn="l" rtl="0">
              <a:lnSpc>
                <a:spcPct val="100000"/>
              </a:lnSpc>
              <a:spcBef>
                <a:spcPts val="0"/>
              </a:spcBef>
              <a:spcAft>
                <a:spcPts val="0"/>
              </a:spcAft>
              <a:buSzPts val="1400"/>
              <a:buNone/>
            </a:pPr>
            <a:endParaRPr lang="en-US" sz="1200" b="0" i="0" u="none" strike="noStrike" cap="none" dirty="0">
              <a:solidFill>
                <a:schemeClr val="dk1"/>
              </a:solidFill>
              <a:effectLst/>
              <a:latin typeface="Calibri"/>
              <a:cs typeface="Calibri"/>
              <a:sym typeface="Calibri"/>
            </a:endParaRPr>
          </a:p>
          <a:p>
            <a:pPr marL="0" lvl="0" indent="0" algn="l" rtl="0">
              <a:lnSpc>
                <a:spcPct val="100000"/>
              </a:lnSpc>
              <a:spcBef>
                <a:spcPts val="0"/>
              </a:spcBef>
              <a:spcAft>
                <a:spcPts val="0"/>
              </a:spcAft>
              <a:buSzPts val="1400"/>
              <a:buNone/>
            </a:pPr>
            <a:r>
              <a:rPr lang="en-US" sz="1200" b="0" i="0" u="none" strike="noStrike" cap="none" dirty="0">
                <a:solidFill>
                  <a:schemeClr val="dk1"/>
                </a:solidFill>
                <a:effectLst/>
                <a:latin typeface="Calibri"/>
                <a:cs typeface="Calibri"/>
                <a:sym typeface="Calibri"/>
              </a:rPr>
              <a:t>Now for the actual assignment.</a:t>
            </a:r>
            <a:endParaRPr lang="en-US" b="0" dirty="0"/>
          </a:p>
        </p:txBody>
      </p:sp>
      <p:sp>
        <p:nvSpPr>
          <p:cNvPr id="99" name="Google Shape;9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903682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b="0" i="0" u="none" strike="noStrike" cap="none" dirty="0">
                <a:solidFill>
                  <a:schemeClr val="dk1"/>
                </a:solidFill>
                <a:latin typeface="Calibri"/>
                <a:ea typeface="Calibri"/>
                <a:cs typeface="Calibri"/>
                <a:sym typeface="Calibri"/>
              </a:rPr>
              <a:t>Let’s take a look at Assignment 1.2. Use the Chat Box to answer and comment </a:t>
            </a:r>
            <a:r>
              <a:rPr lang="en-US" sz="1200" b="1" i="0" u="none" strike="noStrike" cap="none" dirty="0">
                <a:solidFill>
                  <a:schemeClr val="dk1"/>
                </a:solidFill>
                <a:latin typeface="Calibri"/>
                <a:ea typeface="Calibri"/>
                <a:cs typeface="Calibri"/>
                <a:sym typeface="Calibri"/>
              </a:rPr>
              <a:t>CLICK</a:t>
            </a:r>
            <a:endParaRPr lang="en-US" sz="1200" b="0" i="0" u="none" strike="noStrike" cap="none" dirty="0">
              <a:solidFill>
                <a:schemeClr val="dk1"/>
              </a:solidFill>
              <a:latin typeface="Calibri"/>
              <a:ea typeface="Calibri"/>
              <a:cs typeface="Calibri"/>
              <a:sym typeface="Calibri"/>
            </a:endParaRPr>
          </a:p>
          <a:p>
            <a:endParaRPr lang="en-US" sz="1200" b="1" i="0" u="none" strike="noStrike" cap="none" dirty="0">
              <a:solidFill>
                <a:schemeClr val="dk1"/>
              </a:solidFill>
              <a:latin typeface="Calibri"/>
              <a:ea typeface="Calibri"/>
              <a:cs typeface="Calibri"/>
              <a:sym typeface="Calibri"/>
            </a:endParaRPr>
          </a:p>
          <a:p>
            <a:r>
              <a:rPr lang="en-US" sz="1200" b="1" i="0" u="none" strike="noStrike" cap="none" dirty="0">
                <a:solidFill>
                  <a:schemeClr val="dk1"/>
                </a:solidFill>
                <a:latin typeface="Calibri"/>
                <a:ea typeface="Calibri"/>
                <a:cs typeface="Calibri"/>
                <a:sym typeface="Calibri"/>
              </a:rPr>
              <a:t>Background</a:t>
            </a:r>
            <a:r>
              <a:rPr lang="en-US" sz="1200" b="0" i="0" u="none" strike="noStrike" cap="none" dirty="0">
                <a:solidFill>
                  <a:schemeClr val="dk1"/>
                </a:solidFill>
                <a:latin typeface="Calibri"/>
                <a:ea typeface="Calibri"/>
                <a:cs typeface="Calibri"/>
                <a:sym typeface="Calibri"/>
              </a:rPr>
              <a:t> - Assume that the market size (in units) of mobile phones in 1990 was 10M. As a matter of fact and also for this case, the mobile phones around that time used to cost 3,000 USD. Consider three competing companies (Company A, Company B, and Company C) that launched their phones around that period, one after another in that order with a year of gap.</a:t>
            </a:r>
          </a:p>
          <a:p>
            <a:endParaRPr lang="en-US" sz="1200" b="0" i="0" u="none" strike="noStrike" cap="none" dirty="0">
              <a:solidFill>
                <a:schemeClr val="dk1"/>
              </a:solidFill>
              <a:latin typeface="Calibri"/>
              <a:ea typeface="Calibri"/>
              <a:cs typeface="Calibri"/>
              <a:sym typeface="Calibri"/>
            </a:endParaRPr>
          </a:p>
          <a:p>
            <a:r>
              <a:rPr lang="en-US" sz="1200" b="1" i="0" u="none" strike="noStrike" cap="none" dirty="0">
                <a:solidFill>
                  <a:schemeClr val="dk1"/>
                </a:solidFill>
                <a:latin typeface="Calibri"/>
                <a:ea typeface="Calibri"/>
                <a:cs typeface="Calibri"/>
                <a:sym typeface="Calibri"/>
              </a:rPr>
              <a:t>CLICK</a:t>
            </a:r>
          </a:p>
          <a:p>
            <a:endParaRPr lang="en-US" sz="1200" b="1" i="0" u="none" strike="noStrike" cap="none" dirty="0">
              <a:solidFill>
                <a:schemeClr val="dk1"/>
              </a:solidFill>
              <a:latin typeface="Calibri"/>
              <a:ea typeface="Calibri"/>
              <a:cs typeface="Calibri"/>
              <a:sym typeface="Calibri"/>
            </a:endParaRPr>
          </a:p>
          <a:p>
            <a:r>
              <a:rPr lang="en-US" sz="1200" b="1" i="0" u="none" strike="noStrike" cap="none" dirty="0">
                <a:solidFill>
                  <a:schemeClr val="dk1"/>
                </a:solidFill>
                <a:latin typeface="Calibri"/>
                <a:ea typeface="Calibri"/>
                <a:cs typeface="Calibri"/>
                <a:sym typeface="Calibri"/>
              </a:rPr>
              <a:t>Problem</a:t>
            </a:r>
            <a:r>
              <a:rPr lang="en-US" sz="1200" b="0" i="0" u="none" strike="noStrike" cap="none" dirty="0">
                <a:solidFill>
                  <a:schemeClr val="dk1"/>
                </a:solidFill>
                <a:latin typeface="Calibri"/>
                <a:ea typeface="Calibri"/>
                <a:cs typeface="Calibri"/>
                <a:sym typeface="Calibri"/>
              </a:rPr>
              <a:t> - Identify the per day cost of being the second entrant in the market for company B.</a:t>
            </a:r>
          </a:p>
          <a:p>
            <a:endParaRPr lang="en-US" sz="1200" b="0" i="0" u="none" strike="noStrike" cap="none"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u="none" strike="noStrike" cap="none" dirty="0">
                <a:solidFill>
                  <a:schemeClr val="dk1"/>
                </a:solidFill>
                <a:latin typeface="Calibri"/>
                <a:cs typeface="Calibri"/>
                <a:sym typeface="Calibri"/>
              </a:rPr>
              <a:t>Discuss for a bit and determine when to go to the next slide which lays out the math . . .</a:t>
            </a:r>
          </a:p>
          <a:p>
            <a:pPr marL="0" lvl="0" indent="0" algn="l" rtl="0">
              <a:spcBef>
                <a:spcPts val="0"/>
              </a:spcBef>
              <a:spcAft>
                <a:spcPts val="0"/>
              </a:spcAft>
              <a:buNone/>
            </a:pPr>
            <a:r>
              <a:rPr lang="en-US" sz="1200" b="0" i="0" u="none" strike="noStrike" cap="none" dirty="0">
                <a:solidFill>
                  <a:schemeClr val="dk1"/>
                </a:solidFill>
                <a:latin typeface="Calibri"/>
                <a:cs typeface="Calibri"/>
                <a:sym typeface="Calibri"/>
              </a:rPr>
              <a:t>Missing components, the Total Addressable market is 10M, what percent does the first 3 entrants get? The problem solution assumes 60%, which aligns with the video, though it may not always.</a:t>
            </a:r>
          </a:p>
          <a:p>
            <a:pPr marL="0" lvl="0" indent="0" algn="l" rtl="0">
              <a:spcBef>
                <a:spcPts val="0"/>
              </a:spcBef>
              <a:spcAft>
                <a:spcPts val="0"/>
              </a:spcAft>
              <a:buNone/>
            </a:pPr>
            <a:r>
              <a:rPr lang="en-US" sz="1200" b="0" i="0" u="none" strike="noStrike" cap="none" dirty="0">
                <a:solidFill>
                  <a:schemeClr val="dk1"/>
                </a:solidFill>
                <a:latin typeface="Calibri"/>
                <a:cs typeface="Calibri"/>
                <a:sym typeface="Calibri"/>
              </a:rPr>
              <a:t>Additionally, the “per day cost” is in terms of revenue, not profit. The video it is for daily profit.</a:t>
            </a:r>
          </a:p>
          <a:p>
            <a:pPr marL="0" lvl="0" indent="0" algn="l" rtl="0">
              <a:spcBef>
                <a:spcPts val="0"/>
              </a:spcBef>
              <a:spcAft>
                <a:spcPts val="0"/>
              </a:spcAft>
              <a:buNone/>
            </a:pPr>
            <a:endParaRPr lang="en-US" sz="1200" b="0" i="0" u="none" strike="noStrike" cap="none" dirty="0">
              <a:solidFill>
                <a:schemeClr val="dk1"/>
              </a:solidFill>
              <a:latin typeface="Calibri"/>
              <a:cs typeface="Calibri"/>
              <a:sym typeface="Calibri"/>
            </a:endParaRPr>
          </a:p>
          <a:p>
            <a:pPr marL="0" lvl="0" indent="0" algn="l" rtl="0">
              <a:spcBef>
                <a:spcPts val="0"/>
              </a:spcBef>
              <a:spcAft>
                <a:spcPts val="0"/>
              </a:spcAft>
              <a:buNone/>
            </a:pPr>
            <a:r>
              <a:rPr lang="en-US" sz="1200" b="0" i="0" u="none" strike="noStrike" cap="none" dirty="0">
                <a:solidFill>
                  <a:schemeClr val="dk1"/>
                </a:solidFill>
                <a:latin typeface="Calibri"/>
                <a:cs typeface="Calibri"/>
                <a:sym typeface="Calibri"/>
              </a:rPr>
              <a:t>Let’s now review the math from the lectures</a:t>
            </a:r>
          </a:p>
          <a:p>
            <a:pPr marL="0" lvl="0" indent="0" algn="l" rtl="0">
              <a:spcBef>
                <a:spcPts val="0"/>
              </a:spcBef>
              <a:spcAft>
                <a:spcPts val="0"/>
              </a:spcAft>
              <a:buNone/>
            </a:pPr>
            <a:endParaRPr dirty="0"/>
          </a:p>
        </p:txBody>
      </p:sp>
      <p:sp>
        <p:nvSpPr>
          <p:cNvPr id="99" name="Google Shape;9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626182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ack">
    <p:bg>
      <p:bgPr>
        <a:solidFill>
          <a:srgbClr val="000000"/>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B3CAE4B-58EE-AE4D-988B-C88C1EA8B5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499390"/>
            <a:ext cx="4502100" cy="1502514"/>
          </a:xfrm>
          <a:prstGeom prst="rect">
            <a:avLst/>
          </a:prstGeom>
        </p:spPr>
      </p:pic>
      <p:sp>
        <p:nvSpPr>
          <p:cNvPr id="11" name="Title 3">
            <a:extLst>
              <a:ext uri="{FF2B5EF4-FFF2-40B4-BE49-F238E27FC236}">
                <a16:creationId xmlns:a16="http://schemas.microsoft.com/office/drawing/2014/main" id="{CB967A32-F59F-49C2-A138-3855F9E83764}"/>
              </a:ext>
            </a:extLst>
          </p:cNvPr>
          <p:cNvSpPr>
            <a:spLocks noGrp="1"/>
          </p:cNvSpPr>
          <p:nvPr>
            <p:ph type="title"/>
          </p:nvPr>
        </p:nvSpPr>
        <p:spPr>
          <a:xfrm>
            <a:off x="701099" y="5714970"/>
            <a:ext cx="8138071" cy="457200"/>
          </a:xfrm>
        </p:spPr>
        <p:txBody>
          <a:bodyPr>
            <a:noAutofit/>
          </a:bodyPr>
          <a:lstStyle>
            <a:lvl1pPr>
              <a:defRPr sz="2400">
                <a:solidFill>
                  <a:srgbClr val="00BE6D"/>
                </a:solidFill>
              </a:defRPr>
            </a:lvl1pPr>
          </a:lstStyle>
          <a:p>
            <a:r>
              <a:rPr lang="en-US" dirty="0"/>
              <a:t>Click to edit Master title style</a:t>
            </a:r>
          </a:p>
        </p:txBody>
      </p:sp>
    </p:spTree>
    <p:extLst>
      <p:ext uri="{BB962C8B-B14F-4D97-AF65-F5344CB8AC3E}">
        <p14:creationId xmlns:p14="http://schemas.microsoft.com/office/powerpoint/2010/main" val="250348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nd Object">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E256629-3753-4056-A41B-CFA63289D536}"/>
              </a:ext>
            </a:extLst>
          </p:cNvPr>
          <p:cNvSpPr>
            <a:spLocks noGrp="1"/>
          </p:cNvSpPr>
          <p:nvPr>
            <p:ph type="subTitle" idx="1"/>
          </p:nvPr>
        </p:nvSpPr>
        <p:spPr>
          <a:xfrm>
            <a:off x="701099" y="1692961"/>
            <a:ext cx="4572000" cy="1837338"/>
          </a:xfrm>
        </p:spPr>
        <p:txBody>
          <a:bodyPr vert="horz" lIns="0" tIns="0" rIns="0" bIns="0" rtlCol="0" anchor="t">
            <a:noAutofit/>
          </a:bodyPr>
          <a:lstStyle>
            <a:lvl1pPr marL="0" indent="0" algn="l">
              <a:buNone/>
              <a:defRPr lang="en-US" sz="2000" i="0" spc="0" baseline="0">
                <a:solidFill>
                  <a:srgbClr val="00BE6D"/>
                </a:solidFill>
                <a:latin typeface="Montserra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nSpc>
                <a:spcPct val="100000"/>
              </a:lnSpc>
              <a:spcBef>
                <a:spcPts val="0"/>
              </a:spcBef>
              <a:buNone/>
            </a:pPr>
            <a:r>
              <a:rPr lang="en-US" dirty="0"/>
              <a:t>Click to edit Master subtitle style</a:t>
            </a:r>
          </a:p>
        </p:txBody>
      </p:sp>
      <p:sp>
        <p:nvSpPr>
          <p:cNvPr id="5" name="Content Placeholder 4">
            <a:extLst>
              <a:ext uri="{FF2B5EF4-FFF2-40B4-BE49-F238E27FC236}">
                <a16:creationId xmlns:a16="http://schemas.microsoft.com/office/drawing/2014/main" id="{DDAA9609-DB33-4DE9-8FE5-30D5311E1D5F}"/>
              </a:ext>
            </a:extLst>
          </p:cNvPr>
          <p:cNvSpPr>
            <a:spLocks noGrp="1"/>
          </p:cNvSpPr>
          <p:nvPr>
            <p:ph sz="quarter" idx="19" hasCustomPrompt="1"/>
          </p:nvPr>
        </p:nvSpPr>
        <p:spPr>
          <a:xfrm>
            <a:off x="6004561" y="1600221"/>
            <a:ext cx="5486340" cy="4574850"/>
          </a:xfrm>
          <a:solidFill>
            <a:schemeClr val="bg1">
              <a:lumMod val="95000"/>
            </a:schemeClr>
          </a:solidFill>
        </p:spPr>
        <p:txBody>
          <a:bodyPr/>
          <a:lstStyle>
            <a:lvl1pPr marL="0" indent="0">
              <a:spcBef>
                <a:spcPts val="0"/>
              </a:spcBef>
              <a:spcAft>
                <a:spcPts val="1000"/>
              </a:spcAft>
              <a:buNone/>
              <a:defRPr>
                <a:solidFill>
                  <a:srgbClr val="000000"/>
                </a:solidFill>
              </a:defRPr>
            </a:lvl1pPr>
            <a:lvl2pPr indent="0">
              <a:spcAft>
                <a:spcPts val="1000"/>
              </a:spcAft>
              <a:defRPr>
                <a:solidFill>
                  <a:srgbClr val="000000"/>
                </a:solidFill>
              </a:defRPr>
            </a:lvl2pPr>
            <a:lvl3pPr marL="457200" indent="0">
              <a:spcAft>
                <a:spcPts val="1000"/>
              </a:spcAft>
              <a:buNone/>
              <a:defRPr>
                <a:solidFill>
                  <a:srgbClr val="000000"/>
                </a:solidFill>
              </a:defRPr>
            </a:lvl3pPr>
            <a:lvl4pPr marL="685800" indent="0">
              <a:spcBef>
                <a:spcPts val="0"/>
              </a:spcBef>
              <a:spcAft>
                <a:spcPts val="1000"/>
              </a:spcAft>
              <a:buNone/>
              <a:defRPr>
                <a:solidFill>
                  <a:srgbClr val="000000"/>
                </a:solidFill>
              </a:defRPr>
            </a:lvl4pPr>
            <a:lvl5pPr marL="914400" indent="0">
              <a:spcBef>
                <a:spcPts val="0"/>
              </a:spcBef>
              <a:spcAft>
                <a:spcPts val="1000"/>
              </a:spcAft>
              <a:buNone/>
              <a:defRPr>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a:extLst>
              <a:ext uri="{FF2B5EF4-FFF2-40B4-BE49-F238E27FC236}">
                <a16:creationId xmlns:a16="http://schemas.microsoft.com/office/drawing/2014/main" id="{FF391444-83A9-4364-A108-58EFD96E511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566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and 2 Objects">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E256629-3753-4056-A41B-CFA63289D536}"/>
              </a:ext>
            </a:extLst>
          </p:cNvPr>
          <p:cNvSpPr>
            <a:spLocks noGrp="1"/>
          </p:cNvSpPr>
          <p:nvPr>
            <p:ph type="subTitle" idx="1"/>
          </p:nvPr>
        </p:nvSpPr>
        <p:spPr>
          <a:xfrm>
            <a:off x="701099" y="1692961"/>
            <a:ext cx="4572000" cy="1837338"/>
          </a:xfrm>
        </p:spPr>
        <p:txBody>
          <a:bodyPr vert="horz" lIns="0" tIns="0" rIns="0" bIns="0" rtlCol="0" anchor="t">
            <a:noAutofit/>
          </a:bodyPr>
          <a:lstStyle>
            <a:lvl1pPr marL="0" indent="0" algn="l">
              <a:buNone/>
              <a:defRPr lang="en-US" sz="2000" i="0" spc="0" baseline="0">
                <a:solidFill>
                  <a:srgbClr val="00BE6D"/>
                </a:solidFill>
                <a:latin typeface="Montserra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nSpc>
                <a:spcPct val="100000"/>
              </a:lnSpc>
              <a:spcBef>
                <a:spcPts val="0"/>
              </a:spcBef>
              <a:buNone/>
            </a:pPr>
            <a:r>
              <a:rPr lang="en-US" dirty="0"/>
              <a:t>Click to edit Master subtitle style</a:t>
            </a:r>
          </a:p>
        </p:txBody>
      </p:sp>
      <p:sp>
        <p:nvSpPr>
          <p:cNvPr id="10" name="Content Placeholder 4">
            <a:extLst>
              <a:ext uri="{FF2B5EF4-FFF2-40B4-BE49-F238E27FC236}">
                <a16:creationId xmlns:a16="http://schemas.microsoft.com/office/drawing/2014/main" id="{40FF32E8-005C-46E1-B104-6F6D9A79B6E9}"/>
              </a:ext>
            </a:extLst>
          </p:cNvPr>
          <p:cNvSpPr>
            <a:spLocks noGrp="1"/>
          </p:cNvSpPr>
          <p:nvPr>
            <p:ph sz="quarter" idx="20" hasCustomPrompt="1"/>
          </p:nvPr>
        </p:nvSpPr>
        <p:spPr>
          <a:xfrm>
            <a:off x="6004560" y="1600220"/>
            <a:ext cx="2651732" cy="4480511"/>
          </a:xfrm>
          <a:solidFill>
            <a:schemeClr val="bg1">
              <a:lumMod val="95000"/>
            </a:schemeClr>
          </a:solidFill>
        </p:spPr>
        <p:txBody>
          <a:bodyPr/>
          <a:lstStyle>
            <a:lvl1pPr marL="0" indent="0">
              <a:spcBef>
                <a:spcPts val="0"/>
              </a:spcBef>
              <a:spcAft>
                <a:spcPts val="1000"/>
              </a:spcAft>
              <a:buNone/>
              <a:defRPr>
                <a:solidFill>
                  <a:srgbClr val="000000"/>
                </a:solidFill>
              </a:defRPr>
            </a:lvl1pPr>
            <a:lvl2pPr indent="0">
              <a:spcAft>
                <a:spcPts val="1000"/>
              </a:spcAft>
              <a:defRPr>
                <a:solidFill>
                  <a:srgbClr val="000000"/>
                </a:solidFill>
              </a:defRPr>
            </a:lvl2pPr>
            <a:lvl3pPr marL="457200" indent="0">
              <a:spcAft>
                <a:spcPts val="1000"/>
              </a:spcAft>
              <a:buNone/>
              <a:defRPr>
                <a:solidFill>
                  <a:srgbClr val="000000"/>
                </a:solidFill>
              </a:defRPr>
            </a:lvl3pPr>
            <a:lvl4pPr marL="685800" indent="0">
              <a:spcBef>
                <a:spcPts val="0"/>
              </a:spcBef>
              <a:spcAft>
                <a:spcPts val="1000"/>
              </a:spcAft>
              <a:buNone/>
              <a:defRPr>
                <a:solidFill>
                  <a:srgbClr val="000000"/>
                </a:solidFill>
              </a:defRPr>
            </a:lvl4pPr>
            <a:lvl5pPr marL="914400" indent="0">
              <a:spcBef>
                <a:spcPts val="0"/>
              </a:spcBef>
              <a:spcAft>
                <a:spcPts val="1000"/>
              </a:spcAft>
              <a:buNone/>
              <a:defRPr>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4">
            <a:extLst>
              <a:ext uri="{FF2B5EF4-FFF2-40B4-BE49-F238E27FC236}">
                <a16:creationId xmlns:a16="http://schemas.microsoft.com/office/drawing/2014/main" id="{9F0FE867-DF53-41BA-BBCC-50DEA9560B99}"/>
              </a:ext>
            </a:extLst>
          </p:cNvPr>
          <p:cNvSpPr>
            <a:spLocks noGrp="1"/>
          </p:cNvSpPr>
          <p:nvPr>
            <p:ph sz="quarter" idx="21" hasCustomPrompt="1"/>
          </p:nvPr>
        </p:nvSpPr>
        <p:spPr>
          <a:xfrm>
            <a:off x="8839169" y="1600220"/>
            <a:ext cx="2651732" cy="4480511"/>
          </a:xfrm>
          <a:solidFill>
            <a:schemeClr val="bg1">
              <a:lumMod val="95000"/>
            </a:schemeClr>
          </a:solidFill>
        </p:spPr>
        <p:txBody>
          <a:bodyPr/>
          <a:lstStyle>
            <a:lvl1pPr marL="0" indent="0">
              <a:spcBef>
                <a:spcPts val="0"/>
              </a:spcBef>
              <a:spcAft>
                <a:spcPts val="1000"/>
              </a:spcAft>
              <a:buNone/>
              <a:defRPr>
                <a:solidFill>
                  <a:srgbClr val="000000"/>
                </a:solidFill>
              </a:defRPr>
            </a:lvl1pPr>
            <a:lvl2pPr indent="0">
              <a:spcAft>
                <a:spcPts val="1000"/>
              </a:spcAft>
              <a:defRPr>
                <a:solidFill>
                  <a:srgbClr val="000000"/>
                </a:solidFill>
              </a:defRPr>
            </a:lvl2pPr>
            <a:lvl3pPr marL="457200" indent="0">
              <a:spcAft>
                <a:spcPts val="1000"/>
              </a:spcAft>
              <a:buNone/>
              <a:defRPr>
                <a:solidFill>
                  <a:srgbClr val="000000"/>
                </a:solidFill>
              </a:defRPr>
            </a:lvl3pPr>
            <a:lvl4pPr marL="685800" indent="0">
              <a:spcBef>
                <a:spcPts val="0"/>
              </a:spcBef>
              <a:spcAft>
                <a:spcPts val="1000"/>
              </a:spcAft>
              <a:buNone/>
              <a:defRPr>
                <a:solidFill>
                  <a:srgbClr val="000000"/>
                </a:solidFill>
              </a:defRPr>
            </a:lvl4pPr>
            <a:lvl5pPr marL="914400" indent="0">
              <a:spcBef>
                <a:spcPts val="0"/>
              </a:spcBef>
              <a:spcAft>
                <a:spcPts val="1000"/>
              </a:spcAft>
              <a:buNone/>
              <a:defRPr>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C4B00886-3E9B-4785-8571-A630DDE653A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340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and 4 Objects">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E256629-3753-4056-A41B-CFA63289D536}"/>
              </a:ext>
            </a:extLst>
          </p:cNvPr>
          <p:cNvSpPr>
            <a:spLocks noGrp="1"/>
          </p:cNvSpPr>
          <p:nvPr>
            <p:ph type="subTitle" idx="1"/>
          </p:nvPr>
        </p:nvSpPr>
        <p:spPr>
          <a:xfrm>
            <a:off x="701099" y="1692961"/>
            <a:ext cx="4572000" cy="1837338"/>
          </a:xfrm>
        </p:spPr>
        <p:txBody>
          <a:bodyPr vert="horz" lIns="0" tIns="0" rIns="0" bIns="0" rtlCol="0" anchor="t">
            <a:noAutofit/>
          </a:bodyPr>
          <a:lstStyle>
            <a:lvl1pPr marL="0" indent="0" algn="l">
              <a:buNone/>
              <a:defRPr lang="en-US" sz="2000" i="0" spc="0" baseline="0">
                <a:solidFill>
                  <a:srgbClr val="00BE6D"/>
                </a:solidFill>
                <a:latin typeface="Montserra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nSpc>
                <a:spcPct val="100000"/>
              </a:lnSpc>
              <a:spcBef>
                <a:spcPts val="0"/>
              </a:spcBef>
              <a:buNone/>
            </a:pPr>
            <a:r>
              <a:rPr lang="en-US" dirty="0"/>
              <a:t>Click to edit Master subtitle style</a:t>
            </a:r>
          </a:p>
        </p:txBody>
      </p:sp>
      <p:sp>
        <p:nvSpPr>
          <p:cNvPr id="10" name="Content Placeholder 4">
            <a:extLst>
              <a:ext uri="{FF2B5EF4-FFF2-40B4-BE49-F238E27FC236}">
                <a16:creationId xmlns:a16="http://schemas.microsoft.com/office/drawing/2014/main" id="{40FF32E8-005C-46E1-B104-6F6D9A79B6E9}"/>
              </a:ext>
            </a:extLst>
          </p:cNvPr>
          <p:cNvSpPr>
            <a:spLocks noGrp="1"/>
          </p:cNvSpPr>
          <p:nvPr>
            <p:ph sz="quarter" idx="20" hasCustomPrompt="1"/>
          </p:nvPr>
        </p:nvSpPr>
        <p:spPr>
          <a:xfrm>
            <a:off x="6736073" y="1600221"/>
            <a:ext cx="2286000" cy="2103120"/>
          </a:xfrm>
          <a:solidFill>
            <a:schemeClr val="bg1">
              <a:lumMod val="95000"/>
            </a:schemeClr>
          </a:solidFill>
          <a:ln>
            <a:noFill/>
          </a:ln>
        </p:spPr>
        <p:txBody>
          <a:bodyPr/>
          <a:lstStyle>
            <a:lvl1pPr marL="0" indent="0">
              <a:spcBef>
                <a:spcPts val="0"/>
              </a:spcBef>
              <a:spcAft>
                <a:spcPts val="1000"/>
              </a:spcAft>
              <a:buNone/>
              <a:defRPr>
                <a:solidFill>
                  <a:srgbClr val="000000"/>
                </a:solidFill>
              </a:defRPr>
            </a:lvl1pPr>
            <a:lvl2pPr indent="0">
              <a:spcAft>
                <a:spcPts val="1000"/>
              </a:spcAft>
              <a:defRPr>
                <a:solidFill>
                  <a:srgbClr val="000000"/>
                </a:solidFill>
              </a:defRPr>
            </a:lvl2pPr>
            <a:lvl3pPr marL="457200" indent="0">
              <a:spcAft>
                <a:spcPts val="1000"/>
              </a:spcAft>
              <a:buNone/>
              <a:defRPr>
                <a:solidFill>
                  <a:srgbClr val="000000"/>
                </a:solidFill>
              </a:defRPr>
            </a:lvl3pPr>
            <a:lvl4pPr marL="685800" indent="0">
              <a:spcBef>
                <a:spcPts val="0"/>
              </a:spcBef>
              <a:spcAft>
                <a:spcPts val="1000"/>
              </a:spcAft>
              <a:buNone/>
              <a:defRPr>
                <a:solidFill>
                  <a:srgbClr val="000000"/>
                </a:solidFill>
              </a:defRPr>
            </a:lvl4pPr>
            <a:lvl5pPr marL="914400" indent="0">
              <a:spcBef>
                <a:spcPts val="0"/>
              </a:spcBef>
              <a:spcAft>
                <a:spcPts val="1000"/>
              </a:spcAft>
              <a:buNone/>
              <a:defRPr>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4">
            <a:extLst>
              <a:ext uri="{FF2B5EF4-FFF2-40B4-BE49-F238E27FC236}">
                <a16:creationId xmlns:a16="http://schemas.microsoft.com/office/drawing/2014/main" id="{9F0FE867-DF53-41BA-BBCC-50DEA9560B99}"/>
              </a:ext>
            </a:extLst>
          </p:cNvPr>
          <p:cNvSpPr>
            <a:spLocks noGrp="1"/>
          </p:cNvSpPr>
          <p:nvPr>
            <p:ph sz="quarter" idx="21" hasCustomPrompt="1"/>
          </p:nvPr>
        </p:nvSpPr>
        <p:spPr>
          <a:xfrm>
            <a:off x="9221533" y="1600221"/>
            <a:ext cx="2286000" cy="2103120"/>
          </a:xfrm>
          <a:solidFill>
            <a:schemeClr val="bg1">
              <a:lumMod val="95000"/>
            </a:schemeClr>
          </a:solidFill>
          <a:ln>
            <a:noFill/>
          </a:ln>
        </p:spPr>
        <p:txBody>
          <a:bodyPr/>
          <a:lstStyle>
            <a:lvl1pPr marL="0" indent="0">
              <a:spcBef>
                <a:spcPts val="0"/>
              </a:spcBef>
              <a:spcAft>
                <a:spcPts val="1000"/>
              </a:spcAft>
              <a:buNone/>
              <a:defRPr>
                <a:solidFill>
                  <a:srgbClr val="000000"/>
                </a:solidFill>
              </a:defRPr>
            </a:lvl1pPr>
            <a:lvl2pPr indent="0">
              <a:spcAft>
                <a:spcPts val="1000"/>
              </a:spcAft>
              <a:defRPr>
                <a:solidFill>
                  <a:srgbClr val="000000"/>
                </a:solidFill>
              </a:defRPr>
            </a:lvl2pPr>
            <a:lvl3pPr marL="457200" indent="0">
              <a:spcAft>
                <a:spcPts val="1000"/>
              </a:spcAft>
              <a:buNone/>
              <a:defRPr>
                <a:solidFill>
                  <a:srgbClr val="000000"/>
                </a:solidFill>
              </a:defRPr>
            </a:lvl3pPr>
            <a:lvl4pPr marL="685800" indent="0">
              <a:spcBef>
                <a:spcPts val="0"/>
              </a:spcBef>
              <a:spcAft>
                <a:spcPts val="1000"/>
              </a:spcAft>
              <a:buNone/>
              <a:defRPr>
                <a:solidFill>
                  <a:srgbClr val="000000"/>
                </a:solidFill>
              </a:defRPr>
            </a:lvl4pPr>
            <a:lvl5pPr marL="914400" indent="0">
              <a:spcBef>
                <a:spcPts val="0"/>
              </a:spcBef>
              <a:spcAft>
                <a:spcPts val="1000"/>
              </a:spcAft>
              <a:buNone/>
              <a:defRPr>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4">
            <a:extLst>
              <a:ext uri="{FF2B5EF4-FFF2-40B4-BE49-F238E27FC236}">
                <a16:creationId xmlns:a16="http://schemas.microsoft.com/office/drawing/2014/main" id="{5C69CFE3-915C-4223-8421-A9FF39FCE788}"/>
              </a:ext>
            </a:extLst>
          </p:cNvPr>
          <p:cNvSpPr>
            <a:spLocks noGrp="1"/>
          </p:cNvSpPr>
          <p:nvPr>
            <p:ph sz="quarter" idx="22" hasCustomPrompt="1"/>
          </p:nvPr>
        </p:nvSpPr>
        <p:spPr>
          <a:xfrm>
            <a:off x="6713350" y="3976800"/>
            <a:ext cx="2286000" cy="2103120"/>
          </a:xfrm>
          <a:solidFill>
            <a:schemeClr val="bg1">
              <a:lumMod val="95000"/>
            </a:schemeClr>
          </a:solidFill>
          <a:ln>
            <a:noFill/>
          </a:ln>
        </p:spPr>
        <p:txBody>
          <a:bodyPr/>
          <a:lstStyle>
            <a:lvl1pPr marL="0" indent="0">
              <a:spcBef>
                <a:spcPts val="0"/>
              </a:spcBef>
              <a:spcAft>
                <a:spcPts val="1000"/>
              </a:spcAft>
              <a:buNone/>
              <a:defRPr>
                <a:solidFill>
                  <a:srgbClr val="000000"/>
                </a:solidFill>
              </a:defRPr>
            </a:lvl1pPr>
            <a:lvl2pPr indent="0">
              <a:spcAft>
                <a:spcPts val="1000"/>
              </a:spcAft>
              <a:defRPr>
                <a:solidFill>
                  <a:srgbClr val="000000"/>
                </a:solidFill>
              </a:defRPr>
            </a:lvl2pPr>
            <a:lvl3pPr marL="457200" indent="0">
              <a:spcAft>
                <a:spcPts val="1000"/>
              </a:spcAft>
              <a:buNone/>
              <a:defRPr>
                <a:solidFill>
                  <a:srgbClr val="000000"/>
                </a:solidFill>
              </a:defRPr>
            </a:lvl3pPr>
            <a:lvl4pPr marL="685800" indent="0">
              <a:spcBef>
                <a:spcPts val="0"/>
              </a:spcBef>
              <a:spcAft>
                <a:spcPts val="1000"/>
              </a:spcAft>
              <a:buNone/>
              <a:defRPr>
                <a:solidFill>
                  <a:srgbClr val="000000"/>
                </a:solidFill>
              </a:defRPr>
            </a:lvl4pPr>
            <a:lvl5pPr marL="914400" indent="0">
              <a:spcBef>
                <a:spcPts val="0"/>
              </a:spcBef>
              <a:spcAft>
                <a:spcPts val="1000"/>
              </a:spcAft>
              <a:buNone/>
              <a:defRPr>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4">
            <a:extLst>
              <a:ext uri="{FF2B5EF4-FFF2-40B4-BE49-F238E27FC236}">
                <a16:creationId xmlns:a16="http://schemas.microsoft.com/office/drawing/2014/main" id="{FEF1F067-5149-4998-88C5-1E07ECF3DFBD}"/>
              </a:ext>
            </a:extLst>
          </p:cNvPr>
          <p:cNvSpPr>
            <a:spLocks noGrp="1"/>
          </p:cNvSpPr>
          <p:nvPr>
            <p:ph sz="quarter" idx="23" hasCustomPrompt="1"/>
          </p:nvPr>
        </p:nvSpPr>
        <p:spPr>
          <a:xfrm>
            <a:off x="9221533" y="3976800"/>
            <a:ext cx="2286000" cy="2103120"/>
          </a:xfrm>
          <a:solidFill>
            <a:schemeClr val="bg1">
              <a:lumMod val="95000"/>
            </a:schemeClr>
          </a:solidFill>
          <a:ln>
            <a:noFill/>
          </a:ln>
        </p:spPr>
        <p:txBody>
          <a:bodyPr/>
          <a:lstStyle>
            <a:lvl1pPr marL="0" indent="0">
              <a:spcBef>
                <a:spcPts val="0"/>
              </a:spcBef>
              <a:spcAft>
                <a:spcPts val="1000"/>
              </a:spcAft>
              <a:buNone/>
              <a:defRPr>
                <a:solidFill>
                  <a:srgbClr val="000000"/>
                </a:solidFill>
              </a:defRPr>
            </a:lvl1pPr>
            <a:lvl2pPr indent="0">
              <a:spcAft>
                <a:spcPts val="1000"/>
              </a:spcAft>
              <a:defRPr>
                <a:solidFill>
                  <a:srgbClr val="000000"/>
                </a:solidFill>
              </a:defRPr>
            </a:lvl2pPr>
            <a:lvl3pPr marL="457200" indent="0">
              <a:spcAft>
                <a:spcPts val="1000"/>
              </a:spcAft>
              <a:buNone/>
              <a:defRPr>
                <a:solidFill>
                  <a:srgbClr val="000000"/>
                </a:solidFill>
              </a:defRPr>
            </a:lvl3pPr>
            <a:lvl4pPr marL="685800" indent="0">
              <a:spcBef>
                <a:spcPts val="0"/>
              </a:spcBef>
              <a:spcAft>
                <a:spcPts val="1000"/>
              </a:spcAft>
              <a:buNone/>
              <a:defRPr>
                <a:solidFill>
                  <a:srgbClr val="000000"/>
                </a:solidFill>
              </a:defRPr>
            </a:lvl4pPr>
            <a:lvl5pPr marL="914400" indent="0">
              <a:spcBef>
                <a:spcPts val="0"/>
              </a:spcBef>
              <a:spcAft>
                <a:spcPts val="1000"/>
              </a:spcAft>
              <a:buNone/>
              <a:defRPr>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DF61A6E8-C0EC-4DE1-AAE2-02F07CEDADB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1691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and Graph">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E256629-3753-4056-A41B-CFA63289D536}"/>
              </a:ext>
            </a:extLst>
          </p:cNvPr>
          <p:cNvSpPr>
            <a:spLocks noGrp="1"/>
          </p:cNvSpPr>
          <p:nvPr>
            <p:ph type="subTitle" idx="1"/>
          </p:nvPr>
        </p:nvSpPr>
        <p:spPr>
          <a:xfrm>
            <a:off x="701099" y="1692961"/>
            <a:ext cx="4572000" cy="821649"/>
          </a:xfrm>
        </p:spPr>
        <p:txBody>
          <a:bodyPr vert="horz" lIns="0" tIns="0" rIns="0" bIns="0" rtlCol="0" anchor="t">
            <a:noAutofit/>
          </a:bodyPr>
          <a:lstStyle>
            <a:lvl1pPr marL="0" indent="0" algn="l">
              <a:buNone/>
              <a:defRPr lang="en-US" sz="2000" i="0" spc="0" baseline="0">
                <a:solidFill>
                  <a:srgbClr val="00BE6D"/>
                </a:solidFill>
                <a:latin typeface="Montserra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nSpc>
                <a:spcPct val="100000"/>
              </a:lnSpc>
              <a:spcBef>
                <a:spcPts val="0"/>
              </a:spcBef>
              <a:buNone/>
            </a:pPr>
            <a:r>
              <a:rPr lang="en-US" sz="2000" b="1" dirty="0">
                <a:solidFill>
                  <a:srgbClr val="00BE6D"/>
                </a:solidFill>
                <a:latin typeface="Montserrat" charset="0"/>
              </a:rPr>
              <a:t>Click to edit Master subtitle style</a:t>
            </a:r>
            <a:endParaRPr lang="en-US" dirty="0"/>
          </a:p>
        </p:txBody>
      </p:sp>
      <p:sp>
        <p:nvSpPr>
          <p:cNvPr id="8" name="object 11">
            <a:extLst>
              <a:ext uri="{FF2B5EF4-FFF2-40B4-BE49-F238E27FC236}">
                <a16:creationId xmlns:a16="http://schemas.microsoft.com/office/drawing/2014/main" id="{5B2FFAFB-8F4D-4F96-8428-8C649C7FC95A}"/>
              </a:ext>
            </a:extLst>
          </p:cNvPr>
          <p:cNvSpPr/>
          <p:nvPr userDrawn="1"/>
        </p:nvSpPr>
        <p:spPr>
          <a:xfrm>
            <a:off x="6827509" y="2697458"/>
            <a:ext cx="274320" cy="2743200"/>
          </a:xfrm>
          <a:custGeom>
            <a:avLst/>
            <a:gdLst/>
            <a:ahLst/>
            <a:cxnLst/>
            <a:rect l="l" t="t" r="r" b="b"/>
            <a:pathLst>
              <a:path w="313054" h="2712720">
                <a:moveTo>
                  <a:pt x="312585" y="0"/>
                </a:moveTo>
                <a:lnTo>
                  <a:pt x="0" y="0"/>
                </a:lnTo>
                <a:lnTo>
                  <a:pt x="0" y="2712580"/>
                </a:lnTo>
                <a:lnTo>
                  <a:pt x="312585" y="2712580"/>
                </a:lnTo>
              </a:path>
            </a:pathLst>
          </a:custGeom>
          <a:ln w="31750">
            <a:solidFill>
              <a:srgbClr val="00BE6D"/>
            </a:solidFill>
          </a:ln>
        </p:spPr>
        <p:txBody>
          <a:bodyPr wrap="square" lIns="0" tIns="0" rIns="0" bIns="0" rtlCol="0"/>
          <a:lstStyle/>
          <a:p>
            <a:endParaRPr/>
          </a:p>
        </p:txBody>
      </p:sp>
      <p:sp>
        <p:nvSpPr>
          <p:cNvPr id="9" name="object 12">
            <a:extLst>
              <a:ext uri="{FF2B5EF4-FFF2-40B4-BE49-F238E27FC236}">
                <a16:creationId xmlns:a16="http://schemas.microsoft.com/office/drawing/2014/main" id="{EA7DE643-C887-4DC0-AE53-E71C371F5AAD}"/>
              </a:ext>
            </a:extLst>
          </p:cNvPr>
          <p:cNvSpPr/>
          <p:nvPr userDrawn="1"/>
        </p:nvSpPr>
        <p:spPr>
          <a:xfrm>
            <a:off x="11216581" y="2697458"/>
            <a:ext cx="274320" cy="2743200"/>
          </a:xfrm>
          <a:custGeom>
            <a:avLst/>
            <a:gdLst/>
            <a:ahLst/>
            <a:cxnLst/>
            <a:rect l="l" t="t" r="r" b="b"/>
            <a:pathLst>
              <a:path w="313054" h="2712720">
                <a:moveTo>
                  <a:pt x="0" y="0"/>
                </a:moveTo>
                <a:lnTo>
                  <a:pt x="312585" y="0"/>
                </a:lnTo>
                <a:lnTo>
                  <a:pt x="312585" y="2712580"/>
                </a:lnTo>
                <a:lnTo>
                  <a:pt x="0" y="2712580"/>
                </a:lnTo>
              </a:path>
            </a:pathLst>
          </a:custGeom>
          <a:ln w="31750">
            <a:solidFill>
              <a:srgbClr val="00BE6D"/>
            </a:solidFill>
          </a:ln>
        </p:spPr>
        <p:txBody>
          <a:bodyPr wrap="square" lIns="0" tIns="0" rIns="0" bIns="0" rtlCol="0"/>
          <a:lstStyle/>
          <a:p>
            <a:endParaRPr/>
          </a:p>
        </p:txBody>
      </p:sp>
      <p:sp>
        <p:nvSpPr>
          <p:cNvPr id="10" name="Text Placeholder 6">
            <a:extLst>
              <a:ext uri="{FF2B5EF4-FFF2-40B4-BE49-F238E27FC236}">
                <a16:creationId xmlns:a16="http://schemas.microsoft.com/office/drawing/2014/main" id="{C2BA9B0C-8A88-45E4-AB1D-CC7A4E777EB7}"/>
              </a:ext>
            </a:extLst>
          </p:cNvPr>
          <p:cNvSpPr>
            <a:spLocks noGrp="1"/>
          </p:cNvSpPr>
          <p:nvPr>
            <p:ph type="body" sz="quarter" idx="18"/>
          </p:nvPr>
        </p:nvSpPr>
        <p:spPr>
          <a:xfrm>
            <a:off x="7010390" y="2880367"/>
            <a:ext cx="4297633" cy="2377414"/>
          </a:xfrm>
          <a:prstGeom prst="rect">
            <a:avLst/>
          </a:prstGeom>
        </p:spPr>
        <p:txBody>
          <a:bodyPr lIns="0" tIns="0" rIns="0" bIns="0" anchor="ctr"/>
          <a:lstStyle>
            <a:lvl1pPr marL="0" indent="0" algn="ctr">
              <a:lnSpc>
                <a:spcPct val="124000"/>
              </a:lnSpc>
              <a:spcBef>
                <a:spcPts val="0"/>
              </a:spcBef>
              <a:spcAft>
                <a:spcPts val="1000"/>
              </a:spcAft>
              <a:buNone/>
              <a:defRPr sz="1100" b="0" spc="0" baseline="0">
                <a:latin typeface="Montserrat" pitchFamily="2" charset="77"/>
              </a:defRPr>
            </a:lvl1pPr>
          </a:lstStyle>
          <a:p>
            <a:pPr lvl="0"/>
            <a:r>
              <a:rPr lang="en-GB" dirty="0"/>
              <a:t>Click to edit Master text styles</a:t>
            </a:r>
          </a:p>
        </p:txBody>
      </p:sp>
      <p:sp>
        <p:nvSpPr>
          <p:cNvPr id="14" name="Chart Placeholder 13">
            <a:extLst>
              <a:ext uri="{FF2B5EF4-FFF2-40B4-BE49-F238E27FC236}">
                <a16:creationId xmlns:a16="http://schemas.microsoft.com/office/drawing/2014/main" id="{73A4CEAD-B261-48CA-BA9D-1DD17F2B9682}"/>
              </a:ext>
            </a:extLst>
          </p:cNvPr>
          <p:cNvSpPr>
            <a:spLocks noGrp="1"/>
          </p:cNvSpPr>
          <p:nvPr>
            <p:ph type="chart" sz="quarter" idx="19"/>
          </p:nvPr>
        </p:nvSpPr>
        <p:spPr>
          <a:xfrm>
            <a:off x="701099" y="2697148"/>
            <a:ext cx="5759450" cy="2743200"/>
          </a:xfrm>
        </p:spPr>
        <p:txBody>
          <a:bodyPr anchor="ctr"/>
          <a:lstStyle>
            <a:lvl1pPr algn="ctr">
              <a:buNone/>
              <a:defRPr sz="1200" b="0">
                <a:solidFill>
                  <a:srgbClr val="000000"/>
                </a:solidFill>
              </a:defRPr>
            </a:lvl1pPr>
          </a:lstStyle>
          <a:p>
            <a:endParaRPr lang="en-US"/>
          </a:p>
        </p:txBody>
      </p:sp>
      <p:sp>
        <p:nvSpPr>
          <p:cNvPr id="16" name="Title 15">
            <a:extLst>
              <a:ext uri="{FF2B5EF4-FFF2-40B4-BE49-F238E27FC236}">
                <a16:creationId xmlns:a16="http://schemas.microsoft.com/office/drawing/2014/main" id="{AD41F027-8C0A-4486-9E01-D3AA8AF6CE9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1173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Half Page Quot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E256629-3753-4056-A41B-CFA63289D536}"/>
              </a:ext>
            </a:extLst>
          </p:cNvPr>
          <p:cNvSpPr>
            <a:spLocks noGrp="1"/>
          </p:cNvSpPr>
          <p:nvPr>
            <p:ph type="subTitle" idx="1"/>
          </p:nvPr>
        </p:nvSpPr>
        <p:spPr>
          <a:xfrm>
            <a:off x="701098" y="1692961"/>
            <a:ext cx="5029145" cy="821649"/>
          </a:xfrm>
        </p:spPr>
        <p:txBody>
          <a:bodyPr vert="horz" lIns="0" tIns="0" rIns="0" bIns="0" rtlCol="0" anchor="t">
            <a:noAutofit/>
          </a:bodyPr>
          <a:lstStyle>
            <a:lvl1pPr marL="0" indent="0" algn="l">
              <a:buNone/>
              <a:defRPr lang="en-US" sz="2000" i="0" spc="0" baseline="0">
                <a:solidFill>
                  <a:srgbClr val="00BE6D"/>
                </a:solidFill>
                <a:latin typeface="Montserra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nSpc>
                <a:spcPct val="100000"/>
              </a:lnSpc>
              <a:spcBef>
                <a:spcPts val="0"/>
              </a:spcBef>
              <a:buNone/>
            </a:pPr>
            <a:r>
              <a:rPr lang="en-US" dirty="0"/>
              <a:t>Click to edit Master subtitle style</a:t>
            </a:r>
          </a:p>
        </p:txBody>
      </p:sp>
      <p:pic>
        <p:nvPicPr>
          <p:cNvPr id="8" name="Picture 7">
            <a:extLst>
              <a:ext uri="{FF2B5EF4-FFF2-40B4-BE49-F238E27FC236}">
                <a16:creationId xmlns:a16="http://schemas.microsoft.com/office/drawing/2014/main" id="{AACD0CD4-A35F-4BCD-8CBE-B4EF3B4EA2F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3775" y="6172170"/>
            <a:ext cx="368763" cy="368763"/>
          </a:xfrm>
          <a:prstGeom prst="rect">
            <a:avLst/>
          </a:prstGeom>
        </p:spPr>
      </p:pic>
      <p:grpSp>
        <p:nvGrpSpPr>
          <p:cNvPr id="9" name="Group 8">
            <a:extLst>
              <a:ext uri="{FF2B5EF4-FFF2-40B4-BE49-F238E27FC236}">
                <a16:creationId xmlns:a16="http://schemas.microsoft.com/office/drawing/2014/main" id="{C0396112-C6A7-4BE3-AE12-969497D6B52C}"/>
              </a:ext>
            </a:extLst>
          </p:cNvPr>
          <p:cNvGrpSpPr/>
          <p:nvPr userDrawn="1"/>
        </p:nvGrpSpPr>
        <p:grpSpPr>
          <a:xfrm>
            <a:off x="426782" y="502300"/>
            <a:ext cx="182878" cy="183530"/>
            <a:chOff x="1524050" y="320074"/>
            <a:chExt cx="182878" cy="183530"/>
          </a:xfrm>
        </p:grpSpPr>
        <p:cxnSp>
          <p:nvCxnSpPr>
            <p:cNvPr id="10" name="Straight Connector 9">
              <a:extLst>
                <a:ext uri="{FF2B5EF4-FFF2-40B4-BE49-F238E27FC236}">
                  <a16:creationId xmlns:a16="http://schemas.microsoft.com/office/drawing/2014/main" id="{C4D913F3-CD67-47B4-B609-DEBFC649A888}"/>
                </a:ext>
              </a:extLst>
            </p:cNvPr>
            <p:cNvCxnSpPr>
              <a:cxnSpLocks/>
            </p:cNvCxnSpPr>
            <p:nvPr userDrawn="1"/>
          </p:nvCxnSpPr>
          <p:spPr>
            <a:xfrm>
              <a:off x="1524050" y="320074"/>
              <a:ext cx="182878" cy="0"/>
            </a:xfrm>
            <a:prstGeom prst="line">
              <a:avLst/>
            </a:prstGeom>
            <a:ln w="38100" cap="sq">
              <a:solidFill>
                <a:srgbClr val="00BE6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7B0E39D-F5F1-4C4E-8B2A-14A5A9B2DA56}"/>
                </a:ext>
              </a:extLst>
            </p:cNvPr>
            <p:cNvCxnSpPr>
              <a:cxnSpLocks/>
            </p:cNvCxnSpPr>
            <p:nvPr userDrawn="1"/>
          </p:nvCxnSpPr>
          <p:spPr>
            <a:xfrm flipV="1">
              <a:off x="1524050" y="320074"/>
              <a:ext cx="0" cy="183530"/>
            </a:xfrm>
            <a:prstGeom prst="line">
              <a:avLst/>
            </a:prstGeom>
            <a:ln w="38100" cap="sq">
              <a:solidFill>
                <a:srgbClr val="00BE6D"/>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C89458FB-50BF-42AA-8990-38FEDED0DE58}"/>
              </a:ext>
            </a:extLst>
          </p:cNvPr>
          <p:cNvCxnSpPr>
            <a:cxnSpLocks/>
          </p:cNvCxnSpPr>
          <p:nvPr userDrawn="1"/>
        </p:nvCxnSpPr>
        <p:spPr>
          <a:xfrm>
            <a:off x="701098" y="1325903"/>
            <a:ext cx="5029146" cy="0"/>
          </a:xfrm>
          <a:prstGeom prst="line">
            <a:avLst/>
          </a:prstGeom>
          <a:ln w="3175">
            <a:solidFill>
              <a:srgbClr val="231F20"/>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821AFECA-8858-4A7D-B010-6E8082DE80B4}"/>
              </a:ext>
            </a:extLst>
          </p:cNvPr>
          <p:cNvSpPr/>
          <p:nvPr userDrawn="1"/>
        </p:nvSpPr>
        <p:spPr>
          <a:xfrm>
            <a:off x="6096000" y="0"/>
            <a:ext cx="6096000" cy="68579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89DA7244-45C4-4CA0-8544-5748A91BC090}"/>
              </a:ext>
            </a:extLst>
          </p:cNvPr>
          <p:cNvSpPr>
            <a:spLocks noGrp="1"/>
          </p:cNvSpPr>
          <p:nvPr>
            <p:ph type="body" sz="quarter" idx="14"/>
          </p:nvPr>
        </p:nvSpPr>
        <p:spPr>
          <a:xfrm>
            <a:off x="7101829" y="2423157"/>
            <a:ext cx="4114752" cy="2194550"/>
          </a:xfrm>
          <a:prstGeom prst="rect">
            <a:avLst/>
          </a:prstGeom>
        </p:spPr>
        <p:txBody>
          <a:bodyPr lIns="0" tIns="0" rIns="0" bIns="0" anchor="ctr"/>
          <a:lstStyle>
            <a:lvl1pPr marL="0" indent="0" algn="ctr">
              <a:lnSpc>
                <a:spcPct val="124000"/>
              </a:lnSpc>
              <a:spcBef>
                <a:spcPts val="0"/>
              </a:spcBef>
              <a:spcAft>
                <a:spcPts val="2000"/>
              </a:spcAft>
              <a:buNone/>
              <a:defRPr sz="1100" b="0" spc="0" baseline="0">
                <a:solidFill>
                  <a:srgbClr val="FFFFFF"/>
                </a:solidFill>
                <a:latin typeface="Montserrat" pitchFamily="2" charset="77"/>
              </a:defRPr>
            </a:lvl1pPr>
          </a:lstStyle>
          <a:p>
            <a:pPr lvl="0"/>
            <a:r>
              <a:rPr lang="en-GB" dirty="0"/>
              <a:t>Click to edit Master text styles</a:t>
            </a:r>
          </a:p>
        </p:txBody>
      </p:sp>
      <p:sp>
        <p:nvSpPr>
          <p:cNvPr id="16" name="object 11">
            <a:extLst>
              <a:ext uri="{FF2B5EF4-FFF2-40B4-BE49-F238E27FC236}">
                <a16:creationId xmlns:a16="http://schemas.microsoft.com/office/drawing/2014/main" id="{6C3E9B56-626C-441D-8933-17719F385183}"/>
              </a:ext>
            </a:extLst>
          </p:cNvPr>
          <p:cNvSpPr/>
          <p:nvPr userDrawn="1"/>
        </p:nvSpPr>
        <p:spPr>
          <a:xfrm>
            <a:off x="6827509" y="2148824"/>
            <a:ext cx="274320" cy="2743200"/>
          </a:xfrm>
          <a:custGeom>
            <a:avLst/>
            <a:gdLst/>
            <a:ahLst/>
            <a:cxnLst/>
            <a:rect l="l" t="t" r="r" b="b"/>
            <a:pathLst>
              <a:path w="313054" h="2712720">
                <a:moveTo>
                  <a:pt x="312585" y="0"/>
                </a:moveTo>
                <a:lnTo>
                  <a:pt x="0" y="0"/>
                </a:lnTo>
                <a:lnTo>
                  <a:pt x="0" y="2712580"/>
                </a:lnTo>
                <a:lnTo>
                  <a:pt x="312585" y="2712580"/>
                </a:lnTo>
              </a:path>
            </a:pathLst>
          </a:custGeom>
          <a:ln w="31750">
            <a:solidFill>
              <a:srgbClr val="00BE6D"/>
            </a:solidFill>
          </a:ln>
        </p:spPr>
        <p:txBody>
          <a:bodyPr wrap="square" lIns="0" tIns="0" rIns="0" bIns="0" rtlCol="0"/>
          <a:lstStyle/>
          <a:p>
            <a:endParaRPr/>
          </a:p>
        </p:txBody>
      </p:sp>
      <p:sp>
        <p:nvSpPr>
          <p:cNvPr id="17" name="object 12">
            <a:extLst>
              <a:ext uri="{FF2B5EF4-FFF2-40B4-BE49-F238E27FC236}">
                <a16:creationId xmlns:a16="http://schemas.microsoft.com/office/drawing/2014/main" id="{E2224C3E-6880-4649-9CA4-F8435824A38D}"/>
              </a:ext>
            </a:extLst>
          </p:cNvPr>
          <p:cNvSpPr/>
          <p:nvPr userDrawn="1"/>
        </p:nvSpPr>
        <p:spPr>
          <a:xfrm>
            <a:off x="11216581" y="2148824"/>
            <a:ext cx="274320" cy="2743200"/>
          </a:xfrm>
          <a:custGeom>
            <a:avLst/>
            <a:gdLst/>
            <a:ahLst/>
            <a:cxnLst/>
            <a:rect l="l" t="t" r="r" b="b"/>
            <a:pathLst>
              <a:path w="313054" h="2712720">
                <a:moveTo>
                  <a:pt x="0" y="0"/>
                </a:moveTo>
                <a:lnTo>
                  <a:pt x="312585" y="0"/>
                </a:lnTo>
                <a:lnTo>
                  <a:pt x="312585" y="2712580"/>
                </a:lnTo>
                <a:lnTo>
                  <a:pt x="0" y="2712580"/>
                </a:lnTo>
              </a:path>
            </a:pathLst>
          </a:custGeom>
          <a:ln w="31750">
            <a:solidFill>
              <a:srgbClr val="00BE6D"/>
            </a:solidFill>
          </a:ln>
        </p:spPr>
        <p:txBody>
          <a:bodyPr wrap="square" lIns="0" tIns="0" rIns="0" bIns="0" rtlCol="0"/>
          <a:lstStyle/>
          <a:p>
            <a:endParaRPr/>
          </a:p>
        </p:txBody>
      </p:sp>
      <p:sp>
        <p:nvSpPr>
          <p:cNvPr id="21" name="Title 20">
            <a:extLst>
              <a:ext uri="{FF2B5EF4-FFF2-40B4-BE49-F238E27FC236}">
                <a16:creationId xmlns:a16="http://schemas.microsoft.com/office/drawing/2014/main" id="{C74876E1-C88D-4F5C-A52D-C55A60266F78}"/>
              </a:ext>
            </a:extLst>
          </p:cNvPr>
          <p:cNvSpPr>
            <a:spLocks noGrp="1"/>
          </p:cNvSpPr>
          <p:nvPr>
            <p:ph type="title"/>
          </p:nvPr>
        </p:nvSpPr>
        <p:spPr>
          <a:xfrm>
            <a:off x="700983" y="685830"/>
            <a:ext cx="5029138" cy="457200"/>
          </a:xfrm>
        </p:spPr>
        <p:txBody>
          <a:bodyPr/>
          <a:lstStyle>
            <a:lvl1pPr>
              <a:defRPr sz="2400"/>
            </a:lvl1pPr>
          </a:lstStyle>
          <a:p>
            <a:r>
              <a:rPr lang="en-US"/>
              <a:t>Click to edit Master title style</a:t>
            </a:r>
          </a:p>
        </p:txBody>
      </p:sp>
    </p:spTree>
    <p:extLst>
      <p:ext uri="{BB962C8B-B14F-4D97-AF65-F5344CB8AC3E}">
        <p14:creationId xmlns:p14="http://schemas.microsoft.com/office/powerpoint/2010/main" val="3686199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ull Page Quote">
    <p:bg>
      <p:bgPr>
        <a:solidFill>
          <a:srgbClr val="000000"/>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E53BE2F-2178-B04D-B383-51E714388374}"/>
              </a:ext>
            </a:extLst>
          </p:cNvPr>
          <p:cNvSpPr>
            <a:spLocks noGrp="1"/>
          </p:cNvSpPr>
          <p:nvPr>
            <p:ph type="body" sz="quarter" idx="14"/>
          </p:nvPr>
        </p:nvSpPr>
        <p:spPr>
          <a:xfrm>
            <a:off x="3352830" y="2971805"/>
            <a:ext cx="5486340" cy="914390"/>
          </a:xfrm>
          <a:prstGeom prst="rect">
            <a:avLst/>
          </a:prstGeom>
        </p:spPr>
        <p:txBody>
          <a:bodyPr lIns="0" tIns="0" rIns="0" bIns="0"/>
          <a:lstStyle>
            <a:lvl1pPr marL="0" indent="0" algn="just">
              <a:lnSpc>
                <a:spcPct val="124000"/>
              </a:lnSpc>
              <a:spcBef>
                <a:spcPts val="0"/>
              </a:spcBef>
              <a:spcAft>
                <a:spcPts val="0"/>
              </a:spcAft>
              <a:buNone/>
              <a:defRPr sz="1800" b="0" baseline="0">
                <a:solidFill>
                  <a:srgbClr val="FFFFFF"/>
                </a:solidFill>
                <a:latin typeface="Montserrat" pitchFamily="2" charset="77"/>
              </a:defRPr>
            </a:lvl1pPr>
          </a:lstStyle>
          <a:p>
            <a:pPr lvl="0"/>
            <a:r>
              <a:rPr lang="en-GB" dirty="0"/>
              <a:t>Click to edit Master text styles</a:t>
            </a:r>
          </a:p>
        </p:txBody>
      </p:sp>
      <p:sp>
        <p:nvSpPr>
          <p:cNvPr id="14" name="object 15">
            <a:extLst>
              <a:ext uri="{FF2B5EF4-FFF2-40B4-BE49-F238E27FC236}">
                <a16:creationId xmlns:a16="http://schemas.microsoft.com/office/drawing/2014/main" id="{3EDA5C50-8EC2-478B-9704-D23D56ABD5FF}"/>
              </a:ext>
            </a:extLst>
          </p:cNvPr>
          <p:cNvSpPr/>
          <p:nvPr userDrawn="1"/>
        </p:nvSpPr>
        <p:spPr>
          <a:xfrm>
            <a:off x="2895634" y="2697488"/>
            <a:ext cx="274317" cy="1371585"/>
          </a:xfrm>
          <a:custGeom>
            <a:avLst/>
            <a:gdLst/>
            <a:ahLst/>
            <a:cxnLst/>
            <a:rect l="l" t="t" r="r" b="b"/>
            <a:pathLst>
              <a:path w="313055" h="1315085">
                <a:moveTo>
                  <a:pt x="312585" y="0"/>
                </a:moveTo>
                <a:lnTo>
                  <a:pt x="0" y="0"/>
                </a:lnTo>
                <a:lnTo>
                  <a:pt x="0" y="1314462"/>
                </a:lnTo>
                <a:lnTo>
                  <a:pt x="312585" y="1314462"/>
                </a:lnTo>
              </a:path>
            </a:pathLst>
          </a:custGeom>
          <a:ln w="31750">
            <a:solidFill>
              <a:srgbClr val="00BE6D"/>
            </a:solidFill>
          </a:ln>
        </p:spPr>
        <p:txBody>
          <a:bodyPr wrap="square" lIns="0" tIns="0" rIns="0" bIns="0" rtlCol="0"/>
          <a:lstStyle/>
          <a:p>
            <a:endParaRPr/>
          </a:p>
        </p:txBody>
      </p:sp>
      <p:sp>
        <p:nvSpPr>
          <p:cNvPr id="15" name="object 15">
            <a:extLst>
              <a:ext uri="{FF2B5EF4-FFF2-40B4-BE49-F238E27FC236}">
                <a16:creationId xmlns:a16="http://schemas.microsoft.com/office/drawing/2014/main" id="{07D4FB77-A0D5-4131-8832-8D45F694F834}"/>
              </a:ext>
            </a:extLst>
          </p:cNvPr>
          <p:cNvSpPr/>
          <p:nvPr userDrawn="1"/>
        </p:nvSpPr>
        <p:spPr>
          <a:xfrm flipH="1">
            <a:off x="9022049" y="2697488"/>
            <a:ext cx="274317" cy="1371585"/>
          </a:xfrm>
          <a:custGeom>
            <a:avLst/>
            <a:gdLst/>
            <a:ahLst/>
            <a:cxnLst/>
            <a:rect l="l" t="t" r="r" b="b"/>
            <a:pathLst>
              <a:path w="313055" h="1315085">
                <a:moveTo>
                  <a:pt x="312585" y="0"/>
                </a:moveTo>
                <a:lnTo>
                  <a:pt x="0" y="0"/>
                </a:lnTo>
                <a:lnTo>
                  <a:pt x="0" y="1314462"/>
                </a:lnTo>
                <a:lnTo>
                  <a:pt x="312585" y="1314462"/>
                </a:lnTo>
              </a:path>
            </a:pathLst>
          </a:custGeom>
          <a:ln w="31750">
            <a:solidFill>
              <a:srgbClr val="00BE6D"/>
            </a:solidFill>
          </a:ln>
        </p:spPr>
        <p:txBody>
          <a:bodyPr wrap="square" lIns="0" tIns="0" rIns="0" bIns="0" rtlCol="0"/>
          <a:lstStyle/>
          <a:p>
            <a:endParaRPr/>
          </a:p>
        </p:txBody>
      </p:sp>
      <p:pic>
        <p:nvPicPr>
          <p:cNvPr id="16" name="Picture 7">
            <a:extLst>
              <a:ext uri="{FF2B5EF4-FFF2-40B4-BE49-F238E27FC236}">
                <a16:creationId xmlns:a16="http://schemas.microsoft.com/office/drawing/2014/main" id="{448C7A77-717D-4902-8F0C-3739A0525C9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23775" y="6172170"/>
            <a:ext cx="368763" cy="368763"/>
          </a:xfrm>
          <a:prstGeom prst="rect">
            <a:avLst/>
          </a:prstGeom>
        </p:spPr>
      </p:pic>
      <p:grpSp>
        <p:nvGrpSpPr>
          <p:cNvPr id="17" name="Group 16">
            <a:extLst>
              <a:ext uri="{FF2B5EF4-FFF2-40B4-BE49-F238E27FC236}">
                <a16:creationId xmlns:a16="http://schemas.microsoft.com/office/drawing/2014/main" id="{A8B3FFF7-A157-4559-8DC3-3DA1895331B2}"/>
              </a:ext>
            </a:extLst>
          </p:cNvPr>
          <p:cNvGrpSpPr/>
          <p:nvPr userDrawn="1"/>
        </p:nvGrpSpPr>
        <p:grpSpPr>
          <a:xfrm>
            <a:off x="426782" y="502300"/>
            <a:ext cx="182878" cy="183530"/>
            <a:chOff x="1524050" y="320074"/>
            <a:chExt cx="182878" cy="183530"/>
          </a:xfrm>
        </p:grpSpPr>
        <p:cxnSp>
          <p:nvCxnSpPr>
            <p:cNvPr id="18" name="Straight Connector 17">
              <a:extLst>
                <a:ext uri="{FF2B5EF4-FFF2-40B4-BE49-F238E27FC236}">
                  <a16:creationId xmlns:a16="http://schemas.microsoft.com/office/drawing/2014/main" id="{4B9B5072-031D-48C0-BAA0-3B490507DF9B}"/>
                </a:ext>
              </a:extLst>
            </p:cNvPr>
            <p:cNvCxnSpPr>
              <a:cxnSpLocks/>
            </p:cNvCxnSpPr>
            <p:nvPr userDrawn="1"/>
          </p:nvCxnSpPr>
          <p:spPr>
            <a:xfrm>
              <a:off x="1524050" y="320074"/>
              <a:ext cx="182878" cy="0"/>
            </a:xfrm>
            <a:prstGeom prst="line">
              <a:avLst/>
            </a:prstGeom>
            <a:ln w="38100" cap="sq">
              <a:solidFill>
                <a:srgbClr val="00BE6D"/>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EE20CB-F1D8-4DD3-8034-E5D585CB1457}"/>
                </a:ext>
              </a:extLst>
            </p:cNvPr>
            <p:cNvCxnSpPr>
              <a:cxnSpLocks/>
            </p:cNvCxnSpPr>
            <p:nvPr userDrawn="1"/>
          </p:nvCxnSpPr>
          <p:spPr>
            <a:xfrm flipV="1">
              <a:off x="1524050" y="320074"/>
              <a:ext cx="0" cy="183530"/>
            </a:xfrm>
            <a:prstGeom prst="line">
              <a:avLst/>
            </a:prstGeom>
            <a:ln w="38100" cap="sq">
              <a:solidFill>
                <a:srgbClr val="00BE6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7955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Black">
    <p:bg>
      <p:bgPr>
        <a:solidFill>
          <a:srgbClr val="000000"/>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B3CAE4B-58EE-AE4D-988B-C88C1EA8B5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499390"/>
            <a:ext cx="4502100" cy="1502514"/>
          </a:xfrm>
          <a:prstGeom prst="rect">
            <a:avLst/>
          </a:prstGeom>
        </p:spPr>
      </p:pic>
      <p:pic>
        <p:nvPicPr>
          <p:cNvPr id="7" name="Picture 6">
            <a:extLst>
              <a:ext uri="{FF2B5EF4-FFF2-40B4-BE49-F238E27FC236}">
                <a16:creationId xmlns:a16="http://schemas.microsoft.com/office/drawing/2014/main" id="{23950C36-B36B-BD45-9160-1F5E0B5C899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56604" y="5623532"/>
            <a:ext cx="362712" cy="365760"/>
          </a:xfrm>
          <a:prstGeom prst="rect">
            <a:avLst/>
          </a:prstGeom>
        </p:spPr>
      </p:pic>
      <p:pic>
        <p:nvPicPr>
          <p:cNvPr id="9" name="Picture 8">
            <a:extLst>
              <a:ext uri="{FF2B5EF4-FFF2-40B4-BE49-F238E27FC236}">
                <a16:creationId xmlns:a16="http://schemas.microsoft.com/office/drawing/2014/main" id="{072A3B1B-87F5-554B-BAC0-C192C94A561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5238" y="5623532"/>
            <a:ext cx="362712" cy="365760"/>
          </a:xfrm>
          <a:prstGeom prst="rect">
            <a:avLst/>
          </a:prstGeom>
        </p:spPr>
      </p:pic>
      <p:pic>
        <p:nvPicPr>
          <p:cNvPr id="13" name="Picture 12">
            <a:extLst>
              <a:ext uri="{FF2B5EF4-FFF2-40B4-BE49-F238E27FC236}">
                <a16:creationId xmlns:a16="http://schemas.microsoft.com/office/drawing/2014/main" id="{1A4BBC39-FD4E-3D49-9FE6-5BBBFD01692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850824" y="5623532"/>
            <a:ext cx="365760" cy="365760"/>
          </a:xfrm>
          <a:prstGeom prst="rect">
            <a:avLst/>
          </a:prstGeom>
        </p:spPr>
      </p:pic>
      <p:sp>
        <p:nvSpPr>
          <p:cNvPr id="14" name="object 52">
            <a:extLst>
              <a:ext uri="{FF2B5EF4-FFF2-40B4-BE49-F238E27FC236}">
                <a16:creationId xmlns:a16="http://schemas.microsoft.com/office/drawing/2014/main" id="{EE2B5D8D-15BC-1148-B9A4-732E3CE54B36}"/>
              </a:ext>
            </a:extLst>
          </p:cNvPr>
          <p:cNvSpPr txBox="1"/>
          <p:nvPr userDrawn="1"/>
        </p:nvSpPr>
        <p:spPr>
          <a:xfrm>
            <a:off x="9756603" y="6078943"/>
            <a:ext cx="1463040" cy="184666"/>
          </a:xfrm>
          <a:prstGeom prst="rect">
            <a:avLst/>
          </a:prstGeom>
        </p:spPr>
        <p:txBody>
          <a:bodyPr vert="horz" wrap="square" lIns="0" tIns="0" rIns="0" bIns="0" rtlCol="0">
            <a:spAutoFit/>
          </a:bodyPr>
          <a:lstStyle/>
          <a:p>
            <a:pPr marL="12700" algn="l">
              <a:lnSpc>
                <a:spcPct val="100000"/>
              </a:lnSpc>
              <a:spcBef>
                <a:spcPts val="100"/>
              </a:spcBef>
            </a:pPr>
            <a:r>
              <a:rPr lang="en-US" sz="1200" dirty="0" err="1">
                <a:solidFill>
                  <a:schemeClr val="bg1"/>
                </a:solidFill>
                <a:latin typeface="Montserrat" charset="0"/>
                <a:ea typeface="Montserrat" charset="0"/>
                <a:cs typeface="Montserrat" charset="0"/>
              </a:rPr>
              <a:t>www.emeritus.org</a:t>
            </a:r>
            <a:endParaRPr sz="1200" dirty="0">
              <a:solidFill>
                <a:schemeClr val="bg1"/>
              </a:solidFill>
              <a:latin typeface="Montserrat" charset="0"/>
              <a:ea typeface="Montserrat" charset="0"/>
              <a:cs typeface="Montserrat" charset="0"/>
            </a:endParaRPr>
          </a:p>
        </p:txBody>
      </p:sp>
      <p:sp>
        <p:nvSpPr>
          <p:cNvPr id="11" name="Title 3">
            <a:extLst>
              <a:ext uri="{FF2B5EF4-FFF2-40B4-BE49-F238E27FC236}">
                <a16:creationId xmlns:a16="http://schemas.microsoft.com/office/drawing/2014/main" id="{CB967A32-F59F-49C2-A138-3855F9E83764}"/>
              </a:ext>
            </a:extLst>
          </p:cNvPr>
          <p:cNvSpPr>
            <a:spLocks noGrp="1"/>
          </p:cNvSpPr>
          <p:nvPr>
            <p:ph type="title" hasCustomPrompt="1"/>
          </p:nvPr>
        </p:nvSpPr>
        <p:spPr>
          <a:xfrm>
            <a:off x="701099" y="5714970"/>
            <a:ext cx="8138071" cy="457200"/>
          </a:xfrm>
        </p:spPr>
        <p:txBody>
          <a:bodyPr/>
          <a:lstStyle>
            <a:lvl1pPr>
              <a:defRPr sz="2400">
                <a:solidFill>
                  <a:srgbClr val="00BE6D"/>
                </a:solidFill>
              </a:defRPr>
            </a:lvl1pPr>
          </a:lstStyle>
          <a:p>
            <a:r>
              <a:rPr lang="en-US" dirty="0"/>
              <a:t>Thank You</a:t>
            </a:r>
          </a:p>
        </p:txBody>
      </p:sp>
    </p:spTree>
    <p:extLst>
      <p:ext uri="{BB962C8B-B14F-4D97-AF65-F5344CB8AC3E}">
        <p14:creationId xmlns:p14="http://schemas.microsoft.com/office/powerpoint/2010/main" val="1488878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Whit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1FFE4D-330F-4B34-ACA8-940E1A44D6F6}"/>
              </a:ext>
            </a:extLst>
          </p:cNvPr>
          <p:cNvSpPr>
            <a:spLocks noGrp="1"/>
          </p:cNvSpPr>
          <p:nvPr>
            <p:ph type="title" hasCustomPrompt="1"/>
          </p:nvPr>
        </p:nvSpPr>
        <p:spPr>
          <a:xfrm>
            <a:off x="701099" y="5714970"/>
            <a:ext cx="8138071" cy="457200"/>
          </a:xfrm>
        </p:spPr>
        <p:txBody>
          <a:bodyPr/>
          <a:lstStyle>
            <a:lvl1pPr>
              <a:defRPr sz="2400">
                <a:solidFill>
                  <a:srgbClr val="00BE6D"/>
                </a:solidFill>
              </a:defRPr>
            </a:lvl1pPr>
          </a:lstStyle>
          <a:p>
            <a:r>
              <a:rPr lang="en-US" dirty="0"/>
              <a:t>Thank You</a:t>
            </a:r>
          </a:p>
        </p:txBody>
      </p:sp>
      <p:pic>
        <p:nvPicPr>
          <p:cNvPr id="6" name="Picture 5">
            <a:extLst>
              <a:ext uri="{FF2B5EF4-FFF2-40B4-BE49-F238E27FC236}">
                <a16:creationId xmlns:a16="http://schemas.microsoft.com/office/drawing/2014/main" id="{2BF28E23-54A6-4A9A-ADC5-F4836208E5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56604" y="5623532"/>
            <a:ext cx="362712" cy="365760"/>
          </a:xfrm>
          <a:prstGeom prst="rect">
            <a:avLst/>
          </a:prstGeom>
        </p:spPr>
      </p:pic>
      <p:pic>
        <p:nvPicPr>
          <p:cNvPr id="7" name="Picture 6">
            <a:extLst>
              <a:ext uri="{FF2B5EF4-FFF2-40B4-BE49-F238E27FC236}">
                <a16:creationId xmlns:a16="http://schemas.microsoft.com/office/drawing/2014/main" id="{B5878DA8-B1B9-499E-87D0-DFDD2F9B350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5238" y="5623532"/>
            <a:ext cx="362712" cy="365760"/>
          </a:xfrm>
          <a:prstGeom prst="rect">
            <a:avLst/>
          </a:prstGeom>
        </p:spPr>
      </p:pic>
      <p:pic>
        <p:nvPicPr>
          <p:cNvPr id="9" name="Picture 8">
            <a:extLst>
              <a:ext uri="{FF2B5EF4-FFF2-40B4-BE49-F238E27FC236}">
                <a16:creationId xmlns:a16="http://schemas.microsoft.com/office/drawing/2014/main" id="{6ED26997-9C3F-490E-A0BC-A9903964F4A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50824" y="5623532"/>
            <a:ext cx="365760" cy="365760"/>
          </a:xfrm>
          <a:prstGeom prst="rect">
            <a:avLst/>
          </a:prstGeom>
        </p:spPr>
      </p:pic>
      <p:sp>
        <p:nvSpPr>
          <p:cNvPr id="10" name="object 52">
            <a:extLst>
              <a:ext uri="{FF2B5EF4-FFF2-40B4-BE49-F238E27FC236}">
                <a16:creationId xmlns:a16="http://schemas.microsoft.com/office/drawing/2014/main" id="{89782039-20D3-46EF-89C6-168864619252}"/>
              </a:ext>
            </a:extLst>
          </p:cNvPr>
          <p:cNvSpPr txBox="1"/>
          <p:nvPr userDrawn="1"/>
        </p:nvSpPr>
        <p:spPr>
          <a:xfrm>
            <a:off x="9756603" y="6078943"/>
            <a:ext cx="1463040" cy="184666"/>
          </a:xfrm>
          <a:prstGeom prst="rect">
            <a:avLst/>
          </a:prstGeom>
        </p:spPr>
        <p:txBody>
          <a:bodyPr vert="horz" wrap="square" lIns="0" tIns="0" rIns="0" bIns="0" rtlCol="0">
            <a:spAutoFit/>
          </a:bodyPr>
          <a:lstStyle/>
          <a:p>
            <a:pPr marL="12700" algn="l">
              <a:lnSpc>
                <a:spcPct val="100000"/>
              </a:lnSpc>
              <a:spcBef>
                <a:spcPts val="100"/>
              </a:spcBef>
            </a:pPr>
            <a:r>
              <a:rPr lang="en-US" sz="1200" dirty="0" err="1">
                <a:solidFill>
                  <a:srgbClr val="000000"/>
                </a:solidFill>
                <a:latin typeface="Montserrat" charset="0"/>
                <a:ea typeface="Montserrat" charset="0"/>
                <a:cs typeface="Montserrat" charset="0"/>
              </a:rPr>
              <a:t>www.emeritus.org</a:t>
            </a:r>
            <a:endParaRPr sz="1200" dirty="0">
              <a:solidFill>
                <a:srgbClr val="000000"/>
              </a:solidFill>
              <a:latin typeface="Montserrat" charset="0"/>
              <a:ea typeface="Montserrat" charset="0"/>
              <a:cs typeface="Montserrat" charset="0"/>
            </a:endParaRPr>
          </a:p>
        </p:txBody>
      </p:sp>
      <p:pic>
        <p:nvPicPr>
          <p:cNvPr id="11" name="Picture 10">
            <a:extLst>
              <a:ext uri="{FF2B5EF4-FFF2-40B4-BE49-F238E27FC236}">
                <a16:creationId xmlns:a16="http://schemas.microsoft.com/office/drawing/2014/main" id="{606DDDE1-3441-4827-97B2-64A0BE2A584A}"/>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09600" y="501558"/>
            <a:ext cx="4502100" cy="1498177"/>
          </a:xfrm>
          <a:prstGeom prst="rect">
            <a:avLst/>
          </a:prstGeom>
        </p:spPr>
      </p:pic>
    </p:spTree>
    <p:extLst>
      <p:ext uri="{BB962C8B-B14F-4D97-AF65-F5344CB8AC3E}">
        <p14:creationId xmlns:p14="http://schemas.microsoft.com/office/powerpoint/2010/main" val="32652794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15"/>
        <p:cNvGrpSpPr/>
        <p:nvPr/>
      </p:nvGrpSpPr>
      <p:grpSpPr>
        <a:xfrm>
          <a:off x="0" y="0"/>
          <a:ext cx="0" cy="0"/>
          <a:chOff x="0" y="0"/>
          <a:chExt cx="0" cy="0"/>
        </a:xfrm>
      </p:grpSpPr>
      <p:sp>
        <p:nvSpPr>
          <p:cNvPr id="16" name="Google Shape;1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29508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9"/>
        <p:cNvGrpSpPr/>
        <p:nvPr/>
      </p:nvGrpSpPr>
      <p:grpSpPr>
        <a:xfrm>
          <a:off x="0" y="0"/>
          <a:ext cx="0" cy="0"/>
          <a:chOff x="0" y="0"/>
          <a:chExt cx="0" cy="0"/>
        </a:xfrm>
      </p:grpSpPr>
      <p:sp>
        <p:nvSpPr>
          <p:cNvPr id="20" name="Google Shape;2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51447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1FFE4D-330F-4B34-ACA8-940E1A44D6F6}"/>
              </a:ext>
            </a:extLst>
          </p:cNvPr>
          <p:cNvSpPr>
            <a:spLocks noGrp="1"/>
          </p:cNvSpPr>
          <p:nvPr>
            <p:ph type="title"/>
          </p:nvPr>
        </p:nvSpPr>
        <p:spPr>
          <a:xfrm>
            <a:off x="701099" y="5714970"/>
            <a:ext cx="8138071" cy="457200"/>
          </a:xfrm>
        </p:spPr>
        <p:txBody>
          <a:bodyPr/>
          <a:lstStyle>
            <a:lvl1pPr>
              <a:defRPr sz="2400">
                <a:solidFill>
                  <a:srgbClr val="00BE6D"/>
                </a:solidFill>
              </a:defRPr>
            </a:lvl1pPr>
          </a:lstStyle>
          <a:p>
            <a:r>
              <a:rPr lang="en-US" dirty="0"/>
              <a:t>Click to edit Master title style</a:t>
            </a:r>
          </a:p>
        </p:txBody>
      </p:sp>
      <p:pic>
        <p:nvPicPr>
          <p:cNvPr id="11" name="Picture 10">
            <a:extLst>
              <a:ext uri="{FF2B5EF4-FFF2-40B4-BE49-F238E27FC236}">
                <a16:creationId xmlns:a16="http://schemas.microsoft.com/office/drawing/2014/main" id="{606DDDE1-3441-4827-97B2-64A0BE2A584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09600" y="501558"/>
            <a:ext cx="4502100" cy="1498177"/>
          </a:xfrm>
          <a:prstGeom prst="rect">
            <a:avLst/>
          </a:prstGeom>
        </p:spPr>
      </p:pic>
    </p:spTree>
    <p:extLst>
      <p:ext uri="{BB962C8B-B14F-4D97-AF65-F5344CB8AC3E}">
        <p14:creationId xmlns:p14="http://schemas.microsoft.com/office/powerpoint/2010/main" val="3474524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A308-D14F-47C4-ACE1-3D9B016A5C8E}"/>
              </a:ext>
            </a:extLst>
          </p:cNvPr>
          <p:cNvSpPr>
            <a:spLocks noGrp="1"/>
          </p:cNvSpPr>
          <p:nvPr>
            <p:ph type="ctrTitle"/>
          </p:nvPr>
        </p:nvSpPr>
        <p:spPr>
          <a:xfrm>
            <a:off x="701099" y="685831"/>
            <a:ext cx="9235339" cy="457194"/>
          </a:xfrm>
        </p:spPr>
        <p:txBody>
          <a:bodyPr vert="horz" lIns="91440" tIns="0" rIns="91440" bIns="0" rtlCol="0" anchor="ctr">
            <a:noAutofit/>
          </a:bodyPr>
          <a:lstStyle>
            <a:lvl1pPr algn="l">
              <a:defRPr lang="en-US">
                <a:solidFill>
                  <a:srgbClr val="231F20"/>
                </a:solidFill>
              </a:defRPr>
            </a:lvl1pPr>
          </a:lstStyle>
          <a:p>
            <a:pPr marL="228600" lvl="0" indent="-228600">
              <a:lnSpc>
                <a:spcPct val="100000"/>
              </a:lnSpc>
              <a:spcBef>
                <a:spcPts val="0"/>
              </a:spcBef>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250215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EE8E4F-F8E9-4E14-A818-445D9C9588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3775" y="6172170"/>
            <a:ext cx="368763" cy="368763"/>
          </a:xfrm>
          <a:prstGeom prst="rect">
            <a:avLst/>
          </a:prstGeom>
        </p:spPr>
      </p:pic>
    </p:spTree>
    <p:extLst>
      <p:ext uri="{BB962C8B-B14F-4D97-AF65-F5344CB8AC3E}">
        <p14:creationId xmlns:p14="http://schemas.microsoft.com/office/powerpoint/2010/main" val="210153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s and Pointer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A308-D14F-47C4-ACE1-3D9B016A5C8E}"/>
              </a:ext>
            </a:extLst>
          </p:cNvPr>
          <p:cNvSpPr>
            <a:spLocks noGrp="1"/>
          </p:cNvSpPr>
          <p:nvPr>
            <p:ph type="ctrTitle"/>
          </p:nvPr>
        </p:nvSpPr>
        <p:spPr>
          <a:xfrm>
            <a:off x="701099" y="685831"/>
            <a:ext cx="9235339" cy="457194"/>
          </a:xfrm>
        </p:spPr>
        <p:txBody>
          <a:bodyPr vert="horz" lIns="91440" tIns="0" rIns="91440" bIns="0" rtlCol="0" anchor="ctr">
            <a:noAutofit/>
          </a:bodyPr>
          <a:lstStyle>
            <a:lvl1pPr algn="l">
              <a:defRPr lang="en-US">
                <a:solidFill>
                  <a:srgbClr val="231F20"/>
                </a:solidFill>
              </a:defRPr>
            </a:lvl1pPr>
          </a:lstStyle>
          <a:p>
            <a:pPr marL="228600" lvl="0" indent="-228600">
              <a:lnSpc>
                <a:spcPct val="100000"/>
              </a:lnSpc>
              <a:spcBef>
                <a:spcPts val="0"/>
              </a:spcBef>
              <a:buFont typeface="Arial" panose="020B0604020202020204" pitchFamily="34" charset="0"/>
            </a:pPr>
            <a:r>
              <a:rPr lang="en-US" dirty="0"/>
              <a:t>Click to edit Master title style</a:t>
            </a:r>
          </a:p>
        </p:txBody>
      </p:sp>
      <p:sp>
        <p:nvSpPr>
          <p:cNvPr id="3" name="Subtitle 2">
            <a:extLst>
              <a:ext uri="{FF2B5EF4-FFF2-40B4-BE49-F238E27FC236}">
                <a16:creationId xmlns:a16="http://schemas.microsoft.com/office/drawing/2014/main" id="{BE256629-3753-4056-A41B-CFA63289D536}"/>
              </a:ext>
            </a:extLst>
          </p:cNvPr>
          <p:cNvSpPr>
            <a:spLocks noGrp="1"/>
          </p:cNvSpPr>
          <p:nvPr>
            <p:ph type="subTitle" idx="1"/>
          </p:nvPr>
        </p:nvSpPr>
        <p:spPr>
          <a:xfrm>
            <a:off x="701099" y="1692961"/>
            <a:ext cx="9235338" cy="364454"/>
          </a:xfrm>
        </p:spPr>
        <p:txBody>
          <a:bodyPr vert="horz" lIns="0" tIns="0" rIns="0" bIns="0" rtlCol="0" anchor="t">
            <a:noAutofit/>
          </a:bodyPr>
          <a:lstStyle>
            <a:lvl1pPr marL="0" indent="0" algn="l">
              <a:buNone/>
              <a:defRPr lang="en-US" sz="2000" i="0" spc="0" baseline="0">
                <a:solidFill>
                  <a:srgbClr val="00BE6D"/>
                </a:solidFill>
                <a:latin typeface="Montserra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nSpc>
                <a:spcPct val="100000"/>
              </a:lnSpc>
              <a:spcBef>
                <a:spcPts val="0"/>
              </a:spcBef>
              <a:buNone/>
            </a:pPr>
            <a:r>
              <a:rPr lang="en-US" sz="2000" b="1" dirty="0">
                <a:solidFill>
                  <a:srgbClr val="00BE6D"/>
                </a:solidFill>
                <a:latin typeface="Montserrat" charset="0"/>
              </a:rPr>
              <a:t>Click to edit Master subtitle style</a:t>
            </a:r>
            <a:endParaRPr lang="en-US" dirty="0"/>
          </a:p>
        </p:txBody>
      </p:sp>
      <p:sp>
        <p:nvSpPr>
          <p:cNvPr id="5" name="Content Placeholder 5">
            <a:extLst>
              <a:ext uri="{FF2B5EF4-FFF2-40B4-BE49-F238E27FC236}">
                <a16:creationId xmlns:a16="http://schemas.microsoft.com/office/drawing/2014/main" id="{26D1F0E6-AAAD-4CEA-8864-60177A65C3BF}"/>
              </a:ext>
            </a:extLst>
          </p:cNvPr>
          <p:cNvSpPr>
            <a:spLocks noGrp="1"/>
          </p:cNvSpPr>
          <p:nvPr>
            <p:ph sz="quarter" idx="15"/>
          </p:nvPr>
        </p:nvSpPr>
        <p:spPr>
          <a:xfrm>
            <a:off x="701099" y="2514610"/>
            <a:ext cx="9235338" cy="2849563"/>
          </a:xfrm>
        </p:spPr>
        <p:txBody>
          <a:bodyPr/>
          <a:lstStyle>
            <a:lvl1pPr>
              <a:defRPr>
                <a:solidFill>
                  <a:srgbClr val="000000"/>
                </a:solidFill>
              </a:defRPr>
            </a:lvl1pPr>
            <a:lvl2pPr>
              <a:defRPr>
                <a:solidFill>
                  <a:srgbClr val="000000"/>
                </a:solidFill>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3592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s and Pointers 2">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E256629-3753-4056-A41B-CFA63289D536}"/>
              </a:ext>
            </a:extLst>
          </p:cNvPr>
          <p:cNvSpPr>
            <a:spLocks noGrp="1"/>
          </p:cNvSpPr>
          <p:nvPr>
            <p:ph type="subTitle" idx="1"/>
          </p:nvPr>
        </p:nvSpPr>
        <p:spPr>
          <a:xfrm>
            <a:off x="701099" y="1692961"/>
            <a:ext cx="4572000" cy="1837338"/>
          </a:xfrm>
        </p:spPr>
        <p:txBody>
          <a:bodyPr vert="horz" lIns="0" tIns="0" rIns="0" bIns="0" rtlCol="0" anchor="t">
            <a:noAutofit/>
          </a:bodyPr>
          <a:lstStyle>
            <a:lvl1pPr marL="0" indent="0" algn="l">
              <a:buNone/>
              <a:defRPr lang="en-US" sz="2000" i="0" spc="0" baseline="0">
                <a:solidFill>
                  <a:srgbClr val="00BE6D"/>
                </a:solidFill>
                <a:latin typeface="Montserra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nSpc>
                <a:spcPct val="100000"/>
              </a:lnSpc>
              <a:spcBef>
                <a:spcPts val="0"/>
              </a:spcBef>
              <a:buNone/>
            </a:pPr>
            <a:r>
              <a:rPr lang="en-US" sz="2000" b="1" dirty="0">
                <a:solidFill>
                  <a:srgbClr val="00BE6D"/>
                </a:solidFill>
                <a:latin typeface="Montserrat" charset="0"/>
              </a:rPr>
              <a:t>Click to edit Master subtitle style</a:t>
            </a:r>
            <a:endParaRPr lang="en-US" dirty="0"/>
          </a:p>
        </p:txBody>
      </p:sp>
      <p:sp>
        <p:nvSpPr>
          <p:cNvPr id="7" name="Text Placeholder 6">
            <a:extLst>
              <a:ext uri="{FF2B5EF4-FFF2-40B4-BE49-F238E27FC236}">
                <a16:creationId xmlns:a16="http://schemas.microsoft.com/office/drawing/2014/main" id="{89DA7244-45C4-4CA0-8544-5748A91BC090}"/>
              </a:ext>
            </a:extLst>
          </p:cNvPr>
          <p:cNvSpPr>
            <a:spLocks noGrp="1"/>
          </p:cNvSpPr>
          <p:nvPr>
            <p:ph type="body" sz="quarter" idx="14"/>
          </p:nvPr>
        </p:nvSpPr>
        <p:spPr>
          <a:xfrm>
            <a:off x="6356596" y="1692960"/>
            <a:ext cx="5129818" cy="4113453"/>
          </a:xfrm>
          <a:prstGeom prst="rect">
            <a:avLst/>
          </a:prstGeom>
        </p:spPr>
        <p:txBody>
          <a:bodyPr lIns="0" tIns="0" rIns="0" bIns="0"/>
          <a:lstStyle>
            <a:lvl1pPr marL="0" indent="0" algn="l">
              <a:lnSpc>
                <a:spcPct val="110000"/>
              </a:lnSpc>
              <a:spcBef>
                <a:spcPts val="0"/>
              </a:spcBef>
              <a:spcAft>
                <a:spcPts val="0"/>
              </a:spcAft>
              <a:buNone/>
              <a:defRPr sz="1400" b="1" baseline="0">
                <a:solidFill>
                  <a:srgbClr val="00BE6D"/>
                </a:solidFill>
                <a:latin typeface="Montserrat" pitchFamily="2" charset="77"/>
              </a:defRPr>
            </a:lvl1pPr>
            <a:lvl2pPr marL="0" indent="0" algn="l">
              <a:lnSpc>
                <a:spcPct val="110000"/>
              </a:lnSpc>
              <a:spcAft>
                <a:spcPts val="2000"/>
              </a:spcAft>
              <a:defRPr>
                <a:solidFill>
                  <a:srgbClr val="000000"/>
                </a:solidFill>
              </a:defRPr>
            </a:lvl2pPr>
            <a:lvl3pPr indent="0" algn="l">
              <a:lnSpc>
                <a:spcPct val="110000"/>
              </a:lnSpc>
              <a:defRPr/>
            </a:lvl3pPr>
          </a:lstStyle>
          <a:p>
            <a:pPr lvl="0"/>
            <a:r>
              <a:rPr lang="en-GB" dirty="0"/>
              <a:t>Click to edit Master text style</a:t>
            </a:r>
          </a:p>
          <a:p>
            <a:pPr lvl="1"/>
            <a:r>
              <a:rPr lang="en-US" sz="1100" dirty="0">
                <a:solidFill>
                  <a:srgbClr val="231F20"/>
                </a:solidFill>
                <a:latin typeface="Montserrat" charset="0"/>
                <a:ea typeface="Montserrat" charset="0"/>
                <a:cs typeface="Montserrat" charset="0"/>
              </a:rPr>
              <a:t>Second level</a:t>
            </a:r>
            <a:endParaRPr lang="en-GB" dirty="0"/>
          </a:p>
        </p:txBody>
      </p:sp>
      <p:sp>
        <p:nvSpPr>
          <p:cNvPr id="17" name="Title 16">
            <a:extLst>
              <a:ext uri="{FF2B5EF4-FFF2-40B4-BE49-F238E27FC236}">
                <a16:creationId xmlns:a16="http://schemas.microsoft.com/office/drawing/2014/main" id="{3C2DCFE6-4E3A-4411-ADB2-707879835124}"/>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8258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and Paragraph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E256629-3753-4056-A41B-CFA63289D536}"/>
              </a:ext>
            </a:extLst>
          </p:cNvPr>
          <p:cNvSpPr>
            <a:spLocks noGrp="1"/>
          </p:cNvSpPr>
          <p:nvPr>
            <p:ph type="subTitle" idx="1"/>
          </p:nvPr>
        </p:nvSpPr>
        <p:spPr>
          <a:xfrm>
            <a:off x="701099" y="1692961"/>
            <a:ext cx="4572000" cy="1837338"/>
          </a:xfrm>
        </p:spPr>
        <p:txBody>
          <a:bodyPr vert="horz" lIns="0" tIns="0" rIns="0" bIns="0" rtlCol="0" anchor="t">
            <a:noAutofit/>
          </a:bodyPr>
          <a:lstStyle>
            <a:lvl1pPr marL="0" indent="0" algn="l">
              <a:buNone/>
              <a:defRPr lang="en-US" sz="2000" i="0" spc="0" baseline="0">
                <a:solidFill>
                  <a:srgbClr val="00BE6D"/>
                </a:solidFill>
                <a:latin typeface="Montserra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nSpc>
                <a:spcPct val="100000"/>
              </a:lnSpc>
              <a:spcBef>
                <a:spcPts val="0"/>
              </a:spcBef>
              <a:buNone/>
            </a:pPr>
            <a:r>
              <a:rPr lang="en-US" dirty="0"/>
              <a:t>Click to edit Master subtitle style</a:t>
            </a:r>
          </a:p>
        </p:txBody>
      </p:sp>
      <p:sp>
        <p:nvSpPr>
          <p:cNvPr id="7" name="Text Placeholder 6">
            <a:extLst>
              <a:ext uri="{FF2B5EF4-FFF2-40B4-BE49-F238E27FC236}">
                <a16:creationId xmlns:a16="http://schemas.microsoft.com/office/drawing/2014/main" id="{89DA7244-45C4-4CA0-8544-5748A91BC090}"/>
              </a:ext>
            </a:extLst>
          </p:cNvPr>
          <p:cNvSpPr>
            <a:spLocks noGrp="1"/>
          </p:cNvSpPr>
          <p:nvPr>
            <p:ph type="body" sz="quarter" idx="14"/>
          </p:nvPr>
        </p:nvSpPr>
        <p:spPr>
          <a:xfrm>
            <a:off x="6356596" y="1692960"/>
            <a:ext cx="5129818" cy="4113453"/>
          </a:xfrm>
          <a:prstGeom prst="rect">
            <a:avLst/>
          </a:prstGeom>
        </p:spPr>
        <p:txBody>
          <a:bodyPr lIns="0" tIns="0" rIns="0" bIns="0"/>
          <a:lstStyle>
            <a:lvl1pPr marL="0" indent="0" algn="just">
              <a:lnSpc>
                <a:spcPct val="124000"/>
              </a:lnSpc>
              <a:spcBef>
                <a:spcPts val="0"/>
              </a:spcBef>
              <a:spcAft>
                <a:spcPts val="2000"/>
              </a:spcAft>
              <a:buNone/>
              <a:defRPr sz="1100" b="0" baseline="0">
                <a:solidFill>
                  <a:srgbClr val="000000"/>
                </a:solidFill>
                <a:latin typeface="Montserrat" pitchFamily="2" charset="77"/>
              </a:defRPr>
            </a:lvl1pPr>
          </a:lstStyle>
          <a:p>
            <a:pPr lvl="0"/>
            <a:r>
              <a:rPr lang="en-GB" dirty="0"/>
              <a:t>Click to edit Master text styles</a:t>
            </a:r>
          </a:p>
        </p:txBody>
      </p:sp>
      <p:sp>
        <p:nvSpPr>
          <p:cNvPr id="19" name="Title 18">
            <a:extLst>
              <a:ext uri="{FF2B5EF4-FFF2-40B4-BE49-F238E27FC236}">
                <a16:creationId xmlns:a16="http://schemas.microsoft.com/office/drawing/2014/main" id="{ED086D1A-C114-45FC-B7CD-48518CAED32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060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Half Page Image Black">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A308-D14F-47C4-ACE1-3D9B016A5C8E}"/>
              </a:ext>
            </a:extLst>
          </p:cNvPr>
          <p:cNvSpPr>
            <a:spLocks noGrp="1"/>
          </p:cNvSpPr>
          <p:nvPr>
            <p:ph type="ctrTitle"/>
          </p:nvPr>
        </p:nvSpPr>
        <p:spPr>
          <a:xfrm>
            <a:off x="701100" y="685831"/>
            <a:ext cx="5029144" cy="457194"/>
          </a:xfrm>
        </p:spPr>
        <p:txBody>
          <a:bodyPr vert="horz" lIns="91440" tIns="0" rIns="91440" bIns="0" rtlCol="0" anchor="ctr">
            <a:noAutofit/>
          </a:bodyPr>
          <a:lstStyle>
            <a:lvl1pPr algn="l">
              <a:defRPr lang="en-US" sz="2400">
                <a:solidFill>
                  <a:srgbClr val="FFFFFF"/>
                </a:solidFill>
              </a:defRPr>
            </a:lvl1pPr>
          </a:lstStyle>
          <a:p>
            <a:pPr marL="228600" lvl="0" indent="-228600">
              <a:lnSpc>
                <a:spcPct val="100000"/>
              </a:lnSpc>
              <a:spcBef>
                <a:spcPts val="0"/>
              </a:spcBef>
              <a:buFont typeface="Arial" panose="020B0604020202020204" pitchFamily="34" charset="0"/>
            </a:pPr>
            <a:r>
              <a:rPr lang="en-US" dirty="0"/>
              <a:t>Click to edit Master title style</a:t>
            </a:r>
          </a:p>
        </p:txBody>
      </p:sp>
      <p:sp>
        <p:nvSpPr>
          <p:cNvPr id="3" name="Subtitle 2">
            <a:extLst>
              <a:ext uri="{FF2B5EF4-FFF2-40B4-BE49-F238E27FC236}">
                <a16:creationId xmlns:a16="http://schemas.microsoft.com/office/drawing/2014/main" id="{BE256629-3753-4056-A41B-CFA63289D536}"/>
              </a:ext>
            </a:extLst>
          </p:cNvPr>
          <p:cNvSpPr>
            <a:spLocks noGrp="1"/>
          </p:cNvSpPr>
          <p:nvPr>
            <p:ph type="subTitle" idx="1"/>
          </p:nvPr>
        </p:nvSpPr>
        <p:spPr>
          <a:xfrm>
            <a:off x="701098" y="1692961"/>
            <a:ext cx="5029145" cy="821649"/>
          </a:xfrm>
        </p:spPr>
        <p:txBody>
          <a:bodyPr vert="horz" lIns="0" tIns="0" rIns="0" bIns="0" rtlCol="0" anchor="t">
            <a:noAutofit/>
          </a:bodyPr>
          <a:lstStyle>
            <a:lvl1pPr marL="0" indent="0" algn="l">
              <a:buNone/>
              <a:defRPr lang="en-US" sz="2000" i="0" spc="0" baseline="0">
                <a:solidFill>
                  <a:srgbClr val="00BE6D"/>
                </a:solidFill>
                <a:latin typeface="Montserra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nSpc>
                <a:spcPct val="100000"/>
              </a:lnSpc>
              <a:spcBef>
                <a:spcPts val="0"/>
              </a:spcBef>
              <a:buNone/>
            </a:pPr>
            <a:r>
              <a:rPr lang="en-US" dirty="0"/>
              <a:t>Click to edit Master subtitle style</a:t>
            </a:r>
          </a:p>
        </p:txBody>
      </p:sp>
      <p:sp>
        <p:nvSpPr>
          <p:cNvPr id="7" name="Text Placeholder 6">
            <a:extLst>
              <a:ext uri="{FF2B5EF4-FFF2-40B4-BE49-F238E27FC236}">
                <a16:creationId xmlns:a16="http://schemas.microsoft.com/office/drawing/2014/main" id="{89DA7244-45C4-4CA0-8544-5748A91BC090}"/>
              </a:ext>
            </a:extLst>
          </p:cNvPr>
          <p:cNvSpPr>
            <a:spLocks noGrp="1"/>
          </p:cNvSpPr>
          <p:nvPr>
            <p:ph type="body" sz="quarter" idx="14"/>
          </p:nvPr>
        </p:nvSpPr>
        <p:spPr>
          <a:xfrm>
            <a:off x="701099" y="3063246"/>
            <a:ext cx="4480512" cy="2651729"/>
          </a:xfrm>
          <a:prstGeom prst="rect">
            <a:avLst/>
          </a:prstGeom>
        </p:spPr>
        <p:txBody>
          <a:bodyPr lIns="0" tIns="0" rIns="0" bIns="0"/>
          <a:lstStyle>
            <a:lvl1pPr marL="137160" indent="-137160" algn="just">
              <a:lnSpc>
                <a:spcPct val="124000"/>
              </a:lnSpc>
              <a:spcBef>
                <a:spcPts val="0"/>
              </a:spcBef>
              <a:spcAft>
                <a:spcPts val="1000"/>
              </a:spcAft>
              <a:buClr>
                <a:srgbClr val="FFFFFF"/>
              </a:buClr>
              <a:buFont typeface="Montserrat" panose="00000500000000000000" pitchFamily="2" charset="0"/>
              <a:buChar char="‐"/>
              <a:defRPr sz="1400" b="1" spc="0" baseline="0">
                <a:solidFill>
                  <a:srgbClr val="FFFFFF"/>
                </a:solidFill>
                <a:latin typeface="Montserrat" pitchFamily="2" charset="77"/>
              </a:defRPr>
            </a:lvl1pPr>
          </a:lstStyle>
          <a:p>
            <a:pPr lvl="0"/>
            <a:r>
              <a:rPr lang="en-GB" dirty="0"/>
              <a:t>Click to edit Master text styles</a:t>
            </a:r>
          </a:p>
        </p:txBody>
      </p:sp>
      <p:pic>
        <p:nvPicPr>
          <p:cNvPr id="8" name="Picture 7">
            <a:extLst>
              <a:ext uri="{FF2B5EF4-FFF2-40B4-BE49-F238E27FC236}">
                <a16:creationId xmlns:a16="http://schemas.microsoft.com/office/drawing/2014/main" id="{AACD0CD4-A35F-4BCD-8CBE-B4EF3B4EA2F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23775" y="6172170"/>
            <a:ext cx="368763" cy="368763"/>
          </a:xfrm>
          <a:prstGeom prst="rect">
            <a:avLst/>
          </a:prstGeom>
        </p:spPr>
      </p:pic>
      <p:grpSp>
        <p:nvGrpSpPr>
          <p:cNvPr id="9" name="Group 8">
            <a:extLst>
              <a:ext uri="{FF2B5EF4-FFF2-40B4-BE49-F238E27FC236}">
                <a16:creationId xmlns:a16="http://schemas.microsoft.com/office/drawing/2014/main" id="{C0396112-C6A7-4BE3-AE12-969497D6B52C}"/>
              </a:ext>
            </a:extLst>
          </p:cNvPr>
          <p:cNvGrpSpPr/>
          <p:nvPr userDrawn="1"/>
        </p:nvGrpSpPr>
        <p:grpSpPr>
          <a:xfrm>
            <a:off x="426782" y="502300"/>
            <a:ext cx="182878" cy="183530"/>
            <a:chOff x="1524050" y="320074"/>
            <a:chExt cx="182878" cy="183530"/>
          </a:xfrm>
        </p:grpSpPr>
        <p:cxnSp>
          <p:nvCxnSpPr>
            <p:cNvPr id="10" name="Straight Connector 9">
              <a:extLst>
                <a:ext uri="{FF2B5EF4-FFF2-40B4-BE49-F238E27FC236}">
                  <a16:creationId xmlns:a16="http://schemas.microsoft.com/office/drawing/2014/main" id="{C4D913F3-CD67-47B4-B609-DEBFC649A888}"/>
                </a:ext>
              </a:extLst>
            </p:cNvPr>
            <p:cNvCxnSpPr>
              <a:cxnSpLocks/>
            </p:cNvCxnSpPr>
            <p:nvPr userDrawn="1"/>
          </p:nvCxnSpPr>
          <p:spPr>
            <a:xfrm>
              <a:off x="1524050" y="320074"/>
              <a:ext cx="182878" cy="0"/>
            </a:xfrm>
            <a:prstGeom prst="line">
              <a:avLst/>
            </a:prstGeom>
            <a:ln w="38100" cap="sq">
              <a:solidFill>
                <a:srgbClr val="00BE6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7B0E39D-F5F1-4C4E-8B2A-14A5A9B2DA56}"/>
                </a:ext>
              </a:extLst>
            </p:cNvPr>
            <p:cNvCxnSpPr>
              <a:cxnSpLocks/>
            </p:cNvCxnSpPr>
            <p:nvPr userDrawn="1"/>
          </p:nvCxnSpPr>
          <p:spPr>
            <a:xfrm flipV="1">
              <a:off x="1524050" y="320074"/>
              <a:ext cx="0" cy="183530"/>
            </a:xfrm>
            <a:prstGeom prst="line">
              <a:avLst/>
            </a:prstGeom>
            <a:ln w="38100" cap="sq">
              <a:solidFill>
                <a:srgbClr val="00BE6D"/>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C89458FB-50BF-42AA-8990-38FEDED0DE58}"/>
              </a:ext>
            </a:extLst>
          </p:cNvPr>
          <p:cNvCxnSpPr>
            <a:cxnSpLocks/>
          </p:cNvCxnSpPr>
          <p:nvPr userDrawn="1"/>
        </p:nvCxnSpPr>
        <p:spPr>
          <a:xfrm>
            <a:off x="701098" y="1325903"/>
            <a:ext cx="5029146" cy="0"/>
          </a:xfrm>
          <a:prstGeom prst="line">
            <a:avLst/>
          </a:prstGeom>
          <a:ln w="3175">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DC8DEC8C-A81D-4184-A09C-FD5E449AE6BB}"/>
              </a:ext>
            </a:extLst>
          </p:cNvPr>
          <p:cNvSpPr>
            <a:spLocks noGrp="1"/>
          </p:cNvSpPr>
          <p:nvPr>
            <p:ph type="pic" sz="quarter" idx="18"/>
          </p:nvPr>
        </p:nvSpPr>
        <p:spPr>
          <a:xfrm>
            <a:off x="6096000" y="0"/>
            <a:ext cx="6095999" cy="6858000"/>
          </a:xfrm>
          <a:solidFill>
            <a:schemeClr val="bg1">
              <a:lumMod val="95000"/>
            </a:schemeClr>
          </a:solidFill>
        </p:spPr>
        <p:txBody>
          <a:bodyPr anchor="ctr"/>
          <a:lstStyle>
            <a:lvl1pPr algn="ctr">
              <a:buNone/>
              <a:defRPr sz="1200" b="0" cap="all" baseline="0">
                <a:solidFill>
                  <a:srgbClr val="000000"/>
                </a:solidFill>
              </a:defRPr>
            </a:lvl1pPr>
          </a:lstStyle>
          <a:p>
            <a:endParaRPr lang="en-US"/>
          </a:p>
        </p:txBody>
      </p:sp>
    </p:spTree>
    <p:extLst>
      <p:ext uri="{BB962C8B-B14F-4D97-AF65-F5344CB8AC3E}">
        <p14:creationId xmlns:p14="http://schemas.microsoft.com/office/powerpoint/2010/main" val="1538569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Half Page Image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A308-D14F-47C4-ACE1-3D9B016A5C8E}"/>
              </a:ext>
            </a:extLst>
          </p:cNvPr>
          <p:cNvSpPr>
            <a:spLocks noGrp="1"/>
          </p:cNvSpPr>
          <p:nvPr>
            <p:ph type="ctrTitle"/>
          </p:nvPr>
        </p:nvSpPr>
        <p:spPr>
          <a:xfrm>
            <a:off x="701100" y="685831"/>
            <a:ext cx="5029144" cy="457194"/>
          </a:xfrm>
        </p:spPr>
        <p:txBody>
          <a:bodyPr vert="horz" lIns="91440" tIns="0" rIns="91440" bIns="0" rtlCol="0" anchor="ctr">
            <a:noAutofit/>
          </a:bodyPr>
          <a:lstStyle>
            <a:lvl1pPr algn="l">
              <a:defRPr lang="en-US" sz="2400">
                <a:solidFill>
                  <a:srgbClr val="231F20"/>
                </a:solidFill>
              </a:defRPr>
            </a:lvl1pPr>
          </a:lstStyle>
          <a:p>
            <a:pPr marL="228600" lvl="0" indent="-228600">
              <a:lnSpc>
                <a:spcPct val="100000"/>
              </a:lnSpc>
              <a:spcBef>
                <a:spcPts val="0"/>
              </a:spcBef>
              <a:buFont typeface="Arial" panose="020B0604020202020204" pitchFamily="34" charset="0"/>
            </a:pPr>
            <a:r>
              <a:rPr lang="en-US" dirty="0"/>
              <a:t>Click to edit Master title style</a:t>
            </a:r>
          </a:p>
        </p:txBody>
      </p:sp>
      <p:sp>
        <p:nvSpPr>
          <p:cNvPr id="3" name="Subtitle 2">
            <a:extLst>
              <a:ext uri="{FF2B5EF4-FFF2-40B4-BE49-F238E27FC236}">
                <a16:creationId xmlns:a16="http://schemas.microsoft.com/office/drawing/2014/main" id="{BE256629-3753-4056-A41B-CFA63289D536}"/>
              </a:ext>
            </a:extLst>
          </p:cNvPr>
          <p:cNvSpPr>
            <a:spLocks noGrp="1"/>
          </p:cNvSpPr>
          <p:nvPr>
            <p:ph type="subTitle" idx="1"/>
          </p:nvPr>
        </p:nvSpPr>
        <p:spPr>
          <a:xfrm>
            <a:off x="701098" y="1692961"/>
            <a:ext cx="5029145" cy="821649"/>
          </a:xfrm>
        </p:spPr>
        <p:txBody>
          <a:bodyPr vert="horz" lIns="0" tIns="0" rIns="0" bIns="0" rtlCol="0" anchor="t">
            <a:noAutofit/>
          </a:bodyPr>
          <a:lstStyle>
            <a:lvl1pPr marL="0" indent="0" algn="l">
              <a:buNone/>
              <a:defRPr lang="en-US" sz="2000" i="0" spc="0" baseline="0">
                <a:solidFill>
                  <a:srgbClr val="00BE6D"/>
                </a:solidFill>
                <a:latin typeface="Montserra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nSpc>
                <a:spcPct val="100000"/>
              </a:lnSpc>
              <a:spcBef>
                <a:spcPts val="0"/>
              </a:spcBef>
              <a:buNone/>
            </a:pPr>
            <a:r>
              <a:rPr lang="en-US" dirty="0"/>
              <a:t>Click to edit Master subtitle style</a:t>
            </a:r>
          </a:p>
        </p:txBody>
      </p:sp>
      <p:sp>
        <p:nvSpPr>
          <p:cNvPr id="7" name="Text Placeholder 6">
            <a:extLst>
              <a:ext uri="{FF2B5EF4-FFF2-40B4-BE49-F238E27FC236}">
                <a16:creationId xmlns:a16="http://schemas.microsoft.com/office/drawing/2014/main" id="{89DA7244-45C4-4CA0-8544-5748A91BC090}"/>
              </a:ext>
            </a:extLst>
          </p:cNvPr>
          <p:cNvSpPr>
            <a:spLocks noGrp="1"/>
          </p:cNvSpPr>
          <p:nvPr>
            <p:ph type="body" sz="quarter" idx="14"/>
          </p:nvPr>
        </p:nvSpPr>
        <p:spPr>
          <a:xfrm>
            <a:off x="701098" y="3063247"/>
            <a:ext cx="5029145" cy="2194534"/>
          </a:xfrm>
          <a:prstGeom prst="rect">
            <a:avLst/>
          </a:prstGeom>
        </p:spPr>
        <p:txBody>
          <a:bodyPr lIns="0" tIns="0" rIns="0" bIns="0"/>
          <a:lstStyle>
            <a:lvl1pPr marL="0" indent="0" algn="just">
              <a:lnSpc>
                <a:spcPct val="124000"/>
              </a:lnSpc>
              <a:spcBef>
                <a:spcPts val="0"/>
              </a:spcBef>
              <a:spcAft>
                <a:spcPts val="2000"/>
              </a:spcAft>
              <a:buNone/>
              <a:defRPr sz="1100" b="0" baseline="0">
                <a:solidFill>
                  <a:srgbClr val="000000"/>
                </a:solidFill>
                <a:latin typeface="Montserrat" pitchFamily="2" charset="77"/>
              </a:defRPr>
            </a:lvl1pPr>
          </a:lstStyle>
          <a:p>
            <a:pPr lvl="0"/>
            <a:r>
              <a:rPr lang="en-GB" dirty="0"/>
              <a:t>Click to edit Master text styles</a:t>
            </a:r>
          </a:p>
        </p:txBody>
      </p:sp>
      <p:pic>
        <p:nvPicPr>
          <p:cNvPr id="8" name="Picture 7">
            <a:extLst>
              <a:ext uri="{FF2B5EF4-FFF2-40B4-BE49-F238E27FC236}">
                <a16:creationId xmlns:a16="http://schemas.microsoft.com/office/drawing/2014/main" id="{AACD0CD4-A35F-4BCD-8CBE-B4EF3B4EA2F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3775" y="6172170"/>
            <a:ext cx="368763" cy="368763"/>
          </a:xfrm>
          <a:prstGeom prst="rect">
            <a:avLst/>
          </a:prstGeom>
        </p:spPr>
      </p:pic>
      <p:grpSp>
        <p:nvGrpSpPr>
          <p:cNvPr id="9" name="Group 8">
            <a:extLst>
              <a:ext uri="{FF2B5EF4-FFF2-40B4-BE49-F238E27FC236}">
                <a16:creationId xmlns:a16="http://schemas.microsoft.com/office/drawing/2014/main" id="{C0396112-C6A7-4BE3-AE12-969497D6B52C}"/>
              </a:ext>
            </a:extLst>
          </p:cNvPr>
          <p:cNvGrpSpPr/>
          <p:nvPr userDrawn="1"/>
        </p:nvGrpSpPr>
        <p:grpSpPr>
          <a:xfrm>
            <a:off x="426782" y="502300"/>
            <a:ext cx="182878" cy="183530"/>
            <a:chOff x="1524050" y="320074"/>
            <a:chExt cx="182878" cy="183530"/>
          </a:xfrm>
        </p:grpSpPr>
        <p:cxnSp>
          <p:nvCxnSpPr>
            <p:cNvPr id="10" name="Straight Connector 9">
              <a:extLst>
                <a:ext uri="{FF2B5EF4-FFF2-40B4-BE49-F238E27FC236}">
                  <a16:creationId xmlns:a16="http://schemas.microsoft.com/office/drawing/2014/main" id="{C4D913F3-CD67-47B4-B609-DEBFC649A888}"/>
                </a:ext>
              </a:extLst>
            </p:cNvPr>
            <p:cNvCxnSpPr>
              <a:cxnSpLocks/>
            </p:cNvCxnSpPr>
            <p:nvPr userDrawn="1"/>
          </p:nvCxnSpPr>
          <p:spPr>
            <a:xfrm>
              <a:off x="1524050" y="320074"/>
              <a:ext cx="182878" cy="0"/>
            </a:xfrm>
            <a:prstGeom prst="line">
              <a:avLst/>
            </a:prstGeom>
            <a:ln w="38100" cap="sq">
              <a:solidFill>
                <a:srgbClr val="00BE6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7B0E39D-F5F1-4C4E-8B2A-14A5A9B2DA56}"/>
                </a:ext>
              </a:extLst>
            </p:cNvPr>
            <p:cNvCxnSpPr>
              <a:cxnSpLocks/>
            </p:cNvCxnSpPr>
            <p:nvPr userDrawn="1"/>
          </p:nvCxnSpPr>
          <p:spPr>
            <a:xfrm flipV="1">
              <a:off x="1524050" y="320074"/>
              <a:ext cx="0" cy="183530"/>
            </a:xfrm>
            <a:prstGeom prst="line">
              <a:avLst/>
            </a:prstGeom>
            <a:ln w="38100" cap="sq">
              <a:solidFill>
                <a:srgbClr val="00BE6D"/>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C89458FB-50BF-42AA-8990-38FEDED0DE58}"/>
              </a:ext>
            </a:extLst>
          </p:cNvPr>
          <p:cNvCxnSpPr>
            <a:cxnSpLocks/>
          </p:cNvCxnSpPr>
          <p:nvPr userDrawn="1"/>
        </p:nvCxnSpPr>
        <p:spPr>
          <a:xfrm>
            <a:off x="701098" y="1325903"/>
            <a:ext cx="5029146" cy="0"/>
          </a:xfrm>
          <a:prstGeom prst="line">
            <a:avLst/>
          </a:prstGeom>
          <a:ln w="3175">
            <a:solidFill>
              <a:srgbClr val="231F20"/>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DC8DEC8C-A81D-4184-A09C-FD5E449AE6BB}"/>
              </a:ext>
            </a:extLst>
          </p:cNvPr>
          <p:cNvSpPr>
            <a:spLocks noGrp="1"/>
          </p:cNvSpPr>
          <p:nvPr>
            <p:ph type="pic" sz="quarter" idx="18"/>
          </p:nvPr>
        </p:nvSpPr>
        <p:spPr>
          <a:xfrm>
            <a:off x="6096000" y="0"/>
            <a:ext cx="6095999" cy="6858000"/>
          </a:xfrm>
          <a:solidFill>
            <a:schemeClr val="bg1">
              <a:lumMod val="95000"/>
            </a:schemeClr>
          </a:solidFill>
        </p:spPr>
        <p:txBody>
          <a:bodyPr anchor="ctr"/>
          <a:lstStyle>
            <a:lvl1pPr algn="ctr">
              <a:buNone/>
              <a:defRPr sz="1200" b="0" cap="all" baseline="0">
                <a:solidFill>
                  <a:srgbClr val="000000"/>
                </a:solidFill>
              </a:defRPr>
            </a:lvl1pPr>
          </a:lstStyle>
          <a:p>
            <a:endParaRPr lang="en-US"/>
          </a:p>
        </p:txBody>
      </p:sp>
    </p:spTree>
    <p:extLst>
      <p:ext uri="{BB962C8B-B14F-4D97-AF65-F5344CB8AC3E}">
        <p14:creationId xmlns:p14="http://schemas.microsoft.com/office/powerpoint/2010/main" val="1414383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480CCCB-A62E-9445-8634-19B8EA969782}"/>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423775" y="6172170"/>
            <a:ext cx="368763" cy="368763"/>
          </a:xfrm>
          <a:prstGeom prst="rect">
            <a:avLst/>
          </a:prstGeom>
        </p:spPr>
      </p:pic>
      <p:grpSp>
        <p:nvGrpSpPr>
          <p:cNvPr id="7" name="Group 6">
            <a:extLst>
              <a:ext uri="{FF2B5EF4-FFF2-40B4-BE49-F238E27FC236}">
                <a16:creationId xmlns:a16="http://schemas.microsoft.com/office/drawing/2014/main" id="{5866B4FD-74E8-419F-8E6A-45EFA3BE2ED6}"/>
              </a:ext>
            </a:extLst>
          </p:cNvPr>
          <p:cNvGrpSpPr/>
          <p:nvPr userDrawn="1"/>
        </p:nvGrpSpPr>
        <p:grpSpPr>
          <a:xfrm>
            <a:off x="426782" y="502300"/>
            <a:ext cx="182878" cy="183530"/>
            <a:chOff x="1524050" y="320074"/>
            <a:chExt cx="182878" cy="183530"/>
          </a:xfrm>
        </p:grpSpPr>
        <p:cxnSp>
          <p:nvCxnSpPr>
            <p:cNvPr id="8" name="Straight Connector 7">
              <a:extLst>
                <a:ext uri="{FF2B5EF4-FFF2-40B4-BE49-F238E27FC236}">
                  <a16:creationId xmlns:a16="http://schemas.microsoft.com/office/drawing/2014/main" id="{6E2426BB-5402-47CB-B18B-EB7A18E34B49}"/>
                </a:ext>
              </a:extLst>
            </p:cNvPr>
            <p:cNvCxnSpPr>
              <a:cxnSpLocks/>
            </p:cNvCxnSpPr>
            <p:nvPr userDrawn="1"/>
          </p:nvCxnSpPr>
          <p:spPr>
            <a:xfrm>
              <a:off x="1524050" y="320074"/>
              <a:ext cx="182878" cy="0"/>
            </a:xfrm>
            <a:prstGeom prst="line">
              <a:avLst/>
            </a:prstGeom>
            <a:ln w="38100" cap="sq">
              <a:solidFill>
                <a:srgbClr val="00BE6D"/>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3C5FACC-32D3-42C6-8A2A-1CF09CBAD1BF}"/>
                </a:ext>
              </a:extLst>
            </p:cNvPr>
            <p:cNvCxnSpPr>
              <a:cxnSpLocks/>
            </p:cNvCxnSpPr>
            <p:nvPr userDrawn="1"/>
          </p:nvCxnSpPr>
          <p:spPr>
            <a:xfrm flipV="1">
              <a:off x="1524050" y="320074"/>
              <a:ext cx="0" cy="183530"/>
            </a:xfrm>
            <a:prstGeom prst="line">
              <a:avLst/>
            </a:prstGeom>
            <a:ln w="38100" cap="sq">
              <a:solidFill>
                <a:srgbClr val="00BE6D"/>
              </a:solidFill>
            </a:ln>
          </p:spPr>
          <p:style>
            <a:lnRef idx="1">
              <a:schemeClr val="accent1"/>
            </a:lnRef>
            <a:fillRef idx="0">
              <a:schemeClr val="accent1"/>
            </a:fillRef>
            <a:effectRef idx="0">
              <a:schemeClr val="accent1"/>
            </a:effectRef>
            <a:fontRef idx="minor">
              <a:schemeClr val="tx1"/>
            </a:fontRef>
          </p:style>
        </p:cxnSp>
      </p:grpSp>
      <p:cxnSp>
        <p:nvCxnSpPr>
          <p:cNvPr id="3" name="Straight Connector 2">
            <a:extLst>
              <a:ext uri="{FF2B5EF4-FFF2-40B4-BE49-F238E27FC236}">
                <a16:creationId xmlns:a16="http://schemas.microsoft.com/office/drawing/2014/main" id="{C636E56E-DEFE-422C-9CFF-2AC0EF7650CC}"/>
              </a:ext>
            </a:extLst>
          </p:cNvPr>
          <p:cNvCxnSpPr>
            <a:cxnSpLocks/>
          </p:cNvCxnSpPr>
          <p:nvPr userDrawn="1"/>
        </p:nvCxnSpPr>
        <p:spPr>
          <a:xfrm>
            <a:off x="701098" y="1325903"/>
            <a:ext cx="10789920" cy="0"/>
          </a:xfrm>
          <a:prstGeom prst="line">
            <a:avLst/>
          </a:prstGeom>
          <a:ln w="3175">
            <a:solidFill>
              <a:srgbClr val="231F2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1CD77317-A568-4B95-8E30-4EDB7302E448}"/>
              </a:ext>
            </a:extLst>
          </p:cNvPr>
          <p:cNvSpPr>
            <a:spLocks noGrp="1"/>
          </p:cNvSpPr>
          <p:nvPr>
            <p:ph type="title"/>
          </p:nvPr>
        </p:nvSpPr>
        <p:spPr>
          <a:xfrm>
            <a:off x="700983" y="685830"/>
            <a:ext cx="9326894" cy="457200"/>
          </a:xfrm>
          <a:prstGeom prst="rect">
            <a:avLst/>
          </a:prstGeom>
        </p:spPr>
        <p:txBody>
          <a:bodyPr vert="horz" lIns="91440" tIns="0" rIns="91440" bIns="0" rtlCol="0" anchor="ctr">
            <a:noAutofit/>
          </a:bodyPr>
          <a:lstStyle/>
          <a:p>
            <a:pPr marL="228600" lvl="0" indent="-228600">
              <a:lnSpc>
                <a:spcPct val="100000"/>
              </a:lnSpc>
              <a:spcBef>
                <a:spcPts val="0"/>
              </a:spcBef>
              <a:buFont typeface="Arial" panose="020B0604020202020204" pitchFamily="34" charset="0"/>
            </a:pPr>
            <a:r>
              <a:rPr lang="en-US" dirty="0"/>
              <a:t>Click to edit Master title style</a:t>
            </a:r>
          </a:p>
        </p:txBody>
      </p:sp>
      <p:sp>
        <p:nvSpPr>
          <p:cNvPr id="4" name="Text Placeholder 3">
            <a:extLst>
              <a:ext uri="{FF2B5EF4-FFF2-40B4-BE49-F238E27FC236}">
                <a16:creationId xmlns:a16="http://schemas.microsoft.com/office/drawing/2014/main" id="{F3A6F262-CD67-49FA-8B17-9A15E803435D}"/>
              </a:ext>
            </a:extLst>
          </p:cNvPr>
          <p:cNvSpPr>
            <a:spLocks noGrp="1"/>
          </p:cNvSpPr>
          <p:nvPr>
            <p:ph type="body" idx="1"/>
          </p:nvPr>
        </p:nvSpPr>
        <p:spPr>
          <a:xfrm>
            <a:off x="609660" y="1600225"/>
            <a:ext cx="9418217" cy="4576738"/>
          </a:xfrm>
          <a:prstGeom prst="rect">
            <a:avLst/>
          </a:prstGeom>
        </p:spPr>
        <p:txBody>
          <a:bodyPr vert="horz" lIns="91440" tIns="91440" rIns="91440" bIns="91440" rtlCol="0">
            <a:noAutofit/>
          </a:bodyPr>
          <a:lstStyle/>
          <a:p>
            <a:pPr lvl="0"/>
            <a:r>
              <a:rPr lang="en-US" dirty="0"/>
              <a:t>Click to edit Master text styles</a:t>
            </a:r>
          </a:p>
          <a:p>
            <a:pPr lvl="1"/>
            <a:r>
              <a:rPr lang="en-US" dirty="0"/>
              <a:t>Second level</a:t>
            </a:r>
          </a:p>
        </p:txBody>
      </p:sp>
      <p:sp>
        <p:nvSpPr>
          <p:cNvPr id="6" name="Footer Placeholder 5">
            <a:extLst>
              <a:ext uri="{FF2B5EF4-FFF2-40B4-BE49-F238E27FC236}">
                <a16:creationId xmlns:a16="http://schemas.microsoft.com/office/drawing/2014/main" id="{FD6BDE65-696E-4D16-93B1-09F5E24587A8}"/>
              </a:ext>
            </a:extLst>
          </p:cNvPr>
          <p:cNvSpPr>
            <a:spLocks noGrp="1"/>
          </p:cNvSpPr>
          <p:nvPr>
            <p:ph type="ftr" sz="quarter" idx="3"/>
          </p:nvPr>
        </p:nvSpPr>
        <p:spPr>
          <a:xfrm>
            <a:off x="7924780" y="6353386"/>
            <a:ext cx="3200366" cy="184524"/>
          </a:xfrm>
          <a:prstGeom prst="rect">
            <a:avLst/>
          </a:prstGeom>
        </p:spPr>
        <p:txBody>
          <a:bodyPr vert="horz" lIns="0" tIns="0" rIns="0" bIns="0" rtlCol="0" anchor="ctr"/>
          <a:lstStyle>
            <a:lvl1pPr algn="ctr">
              <a:defRPr lang="en-US" sz="1100" b="0" dirty="0">
                <a:solidFill>
                  <a:srgbClr val="00BE6D"/>
                </a:solidFill>
                <a:latin typeface="Montserrat" panose="00000500000000000000" pitchFamily="2" charset="0"/>
              </a:defRPr>
            </a:lvl1pPr>
          </a:lstStyle>
          <a:p>
            <a:pPr algn="r"/>
            <a:r>
              <a:rPr lang="en-US" dirty="0"/>
              <a:t>Footer Line</a:t>
            </a:r>
            <a:endParaRPr lang="en-US" b="1" dirty="0"/>
          </a:p>
        </p:txBody>
      </p:sp>
      <p:sp>
        <p:nvSpPr>
          <p:cNvPr id="12" name="Date Placeholder 11">
            <a:extLst>
              <a:ext uri="{FF2B5EF4-FFF2-40B4-BE49-F238E27FC236}">
                <a16:creationId xmlns:a16="http://schemas.microsoft.com/office/drawing/2014/main" id="{89851605-7F6A-4018-938B-2BD7FB3304C5}"/>
              </a:ext>
            </a:extLst>
          </p:cNvPr>
          <p:cNvSpPr>
            <a:spLocks noGrp="1"/>
          </p:cNvSpPr>
          <p:nvPr>
            <p:ph type="dt" sz="half" idx="2"/>
          </p:nvPr>
        </p:nvSpPr>
        <p:spPr>
          <a:xfrm>
            <a:off x="11442959" y="135561"/>
            <a:ext cx="640073" cy="184524"/>
          </a:xfrm>
          <a:prstGeom prst="rect">
            <a:avLst/>
          </a:prstGeom>
          <a:solidFill>
            <a:srgbClr val="00BE6D"/>
          </a:solidFill>
        </p:spPr>
        <p:txBody>
          <a:bodyPr vert="horz" lIns="91440" tIns="91440" rIns="91440" bIns="91440" rtlCol="0" anchor="ctr"/>
          <a:lstStyle>
            <a:lvl1pPr algn="ctr">
              <a:defRPr lang="en-US" sz="800" b="0" cap="all" spc="100" baseline="0" smtClean="0">
                <a:solidFill>
                  <a:srgbClr val="FFFFFF"/>
                </a:solidFill>
                <a:latin typeface="Montserrat" panose="00000500000000000000" pitchFamily="2" charset="0"/>
              </a:defRPr>
            </a:lvl1pPr>
          </a:lstStyle>
          <a:p>
            <a:r>
              <a:rPr lang="en-US" dirty="0"/>
              <a:t>Jan-21</a:t>
            </a:r>
          </a:p>
        </p:txBody>
      </p:sp>
      <p:sp>
        <p:nvSpPr>
          <p:cNvPr id="13" name="Slide Number Placeholder 12">
            <a:extLst>
              <a:ext uri="{FF2B5EF4-FFF2-40B4-BE49-F238E27FC236}">
                <a16:creationId xmlns:a16="http://schemas.microsoft.com/office/drawing/2014/main" id="{C8C0C1E0-CBFA-4B4C-8742-EFF277A0E387}"/>
              </a:ext>
            </a:extLst>
          </p:cNvPr>
          <p:cNvSpPr>
            <a:spLocks noGrp="1"/>
          </p:cNvSpPr>
          <p:nvPr>
            <p:ph type="sldNum" sz="quarter" idx="4"/>
          </p:nvPr>
        </p:nvSpPr>
        <p:spPr>
          <a:xfrm>
            <a:off x="11216585" y="6353382"/>
            <a:ext cx="365786" cy="184533"/>
          </a:xfrm>
          <a:prstGeom prst="rect">
            <a:avLst/>
          </a:prstGeom>
        </p:spPr>
        <p:txBody>
          <a:bodyPr vert="horz" lIns="0" tIns="0" rIns="0" bIns="0" rtlCol="0" anchor="ctr"/>
          <a:lstStyle>
            <a:lvl1pPr algn="r">
              <a:defRPr lang="en-US" sz="1100" b="1" smtClean="0">
                <a:solidFill>
                  <a:srgbClr val="000000"/>
                </a:solidFill>
                <a:latin typeface="Montserrat" panose="00000500000000000000" pitchFamily="2" charset="0"/>
              </a:defRPr>
            </a:lvl1pPr>
          </a:lstStyle>
          <a:p>
            <a:fld id="{8E620370-C621-4261-9B3E-A148FC4303D2}" type="slidenum">
              <a:rPr lang="en-US" smtClean="0"/>
              <a:pPr/>
              <a:t>‹#›</a:t>
            </a:fld>
            <a:endParaRPr lang="en-US" dirty="0"/>
          </a:p>
        </p:txBody>
      </p:sp>
    </p:spTree>
    <p:extLst>
      <p:ext uri="{BB962C8B-B14F-4D97-AF65-F5344CB8AC3E}">
        <p14:creationId xmlns:p14="http://schemas.microsoft.com/office/powerpoint/2010/main" val="368975534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748" r:id="rId3"/>
    <p:sldLayoutId id="2147483749" r:id="rId4"/>
    <p:sldLayoutId id="2147483747" r:id="rId5"/>
    <p:sldLayoutId id="2147483712" r:id="rId6"/>
    <p:sldLayoutId id="2147483701" r:id="rId7"/>
    <p:sldLayoutId id="2147483714" r:id="rId8"/>
    <p:sldLayoutId id="2147483713" r:id="rId9"/>
    <p:sldLayoutId id="2147483715" r:id="rId10"/>
    <p:sldLayoutId id="2147483717" r:id="rId11"/>
    <p:sldLayoutId id="2147483718" r:id="rId12"/>
    <p:sldLayoutId id="2147483722" r:id="rId13"/>
    <p:sldLayoutId id="2147483723" r:id="rId14"/>
    <p:sldLayoutId id="2147483676" r:id="rId15"/>
    <p:sldLayoutId id="2147483742" r:id="rId16"/>
    <p:sldLayoutId id="2147483743" r:id="rId17"/>
    <p:sldLayoutId id="2147483750" r:id="rId18"/>
    <p:sldLayoutId id="2147483751" r:id="rId19"/>
  </p:sldLayoutIdLst>
  <p:txStyles>
    <p:titleStyle>
      <a:lvl1pPr algn="l" defTabSz="914400" rtl="0" eaLnBrk="1" latinLnBrk="0" hangingPunct="1">
        <a:lnSpc>
          <a:spcPct val="90000"/>
        </a:lnSpc>
        <a:spcBef>
          <a:spcPct val="0"/>
        </a:spcBef>
        <a:buNone/>
        <a:defRPr lang="en-US" sz="2800" b="1" i="0" kern="1200" baseline="0" smtClean="0">
          <a:solidFill>
            <a:srgbClr val="000000"/>
          </a:solidFill>
          <a:latin typeface="Montserrat" pitchFamily="2" charset="77"/>
          <a:ea typeface="+mn-ea"/>
          <a:cs typeface="+mn-cs"/>
        </a:defRPr>
      </a:lvl1pPr>
    </p:titleStyle>
    <p:bodyStyle>
      <a:lvl1pPr marL="228600" indent="-228600" algn="l" defTabSz="914400" rtl="0" eaLnBrk="1" latinLnBrk="0" hangingPunct="1">
        <a:lnSpc>
          <a:spcPct val="110000"/>
        </a:lnSpc>
        <a:spcBef>
          <a:spcPts val="1000"/>
        </a:spcBef>
        <a:buClr>
          <a:srgbClr val="00BE6D"/>
        </a:buClr>
        <a:buFont typeface="Montserrat" panose="00000500000000000000" pitchFamily="2" charset="0"/>
        <a:buChar char="‐"/>
        <a:defRPr sz="1400" b="1" kern="1200" spc="100" baseline="0">
          <a:solidFill>
            <a:srgbClr val="000000"/>
          </a:solidFill>
          <a:latin typeface="Montserrat" panose="00000500000000000000" pitchFamily="2" charset="0"/>
          <a:ea typeface="+mn-ea"/>
          <a:cs typeface="+mn-cs"/>
        </a:defRPr>
      </a:lvl1pPr>
      <a:lvl2pPr marL="228600" indent="0" algn="l" defTabSz="914400" rtl="0" eaLnBrk="1" latinLnBrk="0" hangingPunct="1">
        <a:lnSpc>
          <a:spcPct val="110000"/>
        </a:lnSpc>
        <a:spcBef>
          <a:spcPts val="0"/>
        </a:spcBef>
        <a:spcAft>
          <a:spcPts val="500"/>
        </a:spcAft>
        <a:buClr>
          <a:srgbClr val="00BE6D"/>
        </a:buClr>
        <a:buFont typeface="Montserrat" panose="00000500000000000000" pitchFamily="2" charset="0"/>
        <a:buNone/>
        <a:defRPr sz="1100" kern="1200" spc="100" baseline="0">
          <a:solidFill>
            <a:srgbClr val="000000"/>
          </a:solidFill>
          <a:latin typeface="Montserrat" panose="00000500000000000000" pitchFamily="2" charset="0"/>
          <a:ea typeface="+mn-ea"/>
          <a:cs typeface="+mn-cs"/>
        </a:defRPr>
      </a:lvl2pPr>
      <a:lvl3pPr marL="1143000" indent="-228600" algn="l" defTabSz="914400" rtl="0" eaLnBrk="1" latinLnBrk="0" hangingPunct="1">
        <a:lnSpc>
          <a:spcPct val="110000"/>
        </a:lnSpc>
        <a:spcBef>
          <a:spcPts val="500"/>
        </a:spcBef>
        <a:buClr>
          <a:srgbClr val="00BE6D"/>
        </a:buClr>
        <a:buFont typeface="Montserrat" panose="00000500000000000000" pitchFamily="2" charset="0"/>
        <a:buChar char="‐"/>
        <a:defRPr sz="1100" kern="1200" spc="100" baseline="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110000"/>
        </a:lnSpc>
        <a:spcBef>
          <a:spcPts val="500"/>
        </a:spcBef>
        <a:buClr>
          <a:srgbClr val="00BE6D"/>
        </a:buClr>
        <a:buFont typeface="Montserrat" panose="00000500000000000000" pitchFamily="2" charset="0"/>
        <a:buChar char="‐"/>
        <a:defRPr sz="1100" kern="1200" spc="100" baseline="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10000"/>
        </a:lnSpc>
        <a:spcBef>
          <a:spcPts val="500"/>
        </a:spcBef>
        <a:buClr>
          <a:srgbClr val="00BE6D"/>
        </a:buClr>
        <a:buFont typeface="Montserrat" panose="00000500000000000000" pitchFamily="2" charset="0"/>
        <a:buChar char="‐"/>
        <a:defRPr sz="1100" kern="1200" spc="100" baseline="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2.jpe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hyperlink" Target="https://amzn.to/3xX1HUA"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9.gif"/><Relationship Id="rId5" Type="http://schemas.openxmlformats.org/officeDocument/2006/relationships/hyperlink" Target="https://link.springer.com/article/10.1007/BF01024216" TargetMode="External"/><Relationship Id="rId4" Type="http://schemas.openxmlformats.org/officeDocument/2006/relationships/image" Target="../media/image28.jpeg"/></Relationships>
</file>

<file path=ppt/slides/_rels/slide15.xml.rels><?xml version="1.0" encoding="UTF-8" standalone="yes"?>
<Relationships xmlns="http://schemas.openxmlformats.org/package/2006/relationships"><Relationship Id="rId3" Type="http://schemas.openxmlformats.org/officeDocument/2006/relationships/hyperlink" Target="https://amzn.to/3rK17bK"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31.jpg"/><Relationship Id="rId5" Type="http://schemas.openxmlformats.org/officeDocument/2006/relationships/hyperlink" Target="https://www.crn.com/news/channel-programs/18838364/crn-interview-scott-mcnealy-sun.htm" TargetMode="External"/><Relationship Id="rId4" Type="http://schemas.openxmlformats.org/officeDocument/2006/relationships/image" Target="../media/image30.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4.jp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66DA66-D00F-4E8F-9BA3-E80C98F890C0}"/>
              </a:ext>
            </a:extLst>
          </p:cNvPr>
          <p:cNvSpPr>
            <a:spLocks noGrp="1"/>
          </p:cNvSpPr>
          <p:nvPr>
            <p:ph type="title"/>
          </p:nvPr>
        </p:nvSpPr>
        <p:spPr>
          <a:xfrm>
            <a:off x="426781" y="5751363"/>
            <a:ext cx="10698363" cy="1005834"/>
          </a:xfrm>
        </p:spPr>
        <p:txBody>
          <a:bodyPr/>
          <a:lstStyle/>
          <a:p>
            <a:r>
              <a:rPr lang="en-US" dirty="0"/>
              <a:t>Product Management</a:t>
            </a:r>
            <a:br>
              <a:rPr lang="en-US" dirty="0"/>
            </a:br>
            <a:r>
              <a:rPr lang="en-US" dirty="0"/>
              <a:t>Module 1 – Office </a:t>
            </a:r>
            <a:r>
              <a:rPr lang="en-US" dirty="0" err="1"/>
              <a:t>Hrs</a:t>
            </a:r>
            <a:r>
              <a:rPr lang="en-US" dirty="0"/>
              <a:t> with Raunak Goyal</a:t>
            </a:r>
            <a:br>
              <a:rPr lang="en-US" dirty="0"/>
            </a:br>
            <a:r>
              <a:rPr lang="en-US"/>
              <a:t>Oct  08, </a:t>
            </a:r>
            <a:r>
              <a:rPr lang="en-US" dirty="0"/>
              <a:t>2023</a:t>
            </a:r>
          </a:p>
        </p:txBody>
      </p:sp>
      <p:pic>
        <p:nvPicPr>
          <p:cNvPr id="3" name="Google Shape;89;p1">
            <a:extLst>
              <a:ext uri="{FF2B5EF4-FFF2-40B4-BE49-F238E27FC236}">
                <a16:creationId xmlns:a16="http://schemas.microsoft.com/office/drawing/2014/main" id="{61E85CCC-DB43-D14B-B3BE-644964C624FD}"/>
              </a:ext>
            </a:extLst>
          </p:cNvPr>
          <p:cNvPicPr preferRelativeResize="0"/>
          <p:nvPr/>
        </p:nvPicPr>
        <p:blipFill rotWithShape="1">
          <a:blip r:embed="rId3">
            <a:alphaModFix/>
          </a:blip>
          <a:srcRect/>
          <a:stretch/>
        </p:blipFill>
        <p:spPr>
          <a:xfrm>
            <a:off x="0" y="1936668"/>
            <a:ext cx="12192000" cy="3746547"/>
          </a:xfrm>
          <a:prstGeom prst="rect">
            <a:avLst/>
          </a:prstGeom>
          <a:noFill/>
          <a:ln>
            <a:noFill/>
          </a:ln>
        </p:spPr>
      </p:pic>
    </p:spTree>
    <p:extLst>
      <p:ext uri="{BB962C8B-B14F-4D97-AF65-F5344CB8AC3E}">
        <p14:creationId xmlns:p14="http://schemas.microsoft.com/office/powerpoint/2010/main" val="1516477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2"/>
          <p:cNvSpPr txBox="1">
            <a:spLocks noGrp="1"/>
          </p:cNvSpPr>
          <p:nvPr>
            <p:ph type="title" idx="4294967295"/>
          </p:nvPr>
        </p:nvSpPr>
        <p:spPr>
          <a:xfrm>
            <a:off x="426782" y="138177"/>
            <a:ext cx="6235700" cy="504825"/>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lt1"/>
              </a:buClr>
              <a:buSzPts val="2800"/>
              <a:buFont typeface="Arial"/>
              <a:buNone/>
            </a:pPr>
            <a:r>
              <a:rPr lang="en-US" sz="3200" b="1" dirty="0">
                <a:solidFill>
                  <a:schemeClr val="accent1"/>
                </a:solidFill>
                <a:latin typeface="+mj-lt"/>
                <a:ea typeface="Arial"/>
                <a:cs typeface="Arial"/>
                <a:sym typeface="Arial"/>
              </a:rPr>
              <a:t>ASSIGNMENT DISCUSSION</a:t>
            </a:r>
            <a:endParaRPr sz="3200" b="1" dirty="0">
              <a:solidFill>
                <a:schemeClr val="accent1"/>
              </a:solidFill>
              <a:latin typeface="+mj-lt"/>
              <a:ea typeface="Arial"/>
              <a:cs typeface="Arial"/>
              <a:sym typeface="Arial"/>
            </a:endParaRPr>
          </a:p>
        </p:txBody>
      </p:sp>
      <p:sp>
        <p:nvSpPr>
          <p:cNvPr id="3" name="Rectangle 2">
            <a:extLst>
              <a:ext uri="{FF2B5EF4-FFF2-40B4-BE49-F238E27FC236}">
                <a16:creationId xmlns:a16="http://schemas.microsoft.com/office/drawing/2014/main" id="{8DF0C5DD-35CD-9249-B695-7F55096F0BB9}"/>
              </a:ext>
            </a:extLst>
          </p:cNvPr>
          <p:cNvSpPr/>
          <p:nvPr/>
        </p:nvSpPr>
        <p:spPr>
          <a:xfrm>
            <a:off x="609660" y="675020"/>
            <a:ext cx="11812248" cy="5539978"/>
          </a:xfrm>
          <a:prstGeom prst="rect">
            <a:avLst/>
          </a:prstGeom>
        </p:spPr>
        <p:txBody>
          <a:bodyPr wrap="square">
            <a:spAutoFit/>
          </a:bodyPr>
          <a:lstStyle/>
          <a:p>
            <a:r>
              <a:rPr lang="en-US" sz="2000" dirty="0"/>
              <a:t>The Total Available Market is 5M units.</a:t>
            </a:r>
          </a:p>
          <a:p>
            <a:endParaRPr lang="en-US" sz="2000" dirty="0"/>
          </a:p>
          <a:p>
            <a:r>
              <a:rPr lang="en-US" sz="2000" dirty="0"/>
              <a:t>The first 3 entrants would get 60% of the Total Available Market (TAM).</a:t>
            </a:r>
          </a:p>
          <a:p>
            <a:pPr marL="285750" lvl="3" indent="-285750">
              <a:buFont typeface="Arial" panose="020B0604020202020204" pitchFamily="34" charset="0"/>
              <a:buChar char="•"/>
            </a:pPr>
            <a:r>
              <a:rPr lang="en-US" sz="2000" dirty="0"/>
              <a:t>That is 5M units * 60% = 3M units</a:t>
            </a:r>
          </a:p>
          <a:p>
            <a:endParaRPr lang="en-US" sz="2000" dirty="0"/>
          </a:p>
          <a:p>
            <a:r>
              <a:rPr lang="en-US" sz="2000" dirty="0"/>
              <a:t>What is the "cost" of the delay of the second entrant coming to market.</a:t>
            </a:r>
          </a:p>
          <a:p>
            <a:pPr marL="285750" indent="-285750">
              <a:buFont typeface="Arial" panose="020B0604020202020204" pitchFamily="34" charset="0"/>
              <a:buChar char="•"/>
            </a:pPr>
            <a:r>
              <a:rPr lang="en-US" sz="2000" dirty="0"/>
              <a:t>The first entrant would get X of the market, the second entrant would get 0.6 X of the third entrant would get 0.36 (0.6*0.6) X of the market.</a:t>
            </a:r>
          </a:p>
          <a:p>
            <a:pPr marL="285750" indent="-285750">
              <a:buFont typeface="Arial" panose="020B0604020202020204" pitchFamily="34" charset="0"/>
              <a:buChar char="•"/>
            </a:pPr>
            <a:r>
              <a:rPr lang="en-US" sz="2000" dirty="0"/>
              <a:t>This translates to roughly 50%, 30%, 20% of the 3M units for the first, second and third market entrants.</a:t>
            </a:r>
          </a:p>
          <a:p>
            <a:endParaRPr lang="en-US" sz="2000" dirty="0"/>
          </a:p>
          <a:p>
            <a:r>
              <a:rPr lang="en-US" sz="2000" dirty="0"/>
              <a:t>Use the contribution margin amount of $15/unit in order to calculate the cost of delay in going to market</a:t>
            </a:r>
          </a:p>
          <a:p>
            <a:pPr marL="285750" indent="-285750">
              <a:buFont typeface="Arial" panose="020B0604020202020204" pitchFamily="34" charset="0"/>
              <a:buChar char="•"/>
            </a:pPr>
            <a:r>
              <a:rPr lang="en-US" sz="2000" dirty="0"/>
              <a:t>Calculating the difference between first and second market entrants you get  (1.5M - 900K) * $15 = $9M</a:t>
            </a:r>
            <a:br>
              <a:rPr lang="en-US" sz="2000" dirty="0"/>
            </a:br>
            <a:endParaRPr lang="en-US" sz="2000" dirty="0"/>
          </a:p>
          <a:p>
            <a:r>
              <a:rPr lang="en-US" sz="2000" dirty="0"/>
              <a:t>Use a year as the timing of the second entrant to show what the delay costs per day.</a:t>
            </a:r>
          </a:p>
          <a:p>
            <a:pPr marL="285750" indent="-285750">
              <a:buFont typeface="Arial" panose="020B0604020202020204" pitchFamily="34" charset="0"/>
              <a:buChar char="•"/>
            </a:pPr>
            <a:r>
              <a:rPr lang="en-US" sz="2000" dirty="0"/>
              <a:t>Calculating the cost of delay per day as $9M / 365 which is roughly $25K per day</a:t>
            </a:r>
            <a:br>
              <a:rPr lang="en-US" dirty="0"/>
            </a:br>
            <a:endParaRPr lang="en-US" dirty="0"/>
          </a:p>
        </p:txBody>
      </p:sp>
    </p:spTree>
    <p:extLst>
      <p:ext uri="{BB962C8B-B14F-4D97-AF65-F5344CB8AC3E}">
        <p14:creationId xmlns:p14="http://schemas.microsoft.com/office/powerpoint/2010/main" val="264543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1000"/>
                                        <p:tgtEl>
                                          <p:spTgt spid="3">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10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dissolve">
                                      <p:cBhvr>
                                        <p:cTn id="20" dur="1000"/>
                                        <p:tgtEl>
                                          <p:spTgt spid="3">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dissolve">
                                      <p:cBhvr>
                                        <p:cTn id="23" dur="1000"/>
                                        <p:tgtEl>
                                          <p:spTgt spid="3">
                                            <p:txEl>
                                              <p:pRg st="6" end="6"/>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dissolve">
                                      <p:cBhvr>
                                        <p:cTn id="26" dur="10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dissolve">
                                      <p:cBhvr>
                                        <p:cTn id="31" dur="1000"/>
                                        <p:tgtEl>
                                          <p:spTgt spid="3">
                                            <p:txEl>
                                              <p:pRg st="9" end="9"/>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dissolve">
                                      <p:cBhvr>
                                        <p:cTn id="34" dur="10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dissolve">
                                      <p:cBhvr>
                                        <p:cTn id="39" dur="500"/>
                                        <p:tgtEl>
                                          <p:spTgt spid="3">
                                            <p:txEl>
                                              <p:pRg st="11" end="11"/>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dissolve">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5126" name="Picture 6" descr="Past Search Engines - The Evolution - Siren Search - Hybrid Digital  Marketing Agency">
            <a:extLst>
              <a:ext uri="{FF2B5EF4-FFF2-40B4-BE49-F238E27FC236}">
                <a16:creationId xmlns:a16="http://schemas.microsoft.com/office/drawing/2014/main" id="{D5769A72-DF58-3F40-B7C3-590C726B41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905812"/>
            <a:ext cx="6096000" cy="3200400"/>
          </a:xfrm>
          <a:prstGeom prst="rect">
            <a:avLst/>
          </a:prstGeom>
          <a:noFill/>
          <a:extLst>
            <a:ext uri="{909E8E84-426E-40DD-AFC4-6F175D3DCCD1}">
              <a14:hiddenFill xmlns:a14="http://schemas.microsoft.com/office/drawing/2010/main">
                <a:solidFill>
                  <a:srgbClr val="FFFFFF"/>
                </a:solidFill>
              </a14:hiddenFill>
            </a:ext>
          </a:extLst>
        </p:spPr>
      </p:pic>
      <p:sp>
        <p:nvSpPr>
          <p:cNvPr id="102" name="Google Shape;102;p2"/>
          <p:cNvSpPr txBox="1">
            <a:spLocks noGrp="1"/>
          </p:cNvSpPr>
          <p:nvPr>
            <p:ph type="title" idx="4294967295"/>
          </p:nvPr>
        </p:nvSpPr>
        <p:spPr>
          <a:xfrm>
            <a:off x="386843" y="228635"/>
            <a:ext cx="6235700" cy="504825"/>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lt1"/>
              </a:buClr>
              <a:buSzPts val="2800"/>
              <a:buFont typeface="Arial"/>
              <a:buNone/>
            </a:pPr>
            <a:r>
              <a:rPr lang="en-US" sz="3200" b="1" dirty="0">
                <a:solidFill>
                  <a:schemeClr val="accent1"/>
                </a:solidFill>
                <a:latin typeface="+mj-lt"/>
                <a:ea typeface="Arial"/>
                <a:cs typeface="Arial"/>
                <a:sym typeface="Arial"/>
              </a:rPr>
              <a:t>ASSIGNMENT DISCUSSION</a:t>
            </a:r>
            <a:endParaRPr sz="3200" b="1" dirty="0">
              <a:solidFill>
                <a:schemeClr val="accent1"/>
              </a:solidFill>
              <a:latin typeface="+mj-lt"/>
              <a:ea typeface="Arial"/>
              <a:cs typeface="Arial"/>
              <a:sym typeface="Arial"/>
            </a:endParaRPr>
          </a:p>
        </p:txBody>
      </p:sp>
      <p:pic>
        <p:nvPicPr>
          <p:cNvPr id="5122" name="Picture 2" descr="Sony Is Finally Killing Off Betamax. Wait, Betamax Was Still Alive?">
            <a:extLst>
              <a:ext uri="{FF2B5EF4-FFF2-40B4-BE49-F238E27FC236}">
                <a16:creationId xmlns:a16="http://schemas.microsoft.com/office/drawing/2014/main" id="{563D800A-D406-0841-84BE-A0C54A962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775" y="1354424"/>
            <a:ext cx="4533811" cy="23031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appy 12th Birthday iPod! [The Beginning of the Mobile Revolution] | The  mLearning Revolution Blog">
            <a:extLst>
              <a:ext uri="{FF2B5EF4-FFF2-40B4-BE49-F238E27FC236}">
                <a16:creationId xmlns:a16="http://schemas.microsoft.com/office/drawing/2014/main" id="{47496BF4-A001-D04B-A97C-81AC8A017C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4693" y="3644796"/>
            <a:ext cx="4755213" cy="3167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06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dissolve">
                                      <p:cBhvr>
                                        <p:cTn id="7" dur="10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dissolve">
                                      <p:cBhvr>
                                        <p:cTn id="12" dur="1000"/>
                                        <p:tgtEl>
                                          <p:spTgt spid="51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126"/>
                                        </p:tgtEl>
                                        <p:attrNameLst>
                                          <p:attrName>style.visibility</p:attrName>
                                        </p:attrNameLst>
                                      </p:cBhvr>
                                      <p:to>
                                        <p:strVal val="visible"/>
                                      </p:to>
                                    </p:set>
                                    <p:animEffect transition="in" filter="dissolve">
                                      <p:cBhvr>
                                        <p:cTn id="17" dur="10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2"/>
          <p:cNvSpPr txBox="1">
            <a:spLocks noGrp="1"/>
          </p:cNvSpPr>
          <p:nvPr>
            <p:ph type="title" idx="4294967295"/>
          </p:nvPr>
        </p:nvSpPr>
        <p:spPr>
          <a:xfrm>
            <a:off x="292723" y="196144"/>
            <a:ext cx="11490901" cy="504610"/>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lt1"/>
              </a:buClr>
              <a:buSzPts val="2800"/>
              <a:buFont typeface="Arial"/>
              <a:buNone/>
            </a:pPr>
            <a:r>
              <a:rPr lang="en-US" sz="3200" b="1" dirty="0">
                <a:solidFill>
                  <a:schemeClr val="accent1"/>
                </a:solidFill>
                <a:latin typeface="+mj-lt"/>
                <a:ea typeface="Arial"/>
                <a:cs typeface="Arial"/>
                <a:sym typeface="Arial"/>
              </a:rPr>
              <a:t>QUESTIONS FROM DISCUSSION BOARDS AND IN-BOX</a:t>
            </a:r>
            <a:endParaRPr sz="3200" b="1" dirty="0">
              <a:solidFill>
                <a:schemeClr val="accent1"/>
              </a:solidFill>
              <a:latin typeface="+mj-lt"/>
              <a:ea typeface="Arial"/>
              <a:cs typeface="Arial"/>
              <a:sym typeface="Arial"/>
            </a:endParaRPr>
          </a:p>
        </p:txBody>
      </p:sp>
      <p:sp>
        <p:nvSpPr>
          <p:cNvPr id="2" name="TextBox 1">
            <a:extLst>
              <a:ext uri="{FF2B5EF4-FFF2-40B4-BE49-F238E27FC236}">
                <a16:creationId xmlns:a16="http://schemas.microsoft.com/office/drawing/2014/main" id="{3761BEF7-7182-144D-8A2F-991DE0C2DF39}"/>
              </a:ext>
            </a:extLst>
          </p:cNvPr>
          <p:cNvSpPr txBox="1"/>
          <p:nvPr/>
        </p:nvSpPr>
        <p:spPr>
          <a:xfrm>
            <a:off x="1139603" y="913670"/>
            <a:ext cx="8699500" cy="954107"/>
          </a:xfrm>
          <a:prstGeom prst="rect">
            <a:avLst/>
          </a:prstGeom>
          <a:noFill/>
        </p:spPr>
        <p:txBody>
          <a:bodyPr wrap="square" rtlCol="0">
            <a:spAutoFit/>
          </a:bodyPr>
          <a:lstStyle/>
          <a:p>
            <a:r>
              <a:rPr lang="en-US" sz="2800" b="1" dirty="0"/>
              <a:t>Can I get a summary of the lectures and slides before watching the lectures?</a:t>
            </a:r>
          </a:p>
        </p:txBody>
      </p:sp>
      <p:pic>
        <p:nvPicPr>
          <p:cNvPr id="4" name="Picture 3" descr="Graphical user interface, application, Teams&#10;&#10;Description automatically generated">
            <a:extLst>
              <a:ext uri="{FF2B5EF4-FFF2-40B4-BE49-F238E27FC236}">
                <a16:creationId xmlns:a16="http://schemas.microsoft.com/office/drawing/2014/main" id="{97206855-74BD-B348-8551-EFE3D41BC435}"/>
              </a:ext>
            </a:extLst>
          </p:cNvPr>
          <p:cNvPicPr>
            <a:picLocks noChangeAspect="1"/>
          </p:cNvPicPr>
          <p:nvPr/>
        </p:nvPicPr>
        <p:blipFill>
          <a:blip r:embed="rId3"/>
          <a:stretch>
            <a:fillRect/>
          </a:stretch>
        </p:blipFill>
        <p:spPr>
          <a:xfrm>
            <a:off x="1197429" y="2319177"/>
            <a:ext cx="9797142" cy="3430322"/>
          </a:xfrm>
          <a:prstGeom prst="rect">
            <a:avLst/>
          </a:prstGeom>
        </p:spPr>
      </p:pic>
      <p:sp>
        <p:nvSpPr>
          <p:cNvPr id="5" name="Rounded Rectangle 4">
            <a:extLst>
              <a:ext uri="{FF2B5EF4-FFF2-40B4-BE49-F238E27FC236}">
                <a16:creationId xmlns:a16="http://schemas.microsoft.com/office/drawing/2014/main" id="{2D79CB93-012A-BD40-88F6-7F8A4257EECA}"/>
              </a:ext>
            </a:extLst>
          </p:cNvPr>
          <p:cNvSpPr/>
          <p:nvPr/>
        </p:nvSpPr>
        <p:spPr>
          <a:xfrm>
            <a:off x="1197429" y="5088276"/>
            <a:ext cx="9797142" cy="8128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515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9" name="Google Shape;299;geafa79d71e_0_6"/>
          <p:cNvSpPr txBox="1">
            <a:spLocks noGrp="1"/>
          </p:cNvSpPr>
          <p:nvPr>
            <p:ph type="title" idx="4294967295"/>
          </p:nvPr>
        </p:nvSpPr>
        <p:spPr>
          <a:xfrm>
            <a:off x="422347" y="181780"/>
            <a:ext cx="8975725" cy="504610"/>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lt1"/>
              </a:buClr>
              <a:buSzPts val="2800"/>
              <a:buFont typeface="Arial"/>
              <a:buNone/>
            </a:pPr>
            <a:r>
              <a:rPr lang="en-US" sz="3200" b="1" dirty="0">
                <a:solidFill>
                  <a:schemeClr val="accent1"/>
                </a:solidFill>
                <a:latin typeface="+mj-lt"/>
              </a:rPr>
              <a:t>Open Questions – Tools Training</a:t>
            </a:r>
            <a:endParaRPr sz="3200" b="1" dirty="0">
              <a:solidFill>
                <a:schemeClr val="accent1"/>
              </a:solidFill>
              <a:latin typeface="+mj-lt"/>
            </a:endParaRPr>
          </a:p>
        </p:txBody>
      </p:sp>
      <p:pic>
        <p:nvPicPr>
          <p:cNvPr id="2050" name="Picture 2" descr="Jira | Issue &amp; Project Tracking Software | Atlassian">
            <a:extLst>
              <a:ext uri="{FF2B5EF4-FFF2-40B4-BE49-F238E27FC236}">
                <a16:creationId xmlns:a16="http://schemas.microsoft.com/office/drawing/2014/main" id="{D56271F0-A193-C145-9EDF-B420CF46B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484" y="1442281"/>
            <a:ext cx="5417313" cy="7096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alsamiq Brand Assets — Company Info, Logos, Banners, Backgrounds | Balsamiq">
            <a:extLst>
              <a:ext uri="{FF2B5EF4-FFF2-40B4-BE49-F238E27FC236}">
                <a16:creationId xmlns:a16="http://schemas.microsoft.com/office/drawing/2014/main" id="{9D529A10-A650-D74B-BC8E-1421D11A07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995" y="1061780"/>
            <a:ext cx="4604280" cy="147061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AE4A6D1-D550-F042-BB3B-509698907C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55" y="3977634"/>
            <a:ext cx="4406899" cy="151659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ixpanel - Wikipedia">
            <a:extLst>
              <a:ext uri="{FF2B5EF4-FFF2-40B4-BE49-F238E27FC236}">
                <a16:creationId xmlns:a16="http://schemas.microsoft.com/office/drawing/2014/main" id="{28353E61-B110-5348-BFE9-17B86ED008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5874" y="3977634"/>
            <a:ext cx="4406900" cy="14798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5872526-D24F-B74A-BE67-C9C5DDBD95AA}"/>
              </a:ext>
            </a:extLst>
          </p:cNvPr>
          <p:cNvSpPr txBox="1"/>
          <p:nvPr/>
        </p:nvSpPr>
        <p:spPr>
          <a:xfrm>
            <a:off x="2067090" y="2928857"/>
            <a:ext cx="2406428" cy="461665"/>
          </a:xfrm>
          <a:prstGeom prst="rect">
            <a:avLst/>
          </a:prstGeom>
          <a:noFill/>
        </p:spPr>
        <p:txBody>
          <a:bodyPr wrap="none" rtlCol="0">
            <a:spAutoFit/>
          </a:bodyPr>
          <a:lstStyle/>
          <a:p>
            <a:r>
              <a:rPr lang="en-US" sz="2400" b="1" dirty="0"/>
              <a:t>Module/Week 2</a:t>
            </a:r>
          </a:p>
        </p:txBody>
      </p:sp>
      <p:sp>
        <p:nvSpPr>
          <p:cNvPr id="11" name="TextBox 10">
            <a:extLst>
              <a:ext uri="{FF2B5EF4-FFF2-40B4-BE49-F238E27FC236}">
                <a16:creationId xmlns:a16="http://schemas.microsoft.com/office/drawing/2014/main" id="{A288C04B-83C0-3B49-A753-8DDADFDB4CC5}"/>
              </a:ext>
            </a:extLst>
          </p:cNvPr>
          <p:cNvSpPr txBox="1"/>
          <p:nvPr/>
        </p:nvSpPr>
        <p:spPr>
          <a:xfrm>
            <a:off x="2080062" y="5721043"/>
            <a:ext cx="2406428" cy="461665"/>
          </a:xfrm>
          <a:prstGeom prst="rect">
            <a:avLst/>
          </a:prstGeom>
          <a:noFill/>
        </p:spPr>
        <p:txBody>
          <a:bodyPr wrap="none" rtlCol="0">
            <a:spAutoFit/>
          </a:bodyPr>
          <a:lstStyle/>
          <a:p>
            <a:r>
              <a:rPr lang="en-US" sz="2400" b="1" dirty="0"/>
              <a:t>Module/Week 7</a:t>
            </a:r>
          </a:p>
        </p:txBody>
      </p:sp>
      <p:sp>
        <p:nvSpPr>
          <p:cNvPr id="12" name="TextBox 11">
            <a:extLst>
              <a:ext uri="{FF2B5EF4-FFF2-40B4-BE49-F238E27FC236}">
                <a16:creationId xmlns:a16="http://schemas.microsoft.com/office/drawing/2014/main" id="{3FFB4A8B-35C7-FF44-92D9-022913EA3326}"/>
              </a:ext>
            </a:extLst>
          </p:cNvPr>
          <p:cNvSpPr txBox="1"/>
          <p:nvPr/>
        </p:nvSpPr>
        <p:spPr>
          <a:xfrm>
            <a:off x="8287443" y="2956112"/>
            <a:ext cx="2406428" cy="461665"/>
          </a:xfrm>
          <a:prstGeom prst="rect">
            <a:avLst/>
          </a:prstGeom>
          <a:noFill/>
        </p:spPr>
        <p:txBody>
          <a:bodyPr wrap="none" rtlCol="0">
            <a:spAutoFit/>
          </a:bodyPr>
          <a:lstStyle/>
          <a:p>
            <a:r>
              <a:rPr lang="en-US" sz="2400" b="1" dirty="0"/>
              <a:t>Module/Week 4</a:t>
            </a:r>
          </a:p>
        </p:txBody>
      </p:sp>
      <p:sp>
        <p:nvSpPr>
          <p:cNvPr id="13" name="TextBox 12">
            <a:extLst>
              <a:ext uri="{FF2B5EF4-FFF2-40B4-BE49-F238E27FC236}">
                <a16:creationId xmlns:a16="http://schemas.microsoft.com/office/drawing/2014/main" id="{A1D3C9A2-F22E-8448-93F2-4402895FA094}"/>
              </a:ext>
            </a:extLst>
          </p:cNvPr>
          <p:cNvSpPr txBox="1"/>
          <p:nvPr/>
        </p:nvSpPr>
        <p:spPr>
          <a:xfrm>
            <a:off x="8115921" y="5721043"/>
            <a:ext cx="2577950" cy="461665"/>
          </a:xfrm>
          <a:prstGeom prst="rect">
            <a:avLst/>
          </a:prstGeom>
          <a:noFill/>
        </p:spPr>
        <p:txBody>
          <a:bodyPr wrap="none" rtlCol="0">
            <a:spAutoFit/>
          </a:bodyPr>
          <a:lstStyle/>
          <a:p>
            <a:r>
              <a:rPr lang="en-US" sz="2400" b="1" dirty="0"/>
              <a:t>Module/Week 11</a:t>
            </a:r>
          </a:p>
        </p:txBody>
      </p:sp>
    </p:spTree>
    <p:extLst>
      <p:ext uri="{BB962C8B-B14F-4D97-AF65-F5344CB8AC3E}">
        <p14:creationId xmlns:p14="http://schemas.microsoft.com/office/powerpoint/2010/main" val="183817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ssolve">
                                      <p:cBhvr>
                                        <p:cTn id="7" dur="1000"/>
                                        <p:tgtEl>
                                          <p:spTgt spid="20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dissolve">
                                      <p:cBhvr>
                                        <p:cTn id="15" dur="1000"/>
                                        <p:tgtEl>
                                          <p:spTgt spid="205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10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054"/>
                                        </p:tgtEl>
                                        <p:attrNameLst>
                                          <p:attrName>style.visibility</p:attrName>
                                        </p:attrNameLst>
                                      </p:cBhvr>
                                      <p:to>
                                        <p:strVal val="visible"/>
                                      </p:to>
                                    </p:set>
                                    <p:animEffect transition="in" filter="dissolve">
                                      <p:cBhvr>
                                        <p:cTn id="23" dur="1000"/>
                                        <p:tgtEl>
                                          <p:spTgt spid="205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1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056"/>
                                        </p:tgtEl>
                                        <p:attrNameLst>
                                          <p:attrName>style.visibility</p:attrName>
                                        </p:attrNameLst>
                                      </p:cBhvr>
                                      <p:to>
                                        <p:strVal val="visible"/>
                                      </p:to>
                                    </p:set>
                                    <p:animEffect transition="in" filter="dissolve">
                                      <p:cBhvr>
                                        <p:cTn id="31" dur="1000"/>
                                        <p:tgtEl>
                                          <p:spTgt spid="205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2"/>
          <p:cNvSpPr txBox="1">
            <a:spLocks noGrp="1"/>
          </p:cNvSpPr>
          <p:nvPr>
            <p:ph type="title" idx="4294967295"/>
          </p:nvPr>
        </p:nvSpPr>
        <p:spPr>
          <a:xfrm>
            <a:off x="426782" y="159236"/>
            <a:ext cx="6235700" cy="504610"/>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lt1"/>
              </a:buClr>
              <a:buSzPts val="2800"/>
              <a:buFont typeface="Arial"/>
              <a:buNone/>
            </a:pPr>
            <a:r>
              <a:rPr lang="en-US" sz="3200" b="1" dirty="0">
                <a:solidFill>
                  <a:schemeClr val="accent1"/>
                </a:solidFill>
                <a:latin typeface="+mj-lt"/>
                <a:ea typeface="Arial"/>
                <a:cs typeface="Arial"/>
                <a:sym typeface="Arial"/>
              </a:rPr>
              <a:t>ADDITIONAL RESOURCES</a:t>
            </a:r>
            <a:endParaRPr sz="3200" b="1" dirty="0">
              <a:solidFill>
                <a:schemeClr val="accent1"/>
              </a:solidFill>
              <a:latin typeface="+mj-lt"/>
              <a:ea typeface="Arial"/>
              <a:cs typeface="Arial"/>
              <a:sym typeface="Arial"/>
            </a:endParaRPr>
          </a:p>
        </p:txBody>
      </p:sp>
      <p:pic>
        <p:nvPicPr>
          <p:cNvPr id="4098" name="Picture 2">
            <a:hlinkClick r:id="rId3"/>
            <a:extLst>
              <a:ext uri="{FF2B5EF4-FFF2-40B4-BE49-F238E27FC236}">
                <a16:creationId xmlns:a16="http://schemas.microsoft.com/office/drawing/2014/main" id="{FC81D370-0F02-AA4C-B513-6102BD0B12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8387" y="1082727"/>
            <a:ext cx="3543435" cy="538329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hlinkClick r:id="rId5"/>
            <a:extLst>
              <a:ext uri="{FF2B5EF4-FFF2-40B4-BE49-F238E27FC236}">
                <a16:creationId xmlns:a16="http://schemas.microsoft.com/office/drawing/2014/main" id="{211F0B76-6F0B-7048-B8DD-AE5ABD628F0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0476" b="10720"/>
          <a:stretch/>
        </p:blipFill>
        <p:spPr bwMode="auto">
          <a:xfrm>
            <a:off x="6421547" y="1040409"/>
            <a:ext cx="4472066" cy="5425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88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dissolve">
                                      <p:cBhvr>
                                        <p:cTn id="7" dur="10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dissolve">
                                      <p:cBhvr>
                                        <p:cTn id="12" dur="1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2"/>
          <p:cNvSpPr txBox="1">
            <a:spLocks noGrp="1"/>
          </p:cNvSpPr>
          <p:nvPr>
            <p:ph type="title" idx="4294967295"/>
          </p:nvPr>
        </p:nvSpPr>
        <p:spPr>
          <a:xfrm>
            <a:off x="426782" y="167414"/>
            <a:ext cx="6235700" cy="504825"/>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lt1"/>
              </a:buClr>
              <a:buSzPts val="2800"/>
              <a:buFont typeface="Arial"/>
              <a:buNone/>
            </a:pPr>
            <a:r>
              <a:rPr lang="en-US" sz="3200" b="1" dirty="0">
                <a:solidFill>
                  <a:schemeClr val="accent1"/>
                </a:solidFill>
                <a:latin typeface="+mj-lt"/>
                <a:ea typeface="Arial"/>
                <a:cs typeface="Arial"/>
                <a:sym typeface="Arial"/>
              </a:rPr>
              <a:t>ADDITIONAL RESOURCES</a:t>
            </a:r>
            <a:endParaRPr sz="3200" b="1" dirty="0">
              <a:solidFill>
                <a:schemeClr val="accent1"/>
              </a:solidFill>
              <a:latin typeface="+mj-lt"/>
              <a:ea typeface="Arial"/>
              <a:cs typeface="Arial"/>
              <a:sym typeface="Arial"/>
            </a:endParaRPr>
          </a:p>
        </p:txBody>
      </p:sp>
      <p:pic>
        <p:nvPicPr>
          <p:cNvPr id="6146" name="Picture 2">
            <a:hlinkClick r:id="rId3"/>
            <a:extLst>
              <a:ext uri="{FF2B5EF4-FFF2-40B4-BE49-F238E27FC236}">
                <a16:creationId xmlns:a16="http://schemas.microsoft.com/office/drawing/2014/main" id="{A3992177-0396-5B4E-9E41-52B391DF2A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4639" y="1124262"/>
            <a:ext cx="3511959" cy="527851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text, nature, outdoor, wave&#10;&#10;Description automatically generated">
            <a:hlinkClick r:id="rId5"/>
            <a:extLst>
              <a:ext uri="{FF2B5EF4-FFF2-40B4-BE49-F238E27FC236}">
                <a16:creationId xmlns:a16="http://schemas.microsoft.com/office/drawing/2014/main" id="{099A2439-482A-8941-9940-6E2DC6E76704}"/>
              </a:ext>
            </a:extLst>
          </p:cNvPr>
          <p:cNvPicPr>
            <a:picLocks noChangeAspect="1"/>
          </p:cNvPicPr>
          <p:nvPr/>
        </p:nvPicPr>
        <p:blipFill>
          <a:blip r:embed="rId6"/>
          <a:stretch>
            <a:fillRect/>
          </a:stretch>
        </p:blipFill>
        <p:spPr>
          <a:xfrm>
            <a:off x="5503054" y="1705131"/>
            <a:ext cx="6129313" cy="3447738"/>
          </a:xfrm>
          <a:prstGeom prst="rect">
            <a:avLst/>
          </a:prstGeom>
        </p:spPr>
      </p:pic>
    </p:spTree>
    <p:extLst>
      <p:ext uri="{BB962C8B-B14F-4D97-AF65-F5344CB8AC3E}">
        <p14:creationId xmlns:p14="http://schemas.microsoft.com/office/powerpoint/2010/main" val="257129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dissolve">
                                      <p:cBhvr>
                                        <p:cTn id="7" dur="10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2"/>
          <p:cNvSpPr txBox="1">
            <a:spLocks noGrp="1"/>
          </p:cNvSpPr>
          <p:nvPr>
            <p:ph type="title" idx="4294967295"/>
          </p:nvPr>
        </p:nvSpPr>
        <p:spPr>
          <a:xfrm>
            <a:off x="361742" y="220013"/>
            <a:ext cx="9753560" cy="504610"/>
          </a:xfrm>
          <a:prstGeom prst="rect">
            <a:avLst/>
          </a:prstGeom>
          <a:noFill/>
          <a:ln>
            <a:noFill/>
          </a:ln>
        </p:spPr>
        <p:txBody>
          <a:bodyPr spcFirstLastPara="1" wrap="square" lIns="0" tIns="12050" rIns="0" bIns="0" anchor="ctr" anchorCtr="0">
            <a:spAutoFit/>
          </a:bodyPr>
          <a:lstStyle/>
          <a:p>
            <a:pPr marL="12700">
              <a:lnSpc>
                <a:spcPct val="100000"/>
              </a:lnSpc>
              <a:buClr>
                <a:schemeClr val="lt1"/>
              </a:buClr>
              <a:buSzPts val="2800"/>
            </a:pPr>
            <a:r>
              <a:rPr lang="en-US" sz="3200" b="1" dirty="0">
                <a:solidFill>
                  <a:schemeClr val="accent1"/>
                </a:solidFill>
                <a:latin typeface="+mj-lt"/>
                <a:ea typeface="Arial"/>
                <a:cs typeface="Arial"/>
                <a:sym typeface="Arial"/>
              </a:rPr>
              <a:t>NEXT WEEK - </a:t>
            </a:r>
            <a:r>
              <a:rPr lang="en-IN" sz="3200" b="1" dirty="0">
                <a:solidFill>
                  <a:schemeClr val="accent1"/>
                </a:solidFill>
                <a:latin typeface="+mj-lt"/>
              </a:rPr>
              <a:t>Product Development Process</a:t>
            </a:r>
            <a:endParaRPr sz="3200" b="1" dirty="0">
              <a:solidFill>
                <a:schemeClr val="accent1"/>
              </a:solidFill>
              <a:latin typeface="+mj-lt"/>
              <a:ea typeface="Arial"/>
              <a:cs typeface="Arial"/>
              <a:sym typeface="Arial"/>
            </a:endParaRPr>
          </a:p>
        </p:txBody>
      </p:sp>
      <p:sp>
        <p:nvSpPr>
          <p:cNvPr id="3" name="AutoShape 2">
            <a:extLst>
              <a:ext uri="{FF2B5EF4-FFF2-40B4-BE49-F238E27FC236}">
                <a16:creationId xmlns:a16="http://schemas.microsoft.com/office/drawing/2014/main" id="{86374320-D436-FC43-A7FB-B640A150290E}"/>
              </a:ext>
            </a:extLst>
          </p:cNvPr>
          <p:cNvSpPr>
            <a:spLocks noChangeAspect="1" noChangeArrowheads="1"/>
          </p:cNvSpPr>
          <p:nvPr/>
        </p:nvSpPr>
        <p:spPr bwMode="auto">
          <a:xfrm>
            <a:off x="361742" y="1431196"/>
            <a:ext cx="38100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CCC9082A-2358-7943-BE88-A5DE77C0B54E}"/>
              </a:ext>
            </a:extLst>
          </p:cNvPr>
          <p:cNvSpPr/>
          <p:nvPr/>
        </p:nvSpPr>
        <p:spPr>
          <a:xfrm>
            <a:off x="361742" y="960147"/>
            <a:ext cx="11830258" cy="4693593"/>
          </a:xfrm>
          <a:prstGeom prst="rect">
            <a:avLst/>
          </a:prstGeom>
        </p:spPr>
        <p:txBody>
          <a:bodyPr wrap="square">
            <a:spAutoFit/>
          </a:bodyPr>
          <a:lstStyle/>
          <a:p>
            <a:r>
              <a:rPr lang="en-US" sz="2300" b="1" dirty="0">
                <a:solidFill>
                  <a:schemeClr val="dk1"/>
                </a:solidFill>
                <a:ea typeface="Calibri"/>
                <a:cs typeface="Calibri"/>
                <a:sym typeface="Calibri"/>
              </a:rPr>
              <a:t>Program learning outcomes addressed:</a:t>
            </a:r>
            <a:endParaRPr lang="en-US" sz="2300" dirty="0">
              <a:solidFill>
                <a:schemeClr val="dk1"/>
              </a:solidFill>
              <a:ea typeface="Calibri"/>
              <a:cs typeface="Calibri"/>
              <a:sym typeface="Calibri"/>
            </a:endParaRPr>
          </a:p>
          <a:p>
            <a:r>
              <a:rPr lang="en-US" sz="2300" dirty="0">
                <a:solidFill>
                  <a:schemeClr val="dk1"/>
                </a:solidFill>
                <a:ea typeface="Calibri"/>
                <a:cs typeface="Calibri"/>
                <a:sym typeface="Calibri"/>
              </a:rPr>
              <a:t>Develop the right mindset to bring viable products or services to market.</a:t>
            </a:r>
          </a:p>
          <a:p>
            <a:r>
              <a:rPr lang="en-US" sz="2300" dirty="0" err="1">
                <a:solidFill>
                  <a:schemeClr val="dk1"/>
                </a:solidFill>
                <a:ea typeface="Calibri"/>
                <a:cs typeface="Calibri"/>
                <a:sym typeface="Calibri"/>
              </a:rPr>
              <a:t>Analyse</a:t>
            </a:r>
            <a:r>
              <a:rPr lang="en-US" sz="2300" dirty="0">
                <a:solidFill>
                  <a:schemeClr val="dk1"/>
                </a:solidFill>
                <a:ea typeface="Calibri"/>
                <a:cs typeface="Calibri"/>
                <a:sym typeface="Calibri"/>
              </a:rPr>
              <a:t> strategies and frameworks for developing &amp; marketing a new product.</a:t>
            </a:r>
          </a:p>
          <a:p>
            <a:endParaRPr lang="en-US" sz="2300" dirty="0">
              <a:solidFill>
                <a:schemeClr val="dk1"/>
              </a:solidFill>
              <a:ea typeface="Calibri"/>
              <a:cs typeface="Calibri"/>
              <a:sym typeface="Calibri"/>
            </a:endParaRPr>
          </a:p>
          <a:p>
            <a:r>
              <a:rPr lang="en-US" sz="2300" b="1" dirty="0">
                <a:solidFill>
                  <a:schemeClr val="dk1"/>
                </a:solidFill>
                <a:ea typeface="Calibri"/>
                <a:cs typeface="Calibri"/>
                <a:sym typeface="Calibri"/>
              </a:rPr>
              <a:t>By the end of this week, you will be able to:</a:t>
            </a:r>
            <a:endParaRPr lang="en-US" sz="2300" dirty="0">
              <a:solidFill>
                <a:schemeClr val="dk1"/>
              </a:solidFill>
              <a:ea typeface="Calibri"/>
              <a:cs typeface="Calibri"/>
              <a:sym typeface="Calibri"/>
            </a:endParaRPr>
          </a:p>
          <a:p>
            <a:r>
              <a:rPr lang="en-US" sz="2300" dirty="0">
                <a:solidFill>
                  <a:schemeClr val="dk1"/>
                </a:solidFill>
                <a:ea typeface="Calibri"/>
                <a:cs typeface="Calibri"/>
                <a:sym typeface="Calibri"/>
              </a:rPr>
              <a:t>Discuss the role of design thinking in building an effective product portfolio.</a:t>
            </a:r>
          </a:p>
          <a:p>
            <a:r>
              <a:rPr lang="en-US" sz="2300" dirty="0">
                <a:solidFill>
                  <a:schemeClr val="dk1"/>
                </a:solidFill>
                <a:ea typeface="Calibri"/>
                <a:cs typeface="Calibri"/>
                <a:sym typeface="Calibri"/>
              </a:rPr>
              <a:t>Explain the importance of understanding customer needs in an efficient/effective product development process.</a:t>
            </a:r>
          </a:p>
          <a:p>
            <a:r>
              <a:rPr lang="en-US" sz="2300" dirty="0">
                <a:solidFill>
                  <a:schemeClr val="dk1"/>
                </a:solidFill>
                <a:ea typeface="Calibri"/>
                <a:cs typeface="Calibri"/>
                <a:sym typeface="Calibri"/>
              </a:rPr>
              <a:t>Explain how customer value dimensions influence the final product portfolio.</a:t>
            </a:r>
          </a:p>
          <a:p>
            <a:r>
              <a:rPr lang="en-US" sz="2300" dirty="0">
                <a:solidFill>
                  <a:schemeClr val="dk1"/>
                </a:solidFill>
                <a:ea typeface="Calibri"/>
                <a:cs typeface="Calibri"/>
                <a:sym typeface="Calibri"/>
              </a:rPr>
              <a:t>Understand the role of marketing in the product development process</a:t>
            </a:r>
          </a:p>
          <a:p>
            <a:r>
              <a:rPr lang="en-US" sz="2300" dirty="0">
                <a:solidFill>
                  <a:schemeClr val="dk1"/>
                </a:solidFill>
                <a:ea typeface="Calibri"/>
                <a:cs typeface="Calibri"/>
                <a:sym typeface="Calibri"/>
              </a:rPr>
              <a:t>Understand the concept of customer value and the crucial role it plays in developing superior solutions.</a:t>
            </a:r>
          </a:p>
          <a:p>
            <a:r>
              <a:rPr lang="en-US" sz="2300" dirty="0">
                <a:solidFill>
                  <a:schemeClr val="dk1"/>
                </a:solidFill>
                <a:ea typeface="Calibri"/>
                <a:cs typeface="Calibri"/>
                <a:sym typeface="Calibri"/>
              </a:rPr>
              <a:t>Create superior value for customers.</a:t>
            </a:r>
          </a:p>
        </p:txBody>
      </p:sp>
    </p:spTree>
    <p:extLst>
      <p:ext uri="{BB962C8B-B14F-4D97-AF65-F5344CB8AC3E}">
        <p14:creationId xmlns:p14="http://schemas.microsoft.com/office/powerpoint/2010/main" val="336983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1000"/>
                                        <p:tgtEl>
                                          <p:spTgt spid="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10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dissolve">
                                      <p:cBhvr>
                                        <p:cTn id="15" dur="10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dissolve">
                                      <p:cBhvr>
                                        <p:cTn id="20" dur="1000"/>
                                        <p:tgtEl>
                                          <p:spTgt spid="4">
                                            <p:txEl>
                                              <p:pRg st="4" end="4"/>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dissolve">
                                      <p:cBhvr>
                                        <p:cTn id="23" dur="10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dissolve">
                                      <p:cBhvr>
                                        <p:cTn id="28" dur="10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dissolve">
                                      <p:cBhvr>
                                        <p:cTn id="33" dur="1000"/>
                                        <p:tgtEl>
                                          <p:spTgt spid="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dissolve">
                                      <p:cBhvr>
                                        <p:cTn id="38" dur="1000"/>
                                        <p:tgtEl>
                                          <p:spTgt spid="4">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dissolve">
                                      <p:cBhvr>
                                        <p:cTn id="43" dur="1000"/>
                                        <p:tgtEl>
                                          <p:spTgt spid="4">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4">
                                            <p:txEl>
                                              <p:pRg st="10" end="10"/>
                                            </p:txEl>
                                          </p:spTgt>
                                        </p:tgtEl>
                                        <p:attrNameLst>
                                          <p:attrName>style.visibility</p:attrName>
                                        </p:attrNameLst>
                                      </p:cBhvr>
                                      <p:to>
                                        <p:strVal val="visible"/>
                                      </p:to>
                                    </p:set>
                                    <p:animEffect transition="in" filter="dissolve">
                                      <p:cBhvr>
                                        <p:cTn id="48"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8"/>
        <p:cNvGrpSpPr/>
        <p:nvPr/>
      </p:nvGrpSpPr>
      <p:grpSpPr>
        <a:xfrm>
          <a:off x="0" y="0"/>
          <a:ext cx="0" cy="0"/>
          <a:chOff x="0" y="0"/>
          <a:chExt cx="0" cy="0"/>
        </a:xfrm>
      </p:grpSpPr>
      <p:pic>
        <p:nvPicPr>
          <p:cNvPr id="339" name="Google Shape;339;p20" descr="Image result for Q&amp;A&quot;"/>
          <p:cNvPicPr preferRelativeResize="0"/>
          <p:nvPr/>
        </p:nvPicPr>
        <p:blipFill rotWithShape="1">
          <a:blip r:embed="rId3">
            <a:alphaModFix/>
          </a:blip>
          <a:srcRect l="6222" r="-1" b="-1"/>
          <a:stretch/>
        </p:blipFill>
        <p:spPr>
          <a:xfrm>
            <a:off x="20" y="10"/>
            <a:ext cx="12191980" cy="6857990"/>
          </a:xfrm>
          <a:prstGeom prst="rect">
            <a:avLst/>
          </a:prstGeom>
          <a:noFill/>
          <a:ln>
            <a:noFill/>
          </a:ln>
        </p:spPr>
      </p:pic>
      <p:sp>
        <p:nvSpPr>
          <p:cNvPr id="340" name="Google Shape;340;p20"/>
          <p:cNvSpPr/>
          <p:nvPr/>
        </p:nvSpPr>
        <p:spPr>
          <a:xfrm>
            <a:off x="0" y="5320142"/>
            <a:ext cx="12192000" cy="736551"/>
          </a:xfrm>
          <a:prstGeom prst="rect">
            <a:avLst/>
          </a:prstGeom>
          <a:solidFill>
            <a:schemeClr val="lt1">
              <a:alpha val="9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1" name="Google Shape;341;p20"/>
          <p:cNvSpPr txBox="1"/>
          <p:nvPr/>
        </p:nvSpPr>
        <p:spPr>
          <a:xfrm>
            <a:off x="523875" y="5317240"/>
            <a:ext cx="11210925" cy="744836"/>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600"/>
              </a:spcAft>
              <a:buNone/>
            </a:pPr>
            <a:r>
              <a:rPr lang="en-US" sz="3600">
                <a:solidFill>
                  <a:srgbClr val="262626"/>
                </a:solidFill>
                <a:latin typeface="Arial"/>
                <a:ea typeface="Arial"/>
                <a:cs typeface="Arial"/>
                <a:sym typeface="Arial"/>
              </a:rPr>
              <a:t>Over to you!</a:t>
            </a:r>
            <a:endParaRPr sz="3600">
              <a:solidFill>
                <a:srgbClr val="262626"/>
              </a:solidFill>
              <a:latin typeface="Arial"/>
              <a:ea typeface="Arial"/>
              <a:cs typeface="Arial"/>
              <a:sym typeface="Arial"/>
            </a:endParaRPr>
          </a:p>
        </p:txBody>
      </p:sp>
      <p:cxnSp>
        <p:nvCxnSpPr>
          <p:cNvPr id="342" name="Google Shape;342;p20"/>
          <p:cNvCxnSpPr/>
          <p:nvPr/>
        </p:nvCxnSpPr>
        <p:spPr>
          <a:xfrm>
            <a:off x="0" y="5241983"/>
            <a:ext cx="12192000" cy="0"/>
          </a:xfrm>
          <a:prstGeom prst="straightConnector1">
            <a:avLst/>
          </a:prstGeom>
          <a:noFill/>
          <a:ln w="41275" cap="flat" cmpd="sng">
            <a:solidFill>
              <a:schemeClr val="lt1">
                <a:alpha val="89803"/>
              </a:schemeClr>
            </a:solidFill>
            <a:prstDash val="solid"/>
            <a:miter lim="800000"/>
            <a:headEnd type="none" w="sm" len="sm"/>
            <a:tailEnd type="none" w="sm" len="sm"/>
          </a:ln>
        </p:spPr>
      </p:cxnSp>
      <p:cxnSp>
        <p:nvCxnSpPr>
          <p:cNvPr id="343" name="Google Shape;343;p20"/>
          <p:cNvCxnSpPr/>
          <p:nvPr/>
        </p:nvCxnSpPr>
        <p:spPr>
          <a:xfrm>
            <a:off x="0" y="6134852"/>
            <a:ext cx="12192000" cy="0"/>
          </a:xfrm>
          <a:prstGeom prst="straightConnector1">
            <a:avLst/>
          </a:prstGeom>
          <a:noFill/>
          <a:ln w="41275" cap="flat" cmpd="sng">
            <a:solidFill>
              <a:schemeClr val="lt1">
                <a:alpha val="89803"/>
              </a:schemeClr>
            </a:solidFill>
            <a:prstDash val="solid"/>
            <a:miter lim="800000"/>
            <a:headEnd type="none" w="sm" len="sm"/>
            <a:tailEnd type="none" w="sm" len="sm"/>
          </a:ln>
        </p:spPr>
      </p:cxnSp>
    </p:spTree>
    <p:extLst>
      <p:ext uri="{BB962C8B-B14F-4D97-AF65-F5344CB8AC3E}">
        <p14:creationId xmlns:p14="http://schemas.microsoft.com/office/powerpoint/2010/main" val="292905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2"/>
          <p:cNvSpPr txBox="1">
            <a:spLocks noGrp="1"/>
          </p:cNvSpPr>
          <p:nvPr>
            <p:ph type="title" idx="4294967295"/>
          </p:nvPr>
        </p:nvSpPr>
        <p:spPr>
          <a:xfrm>
            <a:off x="152465" y="98690"/>
            <a:ext cx="5724773" cy="504610"/>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lt1"/>
              </a:buClr>
              <a:buSzPts val="2800"/>
              <a:buFont typeface="Arial"/>
              <a:buNone/>
            </a:pPr>
            <a:r>
              <a:rPr lang="en-US" sz="3200" b="1" dirty="0">
                <a:solidFill>
                  <a:schemeClr val="accent1"/>
                </a:solidFill>
                <a:latin typeface="Arial"/>
                <a:ea typeface="Arial"/>
                <a:cs typeface="Arial"/>
                <a:sym typeface="Arial"/>
              </a:rPr>
              <a:t>ZOOM: </a:t>
            </a:r>
            <a:r>
              <a:rPr lang="en-US" sz="3200" b="1" dirty="0">
                <a:solidFill>
                  <a:schemeClr val="accent1"/>
                </a:solidFill>
                <a:latin typeface="+mj-lt"/>
                <a:ea typeface="Arial"/>
                <a:cs typeface="Arial"/>
                <a:sym typeface="Arial"/>
              </a:rPr>
              <a:t>CHAT</a:t>
            </a:r>
            <a:r>
              <a:rPr lang="en-US" sz="3200" b="1" dirty="0">
                <a:solidFill>
                  <a:schemeClr val="accent1"/>
                </a:solidFill>
                <a:latin typeface="Arial"/>
                <a:ea typeface="Arial"/>
                <a:cs typeface="Arial"/>
                <a:sym typeface="Arial"/>
              </a:rPr>
              <a:t> and Q&amp;A BOX</a:t>
            </a:r>
            <a:endParaRPr sz="3200" b="1" dirty="0">
              <a:solidFill>
                <a:schemeClr val="accent1"/>
              </a:solidFill>
              <a:latin typeface="Arial"/>
              <a:ea typeface="Arial"/>
              <a:cs typeface="Arial"/>
              <a:sym typeface="Arial"/>
            </a:endParaRPr>
          </a:p>
        </p:txBody>
      </p:sp>
      <p:pic>
        <p:nvPicPr>
          <p:cNvPr id="104" name="Google Shape;104;p2"/>
          <p:cNvPicPr preferRelativeResize="0"/>
          <p:nvPr/>
        </p:nvPicPr>
        <p:blipFill rotWithShape="1">
          <a:blip r:embed="rId3">
            <a:alphaModFix/>
          </a:blip>
          <a:srcRect l="12319" t="3205" r="13770" b="65249"/>
          <a:stretch/>
        </p:blipFill>
        <p:spPr>
          <a:xfrm>
            <a:off x="0" y="717930"/>
            <a:ext cx="9098965" cy="2051134"/>
          </a:xfrm>
          <a:prstGeom prst="rect">
            <a:avLst/>
          </a:prstGeom>
          <a:noFill/>
          <a:ln>
            <a:noFill/>
          </a:ln>
        </p:spPr>
      </p:pic>
      <p:sp>
        <p:nvSpPr>
          <p:cNvPr id="105" name="Google Shape;105;p2"/>
          <p:cNvSpPr/>
          <p:nvPr/>
        </p:nvSpPr>
        <p:spPr>
          <a:xfrm>
            <a:off x="5803317" y="2775529"/>
            <a:ext cx="5520889" cy="2897633"/>
          </a:xfrm>
          <a:prstGeom prst="wedgeRoundRectCallout">
            <a:avLst>
              <a:gd name="adj1" fmla="val -39669"/>
              <a:gd name="adj2" fmla="val 66885"/>
              <a:gd name="adj3" fmla="val 16667"/>
            </a:avLst>
          </a:prstGeom>
          <a:solidFill>
            <a:srgbClr val="0060A8"/>
          </a:solidFill>
          <a:ln>
            <a:noFill/>
          </a:ln>
          <a:effectLst>
            <a:outerShdw blurRad="149987" dist="250190" dir="8460000" algn="ctr">
              <a:srgbClr val="000000">
                <a:alpha val="27843"/>
              </a:srgbClr>
            </a:outerShdw>
          </a:effectLst>
        </p:spPr>
        <p:txBody>
          <a:bodyPr spcFirstLastPara="1" wrap="square" lIns="91425" tIns="45700" rIns="91425" bIns="45700" anchor="ctr" anchorCtr="0">
            <a:noAutofit/>
          </a:bodyPr>
          <a:lstStyle/>
          <a:p>
            <a:pPr marL="285750" marR="0" lvl="0" indent="-285750" algn="ctr" rtl="0">
              <a:spcBef>
                <a:spcPts val="0"/>
              </a:spcBef>
              <a:spcAft>
                <a:spcPts val="0"/>
              </a:spcAft>
              <a:buClr>
                <a:schemeClr val="lt1"/>
              </a:buClr>
              <a:buSzPts val="3200"/>
              <a:buFont typeface="Arial"/>
              <a:buChar char="•"/>
            </a:pPr>
            <a:r>
              <a:rPr lang="en-US" sz="3200" dirty="0">
                <a:solidFill>
                  <a:schemeClr val="lt1"/>
                </a:solidFill>
                <a:ea typeface="Arial"/>
                <a:cs typeface="Arial"/>
                <a:sym typeface="Arial"/>
              </a:rPr>
              <a:t>Please type your questions in the QA</a:t>
            </a:r>
            <a:br>
              <a:rPr lang="en-US" sz="3200" dirty="0">
                <a:solidFill>
                  <a:schemeClr val="lt1"/>
                </a:solidFill>
                <a:ea typeface="Arial"/>
                <a:cs typeface="Arial"/>
                <a:sym typeface="Arial"/>
              </a:rPr>
            </a:br>
            <a:endParaRPr lang="en-US" sz="3200" dirty="0">
              <a:solidFill>
                <a:schemeClr val="lt1"/>
              </a:solidFill>
              <a:ea typeface="Arial"/>
              <a:cs typeface="Arial"/>
              <a:sym typeface="Arial"/>
            </a:endParaRPr>
          </a:p>
          <a:p>
            <a:pPr marL="285750" marR="0" lvl="0" indent="-285750" algn="ctr" rtl="0">
              <a:spcBef>
                <a:spcPts val="0"/>
              </a:spcBef>
              <a:spcAft>
                <a:spcPts val="0"/>
              </a:spcAft>
              <a:buClr>
                <a:schemeClr val="lt1"/>
              </a:buClr>
              <a:buSzPts val="3200"/>
              <a:buFont typeface="Arial"/>
              <a:buChar char="•"/>
            </a:pPr>
            <a:r>
              <a:rPr lang="en-US" sz="3200" dirty="0">
                <a:solidFill>
                  <a:schemeClr val="lt1"/>
                </a:solidFill>
              </a:rPr>
              <a:t>Also, ongoing discussion in the Chat</a:t>
            </a:r>
            <a:endParaRPr dirty="0"/>
          </a:p>
        </p:txBody>
      </p:sp>
      <p:sp>
        <p:nvSpPr>
          <p:cNvPr id="106" name="Google Shape;106;p2"/>
          <p:cNvSpPr txBox="1"/>
          <p:nvPr/>
        </p:nvSpPr>
        <p:spPr>
          <a:xfrm>
            <a:off x="759414" y="2769064"/>
            <a:ext cx="4510874" cy="378561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dirty="0">
                <a:solidFill>
                  <a:srgbClr val="408191"/>
                </a:solidFill>
                <a:ea typeface="Arial"/>
                <a:cs typeface="Arial"/>
                <a:sym typeface="Arial"/>
              </a:rPr>
              <a:t>Please enter your questions in the Q&amp;A box. We’ll answer these in the Q&amp;A and stop from time to time to bring these to the broader attention of the class</a:t>
            </a:r>
            <a:endParaRPr dirty="0"/>
          </a:p>
          <a:p>
            <a:pPr marL="0" marR="0" lvl="0" indent="0" algn="just" rtl="0">
              <a:spcBef>
                <a:spcPts val="0"/>
              </a:spcBef>
              <a:spcAft>
                <a:spcPts val="0"/>
              </a:spcAft>
              <a:buNone/>
            </a:pPr>
            <a:endParaRPr sz="2000" dirty="0">
              <a:solidFill>
                <a:srgbClr val="408191"/>
              </a:solidFill>
              <a:ea typeface="Arial"/>
              <a:cs typeface="Arial"/>
              <a:sym typeface="Arial"/>
            </a:endParaRPr>
          </a:p>
          <a:p>
            <a:pPr marL="0" marR="0" lvl="0" indent="0" algn="just" rtl="0">
              <a:spcBef>
                <a:spcPts val="0"/>
              </a:spcBef>
              <a:spcAft>
                <a:spcPts val="0"/>
              </a:spcAft>
              <a:buNone/>
            </a:pPr>
            <a:r>
              <a:rPr lang="en-US" sz="2000" dirty="0">
                <a:solidFill>
                  <a:srgbClr val="408191"/>
                </a:solidFill>
                <a:ea typeface="Arial"/>
                <a:cs typeface="Arial"/>
                <a:sym typeface="Arial"/>
              </a:rPr>
              <a:t>Please enter your response in the ‘Chat box.’ Before you send it, please make sure that your response goes  to ‘All Panelists and Attendees’</a:t>
            </a:r>
            <a:endParaRPr dirty="0"/>
          </a:p>
          <a:p>
            <a:pPr marL="0" marR="0" lvl="0" indent="0" algn="just" rtl="0">
              <a:spcBef>
                <a:spcPts val="0"/>
              </a:spcBef>
              <a:spcAft>
                <a:spcPts val="0"/>
              </a:spcAft>
              <a:buNone/>
            </a:pPr>
            <a:endParaRPr sz="2000" dirty="0">
              <a:solidFill>
                <a:srgbClr val="408191"/>
              </a:solidFill>
              <a:latin typeface="Arial"/>
              <a:ea typeface="Arial"/>
              <a:cs typeface="Arial"/>
              <a:sym typeface="Arial"/>
            </a:endParaRPr>
          </a:p>
        </p:txBody>
      </p:sp>
    </p:spTree>
    <p:extLst>
      <p:ext uri="{BB962C8B-B14F-4D97-AF65-F5344CB8AC3E}">
        <p14:creationId xmlns:p14="http://schemas.microsoft.com/office/powerpoint/2010/main" val="213727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3"/>
          <p:cNvSpPr txBox="1">
            <a:spLocks noGrp="1"/>
          </p:cNvSpPr>
          <p:nvPr>
            <p:ph type="title" idx="4294967295"/>
          </p:nvPr>
        </p:nvSpPr>
        <p:spPr>
          <a:xfrm>
            <a:off x="518221" y="158185"/>
            <a:ext cx="3475038" cy="504825"/>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lt1"/>
              </a:buClr>
              <a:buSzPts val="2800"/>
              <a:buFont typeface="Arial"/>
              <a:buNone/>
            </a:pPr>
            <a:r>
              <a:rPr lang="en-US" sz="3200" b="1" dirty="0">
                <a:solidFill>
                  <a:schemeClr val="accent1"/>
                </a:solidFill>
                <a:latin typeface="+mj-lt"/>
                <a:ea typeface="Arial"/>
                <a:cs typeface="Arial"/>
                <a:sym typeface="Arial"/>
              </a:rPr>
              <a:t>AGENDA</a:t>
            </a:r>
            <a:endParaRPr sz="3200" b="1" dirty="0">
              <a:solidFill>
                <a:schemeClr val="accent1"/>
              </a:solidFill>
              <a:latin typeface="+mj-lt"/>
              <a:ea typeface="Arial"/>
              <a:cs typeface="Arial"/>
              <a:sym typeface="Arial"/>
            </a:endParaRPr>
          </a:p>
        </p:txBody>
      </p:sp>
      <p:sp>
        <p:nvSpPr>
          <p:cNvPr id="115" name="Google Shape;115;p3"/>
          <p:cNvSpPr txBox="1"/>
          <p:nvPr/>
        </p:nvSpPr>
        <p:spPr>
          <a:xfrm>
            <a:off x="518221" y="1134052"/>
            <a:ext cx="7381461" cy="489360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408191"/>
              </a:buClr>
              <a:buSzPts val="2800"/>
              <a:buFont typeface="Arial"/>
              <a:buChar char="•"/>
            </a:pPr>
            <a:r>
              <a:rPr lang="en-US" sz="2800" b="1" dirty="0">
                <a:solidFill>
                  <a:srgbClr val="408191"/>
                </a:solidFill>
                <a:ea typeface="Arial"/>
                <a:cs typeface="Arial"/>
                <a:sym typeface="Arial"/>
              </a:rPr>
              <a:t>Getting Help</a:t>
            </a:r>
            <a:endParaRPr b="1" dirty="0"/>
          </a:p>
          <a:p>
            <a:pPr marL="285750" marR="0" lvl="0" indent="-285750" algn="l" rtl="0">
              <a:lnSpc>
                <a:spcPct val="150000"/>
              </a:lnSpc>
              <a:spcBef>
                <a:spcPts val="0"/>
              </a:spcBef>
              <a:spcAft>
                <a:spcPts val="0"/>
              </a:spcAft>
              <a:buClr>
                <a:srgbClr val="408191"/>
              </a:buClr>
              <a:buSzPts val="2800"/>
              <a:buFont typeface="Arial"/>
              <a:buChar char="•"/>
            </a:pPr>
            <a:r>
              <a:rPr lang="en-US" sz="2800" b="1" dirty="0">
                <a:solidFill>
                  <a:srgbClr val="408191"/>
                </a:solidFill>
                <a:ea typeface="Arial"/>
                <a:cs typeface="Arial"/>
                <a:sym typeface="Arial"/>
              </a:rPr>
              <a:t>Module Review</a:t>
            </a:r>
            <a:endParaRPr b="1" dirty="0"/>
          </a:p>
          <a:p>
            <a:pPr marL="285750" marR="0" lvl="0" indent="-285750" algn="l" rtl="0">
              <a:lnSpc>
                <a:spcPct val="150000"/>
              </a:lnSpc>
              <a:spcBef>
                <a:spcPts val="0"/>
              </a:spcBef>
              <a:spcAft>
                <a:spcPts val="0"/>
              </a:spcAft>
              <a:buClr>
                <a:srgbClr val="408191"/>
              </a:buClr>
              <a:buSzPts val="2800"/>
              <a:buFont typeface="Arial"/>
              <a:buChar char="•"/>
            </a:pPr>
            <a:r>
              <a:rPr lang="en-US" sz="2800" b="1" dirty="0">
                <a:solidFill>
                  <a:srgbClr val="408191"/>
                </a:solidFill>
                <a:ea typeface="Arial"/>
                <a:cs typeface="Arial"/>
                <a:sym typeface="Arial"/>
              </a:rPr>
              <a:t>Assignment Discussions</a:t>
            </a:r>
          </a:p>
          <a:p>
            <a:pPr marL="285750" marR="0" lvl="0" indent="-285750" algn="l" rtl="0">
              <a:lnSpc>
                <a:spcPct val="150000"/>
              </a:lnSpc>
              <a:spcBef>
                <a:spcPts val="0"/>
              </a:spcBef>
              <a:spcAft>
                <a:spcPts val="0"/>
              </a:spcAft>
              <a:buClr>
                <a:srgbClr val="408191"/>
              </a:buClr>
              <a:buSzPts val="2800"/>
              <a:buFont typeface="Arial"/>
              <a:buChar char="•"/>
            </a:pPr>
            <a:r>
              <a:rPr lang="en-US" sz="2800" b="1" dirty="0">
                <a:solidFill>
                  <a:srgbClr val="408191"/>
                </a:solidFill>
              </a:rPr>
              <a:t>Additional Resources</a:t>
            </a:r>
            <a:endParaRPr b="1" dirty="0"/>
          </a:p>
          <a:p>
            <a:pPr marL="285750" marR="0" lvl="0" indent="-285750" algn="l" rtl="0">
              <a:lnSpc>
                <a:spcPct val="150000"/>
              </a:lnSpc>
              <a:spcBef>
                <a:spcPts val="0"/>
              </a:spcBef>
              <a:spcAft>
                <a:spcPts val="0"/>
              </a:spcAft>
              <a:buClr>
                <a:srgbClr val="408191"/>
              </a:buClr>
              <a:buSzPts val="2800"/>
              <a:buFont typeface="Arial"/>
              <a:buChar char="•"/>
            </a:pPr>
            <a:r>
              <a:rPr lang="en-US" sz="2800" b="1" dirty="0" err="1">
                <a:solidFill>
                  <a:srgbClr val="408191"/>
                </a:solidFill>
                <a:ea typeface="Arial"/>
                <a:cs typeface="Arial"/>
                <a:sym typeface="Arial"/>
              </a:rPr>
              <a:t>Programme</a:t>
            </a:r>
            <a:r>
              <a:rPr lang="en-US" sz="2800" b="1" dirty="0">
                <a:solidFill>
                  <a:srgbClr val="408191"/>
                </a:solidFill>
                <a:ea typeface="Arial"/>
                <a:cs typeface="Arial"/>
                <a:sym typeface="Arial"/>
              </a:rPr>
              <a:t> Schedule</a:t>
            </a:r>
            <a:endParaRPr b="1" dirty="0"/>
          </a:p>
          <a:p>
            <a:pPr marL="285750" marR="0" lvl="0" indent="-285750" algn="l" rtl="0">
              <a:lnSpc>
                <a:spcPct val="150000"/>
              </a:lnSpc>
              <a:spcBef>
                <a:spcPts val="0"/>
              </a:spcBef>
              <a:spcAft>
                <a:spcPts val="0"/>
              </a:spcAft>
              <a:buClr>
                <a:srgbClr val="408191"/>
              </a:buClr>
              <a:buSzPts val="2800"/>
              <a:buFont typeface="Arial"/>
              <a:buChar char="•"/>
            </a:pPr>
            <a:r>
              <a:rPr lang="en-US" sz="2800" b="1" dirty="0">
                <a:solidFill>
                  <a:srgbClr val="408191"/>
                </a:solidFill>
                <a:ea typeface="Arial"/>
                <a:cs typeface="Arial"/>
                <a:sym typeface="Arial"/>
              </a:rPr>
              <a:t>Next Week</a:t>
            </a:r>
            <a:endParaRPr b="1" dirty="0"/>
          </a:p>
          <a:p>
            <a:pPr marL="285750" marR="0" lvl="0" indent="-285750" algn="l" rtl="0">
              <a:lnSpc>
                <a:spcPct val="150000"/>
              </a:lnSpc>
              <a:spcBef>
                <a:spcPts val="0"/>
              </a:spcBef>
              <a:spcAft>
                <a:spcPts val="0"/>
              </a:spcAft>
              <a:buClr>
                <a:srgbClr val="408191"/>
              </a:buClr>
              <a:buSzPts val="2800"/>
              <a:buFont typeface="Arial"/>
              <a:buChar char="•"/>
            </a:pPr>
            <a:r>
              <a:rPr lang="en-US" sz="2800" b="1" dirty="0">
                <a:solidFill>
                  <a:srgbClr val="408191"/>
                </a:solidFill>
                <a:ea typeface="Arial"/>
                <a:cs typeface="Arial"/>
                <a:sym typeface="Arial"/>
              </a:rPr>
              <a:t>Q&amp;A</a:t>
            </a:r>
            <a:endParaRPr b="1"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p:txBody>
      </p:sp>
      <p:pic>
        <p:nvPicPr>
          <p:cNvPr id="116" name="Google Shape;116;p3"/>
          <p:cNvPicPr preferRelativeResize="0"/>
          <p:nvPr/>
        </p:nvPicPr>
        <p:blipFill rotWithShape="1">
          <a:blip r:embed="rId3">
            <a:alphaModFix/>
          </a:blip>
          <a:srcRect/>
          <a:stretch/>
        </p:blipFill>
        <p:spPr>
          <a:xfrm>
            <a:off x="5572413" y="894644"/>
            <a:ext cx="4288672" cy="2857351"/>
          </a:xfrm>
          <a:prstGeom prst="rect">
            <a:avLst/>
          </a:prstGeom>
          <a:noFill/>
          <a:ln w="76200" cap="flat" cmpd="sng">
            <a:solidFill>
              <a:schemeClr val="lt1"/>
            </a:solidFill>
            <a:prstDash val="solid"/>
            <a:round/>
            <a:headEnd type="none" w="sm" len="sm"/>
            <a:tailEnd type="none" w="sm" len="sm"/>
          </a:ln>
        </p:spPr>
      </p:pic>
      <p:pic>
        <p:nvPicPr>
          <p:cNvPr id="117" name="Google Shape;117;p3" descr="Indian School of Business - Latest News in Telugu, Photos, Videos, Today  Telugu News on Indian School of Business | Sakshi"/>
          <p:cNvPicPr preferRelativeResize="0"/>
          <p:nvPr/>
        </p:nvPicPr>
        <p:blipFill rotWithShape="1">
          <a:blip r:embed="rId4">
            <a:alphaModFix/>
          </a:blip>
          <a:srcRect/>
          <a:stretch/>
        </p:blipFill>
        <p:spPr>
          <a:xfrm>
            <a:off x="7508719" y="2746051"/>
            <a:ext cx="4048125" cy="2667000"/>
          </a:xfrm>
          <a:prstGeom prst="rect">
            <a:avLst/>
          </a:prstGeom>
          <a:noFill/>
          <a:ln w="76200" cap="flat" cmpd="sng">
            <a:solidFill>
              <a:schemeClr val="lt1"/>
            </a:solidFill>
            <a:prstDash val="solid"/>
            <a:round/>
            <a:headEnd type="none" w="sm" len="sm"/>
            <a:tailEnd type="none" w="sm" len="sm"/>
          </a:ln>
        </p:spPr>
      </p:pic>
      <p:pic>
        <p:nvPicPr>
          <p:cNvPr id="118" name="Google Shape;118;p3" descr="Poets&amp;amp;Quants | ISB May Be The Most Interesting B-School In The World"/>
          <p:cNvPicPr preferRelativeResize="0"/>
          <p:nvPr/>
        </p:nvPicPr>
        <p:blipFill rotWithShape="1">
          <a:blip r:embed="rId5">
            <a:alphaModFix/>
          </a:blip>
          <a:srcRect/>
          <a:stretch/>
        </p:blipFill>
        <p:spPr>
          <a:xfrm>
            <a:off x="5572413" y="4223037"/>
            <a:ext cx="3602795" cy="2380028"/>
          </a:xfrm>
          <a:prstGeom prst="rect">
            <a:avLst/>
          </a:prstGeom>
          <a:noFill/>
          <a:ln w="76200" cap="flat" cmpd="sng">
            <a:solidFill>
              <a:schemeClr val="lt1"/>
            </a:solidFill>
            <a:prstDash val="solid"/>
            <a:round/>
            <a:headEnd type="none" w="sm" len="sm"/>
            <a:tailEnd type="none" w="sm" len="sm"/>
          </a:ln>
        </p:spPr>
      </p:pic>
    </p:spTree>
    <p:extLst>
      <p:ext uri="{BB962C8B-B14F-4D97-AF65-F5344CB8AC3E}">
        <p14:creationId xmlns:p14="http://schemas.microsoft.com/office/powerpoint/2010/main" val="1497809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2"/>
          <p:cNvSpPr txBox="1">
            <a:spLocks noGrp="1"/>
          </p:cNvSpPr>
          <p:nvPr>
            <p:ph type="title" idx="4294967295"/>
          </p:nvPr>
        </p:nvSpPr>
        <p:spPr>
          <a:xfrm>
            <a:off x="426782" y="101825"/>
            <a:ext cx="5402263" cy="504610"/>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lt1"/>
              </a:buClr>
              <a:buSzPts val="2800"/>
              <a:buFont typeface="Arial"/>
              <a:buNone/>
            </a:pPr>
            <a:r>
              <a:rPr lang="en-US" sz="3200" b="1" dirty="0">
                <a:solidFill>
                  <a:schemeClr val="accent1"/>
                </a:solidFill>
                <a:latin typeface="+mj-lt"/>
                <a:ea typeface="Arial"/>
                <a:cs typeface="Arial"/>
                <a:sym typeface="Arial"/>
              </a:rPr>
              <a:t>GETTING HELP</a:t>
            </a:r>
            <a:endParaRPr sz="3200" b="1" dirty="0">
              <a:solidFill>
                <a:schemeClr val="accent1"/>
              </a:solidFill>
              <a:latin typeface="+mj-lt"/>
              <a:ea typeface="Arial"/>
              <a:cs typeface="Arial"/>
              <a:sym typeface="Arial"/>
            </a:endParaRPr>
          </a:p>
        </p:txBody>
      </p:sp>
      <p:pic>
        <p:nvPicPr>
          <p:cNvPr id="3" name="Picture 2" descr="Graphical user interface, text, application, email&#10;&#10;Description automatically generated">
            <a:extLst>
              <a:ext uri="{FF2B5EF4-FFF2-40B4-BE49-F238E27FC236}">
                <a16:creationId xmlns:a16="http://schemas.microsoft.com/office/drawing/2014/main" id="{359785D4-CCDE-B74C-8F62-82A02E56FCC8}"/>
              </a:ext>
            </a:extLst>
          </p:cNvPr>
          <p:cNvPicPr>
            <a:picLocks noChangeAspect="1"/>
          </p:cNvPicPr>
          <p:nvPr/>
        </p:nvPicPr>
        <p:blipFill>
          <a:blip r:embed="rId3"/>
          <a:stretch>
            <a:fillRect/>
          </a:stretch>
        </p:blipFill>
        <p:spPr>
          <a:xfrm>
            <a:off x="973595" y="881857"/>
            <a:ext cx="10244809" cy="5811549"/>
          </a:xfrm>
          <a:prstGeom prst="rect">
            <a:avLst/>
          </a:prstGeom>
        </p:spPr>
      </p:pic>
      <p:sp>
        <p:nvSpPr>
          <p:cNvPr id="4" name="Rounded Rectangle 3">
            <a:extLst>
              <a:ext uri="{FF2B5EF4-FFF2-40B4-BE49-F238E27FC236}">
                <a16:creationId xmlns:a16="http://schemas.microsoft.com/office/drawing/2014/main" id="{91A46300-7397-414F-BA45-6D86A18069AB}"/>
              </a:ext>
            </a:extLst>
          </p:cNvPr>
          <p:cNvSpPr/>
          <p:nvPr/>
        </p:nvSpPr>
        <p:spPr>
          <a:xfrm>
            <a:off x="2046514" y="777369"/>
            <a:ext cx="4978400" cy="427317"/>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7093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6" name="Picture 5" descr="Graphical user interface, text, application, email, Teams&#10;&#10;Description automatically generated">
            <a:extLst>
              <a:ext uri="{FF2B5EF4-FFF2-40B4-BE49-F238E27FC236}">
                <a16:creationId xmlns:a16="http://schemas.microsoft.com/office/drawing/2014/main" id="{A00E680A-8A96-DF11-9866-E68CCC08E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81" y="1696245"/>
            <a:ext cx="11948096" cy="3314812"/>
          </a:xfrm>
          <a:prstGeom prst="rect">
            <a:avLst/>
          </a:prstGeom>
        </p:spPr>
      </p:pic>
      <p:sp>
        <p:nvSpPr>
          <p:cNvPr id="102" name="Google Shape;102;p2"/>
          <p:cNvSpPr txBox="1">
            <a:spLocks noGrp="1"/>
          </p:cNvSpPr>
          <p:nvPr>
            <p:ph type="title"/>
          </p:nvPr>
        </p:nvSpPr>
        <p:spPr>
          <a:xfrm>
            <a:off x="692693" y="696448"/>
            <a:ext cx="5403307" cy="504610"/>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lt1"/>
              </a:buClr>
              <a:buSzPts val="2800"/>
              <a:buFont typeface="Arial"/>
              <a:buNone/>
            </a:pPr>
            <a:r>
              <a:rPr lang="en-US" sz="3200" b="1" dirty="0">
                <a:solidFill>
                  <a:schemeClr val="accent1"/>
                </a:solidFill>
                <a:latin typeface="+mj-lt"/>
                <a:ea typeface="Arial"/>
                <a:cs typeface="Arial"/>
                <a:sym typeface="Arial"/>
              </a:rPr>
              <a:t>GETTING HELP</a:t>
            </a:r>
            <a:endParaRPr sz="3200" b="1" dirty="0">
              <a:solidFill>
                <a:schemeClr val="accent1"/>
              </a:solidFill>
              <a:latin typeface="+mj-lt"/>
              <a:ea typeface="Arial"/>
              <a:cs typeface="Arial"/>
              <a:sym typeface="Arial"/>
            </a:endParaRPr>
          </a:p>
        </p:txBody>
      </p:sp>
      <p:sp>
        <p:nvSpPr>
          <p:cNvPr id="4" name="Rounded Rectangle 3">
            <a:extLst>
              <a:ext uri="{FF2B5EF4-FFF2-40B4-BE49-F238E27FC236}">
                <a16:creationId xmlns:a16="http://schemas.microsoft.com/office/drawing/2014/main" id="{91A46300-7397-414F-BA45-6D86A18069AB}"/>
              </a:ext>
            </a:extLst>
          </p:cNvPr>
          <p:cNvSpPr/>
          <p:nvPr/>
        </p:nvSpPr>
        <p:spPr>
          <a:xfrm>
            <a:off x="1008742" y="1770744"/>
            <a:ext cx="3715673" cy="4064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AAE33BFB-E1E4-CF4E-91D8-55CB4F531C1E}"/>
              </a:ext>
            </a:extLst>
          </p:cNvPr>
          <p:cNvSpPr/>
          <p:nvPr/>
        </p:nvSpPr>
        <p:spPr>
          <a:xfrm>
            <a:off x="6461756" y="3686629"/>
            <a:ext cx="3814356" cy="4064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7E0A920C-3BCE-854F-83E8-F4D465AFE1AE}"/>
              </a:ext>
            </a:extLst>
          </p:cNvPr>
          <p:cNvSpPr/>
          <p:nvPr/>
        </p:nvSpPr>
        <p:spPr>
          <a:xfrm>
            <a:off x="107376" y="4542971"/>
            <a:ext cx="705424" cy="468086"/>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3DED689A-D275-CC4C-855E-07A1BBEF43D8}"/>
              </a:ext>
            </a:extLst>
          </p:cNvPr>
          <p:cNvSpPr/>
          <p:nvPr/>
        </p:nvSpPr>
        <p:spPr>
          <a:xfrm>
            <a:off x="1008742" y="3958772"/>
            <a:ext cx="602344" cy="4064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681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1000"/>
                                        <p:tgtEl>
                                          <p:spTgt spid="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3"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2"/>
          <p:cNvSpPr txBox="1">
            <a:spLocks noGrp="1"/>
          </p:cNvSpPr>
          <p:nvPr>
            <p:ph type="title" idx="4294967295"/>
          </p:nvPr>
        </p:nvSpPr>
        <p:spPr>
          <a:xfrm>
            <a:off x="426782" y="106347"/>
            <a:ext cx="7497998" cy="504610"/>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lt1"/>
              </a:buClr>
              <a:buSzPts val="2800"/>
              <a:buFont typeface="Arial"/>
              <a:buNone/>
            </a:pPr>
            <a:r>
              <a:rPr lang="en-US" sz="3200" b="1" dirty="0">
                <a:solidFill>
                  <a:schemeClr val="accent1"/>
                </a:solidFill>
                <a:latin typeface="Arial"/>
                <a:ea typeface="Arial"/>
                <a:cs typeface="Arial"/>
                <a:sym typeface="Arial"/>
              </a:rPr>
              <a:t>MODULE REVIEW – ANSOFF MATRIX</a:t>
            </a:r>
            <a:endParaRPr sz="3200" b="1" dirty="0">
              <a:solidFill>
                <a:schemeClr val="accent1"/>
              </a:solidFill>
              <a:latin typeface="Arial"/>
              <a:ea typeface="Arial"/>
              <a:cs typeface="Arial"/>
              <a:sym typeface="Arial"/>
            </a:endParaRPr>
          </a:p>
        </p:txBody>
      </p:sp>
      <p:pic>
        <p:nvPicPr>
          <p:cNvPr id="7" name="Picture 2" descr="Ansoff Matrix">
            <a:extLst>
              <a:ext uri="{FF2B5EF4-FFF2-40B4-BE49-F238E27FC236}">
                <a16:creationId xmlns:a16="http://schemas.microsoft.com/office/drawing/2014/main" id="{40C1DC48-F719-BC41-992E-6BBC8FF2C2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40" r="4787" b="1995"/>
          <a:stretch/>
        </p:blipFill>
        <p:spPr bwMode="auto">
          <a:xfrm>
            <a:off x="1225679" y="777376"/>
            <a:ext cx="9063771" cy="5810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612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2"/>
          <p:cNvSpPr txBox="1">
            <a:spLocks noGrp="1"/>
          </p:cNvSpPr>
          <p:nvPr>
            <p:ph type="title" idx="4294967295"/>
          </p:nvPr>
        </p:nvSpPr>
        <p:spPr>
          <a:xfrm>
            <a:off x="335343" y="124935"/>
            <a:ext cx="10478725" cy="504610"/>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lt1"/>
              </a:buClr>
              <a:buSzPts val="2800"/>
              <a:buFont typeface="Arial"/>
              <a:buNone/>
            </a:pPr>
            <a:r>
              <a:rPr lang="en-US" sz="3200" b="1" dirty="0">
                <a:solidFill>
                  <a:schemeClr val="accent1"/>
                </a:solidFill>
                <a:latin typeface="+mj-lt"/>
                <a:ea typeface="Arial"/>
                <a:cs typeface="Arial"/>
                <a:sym typeface="Arial"/>
              </a:rPr>
              <a:t>MODULE REVIEW – ANSOFF MATRIX EXPANDED </a:t>
            </a:r>
            <a:endParaRPr sz="3200" b="1" dirty="0">
              <a:solidFill>
                <a:schemeClr val="accent1"/>
              </a:solidFill>
              <a:latin typeface="+mj-lt"/>
              <a:ea typeface="Arial"/>
              <a:cs typeface="Arial"/>
              <a:sym typeface="Arial"/>
            </a:endParaRPr>
          </a:p>
        </p:txBody>
      </p:sp>
      <p:pic>
        <p:nvPicPr>
          <p:cNvPr id="6" name="Picture 5" descr="Table&#10;&#10;Description automatically generated">
            <a:extLst>
              <a:ext uri="{FF2B5EF4-FFF2-40B4-BE49-F238E27FC236}">
                <a16:creationId xmlns:a16="http://schemas.microsoft.com/office/drawing/2014/main" id="{A67A3DA3-2670-7E4D-88CE-176931629A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749" y="929445"/>
            <a:ext cx="9055976" cy="5810482"/>
          </a:xfrm>
          <a:prstGeom prst="rect">
            <a:avLst/>
          </a:prstGeom>
        </p:spPr>
      </p:pic>
    </p:spTree>
    <p:extLst>
      <p:ext uri="{BB962C8B-B14F-4D97-AF65-F5344CB8AC3E}">
        <p14:creationId xmlns:p14="http://schemas.microsoft.com/office/powerpoint/2010/main" val="320103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2"/>
          <p:cNvSpPr txBox="1">
            <a:spLocks noGrp="1"/>
          </p:cNvSpPr>
          <p:nvPr>
            <p:ph type="title" idx="4294967295"/>
          </p:nvPr>
        </p:nvSpPr>
        <p:spPr>
          <a:xfrm>
            <a:off x="426782" y="137854"/>
            <a:ext cx="6235700" cy="504610"/>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lt1"/>
              </a:buClr>
              <a:buSzPts val="2800"/>
              <a:buFont typeface="Arial"/>
              <a:buNone/>
            </a:pPr>
            <a:r>
              <a:rPr lang="en-US" sz="3200" b="1" dirty="0">
                <a:solidFill>
                  <a:schemeClr val="accent1"/>
                </a:solidFill>
                <a:latin typeface="+mj-lt"/>
                <a:ea typeface="Arial"/>
                <a:cs typeface="Arial"/>
                <a:sym typeface="Arial"/>
              </a:rPr>
              <a:t>ASSIGNMENT DISCUSSION</a:t>
            </a:r>
            <a:endParaRPr sz="3200" b="1" dirty="0">
              <a:solidFill>
                <a:schemeClr val="accent1"/>
              </a:solidFill>
              <a:latin typeface="+mj-lt"/>
              <a:ea typeface="Arial"/>
              <a:cs typeface="Arial"/>
              <a:sym typeface="Arial"/>
            </a:endParaRPr>
          </a:p>
        </p:txBody>
      </p:sp>
      <p:pic>
        <p:nvPicPr>
          <p:cNvPr id="3" name="Picture 2" descr="Graphical user interface, text, application, email&#10;&#10;Description automatically generated">
            <a:extLst>
              <a:ext uri="{FF2B5EF4-FFF2-40B4-BE49-F238E27FC236}">
                <a16:creationId xmlns:a16="http://schemas.microsoft.com/office/drawing/2014/main" id="{E874B30A-F055-B342-90DA-CD352DAFE676}"/>
              </a:ext>
            </a:extLst>
          </p:cNvPr>
          <p:cNvPicPr>
            <a:picLocks noChangeAspect="1"/>
          </p:cNvPicPr>
          <p:nvPr/>
        </p:nvPicPr>
        <p:blipFill rotWithShape="1">
          <a:blip r:embed="rId3"/>
          <a:srcRect b="8707"/>
          <a:stretch/>
        </p:blipFill>
        <p:spPr>
          <a:xfrm>
            <a:off x="1112302" y="642464"/>
            <a:ext cx="10756669" cy="5916023"/>
          </a:xfrm>
          <a:prstGeom prst="rect">
            <a:avLst/>
          </a:prstGeom>
        </p:spPr>
      </p:pic>
      <p:sp>
        <p:nvSpPr>
          <p:cNvPr id="4" name="Rounded Rectangle 3">
            <a:extLst>
              <a:ext uri="{FF2B5EF4-FFF2-40B4-BE49-F238E27FC236}">
                <a16:creationId xmlns:a16="http://schemas.microsoft.com/office/drawing/2014/main" id="{EE00402D-76C8-CC4A-91C6-4704F0B3F68B}"/>
              </a:ext>
            </a:extLst>
          </p:cNvPr>
          <p:cNvSpPr/>
          <p:nvPr/>
        </p:nvSpPr>
        <p:spPr>
          <a:xfrm>
            <a:off x="978472" y="4032354"/>
            <a:ext cx="9369634" cy="197870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7A5F3F1F-E08D-6340-B196-C1B1909AB0E7}"/>
              </a:ext>
            </a:extLst>
          </p:cNvPr>
          <p:cNvSpPr/>
          <p:nvPr/>
        </p:nvSpPr>
        <p:spPr>
          <a:xfrm>
            <a:off x="978472" y="6145967"/>
            <a:ext cx="2788952" cy="41252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296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2"/>
          <p:cNvSpPr txBox="1">
            <a:spLocks noGrp="1"/>
          </p:cNvSpPr>
          <p:nvPr>
            <p:ph type="title" idx="4294967295"/>
          </p:nvPr>
        </p:nvSpPr>
        <p:spPr>
          <a:xfrm>
            <a:off x="518221" y="159128"/>
            <a:ext cx="6235700" cy="504825"/>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lt1"/>
              </a:buClr>
              <a:buSzPts val="2800"/>
              <a:buFont typeface="Arial"/>
              <a:buNone/>
            </a:pPr>
            <a:r>
              <a:rPr lang="en-US" sz="3200" b="1" dirty="0">
                <a:solidFill>
                  <a:schemeClr val="accent1"/>
                </a:solidFill>
                <a:latin typeface="+mj-lt"/>
                <a:ea typeface="Arial"/>
                <a:cs typeface="Arial"/>
                <a:sym typeface="Arial"/>
              </a:rPr>
              <a:t>ASSIGNMENT DISCUSSION</a:t>
            </a:r>
            <a:endParaRPr sz="3200" b="1" dirty="0">
              <a:solidFill>
                <a:schemeClr val="accent1"/>
              </a:solidFill>
              <a:latin typeface="+mj-lt"/>
              <a:ea typeface="Arial"/>
              <a:cs typeface="Arial"/>
              <a:sym typeface="Arial"/>
            </a:endParaRPr>
          </a:p>
        </p:txBody>
      </p:sp>
      <p:sp>
        <p:nvSpPr>
          <p:cNvPr id="2" name="Rectangle 1">
            <a:extLst>
              <a:ext uri="{FF2B5EF4-FFF2-40B4-BE49-F238E27FC236}">
                <a16:creationId xmlns:a16="http://schemas.microsoft.com/office/drawing/2014/main" id="{8883E04D-83C9-094D-BBD0-01F26B2B1EAB}"/>
              </a:ext>
            </a:extLst>
          </p:cNvPr>
          <p:cNvSpPr/>
          <p:nvPr/>
        </p:nvSpPr>
        <p:spPr>
          <a:xfrm>
            <a:off x="949480" y="1228397"/>
            <a:ext cx="10293040" cy="4401205"/>
          </a:xfrm>
          <a:prstGeom prst="rect">
            <a:avLst/>
          </a:prstGeom>
        </p:spPr>
        <p:txBody>
          <a:bodyPr wrap="square">
            <a:spAutoFit/>
          </a:bodyPr>
          <a:lstStyle/>
          <a:p>
            <a:r>
              <a:rPr lang="en-US" sz="2800" b="1" dirty="0">
                <a:latin typeface="+mn-lt"/>
              </a:rPr>
              <a:t>Background</a:t>
            </a:r>
            <a:r>
              <a:rPr lang="en-US" sz="2800" dirty="0">
                <a:latin typeface="+mn-lt"/>
              </a:rPr>
              <a:t> - Assume that the market size (in units) of mobile phones in 1990 was 10M. As a matter of fact and also for this case, the mobile phones around that time used to cost 3,000 USD. Consider three competing companies (Company A, Company B, and Company C) that launched their phones around that period, one after another in that order with a year of gap.</a:t>
            </a:r>
          </a:p>
          <a:p>
            <a:endParaRPr lang="en-US" sz="2800" dirty="0">
              <a:latin typeface="+mn-lt"/>
            </a:endParaRPr>
          </a:p>
          <a:p>
            <a:r>
              <a:rPr lang="en-US" sz="2800" b="1" dirty="0">
                <a:latin typeface="+mn-lt"/>
              </a:rPr>
              <a:t>Problem</a:t>
            </a:r>
            <a:r>
              <a:rPr lang="en-US" sz="2800" dirty="0">
                <a:latin typeface="+mn-lt"/>
              </a:rPr>
              <a:t> - Identify the per day cost of being the second entrant in the market for company B.</a:t>
            </a:r>
          </a:p>
        </p:txBody>
      </p:sp>
    </p:spTree>
    <p:extLst>
      <p:ext uri="{BB962C8B-B14F-4D97-AF65-F5344CB8AC3E}">
        <p14:creationId xmlns:p14="http://schemas.microsoft.com/office/powerpoint/2010/main" val="90087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dissolve">
                                      <p:cBhvr>
                                        <p:cTn id="12"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meritus">
  <a:themeElements>
    <a:clrScheme name="Emeritus">
      <a:dk1>
        <a:srgbClr val="000000"/>
      </a:dk1>
      <a:lt1>
        <a:srgbClr val="FFFFFF"/>
      </a:lt1>
      <a:dk2>
        <a:srgbClr val="000000"/>
      </a:dk2>
      <a:lt2>
        <a:srgbClr val="FFFFFF"/>
      </a:lt2>
      <a:accent1>
        <a:srgbClr val="00BE6D"/>
      </a:accent1>
      <a:accent2>
        <a:srgbClr val="000000"/>
      </a:accent2>
      <a:accent3>
        <a:srgbClr val="7F7F7F"/>
      </a:accent3>
      <a:accent4>
        <a:srgbClr val="A5A5A5"/>
      </a:accent4>
      <a:accent5>
        <a:srgbClr val="C9C9C9"/>
      </a:accent5>
      <a:accent6>
        <a:srgbClr val="EDEDED"/>
      </a:accent6>
      <a:hlink>
        <a:srgbClr val="00BE6D"/>
      </a:hlink>
      <a:folHlink>
        <a:srgbClr val="00BE6D"/>
      </a:folHlink>
    </a:clrScheme>
    <a:fontScheme name="Emeritus">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0">
          <a:scrgbClr r="0" g="0" b="0"/>
        </a:lnRef>
        <a:fillRef idx="0">
          <a:scrgbClr r="0" g="0" b="0"/>
        </a:fillRef>
        <a:effectRef idx="0">
          <a:scrgbClr r="0" g="0" b="0"/>
        </a:effectRef>
        <a:fontRef idx="minor">
          <a:schemeClr val="lt1"/>
        </a:fontRef>
      </a:style>
    </a:spDef>
    <a:txDef>
      <a:spPr>
        <a:noFill/>
      </a:spPr>
      <a:bodyPr wrap="square" lIns="91440" tIns="91440" rIns="91440" bIns="91440" rtlCol="0" anchor="ctr">
        <a:noAutofit/>
      </a:bodyPr>
      <a:lstStyle>
        <a:defPPr algn="l">
          <a:defRPr sz="1000" dirty="0" err="1" smtClean="0">
            <a:solidFill>
              <a:srgbClr val="000000"/>
            </a:solidFill>
            <a:latin typeface="Montserrat" panose="00000500000000000000" pitchFamily="2" charset="0"/>
          </a:defRPr>
        </a:defPPr>
      </a:lstStyle>
    </a:txDef>
  </a:objectDefaults>
  <a:extraClrSchemeLst/>
  <a:extLst>
    <a:ext uri="{05A4C25C-085E-4340-85A3-A5531E510DB2}">
      <thm15:themeFamily xmlns:thm15="http://schemas.microsoft.com/office/thememl/2012/main" name="Emeritus PPT.potx" id="{051D7298-9CF1-4F7C-AE0E-9FFA128AC21F}" vid="{88CD0C25-86C4-4839-B7C6-DE78F456CF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0520A2EDA40074E9699A2C39AF1E97E" ma:contentTypeVersion="11" ma:contentTypeDescription="Create a new document." ma:contentTypeScope="" ma:versionID="d992e9c662992e1d036735a6d9edc9bd">
  <xsd:schema xmlns:xsd="http://www.w3.org/2001/XMLSchema" xmlns:xs="http://www.w3.org/2001/XMLSchema" xmlns:p="http://schemas.microsoft.com/office/2006/metadata/properties" xmlns:ns2="76adb96e-0619-4e48-998c-f0c1f4993010" xmlns:ns3="418ffb1e-4fc0-4b33-b720-c01b743ef8dc" targetNamespace="http://schemas.microsoft.com/office/2006/metadata/properties" ma:root="true" ma:fieldsID="2f7b36fa1cdcd53fb8c3b04ea42d0d81" ns2:_="" ns3:_="">
    <xsd:import namespace="76adb96e-0619-4e48-998c-f0c1f4993010"/>
    <xsd:import namespace="418ffb1e-4fc0-4b33-b720-c01b743ef8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adb96e-0619-4e48-998c-f0c1f49930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18ffb1e-4fc0-4b33-b720-c01b743ef8d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64CC27C-6CF7-4B76-999E-6DAEEF505FAE}">
  <ds:schemaRefs>
    <ds:schemaRef ds:uri="http://schemas.microsoft.com/sharepoint/v3/contenttype/forms"/>
  </ds:schemaRefs>
</ds:datastoreItem>
</file>

<file path=customXml/itemProps2.xml><?xml version="1.0" encoding="utf-8"?>
<ds:datastoreItem xmlns:ds="http://schemas.openxmlformats.org/officeDocument/2006/customXml" ds:itemID="{1E909572-4B23-4EA3-944A-DF609A2B2C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adb96e-0619-4e48-998c-f0c1f4993010"/>
    <ds:schemaRef ds:uri="418ffb1e-4fc0-4b33-b720-c01b743ef8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76B027-9C8C-41F7-9F0D-347D0517AB01}">
  <ds:schemaRefs>
    <ds:schemaRef ds:uri="http://purl.org/dc/elements/1.1/"/>
    <ds:schemaRef ds:uri="http://schemas.microsoft.com/office/2006/metadata/properties"/>
    <ds:schemaRef ds:uri="418ffb1e-4fc0-4b33-b720-c01b743ef8dc"/>
    <ds:schemaRef ds:uri="http://schemas.microsoft.com/office/infopath/2007/PartnerControls"/>
    <ds:schemaRef ds:uri="http://www.w3.org/XML/1998/namespace"/>
    <ds:schemaRef ds:uri="http://schemas.microsoft.com/office/2006/documentManagement/types"/>
    <ds:schemaRef ds:uri="http://purl.org/dc/terms/"/>
    <ds:schemaRef ds:uri="http://schemas.openxmlformats.org/package/2006/metadata/core-properties"/>
    <ds:schemaRef ds:uri="76adb96e-0619-4e48-998c-f0c1f4993010"/>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280</TotalTime>
  <Words>3120</Words>
  <Application>Microsoft Macintosh PowerPoint</Application>
  <PresentationFormat>Widescreen</PresentationFormat>
  <Paragraphs>255</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Lato Extended</vt:lpstr>
      <vt:lpstr>Montserrat</vt:lpstr>
      <vt:lpstr>Times New Roman</vt:lpstr>
      <vt:lpstr>Emeritus</vt:lpstr>
      <vt:lpstr>Product Management Module 1 – Office Hrs with Raunak Goyal Oct  08, 2023</vt:lpstr>
      <vt:lpstr>ZOOM: CHAT and Q&amp;A BOX</vt:lpstr>
      <vt:lpstr>AGENDA</vt:lpstr>
      <vt:lpstr>GETTING HELP</vt:lpstr>
      <vt:lpstr>GETTING HELP</vt:lpstr>
      <vt:lpstr>MODULE REVIEW – ANSOFF MATRIX</vt:lpstr>
      <vt:lpstr>MODULE REVIEW – ANSOFF MATRIX EXPANDED </vt:lpstr>
      <vt:lpstr>ASSIGNMENT DISCUSSION</vt:lpstr>
      <vt:lpstr>ASSIGNMENT DISCUSSION</vt:lpstr>
      <vt:lpstr>ASSIGNMENT DISCUSSION</vt:lpstr>
      <vt:lpstr>ASSIGNMENT DISCUSSION</vt:lpstr>
      <vt:lpstr>QUESTIONS FROM DISCUSSION BOARDS AND IN-BOX</vt:lpstr>
      <vt:lpstr>Open Questions – Tools Training</vt:lpstr>
      <vt:lpstr>ADDITIONAL RESOURCES</vt:lpstr>
      <vt:lpstr>ADDITIONAL RESOURCES</vt:lpstr>
      <vt:lpstr>NEXT WEEK - Product Development Process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Megan McCafferty</dc:creator>
  <cp:lastModifiedBy>Raunak Goyal</cp:lastModifiedBy>
  <cp:revision>19</cp:revision>
  <dcterms:created xsi:type="dcterms:W3CDTF">2021-01-29T12:21:07Z</dcterms:created>
  <dcterms:modified xsi:type="dcterms:W3CDTF">2023-10-08T11:18:04Z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2021-01-11T00:00:00Z</vt:filetime>
  </property>
  <property fmtid="{D5CDD505-2E9C-101B-9397-08002B2CF9AE}" pid="3" name="ContentTypeId">
    <vt:lpwstr>0x010100D0520A2EDA40074E9699A2C39AF1E97E</vt:lpwstr>
  </property>
  <property fmtid="{D5CDD505-2E9C-101B-9397-08002B2CF9AE}" pid="4" name="Creator">
    <vt:lpwstr>Adobe Illustrator 24.3 (Macintosh)</vt:lpwstr>
  </property>
  <property fmtid="{D5CDD505-2E9C-101B-9397-08002B2CF9AE}" pid="5" name="Created">
    <vt:filetime>2021-01-11T00:00:00Z</vt:filetime>
  </property>
</Properties>
</file>