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Srinivasa Rao" userId="b6eeaa5c-0ff4-4142-a1e9-d905e243b7af" providerId="ADAL" clId="{A34AC0D9-BE3E-49C9-A0F8-8EF1FEBE717C}"/>
    <pc:docChg chg="modSld">
      <pc:chgData name="Vidya Srinivasa Rao" userId="b6eeaa5c-0ff4-4142-a1e9-d905e243b7af" providerId="ADAL" clId="{A34AC0D9-BE3E-49C9-A0F8-8EF1FEBE717C}" dt="2022-01-11T11:11:17.394" v="0" actId="1076"/>
      <pc:docMkLst>
        <pc:docMk/>
      </pc:docMkLst>
      <pc:sldChg chg="modSp mod">
        <pc:chgData name="Vidya Srinivasa Rao" userId="b6eeaa5c-0ff4-4142-a1e9-d905e243b7af" providerId="ADAL" clId="{A34AC0D9-BE3E-49C9-A0F8-8EF1FEBE717C}" dt="2022-01-11T11:11:17.394" v="0" actId="1076"/>
        <pc:sldMkLst>
          <pc:docMk/>
          <pc:sldMk cId="121268070" sldId="256"/>
        </pc:sldMkLst>
        <pc:picChg chg="mod">
          <ac:chgData name="Vidya Srinivasa Rao" userId="b6eeaa5c-0ff4-4142-a1e9-d905e243b7af" providerId="ADAL" clId="{A34AC0D9-BE3E-49C9-A0F8-8EF1FEBE717C}" dt="2022-01-11T11:11:17.394" v="0" actId="1076"/>
          <ac:picMkLst>
            <pc:docMk/>
            <pc:sldMk cId="121268070" sldId="256"/>
            <ac:picMk id="6" creationId="{B49EABE7-04DF-458D-8CC3-744D7FF27B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5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3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901A-EC2C-4C72-9886-7280068F9DB0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0196-B30A-4363-B462-10DCCD884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20C8D1-66A5-4EEC-84D8-3E896C1F3D85}"/>
              </a:ext>
            </a:extLst>
          </p:cNvPr>
          <p:cNvSpPr txBox="1"/>
          <p:nvPr/>
        </p:nvSpPr>
        <p:spPr>
          <a:xfrm>
            <a:off x="252547" y="2168434"/>
            <a:ext cx="2486298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00" dirty="0" smtClean="0"/>
              <a:t>“</a:t>
            </a:r>
            <a:r>
              <a:rPr lang="en-IN" sz="900" i="1" dirty="0"/>
              <a:t>T</a:t>
            </a:r>
            <a:r>
              <a:rPr lang="en-IN" sz="900" i="1" dirty="0" smtClean="0"/>
              <a:t>ake a risk and keep testing because what works today wont work tomorrow but what worked yesterday may work again</a:t>
            </a:r>
            <a:r>
              <a:rPr lang="en-IN" sz="900" dirty="0" smtClean="0"/>
              <a:t>”</a:t>
            </a:r>
          </a:p>
          <a:p>
            <a:pPr algn="ctr"/>
            <a:endParaRPr lang="en-IN" sz="900" dirty="0"/>
          </a:p>
          <a:p>
            <a:pPr algn="ctr"/>
            <a:endParaRPr lang="en-IN" sz="900" dirty="0" smtClean="0"/>
          </a:p>
          <a:p>
            <a:pPr algn="ctr"/>
            <a:r>
              <a:rPr lang="en-IN" sz="900" dirty="0" smtClean="0"/>
              <a:t>”</a:t>
            </a:r>
            <a:r>
              <a:rPr lang="en-IN" sz="900" dirty="0"/>
              <a:t/>
            </a:r>
            <a:br>
              <a:rPr lang="en-IN" sz="900" dirty="0"/>
            </a:br>
            <a:endParaRPr lang="en-IN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6DDD-6BC3-4CA0-8B40-71AB5330B983}"/>
              </a:ext>
            </a:extLst>
          </p:cNvPr>
          <p:cNvSpPr txBox="1"/>
          <p:nvPr/>
        </p:nvSpPr>
        <p:spPr>
          <a:xfrm>
            <a:off x="252547" y="2676263"/>
            <a:ext cx="2471058" cy="178510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u="sng" dirty="0"/>
              <a:t>Demography and Geography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i="1" dirty="0" smtClean="0"/>
              <a:t>Age</a:t>
            </a:r>
            <a:r>
              <a:rPr lang="en-IN" sz="1000" dirty="0" smtClean="0"/>
              <a:t>: 46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i="1" dirty="0"/>
              <a:t>Education</a:t>
            </a:r>
            <a:r>
              <a:rPr lang="en-IN" sz="1000" dirty="0" smtClean="0"/>
              <a:t>: </a:t>
            </a:r>
            <a:r>
              <a:rPr lang="en-IN" sz="1000" dirty="0" err="1" smtClean="0"/>
              <a:t>Msc</a:t>
            </a:r>
            <a:r>
              <a:rPr lang="en-IN" sz="1000" dirty="0" smtClean="0"/>
              <a:t> Economics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dirty="0"/>
              <a:t>Work</a:t>
            </a:r>
            <a:r>
              <a:rPr lang="en-IN" sz="1000" dirty="0" smtClean="0"/>
              <a:t>: Director in An Investment Org </a:t>
            </a:r>
          </a:p>
          <a:p>
            <a:r>
              <a:rPr lang="en-IN" sz="1000" b="1" i="1" dirty="0" smtClean="0"/>
              <a:t>Responsibility</a:t>
            </a:r>
            <a:r>
              <a:rPr lang="en-IN" sz="1000" dirty="0" smtClean="0"/>
              <a:t>:  Monitor the Day to day trading ,handling prestigious client profiles , Managing </a:t>
            </a:r>
            <a:r>
              <a:rPr lang="en-IN" sz="1000" dirty="0" err="1" smtClean="0"/>
              <a:t>ateam</a:t>
            </a:r>
            <a:r>
              <a:rPr lang="en-IN" sz="1000" dirty="0" smtClean="0"/>
              <a:t> of marketing ,stock </a:t>
            </a:r>
            <a:r>
              <a:rPr lang="en-IN" sz="1000" dirty="0" err="1" smtClean="0"/>
              <a:t>brokes,investment</a:t>
            </a:r>
            <a:r>
              <a:rPr lang="en-IN" sz="1000" dirty="0" smtClean="0"/>
              <a:t> consultants</a:t>
            </a:r>
            <a:endParaRPr lang="en-IN" sz="1000" dirty="0" smtClean="0"/>
          </a:p>
          <a:p>
            <a:r>
              <a:rPr lang="en-IN" sz="1000" b="1" i="1" dirty="0" smtClean="0"/>
              <a:t>Salary</a:t>
            </a:r>
            <a:r>
              <a:rPr lang="en-IN" sz="1000" dirty="0" smtClean="0"/>
              <a:t> : 8 Lakhs per Month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i="1" dirty="0"/>
              <a:t>Marital status</a:t>
            </a:r>
            <a:r>
              <a:rPr lang="en-IN" sz="1000" dirty="0" smtClean="0"/>
              <a:t>: married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i="1" dirty="0"/>
              <a:t>Location</a:t>
            </a:r>
            <a:r>
              <a:rPr lang="en-IN" sz="1000" dirty="0" smtClean="0"/>
              <a:t>: Delhi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32084-518C-4DD7-A6DF-B128D03A71BF}"/>
              </a:ext>
            </a:extLst>
          </p:cNvPr>
          <p:cNvSpPr txBox="1"/>
          <p:nvPr/>
        </p:nvSpPr>
        <p:spPr>
          <a:xfrm>
            <a:off x="237307" y="4461368"/>
            <a:ext cx="2471059" cy="240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u="sng" dirty="0"/>
              <a:t>Psychographic details</a:t>
            </a:r>
          </a:p>
          <a:p>
            <a:endParaRPr lang="en-IN" sz="1000" b="1" u="sng" dirty="0"/>
          </a:p>
          <a:p>
            <a:r>
              <a:rPr lang="en-IN" sz="1000" b="1" dirty="0" smtClean="0">
                <a:solidFill>
                  <a:schemeClr val="accent5"/>
                </a:solidFill>
              </a:rPr>
              <a:t>Personality</a:t>
            </a:r>
            <a:r>
              <a:rPr lang="en-IN" sz="1000" dirty="0" smtClean="0"/>
              <a:t>: Expert on identifying market trends . Energetic and Good speaker. Very disciplined in his life. Always creates a positive atmosphere around him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dirty="0" smtClean="0">
                <a:solidFill>
                  <a:srgbClr val="00B050"/>
                </a:solidFill>
              </a:rPr>
              <a:t>Interests</a:t>
            </a:r>
            <a:r>
              <a:rPr lang="en-IN" sz="1000" dirty="0" smtClean="0"/>
              <a:t>: Stock Trading , Data Analytics, Spends time in Gym. Conduct podcast and also runs a vlogging channel on investments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b="1" dirty="0" smtClean="0">
                <a:solidFill>
                  <a:srgbClr val="002060"/>
                </a:solidFill>
              </a:rPr>
              <a:t>Lifestyle</a:t>
            </a:r>
            <a:r>
              <a:rPr lang="en-IN" sz="1000" dirty="0" smtClean="0"/>
              <a:t>: interest in luxury cars , Weekend dinner and lunch with family . Own a bungalow in South Delhi. Overseas holiday twice a year. Travels in Business Class</a:t>
            </a:r>
            <a:endParaRPr lang="en-I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1E08F-C19D-4207-8EC2-3E57A1C0FF25}"/>
              </a:ext>
            </a:extLst>
          </p:cNvPr>
          <p:cNvSpPr txBox="1"/>
          <p:nvPr/>
        </p:nvSpPr>
        <p:spPr>
          <a:xfrm>
            <a:off x="2738845" y="2168433"/>
            <a:ext cx="9305107" cy="19697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u="sng" dirty="0"/>
              <a:t>Goals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100" b="1" i="1" dirty="0" smtClean="0"/>
              <a:t>Short-term: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i="1" dirty="0" smtClean="0"/>
              <a:t> </a:t>
            </a:r>
            <a:r>
              <a:rPr lang="en-IN" sz="1000" dirty="0" smtClean="0"/>
              <a:t>increase revenue by 150% in next 2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Optimize processes to reduce unnecessary expenses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To keep the employee benefit program expenses within 25% with respect  to FY22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To bring in Automation in  development and deployment</a:t>
            </a:r>
          </a:p>
          <a:p>
            <a:endParaRPr lang="en-IN" sz="1000" b="1" i="1" dirty="0"/>
          </a:p>
          <a:p>
            <a:r>
              <a:rPr lang="en-IN" sz="1100" b="1" i="1" dirty="0" smtClean="0"/>
              <a:t>Long-term: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To increase Brand recognition and name recognition.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Achieve a market share of above 25% in Fintech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Eyeing for Series A and B funding . </a:t>
            </a:r>
            <a:r>
              <a:rPr lang="en-IN" sz="1000" dirty="0" err="1" smtClean="0"/>
              <a:t>Onboard</a:t>
            </a:r>
            <a:r>
              <a:rPr lang="en-IN" sz="1000" dirty="0" smtClean="0"/>
              <a:t> VC investors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Maintain a reasonable cash Burn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18F83-0F9A-480C-A049-4CEFAC5E3944}"/>
              </a:ext>
            </a:extLst>
          </p:cNvPr>
          <p:cNvSpPr txBox="1"/>
          <p:nvPr/>
        </p:nvSpPr>
        <p:spPr>
          <a:xfrm>
            <a:off x="7745148" y="2299620"/>
            <a:ext cx="420954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u="sng" dirty="0"/>
              <a:t>Life-goals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Expand the brand overseas and penetrate US and Europe Market</a:t>
            </a: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Open offices in metropolitan cities. Increase headcount to 5K</a:t>
            </a: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To generate wealth for Middle class Indians   and people in unorganised sectors</a:t>
            </a: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Segment leader in B2B and B2C market</a:t>
            </a:r>
            <a:r>
              <a:rPr lang="en-IN" sz="1000" dirty="0"/>
              <a:t/>
            </a:r>
            <a:br>
              <a:rPr lang="en-IN" sz="1000" dirty="0"/>
            </a:br>
            <a:endParaRPr lang="en-I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C2722-F27F-49D4-BD33-3E9101D7DB75}"/>
              </a:ext>
            </a:extLst>
          </p:cNvPr>
          <p:cNvSpPr txBox="1"/>
          <p:nvPr/>
        </p:nvSpPr>
        <p:spPr>
          <a:xfrm>
            <a:off x="8995058" y="252548"/>
            <a:ext cx="304889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endParaRPr lang="en-IN" sz="1000" dirty="0" smtClean="0"/>
          </a:p>
          <a:p>
            <a:endParaRPr lang="en-IN" sz="1000" dirty="0"/>
          </a:p>
          <a:p>
            <a:endParaRPr lang="en-IN" sz="1000" dirty="0" smtClean="0"/>
          </a:p>
          <a:p>
            <a:endParaRPr lang="en-IN" sz="1000" dirty="0"/>
          </a:p>
          <a:p>
            <a:endParaRPr lang="en-IN" sz="1000" dirty="0" smtClean="0"/>
          </a:p>
          <a:p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1CA34-F86C-4840-A912-9C936A337DD4}"/>
              </a:ext>
            </a:extLst>
          </p:cNvPr>
          <p:cNvSpPr txBox="1"/>
          <p:nvPr/>
        </p:nvSpPr>
        <p:spPr>
          <a:xfrm>
            <a:off x="2099390" y="172234"/>
            <a:ext cx="6836788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u="sng" dirty="0"/>
              <a:t>Bio</a:t>
            </a:r>
            <a:br>
              <a:rPr lang="en-IN" sz="1000" b="1" u="sng" dirty="0"/>
            </a:br>
            <a:r>
              <a:rPr lang="en-IN" sz="1000" b="1" u="sng" dirty="0"/>
              <a:t/>
            </a:r>
            <a:br>
              <a:rPr lang="en-IN" sz="1000" b="1" u="sng" dirty="0"/>
            </a:br>
            <a:r>
              <a:rPr lang="en-IN" sz="1000" dirty="0" smtClean="0"/>
              <a:t>Amit is a dedicated ,hard working finance professional having more than 20 years of experience in banking ,wealth management , Stock and Forex trading.  He owns a wealth management </a:t>
            </a:r>
            <a:r>
              <a:rPr lang="en-IN" sz="1000" dirty="0" err="1" smtClean="0"/>
              <a:t>startup</a:t>
            </a:r>
            <a:r>
              <a:rPr lang="en-IN" sz="1000" dirty="0" smtClean="0"/>
              <a:t> </a:t>
            </a:r>
            <a:r>
              <a:rPr lang="en-IN" sz="1000" dirty="0" smtClean="0"/>
              <a:t>where his wife is also a partner cum </a:t>
            </a:r>
            <a:r>
              <a:rPr lang="en-IN" sz="1000" dirty="0" err="1" smtClean="0"/>
              <a:t>investor</a:t>
            </a:r>
            <a:r>
              <a:rPr lang="en-IN" sz="1000" dirty="0" err="1" smtClean="0"/>
              <a:t>.His</a:t>
            </a:r>
            <a:r>
              <a:rPr lang="en-IN" sz="1000" dirty="0" smtClean="0"/>
              <a:t> </a:t>
            </a:r>
            <a:r>
              <a:rPr lang="en-IN" sz="1000" dirty="0" err="1" smtClean="0"/>
              <a:t>startup</a:t>
            </a:r>
            <a:r>
              <a:rPr lang="en-IN" sz="1000" dirty="0" smtClean="0"/>
              <a:t> </a:t>
            </a:r>
            <a:r>
              <a:rPr lang="en-IN" sz="1000" dirty="0"/>
              <a:t> </a:t>
            </a:r>
            <a:r>
              <a:rPr lang="en-IN" sz="1000" dirty="0" smtClean="0"/>
              <a:t>got a  Pre-seed funding of 5 million .He is eyeing to  diversify his business .He is planning to launch a mobile App that will help </a:t>
            </a:r>
            <a:r>
              <a:rPr lang="en-IN" sz="1000" dirty="0"/>
              <a:t>millennials to regulate their investment plans successfully. </a:t>
            </a:r>
            <a:r>
              <a:rPr lang="en-IN" sz="1000" dirty="0"/>
              <a:t>Amit and his team is looking to secure debit financing from bank.</a:t>
            </a:r>
            <a:r>
              <a:rPr lang="en-US" sz="1000" dirty="0"/>
              <a:t> </a:t>
            </a:r>
            <a:r>
              <a:rPr lang="en-US" sz="1000" dirty="0" smtClean="0"/>
              <a:t>The firm reported </a:t>
            </a:r>
            <a:r>
              <a:rPr lang="en-US" sz="1000" dirty="0"/>
              <a:t>a </a:t>
            </a:r>
            <a:r>
              <a:rPr lang="en-US" sz="1000" dirty="0" smtClean="0"/>
              <a:t>8% </a:t>
            </a:r>
            <a:r>
              <a:rPr lang="en-US" sz="1000" dirty="0"/>
              <a:t>rise in its net profit to INR </a:t>
            </a:r>
            <a:r>
              <a:rPr lang="en-US" sz="1000" dirty="0" smtClean="0"/>
              <a:t>33.1 </a:t>
            </a:r>
            <a:r>
              <a:rPr lang="en-US" sz="1000" dirty="0"/>
              <a:t>Cr in the financial year 2021-22 (FY22) from INR </a:t>
            </a:r>
            <a:r>
              <a:rPr lang="en-US" sz="1000" dirty="0" smtClean="0"/>
              <a:t>30.8 </a:t>
            </a:r>
            <a:r>
              <a:rPr lang="en-US" sz="1000" dirty="0"/>
              <a:t>Cr in FY21 as its sales </a:t>
            </a:r>
            <a:r>
              <a:rPr lang="en-US" sz="1000" dirty="0"/>
              <a:t>more than doubled during the year. </a:t>
            </a:r>
            <a:r>
              <a:rPr lang="en-US" sz="1000" dirty="0"/>
              <a:t>Total expenses also surged 80 % .</a:t>
            </a:r>
            <a:r>
              <a:rPr lang="en-US" sz="1000" dirty="0"/>
              <a:t> </a:t>
            </a:r>
            <a:r>
              <a:rPr lang="en-US" sz="1000" dirty="0"/>
              <a:t>total income jumped over </a:t>
            </a:r>
            <a:r>
              <a:rPr lang="en-US" sz="1000" dirty="0" smtClean="0"/>
              <a:t>1.2X.</a:t>
            </a: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endParaRPr lang="en-IN" sz="1000" b="1" u="sng" dirty="0"/>
          </a:p>
          <a:p>
            <a:r>
              <a:rPr lang="en-IN" sz="1000" b="1" u="sng" dirty="0"/>
              <a:t/>
            </a:r>
            <a:br>
              <a:rPr lang="en-IN" sz="1000" b="1" u="sng" dirty="0"/>
            </a:br>
            <a:endParaRPr lang="en-IN" sz="1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F9BBB-4541-449D-91B6-73E7AB8BEEA5}"/>
              </a:ext>
            </a:extLst>
          </p:cNvPr>
          <p:cNvSpPr txBox="1"/>
          <p:nvPr/>
        </p:nvSpPr>
        <p:spPr>
          <a:xfrm>
            <a:off x="9098277" y="4204687"/>
            <a:ext cx="2945675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u="sng" dirty="0"/>
              <a:t>Marketing channels</a:t>
            </a:r>
            <a:br>
              <a:rPr lang="en-IN" sz="1000" b="1" u="sng" dirty="0"/>
            </a:br>
            <a:endParaRPr lang="en-IN" sz="10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 smtClean="0"/>
              <a:t>Digital </a:t>
            </a:r>
            <a:r>
              <a:rPr lang="en-IN" sz="1000" b="1" dirty="0" err="1" smtClean="0"/>
              <a:t>Marketting</a:t>
            </a:r>
            <a:r>
              <a:rPr lang="en-IN" sz="1000" b="1" dirty="0" smtClean="0"/>
              <a:t> : Using digital webinars , Social Media, Web based advertising</a:t>
            </a:r>
          </a:p>
          <a:p>
            <a:endParaRPr lang="en-IN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 smtClean="0"/>
              <a:t>Content marketing : Amit is tech </a:t>
            </a:r>
            <a:r>
              <a:rPr lang="en-IN" sz="1000" b="1" dirty="0" err="1" smtClean="0"/>
              <a:t>savy</a:t>
            </a:r>
            <a:r>
              <a:rPr lang="en-IN" sz="1000" b="1" dirty="0" smtClean="0"/>
              <a:t> so Uses Blog Posts ,E-Books being published .Regular </a:t>
            </a:r>
            <a:r>
              <a:rPr lang="en-IN" sz="1000" b="1" dirty="0" err="1" smtClean="0"/>
              <a:t>newslaters</a:t>
            </a:r>
            <a:r>
              <a:rPr lang="en-IN" sz="1000" b="1" dirty="0" smtClean="0"/>
              <a:t> published in </a:t>
            </a:r>
            <a:r>
              <a:rPr lang="en-IN" sz="1000" b="1" dirty="0" err="1" smtClean="0"/>
              <a:t>linkedin</a:t>
            </a:r>
            <a:r>
              <a:rPr lang="en-IN" sz="1000" b="1" dirty="0" smtClean="0"/>
              <a:t> and digital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 smtClean="0"/>
              <a:t>Loyalty Program: To attract new consumers discount and gift voucher for platform subscription and new user registration</a:t>
            </a:r>
          </a:p>
          <a:p>
            <a:endParaRPr lang="en-IN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 smtClean="0"/>
              <a:t>Cross Promotion: Event cross promotion ,in brand cross promotion proves to be helpful</a:t>
            </a:r>
            <a:endParaRPr lang="en-IN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DC3C7-DE40-47AC-8E2D-7092796970C3}"/>
              </a:ext>
            </a:extLst>
          </p:cNvPr>
          <p:cNvSpPr txBox="1"/>
          <p:nvPr/>
        </p:nvSpPr>
        <p:spPr>
          <a:xfrm>
            <a:off x="6541835" y="4204687"/>
            <a:ext cx="2541203" cy="255454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/>
            <a:r>
              <a:rPr lang="en-IN" sz="1000" b="1" u="sng" dirty="0"/>
              <a:t>Influencers and brands</a:t>
            </a:r>
            <a:br>
              <a:rPr lang="en-IN" sz="1000" b="1" u="sng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 smtClean="0"/>
              <a:t>           </a:t>
            </a:r>
          </a:p>
          <a:p>
            <a:pPr fontAlgn="auto"/>
            <a:endParaRPr lang="en-IN" sz="1000" dirty="0"/>
          </a:p>
          <a:p>
            <a:pPr fontAlgn="auto"/>
            <a:endParaRPr lang="en-IN" sz="1000" dirty="0" smtClean="0"/>
          </a:p>
          <a:p>
            <a:pPr fontAlgn="auto"/>
            <a:endParaRPr lang="en-IN" sz="1000" dirty="0"/>
          </a:p>
          <a:p>
            <a:pPr fontAlgn="auto"/>
            <a:endParaRPr lang="en-IN" sz="1000" dirty="0" smtClean="0"/>
          </a:p>
          <a:p>
            <a:pPr fontAlgn="auto"/>
            <a:endParaRPr lang="en-IN" sz="1000" dirty="0"/>
          </a:p>
          <a:p>
            <a:pPr fontAlgn="auto"/>
            <a:endParaRPr lang="en-IN" sz="1000" dirty="0" smtClean="0"/>
          </a:p>
          <a:p>
            <a:pPr fontAlgn="auto"/>
            <a:endParaRPr lang="en-IN" sz="1000" dirty="0"/>
          </a:p>
          <a:p>
            <a:pPr fontAlgn="auto"/>
            <a:endParaRPr lang="en-IN" sz="1000" dirty="0" smtClean="0"/>
          </a:p>
          <a:p>
            <a:pPr fontAlgn="auto"/>
            <a:endParaRPr lang="en-IN" sz="1000" dirty="0"/>
          </a:p>
          <a:p>
            <a:pPr fontAlgn="auto"/>
            <a:endParaRPr lang="en-IN" sz="1000" dirty="0" smtClean="0"/>
          </a:p>
          <a:p>
            <a:pPr fontAlgn="auto"/>
            <a:endParaRPr lang="en-IN" sz="1000" dirty="0" smtClean="0"/>
          </a:p>
          <a:p>
            <a:pPr fontAlgn="auto"/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19566-0053-4D7A-BF13-6A8FE9163D6F}"/>
              </a:ext>
            </a:extLst>
          </p:cNvPr>
          <p:cNvSpPr txBox="1"/>
          <p:nvPr/>
        </p:nvSpPr>
        <p:spPr>
          <a:xfrm>
            <a:off x="2743200" y="4107425"/>
            <a:ext cx="3772307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u="sng" dirty="0" smtClean="0">
                <a:solidFill>
                  <a:srgbClr val="FF0000"/>
                </a:solidFill>
              </a:rPr>
              <a:t>Frustrations :</a:t>
            </a:r>
            <a:endParaRPr lang="en-IN" sz="105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Amit is apprehensive about missing out on VC Funding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The </a:t>
            </a:r>
            <a:r>
              <a:rPr lang="en-US" sz="1000" dirty="0"/>
              <a:t>issue of angel tax continues to impede the </a:t>
            </a:r>
            <a:r>
              <a:rPr lang="en-US" sz="1000" dirty="0" smtClean="0"/>
              <a:t>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Migrating the tech stack to Cloud and bring  Azure </a:t>
            </a:r>
            <a:r>
              <a:rPr lang="en-US" sz="1000" dirty="0" err="1" smtClean="0"/>
              <a:t>kubernetes</a:t>
            </a:r>
            <a:r>
              <a:rPr lang="en-US" sz="1000" dirty="0" smtClean="0"/>
              <a:t> cluster to build infra</a:t>
            </a:r>
            <a:endParaRPr lang="en-I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Apprehensive in missing out on adequate data which might in turn benefit his competitors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SVB being the source of reliable capital for Amit the sudden shutdown of SVB  Amit is now in a huddle as share value has dropped 3 %</a:t>
            </a:r>
          </a:p>
          <a:p>
            <a:r>
              <a:rPr lang="en-IN" sz="1050" b="1" u="sng" dirty="0" smtClean="0">
                <a:solidFill>
                  <a:schemeClr val="accent5">
                    <a:lumMod val="75000"/>
                  </a:schemeClr>
                </a:solidFill>
              </a:rPr>
              <a:t>Needs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Reporting and Analytics Tool to capture market trends , </a:t>
            </a:r>
            <a:r>
              <a:rPr lang="en-IN" sz="1000" dirty="0" err="1" smtClean="0"/>
              <a:t>realtime</a:t>
            </a:r>
            <a:r>
              <a:rPr lang="en-IN" sz="1000" dirty="0" smtClean="0"/>
              <a:t> stats and User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Visualisation tool to create customer segments and analyse their needs as they are looking to develop new market and also penetrate existing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Signup with Azure Cloud to </a:t>
            </a:r>
            <a:r>
              <a:rPr lang="en-IN" sz="1000" smtClean="0"/>
              <a:t>optimize infra</a:t>
            </a:r>
            <a:endParaRPr lang="en-IN" sz="1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176DE13-13C3-4346-86DD-B7F72EE1C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" y="161839"/>
            <a:ext cx="1787964" cy="1785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8" y="172234"/>
            <a:ext cx="1846843" cy="1832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547" y="104202"/>
            <a:ext cx="890453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Amit Verma</a:t>
            </a:r>
            <a:endParaRPr lang="en-US" sz="1000" dirty="0"/>
          </a:p>
        </p:txBody>
      </p:sp>
      <p:pic>
        <p:nvPicPr>
          <p:cNvPr id="1026" name="Picture 2" descr="https://encrypted-tbn2.gstatic.com/images?q=tbn:ANd9GcS0U5a32I81EyodYLVvHBNs7GSlBgmag51JRMz_0RQ2DqthEDKr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84" y="4461367"/>
            <a:ext cx="334634" cy="4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597" y="4461367"/>
            <a:ext cx="615451" cy="412017"/>
          </a:xfrm>
          <a:prstGeom prst="rect">
            <a:avLst/>
          </a:prstGeom>
        </p:spPr>
      </p:pic>
      <p:sp>
        <p:nvSpPr>
          <p:cNvPr id="17" name="AutoShape 6" descr="jeff bezos from en.wikipedia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976" y="4446309"/>
            <a:ext cx="429683" cy="4296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084" y="5518012"/>
            <a:ext cx="512513" cy="5125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2336" y="4422236"/>
            <a:ext cx="451148" cy="4511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3189" y="5526157"/>
            <a:ext cx="506626" cy="5066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6081" y="5628195"/>
            <a:ext cx="653786" cy="4023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8973" y="6268979"/>
            <a:ext cx="946150" cy="251798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69291"/>
              </p:ext>
            </p:extLst>
          </p:nvPr>
        </p:nvGraphicFramePr>
        <p:xfrm>
          <a:off x="8995057" y="252546"/>
          <a:ext cx="3048894" cy="17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447">
                  <a:extLst>
                    <a:ext uri="{9D8B030D-6E8A-4147-A177-3AD203B41FA5}">
                      <a16:colId xmlns:a16="http://schemas.microsoft.com/office/drawing/2014/main" val="991010134"/>
                    </a:ext>
                  </a:extLst>
                </a:gridCol>
                <a:gridCol w="1524447">
                  <a:extLst>
                    <a:ext uri="{9D8B030D-6E8A-4147-A177-3AD203B41FA5}">
                      <a16:colId xmlns:a16="http://schemas.microsoft.com/office/drawing/2014/main" val="968367868"/>
                    </a:ext>
                  </a:extLst>
                </a:gridCol>
              </a:tblGrid>
              <a:tr h="297518">
                <a:tc gridSpan="2">
                  <a:txBody>
                    <a:bodyPr/>
                    <a:lstStyle/>
                    <a:p>
                      <a:r>
                        <a:rPr lang="en-IN" sz="900" b="1" u="sng" dirty="0" smtClean="0"/>
                        <a:t>Motivations</a:t>
                      </a:r>
                      <a:r>
                        <a:rPr lang="en-IN" sz="900" dirty="0" smtClean="0"/>
                        <a:t> [rank 1 for high, 5 for low]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2228"/>
                  </a:ext>
                </a:extLst>
              </a:tr>
              <a:tr h="2975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Incentive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73103"/>
                  </a:ext>
                </a:extLst>
              </a:tr>
              <a:tr h="2975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Accurate</a:t>
                      </a:r>
                      <a:r>
                        <a:rPr lang="en-US" sz="900" baseline="0" dirty="0" smtClean="0"/>
                        <a:t> Data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8592"/>
                  </a:ext>
                </a:extLst>
              </a:tr>
              <a:tr h="2975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Time Efficiency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65191"/>
                  </a:ext>
                </a:extLst>
              </a:tr>
              <a:tr h="2975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Ease</a:t>
                      </a:r>
                      <a:r>
                        <a:rPr lang="en-US" sz="900" baseline="0" dirty="0" smtClean="0"/>
                        <a:t> Of Operations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886"/>
                  </a:ext>
                </a:extLst>
              </a:tr>
              <a:tr h="2975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Growth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42143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5342467" y="53001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672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kakkad</dc:creator>
  <cp:lastModifiedBy>networkuser</cp:lastModifiedBy>
  <cp:revision>39</cp:revision>
  <dcterms:created xsi:type="dcterms:W3CDTF">2022-01-10T07:49:09Z</dcterms:created>
  <dcterms:modified xsi:type="dcterms:W3CDTF">2023-10-24T09:41:44Z</dcterms:modified>
</cp:coreProperties>
</file>