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70" r:id="rId5"/>
    <p:sldId id="271" r:id="rId6"/>
    <p:sldId id="272" r:id="rId7"/>
    <p:sldId id="275" r:id="rId8"/>
    <p:sldId id="276" r:id="rId9"/>
    <p:sldId id="277" r:id="rId10"/>
    <p:sldId id="278" r:id="rId11"/>
    <p:sldId id="279"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6"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46" y="480"/>
      </p:cViewPr>
      <p:guideLst>
        <p:guide orient="horz" pos="285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sz="half" idx="2"/>
          </p:nvPr>
        </p:nvSpPr>
        <p:spPr>
          <a:xfrm>
            <a:off x="490065" y="1960178"/>
            <a:ext cx="8134350" cy="7057390"/>
          </a:xfrm>
          <a:prstGeom prst="rect">
            <a:avLst/>
          </a:prstGeom>
        </p:spPr>
        <p:txBody>
          <a:bodyPr wrap="square" lIns="0" tIns="0" rIns="0" bIns="0">
            <a:spAutoFit/>
          </a:bodyPr>
          <a:lstStyle>
            <a:lvl1pPr>
              <a:defRPr sz="2200" b="0" i="0">
                <a:solidFill>
                  <a:schemeClr val="tx1"/>
                </a:solidFill>
                <a:latin typeface="Roboto"/>
                <a:cs typeface="Roboto"/>
              </a:defRPr>
            </a:lvl1pPr>
          </a:lstStyle>
          <a:p>
            <a:endParaRPr/>
          </a:p>
        </p:txBody>
      </p:sp>
      <p:sp>
        <p:nvSpPr>
          <p:cNvPr id="4" name="Holder 4"/>
          <p:cNvSpPr>
            <a:spLocks noGrp="1"/>
          </p:cNvSpPr>
          <p:nvPr>
            <p:ph sz="half" idx="3"/>
          </p:nvPr>
        </p:nvSpPr>
        <p:spPr>
          <a:xfrm>
            <a:off x="9683000" y="2009143"/>
            <a:ext cx="7757159" cy="6524625"/>
          </a:xfrm>
          <a:prstGeom prst="rect">
            <a:avLst/>
          </a:prstGeom>
        </p:spPr>
        <p:txBody>
          <a:bodyPr wrap="square" lIns="0" tIns="0" rIns="0" bIns="0">
            <a:spAutoFit/>
          </a:bodyPr>
          <a:lstStyle>
            <a:lvl1pPr>
              <a:defRPr sz="3200" b="1" i="0">
                <a:solidFill>
                  <a:schemeClr val="tx1"/>
                </a:solidFill>
                <a:latin typeface="Roboto"/>
                <a:cs typeface="Robo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75629" y="539750"/>
            <a:ext cx="8536740" cy="939800"/>
          </a:xfrm>
          <a:prstGeom prst="rect">
            <a:avLst/>
          </a:prstGeom>
        </p:spPr>
        <p:txBody>
          <a:bodyPr wrap="square" lIns="0" tIns="0" rIns="0" bIns="0">
            <a:spAutoFit/>
          </a:bodyPr>
          <a:lstStyle>
            <a:lvl1pPr>
              <a:defRPr sz="6000" b="1" i="0">
                <a:solidFill>
                  <a:srgbClr val="4AA66A"/>
                </a:solidFill>
                <a:latin typeface="Trebuchet MS"/>
                <a:cs typeface="Trebuchet MS"/>
              </a:defRPr>
            </a:lvl1pPr>
          </a:lstStyle>
          <a:p>
            <a:endParaRPr/>
          </a:p>
        </p:txBody>
      </p:sp>
      <p:sp>
        <p:nvSpPr>
          <p:cNvPr id="3" name="Holder 3"/>
          <p:cNvSpPr>
            <a:spLocks noGrp="1"/>
          </p:cNvSpPr>
          <p:nvPr>
            <p:ph type="body" idx="1"/>
          </p:nvPr>
        </p:nvSpPr>
        <p:spPr>
          <a:xfrm>
            <a:off x="1087866" y="3025780"/>
            <a:ext cx="8382000" cy="2368550"/>
          </a:xfrm>
          <a:prstGeom prst="rect">
            <a:avLst/>
          </a:prstGeom>
        </p:spPr>
        <p:txBody>
          <a:bodyPr wrap="square" lIns="0" tIns="0" rIns="0" bIns="0">
            <a:spAutoFit/>
          </a:bodyPr>
          <a:lstStyle>
            <a:lvl1pPr>
              <a:defRPr sz="22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20171" y="2446342"/>
            <a:ext cx="132213" cy="132213"/>
          </a:xfrm>
          <a:prstGeom prst="rect">
            <a:avLst/>
          </a:prstGeom>
        </p:spPr>
      </p:pic>
      <p:pic>
        <p:nvPicPr>
          <p:cNvPr id="3" name="object 3"/>
          <p:cNvPicPr/>
          <p:nvPr/>
        </p:nvPicPr>
        <p:blipFill>
          <a:blip r:embed="rId2" cstate="print"/>
          <a:stretch>
            <a:fillRect/>
          </a:stretch>
        </p:blipFill>
        <p:spPr>
          <a:xfrm>
            <a:off x="17446090" y="2446342"/>
            <a:ext cx="132213" cy="132213"/>
          </a:xfrm>
          <a:prstGeom prst="rect">
            <a:avLst/>
          </a:prstGeom>
        </p:spPr>
      </p:pic>
      <p:pic>
        <p:nvPicPr>
          <p:cNvPr id="4" name="object 4"/>
          <p:cNvPicPr/>
          <p:nvPr/>
        </p:nvPicPr>
        <p:blipFill>
          <a:blip r:embed="rId3" cstate="print"/>
          <a:stretch>
            <a:fillRect/>
          </a:stretch>
        </p:blipFill>
        <p:spPr>
          <a:xfrm>
            <a:off x="17872008" y="2446342"/>
            <a:ext cx="132213" cy="132213"/>
          </a:xfrm>
          <a:prstGeom prst="rect">
            <a:avLst/>
          </a:prstGeom>
        </p:spPr>
      </p:pic>
      <p:sp>
        <p:nvSpPr>
          <p:cNvPr id="5" name="object 5"/>
          <p:cNvSpPr/>
          <p:nvPr/>
        </p:nvSpPr>
        <p:spPr>
          <a:xfrm>
            <a:off x="17020171"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6" name="object 6"/>
          <p:cNvSpPr/>
          <p:nvPr/>
        </p:nvSpPr>
        <p:spPr>
          <a:xfrm>
            <a:off x="17446090"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7" name="object 7"/>
          <p:cNvSpPr/>
          <p:nvPr/>
        </p:nvSpPr>
        <p:spPr>
          <a:xfrm>
            <a:off x="17872008"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8" name="object 8"/>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9" name="object 9"/>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0" name="object 10"/>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1" name="object 11"/>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2" name="object 12"/>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3" name="object 13"/>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4" name="object 14"/>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5" name="object 15"/>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6" name="object 16"/>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7" name="object 17"/>
          <p:cNvSpPr/>
          <p:nvPr/>
        </p:nvSpPr>
        <p:spPr>
          <a:xfrm>
            <a:off x="17020171"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8" name="object 18"/>
          <p:cNvSpPr/>
          <p:nvPr/>
        </p:nvSpPr>
        <p:spPr>
          <a:xfrm>
            <a:off x="17446090"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9" name="object 19"/>
          <p:cNvSpPr/>
          <p:nvPr/>
        </p:nvSpPr>
        <p:spPr>
          <a:xfrm>
            <a:off x="17872008"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0" name="object 20"/>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1" name="object 21"/>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2" name="object 22"/>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3" name="object 23"/>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24" name="object 24"/>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25" name="object 25"/>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6" name="object 26"/>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7" name="object 27"/>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8" name="object 28"/>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9" name="object 29"/>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0" name="object 30"/>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1" name="object 31"/>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2" name="object 32"/>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3" name="object 33"/>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4" name="object 34"/>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5" name="object 35"/>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6" name="object 36"/>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7" name="object 37"/>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8" name="object 38"/>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9" name="object 39"/>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0" name="object 40"/>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1" name="object 41"/>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2" name="object 42"/>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3" name="object 43"/>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4" name="object 44"/>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5" name="object 45"/>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6" name="object 46"/>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7" name="object 47"/>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8" name="object 48"/>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9" name="object 49"/>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0" name="object 50"/>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1" name="object 51"/>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2" name="object 52"/>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3" name="object 53"/>
          <p:cNvSpPr/>
          <p:nvPr/>
        </p:nvSpPr>
        <p:spPr>
          <a:xfrm>
            <a:off x="1041537" y="9132529"/>
            <a:ext cx="2094864" cy="125730"/>
          </a:xfrm>
          <a:custGeom>
            <a:avLst/>
            <a:gdLst/>
            <a:ahLst/>
            <a:cxnLst/>
            <a:rect l="l" t="t" r="r" b="b"/>
            <a:pathLst>
              <a:path w="2094864" h="125729">
                <a:moveTo>
                  <a:pt x="2094643" y="125678"/>
                </a:moveTo>
                <a:lnTo>
                  <a:pt x="0" y="125678"/>
                </a:lnTo>
                <a:lnTo>
                  <a:pt x="0" y="0"/>
                </a:lnTo>
                <a:lnTo>
                  <a:pt x="2094643" y="0"/>
                </a:lnTo>
                <a:lnTo>
                  <a:pt x="2094643" y="125678"/>
                </a:lnTo>
                <a:close/>
              </a:path>
            </a:pathLst>
          </a:custGeom>
          <a:solidFill>
            <a:srgbClr val="00BE62"/>
          </a:solidFill>
        </p:spPr>
        <p:txBody>
          <a:bodyPr wrap="square" lIns="0" tIns="0" rIns="0" bIns="0" rtlCol="0"/>
          <a:lstStyle/>
          <a:p>
            <a:endParaRPr/>
          </a:p>
        </p:txBody>
      </p:sp>
      <p:sp>
        <p:nvSpPr>
          <p:cNvPr id="54" name="object 54"/>
          <p:cNvSpPr/>
          <p:nvPr/>
        </p:nvSpPr>
        <p:spPr>
          <a:xfrm>
            <a:off x="1041537" y="8504136"/>
            <a:ext cx="3141980" cy="125730"/>
          </a:xfrm>
          <a:custGeom>
            <a:avLst/>
            <a:gdLst/>
            <a:ahLst/>
            <a:cxnLst/>
            <a:rect l="l" t="t" r="r" b="b"/>
            <a:pathLst>
              <a:path w="3141979" h="125729">
                <a:moveTo>
                  <a:pt x="3141964" y="125678"/>
                </a:moveTo>
                <a:lnTo>
                  <a:pt x="0" y="125678"/>
                </a:lnTo>
                <a:lnTo>
                  <a:pt x="0" y="0"/>
                </a:lnTo>
                <a:lnTo>
                  <a:pt x="3141964" y="0"/>
                </a:lnTo>
                <a:lnTo>
                  <a:pt x="3141964" y="125678"/>
                </a:lnTo>
                <a:close/>
              </a:path>
            </a:pathLst>
          </a:custGeom>
          <a:solidFill>
            <a:srgbClr val="00BE62"/>
          </a:solidFill>
        </p:spPr>
        <p:txBody>
          <a:bodyPr wrap="square" lIns="0" tIns="0" rIns="0" bIns="0" rtlCol="0"/>
          <a:lstStyle/>
          <a:p>
            <a:endParaRPr/>
          </a:p>
        </p:txBody>
      </p:sp>
      <p:sp>
        <p:nvSpPr>
          <p:cNvPr id="55" name="object 55"/>
          <p:cNvSpPr/>
          <p:nvPr/>
        </p:nvSpPr>
        <p:spPr>
          <a:xfrm>
            <a:off x="1041537" y="7875743"/>
            <a:ext cx="4189729" cy="125730"/>
          </a:xfrm>
          <a:custGeom>
            <a:avLst/>
            <a:gdLst/>
            <a:ahLst/>
            <a:cxnLst/>
            <a:rect l="l" t="t" r="r" b="b"/>
            <a:pathLst>
              <a:path w="4189729" h="125729">
                <a:moveTo>
                  <a:pt x="4189286" y="125678"/>
                </a:moveTo>
                <a:lnTo>
                  <a:pt x="0" y="125678"/>
                </a:lnTo>
                <a:lnTo>
                  <a:pt x="0" y="0"/>
                </a:lnTo>
                <a:lnTo>
                  <a:pt x="4189286" y="0"/>
                </a:lnTo>
                <a:lnTo>
                  <a:pt x="4189286" y="125678"/>
                </a:lnTo>
                <a:close/>
              </a:path>
            </a:pathLst>
          </a:custGeom>
          <a:solidFill>
            <a:srgbClr val="00BE62"/>
          </a:solidFill>
        </p:spPr>
        <p:txBody>
          <a:bodyPr wrap="square" lIns="0" tIns="0" rIns="0" bIns="0" rtlCol="0"/>
          <a:lstStyle/>
          <a:p>
            <a:endParaRPr/>
          </a:p>
        </p:txBody>
      </p:sp>
      <p:sp>
        <p:nvSpPr>
          <p:cNvPr id="56" name="object 56"/>
          <p:cNvSpPr txBox="1">
            <a:spLocks noGrp="1"/>
          </p:cNvSpPr>
          <p:nvPr>
            <p:ph type="title"/>
          </p:nvPr>
        </p:nvSpPr>
        <p:spPr>
          <a:xfrm>
            <a:off x="1035050" y="2970827"/>
            <a:ext cx="11995150" cy="5482270"/>
          </a:xfrm>
          <a:prstGeom prst="rect">
            <a:avLst/>
          </a:prstGeom>
        </p:spPr>
        <p:txBody>
          <a:bodyPr vert="horz" wrap="square" lIns="0" tIns="57150" rIns="0" bIns="0" rtlCol="0">
            <a:spAutoFit/>
          </a:bodyPr>
          <a:lstStyle/>
          <a:p>
            <a:pPr marL="12700">
              <a:spcBef>
                <a:spcPts val="450"/>
              </a:spcBef>
            </a:pPr>
            <a:r>
              <a:rPr lang="en-US" dirty="0" smtClean="0"/>
              <a:t>ISBPM_Assignment_8.2-</a:t>
            </a:r>
            <a:r>
              <a:rPr lang="en-US" b="0" dirty="0"/>
              <a:t> </a:t>
            </a:r>
            <a:r>
              <a:rPr lang="en-US" b="0" dirty="0" smtClean="0"/>
              <a:t>Experiment </a:t>
            </a:r>
            <a:r>
              <a:rPr lang="en-US" b="0" dirty="0"/>
              <a:t>8: Subscription plan </a:t>
            </a:r>
            <a:r>
              <a:rPr lang="en-US" b="0" dirty="0" smtClean="0"/>
              <a:t>optimization </a:t>
            </a:r>
            <a:r>
              <a:rPr lang="en-US" b="0" dirty="0"/>
              <a:t>for a streaming service </a:t>
            </a:r>
            <a:br>
              <a:rPr lang="en-US" b="0" dirty="0"/>
            </a:br>
            <a:endParaRPr sz="11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628" y="539750"/>
            <a:ext cx="11278771" cy="553998"/>
          </a:xfrm>
        </p:spPr>
        <p:txBody>
          <a:bodyPr/>
          <a:lstStyle/>
          <a:p>
            <a:r>
              <a:rPr lang="en-US" sz="3600" dirty="0"/>
              <a:t>Discussion Point </a:t>
            </a:r>
            <a:r>
              <a:rPr lang="en-US" sz="3600" dirty="0" smtClean="0"/>
              <a:t>4 </a:t>
            </a:r>
            <a:r>
              <a:rPr lang="en-AE" sz="3600" dirty="0" smtClean="0"/>
              <a:t>–</a:t>
            </a:r>
            <a:r>
              <a:rPr lang="en-US" sz="3600" dirty="0" smtClean="0"/>
              <a:t>Sensitivity to price</a:t>
            </a:r>
            <a:endParaRPr lang="en-US" sz="3600" dirty="0"/>
          </a:p>
        </p:txBody>
      </p:sp>
      <p:sp>
        <p:nvSpPr>
          <p:cNvPr id="3" name="Text Placeholder 2"/>
          <p:cNvSpPr>
            <a:spLocks noGrp="1"/>
          </p:cNvSpPr>
          <p:nvPr>
            <p:ph type="body" idx="1"/>
          </p:nvPr>
        </p:nvSpPr>
        <p:spPr>
          <a:xfrm>
            <a:off x="1143000" y="1866900"/>
            <a:ext cx="16590534" cy="3046988"/>
          </a:xfrm>
        </p:spPr>
        <p:txBody>
          <a:bodyPr/>
          <a:lstStyle/>
          <a:p>
            <a:r>
              <a:rPr lang="en-US" dirty="0" err="1" smtClean="0"/>
              <a:t>Showsonline</a:t>
            </a:r>
            <a:r>
              <a:rPr lang="en-US" dirty="0" smtClean="0"/>
              <a:t> </a:t>
            </a:r>
            <a:r>
              <a:rPr lang="en-AE" dirty="0" smtClean="0"/>
              <a:t>–</a:t>
            </a:r>
            <a:r>
              <a:rPr lang="en-US" dirty="0" smtClean="0"/>
              <a:t>premium has the highest share in the market with 36 %   whereas ShowsOnline regular has 26.3% market share .Lowest been the basic package which is 10.4 % what it shows is the consumers preference is for </a:t>
            </a:r>
            <a:r>
              <a:rPr lang="en-US" dirty="0" err="1" smtClean="0"/>
              <a:t>LIveTV</a:t>
            </a:r>
            <a:r>
              <a:rPr lang="en-US" dirty="0" smtClean="0"/>
              <a:t> ,</a:t>
            </a:r>
            <a:r>
              <a:rPr lang="en-US" dirty="0" err="1" smtClean="0"/>
              <a:t>DownLoad</a:t>
            </a:r>
            <a:r>
              <a:rPr lang="en-US" dirty="0" smtClean="0"/>
              <a:t> on Go and share account with family </a:t>
            </a:r>
            <a:r>
              <a:rPr lang="en-US" dirty="0" err="1" smtClean="0"/>
              <a:t>memebers.These</a:t>
            </a:r>
            <a:r>
              <a:rPr lang="en-US" dirty="0" smtClean="0"/>
              <a:t> 3 features are of high demand and attracting the </a:t>
            </a:r>
            <a:r>
              <a:rPr lang="en-US" dirty="0" err="1" smtClean="0"/>
              <a:t>segment.What</a:t>
            </a:r>
            <a:r>
              <a:rPr lang="en-US" dirty="0" smtClean="0"/>
              <a:t> is interesting here is with 9 $ a month “</a:t>
            </a:r>
            <a:r>
              <a:rPr lang="en-US" dirty="0" err="1" smtClean="0"/>
              <a:t>StreamPlace</a:t>
            </a:r>
            <a:r>
              <a:rPr lang="en-US" dirty="0" smtClean="0"/>
              <a:t> Premium” which is rolled out with premium features but misses on top 3 attributes still posting a revenue generation of 1588K  compared to ShowsOnline </a:t>
            </a:r>
            <a:r>
              <a:rPr lang="en-AE" dirty="0" smtClean="0"/>
              <a:t>–</a:t>
            </a:r>
            <a:r>
              <a:rPr lang="en-US" dirty="0" smtClean="0"/>
              <a:t>regular which is providing download on Go but still people don</a:t>
            </a:r>
            <a:r>
              <a:rPr lang="en-AE" dirty="0" smtClean="0"/>
              <a:t>’</a:t>
            </a:r>
            <a:r>
              <a:rPr lang="en-US" dirty="0" smtClean="0"/>
              <a:t>t want to pay 9$ for regular which comes with account sharing and Download on Go. Mostly company revenue depends on Shows Online premium which has gather around 4188-4443 K  while price varies from 5$-9$ .  For </a:t>
            </a:r>
            <a:r>
              <a:rPr lang="en-US" dirty="0" err="1" smtClean="0"/>
              <a:t>ShowsOnline</a:t>
            </a:r>
            <a:r>
              <a:rPr lang="en-US" dirty="0" smtClean="0"/>
              <a:t>-regular consumer is ready to pay 5$ a month and for premium 9 $ which is their preferred bracket . Consumers wants to enjoy premium features where they can opt out of Download and Go and rather subscribe for bundled out package</a:t>
            </a:r>
            <a:endParaRPr lang="en-US" dirty="0"/>
          </a:p>
        </p:txBody>
      </p:sp>
      <p:pic>
        <p:nvPicPr>
          <p:cNvPr id="4" name="Picture 3"/>
          <p:cNvPicPr>
            <a:picLocks noChangeAspect="1"/>
          </p:cNvPicPr>
          <p:nvPr/>
        </p:nvPicPr>
        <p:blipFill>
          <a:blip r:embed="rId2"/>
          <a:stretch>
            <a:fillRect/>
          </a:stretch>
        </p:blipFill>
        <p:spPr>
          <a:xfrm>
            <a:off x="1828800" y="5219700"/>
            <a:ext cx="11532728" cy="4909475"/>
          </a:xfrm>
          <a:prstGeom prst="rect">
            <a:avLst/>
          </a:prstGeom>
        </p:spPr>
      </p:pic>
    </p:spTree>
    <p:extLst>
      <p:ext uri="{BB962C8B-B14F-4D97-AF65-F5344CB8AC3E}">
        <p14:creationId xmlns:p14="http://schemas.microsoft.com/office/powerpoint/2010/main" val="262785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539750"/>
            <a:ext cx="10972799" cy="553998"/>
          </a:xfrm>
        </p:spPr>
        <p:txBody>
          <a:bodyPr/>
          <a:lstStyle/>
          <a:p>
            <a:r>
              <a:rPr lang="en-US" sz="3600" dirty="0"/>
              <a:t>Discussion Point </a:t>
            </a:r>
            <a:r>
              <a:rPr lang="en-US" sz="3600" dirty="0" smtClean="0"/>
              <a:t>5-Feature Selection</a:t>
            </a:r>
            <a:endParaRPr lang="en-US" sz="3600" dirty="0"/>
          </a:p>
        </p:txBody>
      </p:sp>
      <p:sp>
        <p:nvSpPr>
          <p:cNvPr id="3" name="Text Placeholder 2"/>
          <p:cNvSpPr>
            <a:spLocks noGrp="1"/>
          </p:cNvSpPr>
          <p:nvPr>
            <p:ph type="body" idx="1"/>
          </p:nvPr>
        </p:nvSpPr>
        <p:spPr>
          <a:xfrm>
            <a:off x="990600" y="2019300"/>
            <a:ext cx="16611600" cy="5078313"/>
          </a:xfrm>
        </p:spPr>
        <p:txBody>
          <a:bodyPr/>
          <a:lstStyle/>
          <a:p>
            <a:r>
              <a:rPr lang="en-US" dirty="0" smtClean="0"/>
              <a:t>The product offering based on Optimal package and base Line package  has a staggering differences . While we remove account sharing </a:t>
            </a:r>
            <a:r>
              <a:rPr lang="en-AE" dirty="0" smtClean="0"/>
              <a:t>–</a:t>
            </a:r>
            <a:r>
              <a:rPr lang="en-US" dirty="0" smtClean="0"/>
              <a:t> ShowsOnline=premium is still having a revenue of 4000K. But consumer preferring  Baseline package on average more than Optimized package .They want </a:t>
            </a:r>
            <a:r>
              <a:rPr lang="en-US" dirty="0" err="1" smtClean="0"/>
              <a:t>addons</a:t>
            </a:r>
            <a:r>
              <a:rPr lang="en-US" dirty="0" smtClean="0"/>
              <a:t> on base package . In case of Optimal package consumer going for download feature and can agree on removing Live TV . On baseline both premium and regular has been less preferring Account sharing feature . </a:t>
            </a:r>
            <a:r>
              <a:rPr lang="en-US" dirty="0"/>
              <a:t>R</a:t>
            </a:r>
            <a:r>
              <a:rPr lang="en-US" dirty="0" smtClean="0"/>
              <a:t>evenue is more consolidating while adding live Tv feature and discarding Bundle feature .On Average LiveTv is a feature which is preferred across base line rollout of all the brands. In case of Optimal package </a:t>
            </a:r>
            <a:r>
              <a:rPr lang="en-AE" dirty="0" smtClean="0"/>
              <a:t>–</a:t>
            </a:r>
            <a:r>
              <a:rPr lang="en-US" dirty="0" smtClean="0"/>
              <a:t> ShowsOnline </a:t>
            </a:r>
            <a:r>
              <a:rPr lang="en-AE" dirty="0" smtClean="0"/>
              <a:t>–</a:t>
            </a:r>
            <a:r>
              <a:rPr lang="en-US" dirty="0" smtClean="0"/>
              <a:t>regular Consumers prefer Account sharing feature as it has been found consolidating revenue .For ShowsOnline-premium </a:t>
            </a:r>
            <a:r>
              <a:rPr lang="en-AE" dirty="0" smtClean="0"/>
              <a:t>–</a:t>
            </a:r>
            <a:r>
              <a:rPr lang="en-US" dirty="0" smtClean="0"/>
              <a:t>In optimal package removing Live TV is something which consumers are preferring while selecting feature. Removing Live TV is skyrocketing the revenue to  5288 K in Current portfolio of Optimal Package . While baseline portfolio- ShowsOnline-premium-removal of Account sharing is shooting revenue to 4103 K . For ShowsOnline-regular User just want the Baseline package to work. With baseline package they are generating a revenue around 2500K. So User preference changes to price sensitivity. The base line package been a hit across ShowsOnline-regular while Account sharing removal works for Premium .But in optimal package  Users are looking for ShowsOnline-Standard to add Account sharing feature But ready to remove Live TV when they want to buy premium again price sensitivity comes into picture. When prices are higher side generally consumers want to share and may give up on features that are cosmetic attributes. With base line they can opt for LiveTv since price is still within their budget .</a:t>
            </a:r>
            <a:endParaRPr lang="en-US" dirty="0"/>
          </a:p>
        </p:txBody>
      </p:sp>
    </p:spTree>
    <p:extLst>
      <p:ext uri="{BB962C8B-B14F-4D97-AF65-F5344CB8AC3E}">
        <p14:creationId xmlns:p14="http://schemas.microsoft.com/office/powerpoint/2010/main" val="357150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2548" y="483234"/>
            <a:ext cx="10488852" cy="936154"/>
          </a:xfrm>
          <a:prstGeom prst="rect">
            <a:avLst/>
          </a:prstGeom>
        </p:spPr>
        <p:txBody>
          <a:bodyPr vert="horz" wrap="square" lIns="0" tIns="12700" rIns="0" bIns="0" rtlCol="0">
            <a:spAutoFit/>
          </a:bodyPr>
          <a:lstStyle/>
          <a:p>
            <a:pPr marL="12700">
              <a:lnSpc>
                <a:spcPct val="100000"/>
              </a:lnSpc>
              <a:spcBef>
                <a:spcPts val="100"/>
              </a:spcBef>
            </a:pPr>
            <a:r>
              <a:rPr lang="en-US" spc="95" dirty="0" smtClean="0">
                <a:solidFill>
                  <a:srgbClr val="000000"/>
                </a:solidFill>
              </a:rPr>
              <a:t>Product Offering-Objective</a:t>
            </a:r>
            <a:endParaRPr spc="295" dirty="0"/>
          </a:p>
        </p:txBody>
      </p:sp>
      <p:sp>
        <p:nvSpPr>
          <p:cNvPr id="3" name="object 3"/>
          <p:cNvSpPr txBox="1"/>
          <p:nvPr/>
        </p:nvSpPr>
        <p:spPr>
          <a:xfrm>
            <a:off x="1016000" y="2098946"/>
            <a:ext cx="16256000" cy="2307298"/>
          </a:xfrm>
          <a:prstGeom prst="rect">
            <a:avLst/>
          </a:prstGeom>
        </p:spPr>
        <p:txBody>
          <a:bodyPr vert="horz" wrap="square" lIns="0" tIns="12700" rIns="0" bIns="0" rtlCol="0">
            <a:spAutoFit/>
          </a:bodyPr>
          <a:lstStyle/>
          <a:p>
            <a:pPr>
              <a:lnSpc>
                <a:spcPct val="100000"/>
              </a:lnSpc>
              <a:spcBef>
                <a:spcPts val="55"/>
              </a:spcBef>
            </a:pPr>
            <a:endParaRPr sz="2950" dirty="0">
              <a:latin typeface="Roboto"/>
              <a:cs typeface="Roboto"/>
            </a:endParaRPr>
          </a:p>
          <a:p>
            <a:pPr marL="12700" marR="5080">
              <a:lnSpc>
                <a:spcPct val="115399"/>
              </a:lnSpc>
            </a:pPr>
            <a:r>
              <a:rPr lang="en-US" sz="2600" spc="-40" dirty="0" smtClean="0">
                <a:latin typeface="Roboto"/>
                <a:cs typeface="Roboto"/>
              </a:rPr>
              <a:t>Rolling out Subscription plan </a:t>
            </a:r>
            <a:r>
              <a:rPr lang="en-AE" sz="2600" spc="-40" dirty="0" smtClean="0">
                <a:latin typeface="Roboto"/>
                <a:cs typeface="Roboto"/>
              </a:rPr>
              <a:t>–</a:t>
            </a:r>
            <a:r>
              <a:rPr lang="en-US" sz="2600" spc="-40" dirty="0" smtClean="0">
                <a:latin typeface="Roboto"/>
                <a:cs typeface="Roboto"/>
              </a:rPr>
              <a:t>for a streaming service . To measure the market effectiveness and calculate potential  the company is doing a conjoint analysis . There are 5 brands in Play and below are the list of Features which are needs to be </a:t>
            </a:r>
            <a:r>
              <a:rPr lang="en-US" sz="2600" spc="-40" dirty="0" err="1" smtClean="0">
                <a:latin typeface="Roboto"/>
                <a:cs typeface="Roboto"/>
              </a:rPr>
              <a:t>analysed</a:t>
            </a:r>
            <a:r>
              <a:rPr lang="en-US" sz="2600" spc="-40" dirty="0" smtClean="0">
                <a:latin typeface="Roboto"/>
                <a:cs typeface="Roboto"/>
              </a:rPr>
              <a:t> to find out which brand is  delivery value and which attribute is the  deciding factor when consumer choice is concerned to subscribe for the Streaming service</a:t>
            </a:r>
            <a:endParaRPr sz="2600" dirty="0">
              <a:latin typeface="Roboto"/>
              <a:cs typeface="Roboto"/>
            </a:endParaRPr>
          </a:p>
        </p:txBody>
      </p:sp>
      <p:pic>
        <p:nvPicPr>
          <p:cNvPr id="4" name="object 4"/>
          <p:cNvPicPr/>
          <p:nvPr/>
        </p:nvPicPr>
        <p:blipFill>
          <a:blip r:embed="rId2" cstate="print"/>
          <a:stretch>
            <a:fillRect/>
          </a:stretch>
        </p:blipFill>
        <p:spPr>
          <a:xfrm>
            <a:off x="17231804" y="657859"/>
            <a:ext cx="132213" cy="132213"/>
          </a:xfrm>
          <a:prstGeom prst="rect">
            <a:avLst/>
          </a:prstGeom>
        </p:spPr>
      </p:pic>
      <p:pic>
        <p:nvPicPr>
          <p:cNvPr id="5" name="object 5"/>
          <p:cNvPicPr/>
          <p:nvPr/>
        </p:nvPicPr>
        <p:blipFill>
          <a:blip r:embed="rId3" cstate="print"/>
          <a:stretch>
            <a:fillRect/>
          </a:stretch>
        </p:blipFill>
        <p:spPr>
          <a:xfrm>
            <a:off x="17657720" y="657859"/>
            <a:ext cx="132213" cy="132213"/>
          </a:xfrm>
          <a:prstGeom prst="rect">
            <a:avLst/>
          </a:prstGeom>
        </p:spPr>
      </p:pic>
      <p:pic>
        <p:nvPicPr>
          <p:cNvPr id="6" name="object 6"/>
          <p:cNvPicPr/>
          <p:nvPr/>
        </p:nvPicPr>
        <p:blipFill>
          <a:blip r:embed="rId2" cstate="print"/>
          <a:stretch>
            <a:fillRect/>
          </a:stretch>
        </p:blipFill>
        <p:spPr>
          <a:xfrm>
            <a:off x="18083638" y="657859"/>
            <a:ext cx="132213" cy="132213"/>
          </a:xfrm>
          <a:prstGeom prst="rect">
            <a:avLst/>
          </a:prstGeom>
        </p:spPr>
      </p:pic>
      <p:sp>
        <p:nvSpPr>
          <p:cNvPr id="7" name="object 7"/>
          <p:cNvSpPr/>
          <p:nvPr/>
        </p:nvSpPr>
        <p:spPr>
          <a:xfrm>
            <a:off x="17231793" y="1043393"/>
            <a:ext cx="132715" cy="132715"/>
          </a:xfrm>
          <a:custGeom>
            <a:avLst/>
            <a:gdLst/>
            <a:ahLst/>
            <a:cxnLst/>
            <a:rect l="l" t="t" r="r" b="b"/>
            <a:pathLst>
              <a:path w="132715" h="132715">
                <a:moveTo>
                  <a:pt x="132219" y="61760"/>
                </a:moveTo>
                <a:lnTo>
                  <a:pt x="118668" y="25768"/>
                </a:lnTo>
                <a:lnTo>
                  <a:pt x="87401" y="3365"/>
                </a:lnTo>
                <a:lnTo>
                  <a:pt x="70446" y="0"/>
                </a:lnTo>
                <a:lnTo>
                  <a:pt x="61772" y="0"/>
                </a:lnTo>
                <a:lnTo>
                  <a:pt x="25781" y="13550"/>
                </a:lnTo>
                <a:lnTo>
                  <a:pt x="3378" y="44818"/>
                </a:lnTo>
                <a:lnTo>
                  <a:pt x="0" y="61760"/>
                </a:lnTo>
                <a:lnTo>
                  <a:pt x="0" y="70446"/>
                </a:lnTo>
                <a:lnTo>
                  <a:pt x="13563" y="106438"/>
                </a:lnTo>
                <a:lnTo>
                  <a:pt x="44818" y="128841"/>
                </a:lnTo>
                <a:lnTo>
                  <a:pt x="61772" y="132207"/>
                </a:lnTo>
                <a:lnTo>
                  <a:pt x="70446" y="132207"/>
                </a:lnTo>
                <a:lnTo>
                  <a:pt x="106451" y="118656"/>
                </a:lnTo>
                <a:lnTo>
                  <a:pt x="128854"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8" name="object 8"/>
          <p:cNvSpPr/>
          <p:nvPr/>
        </p:nvSpPr>
        <p:spPr>
          <a:xfrm>
            <a:off x="17657712" y="1043393"/>
            <a:ext cx="132715" cy="132715"/>
          </a:xfrm>
          <a:custGeom>
            <a:avLst/>
            <a:gdLst/>
            <a:ahLst/>
            <a:cxnLst/>
            <a:rect l="l" t="t" r="r" b="b"/>
            <a:pathLst>
              <a:path w="132715" h="132715">
                <a:moveTo>
                  <a:pt x="132219" y="61760"/>
                </a:moveTo>
                <a:lnTo>
                  <a:pt x="118668"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51"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9" name="object 9"/>
          <p:cNvSpPr/>
          <p:nvPr/>
        </p:nvSpPr>
        <p:spPr>
          <a:xfrm>
            <a:off x="18083632" y="1043393"/>
            <a:ext cx="132715" cy="132715"/>
          </a:xfrm>
          <a:custGeom>
            <a:avLst/>
            <a:gdLst/>
            <a:ahLst/>
            <a:cxnLst/>
            <a:rect l="l" t="t" r="r" b="b"/>
            <a:pathLst>
              <a:path w="132715" h="132715">
                <a:moveTo>
                  <a:pt x="132219" y="61760"/>
                </a:moveTo>
                <a:lnTo>
                  <a:pt x="118656"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38"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0" name="object 10"/>
          <p:cNvSpPr/>
          <p:nvPr/>
        </p:nvSpPr>
        <p:spPr>
          <a:xfrm>
            <a:off x="17231793"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81" y="13550"/>
                </a:lnTo>
                <a:lnTo>
                  <a:pt x="3378" y="44818"/>
                </a:lnTo>
                <a:lnTo>
                  <a:pt x="0" y="61760"/>
                </a:lnTo>
                <a:lnTo>
                  <a:pt x="0" y="70446"/>
                </a:lnTo>
                <a:lnTo>
                  <a:pt x="13563" y="106438"/>
                </a:lnTo>
                <a:lnTo>
                  <a:pt x="44818" y="128841"/>
                </a:lnTo>
                <a:lnTo>
                  <a:pt x="61772" y="132207"/>
                </a:lnTo>
                <a:lnTo>
                  <a:pt x="70446" y="132207"/>
                </a:lnTo>
                <a:lnTo>
                  <a:pt x="106451" y="118656"/>
                </a:lnTo>
                <a:lnTo>
                  <a:pt x="128854"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1" name="object 11"/>
          <p:cNvSpPr/>
          <p:nvPr/>
        </p:nvSpPr>
        <p:spPr>
          <a:xfrm>
            <a:off x="17657712"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51"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2" name="object 12"/>
          <p:cNvSpPr/>
          <p:nvPr/>
        </p:nvSpPr>
        <p:spPr>
          <a:xfrm>
            <a:off x="18083632" y="1428914"/>
            <a:ext cx="132715" cy="132715"/>
          </a:xfrm>
          <a:custGeom>
            <a:avLst/>
            <a:gdLst/>
            <a:ahLst/>
            <a:cxnLst/>
            <a:rect l="l" t="t" r="r" b="b"/>
            <a:pathLst>
              <a:path w="132715" h="132715">
                <a:moveTo>
                  <a:pt x="132219" y="61760"/>
                </a:moveTo>
                <a:lnTo>
                  <a:pt x="118656"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38"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3" name="object 13"/>
          <p:cNvSpPr/>
          <p:nvPr/>
        </p:nvSpPr>
        <p:spPr>
          <a:xfrm>
            <a:off x="17231793" y="1814473"/>
            <a:ext cx="132715" cy="132715"/>
          </a:xfrm>
          <a:custGeom>
            <a:avLst/>
            <a:gdLst/>
            <a:ahLst/>
            <a:cxnLst/>
            <a:rect l="l" t="t" r="r" b="b"/>
            <a:pathLst>
              <a:path w="132715" h="132714">
                <a:moveTo>
                  <a:pt x="132219" y="61772"/>
                </a:moveTo>
                <a:lnTo>
                  <a:pt x="118668" y="25781"/>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4" name="object 14"/>
          <p:cNvSpPr/>
          <p:nvPr/>
        </p:nvSpPr>
        <p:spPr>
          <a:xfrm>
            <a:off x="17657712" y="1814473"/>
            <a:ext cx="132715" cy="132715"/>
          </a:xfrm>
          <a:custGeom>
            <a:avLst/>
            <a:gdLst/>
            <a:ahLst/>
            <a:cxnLst/>
            <a:rect l="l" t="t" r="r" b="b"/>
            <a:pathLst>
              <a:path w="132715" h="132714">
                <a:moveTo>
                  <a:pt x="132219" y="61772"/>
                </a:moveTo>
                <a:lnTo>
                  <a:pt x="118668"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5" name="object 15"/>
          <p:cNvSpPr/>
          <p:nvPr/>
        </p:nvSpPr>
        <p:spPr>
          <a:xfrm>
            <a:off x="18083632" y="1814473"/>
            <a:ext cx="132715" cy="132715"/>
          </a:xfrm>
          <a:custGeom>
            <a:avLst/>
            <a:gdLst/>
            <a:ahLst/>
            <a:cxnLst/>
            <a:rect l="l" t="t" r="r" b="b"/>
            <a:pathLst>
              <a:path w="132715" h="132714">
                <a:moveTo>
                  <a:pt x="132219" y="61772"/>
                </a:moveTo>
                <a:lnTo>
                  <a:pt x="118656"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6" name="object 16"/>
          <p:cNvSpPr/>
          <p:nvPr/>
        </p:nvSpPr>
        <p:spPr>
          <a:xfrm>
            <a:off x="17231793"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81" y="13563"/>
                </a:lnTo>
                <a:lnTo>
                  <a:pt x="3378" y="44818"/>
                </a:lnTo>
                <a:lnTo>
                  <a:pt x="0" y="61772"/>
                </a:lnTo>
                <a:lnTo>
                  <a:pt x="0" y="70446"/>
                </a:lnTo>
                <a:lnTo>
                  <a:pt x="13563" y="106451"/>
                </a:lnTo>
                <a:lnTo>
                  <a:pt x="44818" y="128854"/>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7" name="object 17"/>
          <p:cNvSpPr/>
          <p:nvPr/>
        </p:nvSpPr>
        <p:spPr>
          <a:xfrm>
            <a:off x="17657712"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68" y="13563"/>
                </a:lnTo>
                <a:lnTo>
                  <a:pt x="3378" y="44818"/>
                </a:lnTo>
                <a:lnTo>
                  <a:pt x="0" y="61772"/>
                </a:lnTo>
                <a:lnTo>
                  <a:pt x="0" y="70446"/>
                </a:lnTo>
                <a:lnTo>
                  <a:pt x="13550" y="106451"/>
                </a:lnTo>
                <a:lnTo>
                  <a:pt x="44818" y="128854"/>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8" name="object 18"/>
          <p:cNvSpPr/>
          <p:nvPr/>
        </p:nvSpPr>
        <p:spPr>
          <a:xfrm>
            <a:off x="18083632" y="2199994"/>
            <a:ext cx="132715" cy="132715"/>
          </a:xfrm>
          <a:custGeom>
            <a:avLst/>
            <a:gdLst/>
            <a:ahLst/>
            <a:cxnLst/>
            <a:rect l="l" t="t" r="r" b="b"/>
            <a:pathLst>
              <a:path w="132715" h="132714">
                <a:moveTo>
                  <a:pt x="132219" y="61772"/>
                </a:moveTo>
                <a:lnTo>
                  <a:pt x="118656" y="25781"/>
                </a:lnTo>
                <a:lnTo>
                  <a:pt x="87401" y="3378"/>
                </a:lnTo>
                <a:lnTo>
                  <a:pt x="70446" y="0"/>
                </a:lnTo>
                <a:lnTo>
                  <a:pt x="61772" y="0"/>
                </a:lnTo>
                <a:lnTo>
                  <a:pt x="25768" y="13563"/>
                </a:lnTo>
                <a:lnTo>
                  <a:pt x="3378" y="44818"/>
                </a:lnTo>
                <a:lnTo>
                  <a:pt x="0" y="61772"/>
                </a:lnTo>
                <a:lnTo>
                  <a:pt x="0" y="70446"/>
                </a:lnTo>
                <a:lnTo>
                  <a:pt x="13550" y="106451"/>
                </a:lnTo>
                <a:lnTo>
                  <a:pt x="44818" y="128854"/>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9" name="object 19"/>
          <p:cNvSpPr/>
          <p:nvPr/>
        </p:nvSpPr>
        <p:spPr>
          <a:xfrm>
            <a:off x="17231793"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20" name="object 20"/>
          <p:cNvSpPr/>
          <p:nvPr/>
        </p:nvSpPr>
        <p:spPr>
          <a:xfrm>
            <a:off x="17657712"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21" name="object 21"/>
          <p:cNvSpPr/>
          <p:nvPr/>
        </p:nvSpPr>
        <p:spPr>
          <a:xfrm>
            <a:off x="18083632" y="2585566"/>
            <a:ext cx="132715" cy="132715"/>
          </a:xfrm>
          <a:custGeom>
            <a:avLst/>
            <a:gdLst/>
            <a:ahLst/>
            <a:cxnLst/>
            <a:rect l="l" t="t" r="r" b="b"/>
            <a:pathLst>
              <a:path w="132715" h="132714">
                <a:moveTo>
                  <a:pt x="132219" y="61772"/>
                </a:moveTo>
                <a:lnTo>
                  <a:pt x="118656"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graphicFrame>
        <p:nvGraphicFramePr>
          <p:cNvPr id="27" name="Table 26"/>
          <p:cNvGraphicFramePr>
            <a:graphicFrameLocks noGrp="1"/>
          </p:cNvGraphicFramePr>
          <p:nvPr>
            <p:extLst>
              <p:ext uri="{D42A27DB-BD31-4B8C-83A1-F6EECF244321}">
                <p14:modId xmlns:p14="http://schemas.microsoft.com/office/powerpoint/2010/main" val="3770738675"/>
              </p:ext>
            </p:extLst>
          </p:nvPr>
        </p:nvGraphicFramePr>
        <p:xfrm>
          <a:off x="1447800" y="4996898"/>
          <a:ext cx="15087600" cy="4109001"/>
        </p:xfrm>
        <a:graphic>
          <a:graphicData uri="http://schemas.openxmlformats.org/drawingml/2006/table">
            <a:tbl>
              <a:tblPr>
                <a:tableStyleId>{5C22544A-7EE6-4342-B048-85BDC9FD1C3A}</a:tableStyleId>
              </a:tblPr>
              <a:tblGrid>
                <a:gridCol w="15087600">
                  <a:extLst>
                    <a:ext uri="{9D8B030D-6E8A-4147-A177-3AD203B41FA5}">
                      <a16:colId xmlns:a16="http://schemas.microsoft.com/office/drawing/2014/main" val="1766939169"/>
                    </a:ext>
                  </a:extLst>
                </a:gridCol>
              </a:tblGrid>
              <a:tr h="217317">
                <a:tc>
                  <a:txBody>
                    <a:bodyPr/>
                    <a:lstStyle/>
                    <a:p>
                      <a:pPr algn="l" fontAlgn="b"/>
                      <a:r>
                        <a:rPr lang="en-US" sz="1100" u="none" strike="noStrike">
                          <a:effectLst/>
                        </a:rPr>
                        <a:t>Video streaming subscription</a:t>
                      </a:r>
                      <a:endParaRPr lang="en-US"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914025061"/>
                  </a:ext>
                </a:extLst>
              </a:tr>
              <a:tr h="648614">
                <a:tc>
                  <a:txBody>
                    <a:bodyPr/>
                    <a:lstStyle/>
                    <a:p>
                      <a:pPr algn="l" fontAlgn="b"/>
                      <a:r>
                        <a:rPr lang="en-US" sz="1100" u="none" strike="noStrike" dirty="0">
                          <a:effectLst/>
                        </a:rPr>
                        <a:t>Base Features</a:t>
                      </a:r>
                      <a:endParaRPr lang="en-US" sz="11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158237653"/>
                  </a:ext>
                </a:extLst>
              </a:tr>
              <a:tr h="648614">
                <a:tc>
                  <a:txBody>
                    <a:bodyPr/>
                    <a:lstStyle/>
                    <a:p>
                      <a:pPr algn="l" fontAlgn="b"/>
                      <a:r>
                        <a:rPr lang="en-US" sz="1100" u="none" strike="noStrike" dirty="0">
                          <a:effectLst/>
                        </a:rPr>
                        <a:t>Download shows on the go</a:t>
                      </a:r>
                      <a:endParaRPr lang="en-US" sz="11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7464021"/>
                  </a:ext>
                </a:extLst>
              </a:tr>
              <a:tr h="648614">
                <a:tc>
                  <a:txBody>
                    <a:bodyPr/>
                    <a:lstStyle/>
                    <a:p>
                      <a:pPr algn="l" fontAlgn="b"/>
                      <a:r>
                        <a:rPr lang="en-US" sz="1100" u="none" strike="noStrike" dirty="0">
                          <a:effectLst/>
                        </a:rPr>
                        <a:t>Includes Live TV</a:t>
                      </a:r>
                      <a:endParaRPr lang="en-US" sz="11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215828283"/>
                  </a:ext>
                </a:extLst>
              </a:tr>
              <a:tr h="648614">
                <a:tc>
                  <a:txBody>
                    <a:bodyPr/>
                    <a:lstStyle/>
                    <a:p>
                      <a:pPr algn="l" fontAlgn="b"/>
                      <a:r>
                        <a:rPr lang="en-US" sz="1100" u="none" strike="noStrike">
                          <a:effectLst/>
                        </a:rPr>
                        <a:t>Bundle with other subscription services</a:t>
                      </a:r>
                      <a:endParaRPr lang="en-US"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563639732"/>
                  </a:ext>
                </a:extLst>
              </a:tr>
              <a:tr h="648614">
                <a:tc>
                  <a:txBody>
                    <a:bodyPr/>
                    <a:lstStyle/>
                    <a:p>
                      <a:pPr algn="l" fontAlgn="b"/>
                      <a:r>
                        <a:rPr lang="en-US" sz="1100" u="none" strike="noStrike">
                          <a:effectLst/>
                        </a:rPr>
                        <a:t>Share account with Family members</a:t>
                      </a:r>
                      <a:endParaRPr lang="en-US"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503876708"/>
                  </a:ext>
                </a:extLst>
              </a:tr>
              <a:tr h="648614">
                <a:tc>
                  <a:txBody>
                    <a:bodyPr/>
                    <a:lstStyle/>
                    <a:p>
                      <a:pPr algn="l" fontAlgn="b"/>
                      <a:r>
                        <a:rPr lang="en-US" sz="1100" u="none" strike="noStrike" dirty="0">
                          <a:effectLst/>
                        </a:rPr>
                        <a:t>Price per month</a:t>
                      </a:r>
                      <a:endParaRPr lang="en-US" sz="11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4855555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Prioritization</a:t>
            </a:r>
            <a:endParaRPr lang="en-US" dirty="0"/>
          </a:p>
        </p:txBody>
      </p:sp>
      <p:sp>
        <p:nvSpPr>
          <p:cNvPr id="4" name="Text Placeholder 3"/>
          <p:cNvSpPr>
            <a:spLocks noGrp="1"/>
          </p:cNvSpPr>
          <p:nvPr>
            <p:ph type="body" idx="1"/>
          </p:nvPr>
        </p:nvSpPr>
        <p:spPr>
          <a:xfrm>
            <a:off x="1447800" y="1866900"/>
            <a:ext cx="8382000" cy="2368550"/>
          </a:xfrm>
          <a:prstGeom prst="rect">
            <a:avLst/>
          </a:prstGeom>
        </p:spPr>
        <p:txBody>
          <a:bodyPr wrap="square">
            <a:spAutoFit/>
          </a:bodyPr>
          <a:lstStyle/>
          <a:p>
            <a:r>
              <a:rPr lang="en-US" b="1" i="0" cap="all" dirty="0" smtClean="0">
                <a:solidFill>
                  <a:srgbClr val="000000"/>
                </a:solidFill>
                <a:effectLst/>
                <a:latin typeface="benton-sans"/>
              </a:rPr>
              <a:t>FEATURE IMPORTANCE</a:t>
            </a:r>
          </a:p>
          <a:p>
            <a:r>
              <a:rPr lang="en-US" b="0" i="0" dirty="0" smtClean="0">
                <a:solidFill>
                  <a:srgbClr val="000000"/>
                </a:solidFill>
                <a:effectLst/>
                <a:latin typeface="benton-sans"/>
              </a:rPr>
              <a:t>The feature importance graph displays the influence a feature has when the respondent is choosing their preferred bundle. The higher the score, the more weight it carries in the decision-making process. This table compares each of your features’ importance. </a:t>
            </a:r>
            <a:r>
              <a:rPr lang="en-US" dirty="0"/>
              <a:t>This chart shows the relative importance </a:t>
            </a:r>
            <a:r>
              <a:rPr lang="en-US" dirty="0" smtClean="0"/>
              <a:t>of  Price Per Month  as it carries the maximum weightage for both the brands </a:t>
            </a:r>
            <a:endParaRPr lang="en-US" b="0" i="0" dirty="0">
              <a:solidFill>
                <a:srgbClr val="000000"/>
              </a:solidFill>
              <a:effectLst/>
              <a:latin typeface="benton-sans"/>
            </a:endParaRPr>
          </a:p>
        </p:txBody>
      </p:sp>
      <p:pic>
        <p:nvPicPr>
          <p:cNvPr id="5" name="Picture 4"/>
          <p:cNvPicPr>
            <a:picLocks noChangeAspect="1"/>
          </p:cNvPicPr>
          <p:nvPr/>
        </p:nvPicPr>
        <p:blipFill>
          <a:blip r:embed="rId2"/>
          <a:stretch>
            <a:fillRect/>
          </a:stretch>
        </p:blipFill>
        <p:spPr>
          <a:xfrm>
            <a:off x="418187" y="5429934"/>
            <a:ext cx="7952315" cy="3371166"/>
          </a:xfrm>
          <a:prstGeom prst="rect">
            <a:avLst/>
          </a:prstGeom>
        </p:spPr>
      </p:pic>
      <p:pic>
        <p:nvPicPr>
          <p:cNvPr id="6" name="Picture 5"/>
          <p:cNvPicPr>
            <a:picLocks noChangeAspect="1"/>
          </p:cNvPicPr>
          <p:nvPr/>
        </p:nvPicPr>
        <p:blipFill>
          <a:blip r:embed="rId3"/>
          <a:stretch>
            <a:fillRect/>
          </a:stretch>
        </p:blipFill>
        <p:spPr>
          <a:xfrm>
            <a:off x="8771064" y="5295901"/>
            <a:ext cx="8842150" cy="3505200"/>
          </a:xfrm>
          <a:prstGeom prst="rect">
            <a:avLst/>
          </a:prstGeom>
        </p:spPr>
      </p:pic>
    </p:spTree>
    <p:extLst>
      <p:ext uri="{BB962C8B-B14F-4D97-AF65-F5344CB8AC3E}">
        <p14:creationId xmlns:p14="http://schemas.microsoft.com/office/powerpoint/2010/main" val="331791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629" y="539750"/>
            <a:ext cx="8536740" cy="492443"/>
          </a:xfrm>
        </p:spPr>
        <p:txBody>
          <a:bodyPr/>
          <a:lstStyle/>
          <a:p>
            <a:r>
              <a:rPr lang="en-US" sz="3200" dirty="0" smtClean="0"/>
              <a:t>Brand Preference</a:t>
            </a:r>
            <a:endParaRPr lang="en-US" sz="3200" dirty="0"/>
          </a:p>
        </p:txBody>
      </p:sp>
      <p:sp>
        <p:nvSpPr>
          <p:cNvPr id="3" name="Text Placeholder 2"/>
          <p:cNvSpPr>
            <a:spLocks noGrp="1"/>
          </p:cNvSpPr>
          <p:nvPr>
            <p:ph type="body" idx="1"/>
          </p:nvPr>
        </p:nvSpPr>
        <p:spPr>
          <a:xfrm>
            <a:off x="1143000" y="1488152"/>
            <a:ext cx="14533134" cy="1354217"/>
          </a:xfrm>
        </p:spPr>
        <p:txBody>
          <a:bodyPr/>
          <a:lstStyle/>
          <a:p>
            <a:r>
              <a:rPr lang="en-US" dirty="0" smtClean="0"/>
              <a:t>  ShowsOnline Premium and ShowsOnline Standard are 2 brands being in the market of  online streaming has the equivocal market share and eyeing to penetrate  the new market trends .based on the study it has been found ShowsOnline Premium has been the most preferred brand  as per viewer’s choice . </a:t>
            </a:r>
            <a:r>
              <a:rPr lang="en-US" dirty="0" err="1" smtClean="0"/>
              <a:t>StreamPlace</a:t>
            </a:r>
            <a:r>
              <a:rPr lang="en-US" dirty="0" smtClean="0"/>
              <a:t> Basic is the least which consumers want to go for </a:t>
            </a:r>
            <a:endParaRPr lang="en-US" dirty="0"/>
          </a:p>
        </p:txBody>
      </p:sp>
      <p:pic>
        <p:nvPicPr>
          <p:cNvPr id="4" name="Picture 3"/>
          <p:cNvPicPr>
            <a:picLocks noChangeAspect="1"/>
          </p:cNvPicPr>
          <p:nvPr/>
        </p:nvPicPr>
        <p:blipFill>
          <a:blip r:embed="rId2"/>
          <a:stretch>
            <a:fillRect/>
          </a:stretch>
        </p:blipFill>
        <p:spPr>
          <a:xfrm>
            <a:off x="2743200" y="4991100"/>
            <a:ext cx="11430000" cy="4153661"/>
          </a:xfrm>
          <a:prstGeom prst="rect">
            <a:avLst/>
          </a:prstGeom>
        </p:spPr>
      </p:pic>
    </p:spTree>
    <p:extLst>
      <p:ext uri="{BB962C8B-B14F-4D97-AF65-F5344CB8AC3E}">
        <p14:creationId xmlns:p14="http://schemas.microsoft.com/office/powerpoint/2010/main" val="422895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629" y="539750"/>
            <a:ext cx="8536740" cy="492443"/>
          </a:xfrm>
        </p:spPr>
        <p:txBody>
          <a:bodyPr/>
          <a:lstStyle/>
          <a:p>
            <a:r>
              <a:rPr lang="en-US" sz="3200" dirty="0" smtClean="0"/>
              <a:t> Response Declutter</a:t>
            </a:r>
            <a:endParaRPr lang="en-US" sz="3200" dirty="0"/>
          </a:p>
        </p:txBody>
      </p:sp>
      <p:sp>
        <p:nvSpPr>
          <p:cNvPr id="3" name="Text Placeholder 2"/>
          <p:cNvSpPr>
            <a:spLocks noGrp="1"/>
          </p:cNvSpPr>
          <p:nvPr>
            <p:ph type="body" idx="1"/>
          </p:nvPr>
        </p:nvSpPr>
        <p:spPr>
          <a:xfrm>
            <a:off x="617218" y="1352927"/>
            <a:ext cx="17068800" cy="677108"/>
          </a:xfrm>
        </p:spPr>
        <p:txBody>
          <a:bodyPr/>
          <a:lstStyle/>
          <a:p>
            <a:r>
              <a:rPr lang="en-US" dirty="0" smtClean="0"/>
              <a:t>Currently the Indian market </a:t>
            </a:r>
            <a:r>
              <a:rPr lang="en-US" dirty="0" err="1" smtClean="0"/>
              <a:t>Repsonse</a:t>
            </a:r>
            <a:r>
              <a:rPr lang="en-US" dirty="0" smtClean="0"/>
              <a:t> regrading the streaming service where it has been found the low cost and service </a:t>
            </a:r>
            <a:r>
              <a:rPr lang="en-US" dirty="0" err="1" smtClean="0"/>
              <a:t>swhich</a:t>
            </a:r>
            <a:r>
              <a:rPr lang="en-US" dirty="0" smtClean="0"/>
              <a:t> matters most</a:t>
            </a:r>
            <a:endParaRPr lang="en-US" dirty="0"/>
          </a:p>
        </p:txBody>
      </p:sp>
      <p:pic>
        <p:nvPicPr>
          <p:cNvPr id="8" name="Picture 7"/>
          <p:cNvPicPr>
            <a:picLocks noChangeAspect="1"/>
          </p:cNvPicPr>
          <p:nvPr/>
        </p:nvPicPr>
        <p:blipFill>
          <a:blip r:embed="rId2"/>
          <a:stretch>
            <a:fillRect/>
          </a:stretch>
        </p:blipFill>
        <p:spPr>
          <a:xfrm>
            <a:off x="380999" y="2350769"/>
            <a:ext cx="17297399" cy="7618403"/>
          </a:xfrm>
          <a:prstGeom prst="rect">
            <a:avLst/>
          </a:prstGeom>
        </p:spPr>
      </p:pic>
    </p:spTree>
    <p:extLst>
      <p:ext uri="{BB962C8B-B14F-4D97-AF65-F5344CB8AC3E}">
        <p14:creationId xmlns:p14="http://schemas.microsoft.com/office/powerpoint/2010/main" val="170415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628" y="539751"/>
            <a:ext cx="10288171" cy="492443"/>
          </a:xfrm>
        </p:spPr>
        <p:txBody>
          <a:bodyPr/>
          <a:lstStyle/>
          <a:p>
            <a:r>
              <a:rPr lang="en-US" sz="3200" dirty="0" smtClean="0"/>
              <a:t>Response Declutter -West</a:t>
            </a:r>
            <a:endParaRPr lang="en-US" sz="3200" dirty="0"/>
          </a:p>
        </p:txBody>
      </p:sp>
      <p:sp>
        <p:nvSpPr>
          <p:cNvPr id="3" name="Text Placeholder 2"/>
          <p:cNvSpPr>
            <a:spLocks noGrp="1"/>
          </p:cNvSpPr>
          <p:nvPr>
            <p:ph type="body" idx="1"/>
          </p:nvPr>
        </p:nvSpPr>
        <p:spPr>
          <a:xfrm>
            <a:off x="3581400" y="1257300"/>
            <a:ext cx="9982200" cy="464819"/>
          </a:xfrm>
        </p:spPr>
        <p:txBody>
          <a:bodyPr/>
          <a:lstStyle/>
          <a:p>
            <a:r>
              <a:rPr lang="en-US" dirty="0" smtClean="0"/>
              <a:t>US response is quite interesting  as they are going for value for money</a:t>
            </a:r>
            <a:endParaRPr lang="en-US" dirty="0"/>
          </a:p>
        </p:txBody>
      </p:sp>
      <p:pic>
        <p:nvPicPr>
          <p:cNvPr id="4" name="Picture 3"/>
          <p:cNvPicPr>
            <a:picLocks noChangeAspect="1"/>
          </p:cNvPicPr>
          <p:nvPr/>
        </p:nvPicPr>
        <p:blipFill>
          <a:blip r:embed="rId2"/>
          <a:stretch>
            <a:fillRect/>
          </a:stretch>
        </p:blipFill>
        <p:spPr>
          <a:xfrm>
            <a:off x="2286000" y="1790700"/>
            <a:ext cx="15163800" cy="8400537"/>
          </a:xfrm>
          <a:prstGeom prst="rect">
            <a:avLst/>
          </a:prstGeom>
        </p:spPr>
      </p:pic>
    </p:spTree>
    <p:extLst>
      <p:ext uri="{BB962C8B-B14F-4D97-AF65-F5344CB8AC3E}">
        <p14:creationId xmlns:p14="http://schemas.microsoft.com/office/powerpoint/2010/main" val="377835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419100"/>
            <a:ext cx="13031371" cy="1022349"/>
          </a:xfrm>
        </p:spPr>
        <p:txBody>
          <a:bodyPr/>
          <a:lstStyle/>
          <a:p>
            <a:r>
              <a:rPr lang="en-US" dirty="0" smtClean="0"/>
              <a:t>Discussion Point 1- Concept ranking</a:t>
            </a:r>
            <a:endParaRPr lang="en-US" dirty="0"/>
          </a:p>
        </p:txBody>
      </p:sp>
      <p:pic>
        <p:nvPicPr>
          <p:cNvPr id="5" name="Picture 4"/>
          <p:cNvPicPr>
            <a:picLocks noChangeAspect="1"/>
          </p:cNvPicPr>
          <p:nvPr/>
        </p:nvPicPr>
        <p:blipFill>
          <a:blip r:embed="rId2"/>
          <a:stretch>
            <a:fillRect/>
          </a:stretch>
        </p:blipFill>
        <p:spPr>
          <a:xfrm>
            <a:off x="880083" y="5295900"/>
            <a:ext cx="16722117" cy="1371599"/>
          </a:xfrm>
          <a:prstGeom prst="rect">
            <a:avLst/>
          </a:prstGeom>
        </p:spPr>
      </p:pic>
      <p:sp>
        <p:nvSpPr>
          <p:cNvPr id="3" name="Text Placeholder 2"/>
          <p:cNvSpPr>
            <a:spLocks noGrp="1"/>
          </p:cNvSpPr>
          <p:nvPr>
            <p:ph type="body" idx="1"/>
          </p:nvPr>
        </p:nvSpPr>
        <p:spPr>
          <a:xfrm>
            <a:off x="1295400" y="1866900"/>
            <a:ext cx="16306800" cy="2708434"/>
          </a:xfrm>
        </p:spPr>
        <p:txBody>
          <a:bodyPr/>
          <a:lstStyle/>
          <a:p>
            <a:r>
              <a:rPr lang="en-US" dirty="0" smtClean="0"/>
              <a:t>  ShowsOnline Standard </a:t>
            </a:r>
            <a:r>
              <a:rPr lang="en-AE" dirty="0" smtClean="0"/>
              <a:t>–</a:t>
            </a:r>
            <a:r>
              <a:rPr lang="en-US" dirty="0" smtClean="0"/>
              <a:t>Streaming is rolling  base feature which has struck the chord with the Consumers. The first thing which has worked on the mindset is the price they are charging .They have kept the price under 8 $ . What they have offered with their standard service sis value for money. They have included live TV inside the package and  bundled with other subscription services. Customers don</a:t>
            </a:r>
            <a:r>
              <a:rPr lang="en-AE" dirty="0" smtClean="0"/>
              <a:t>’</a:t>
            </a:r>
            <a:r>
              <a:rPr lang="en-US" dirty="0" smtClean="0"/>
              <a:t>t have to buy other package with extra cost and can avail basic features along side Live TV. What every customers want always to share account with family members so that they don</a:t>
            </a:r>
            <a:r>
              <a:rPr lang="en-AE" dirty="0" smtClean="0"/>
              <a:t>’</a:t>
            </a:r>
            <a:r>
              <a:rPr lang="en-US" dirty="0" smtClean="0"/>
              <a:t>t have to subscribe individually ShowsOnline Standard Rollout product is offering them account sharing  and download on the Go. Most of the millennials love this offering as they don</a:t>
            </a:r>
            <a:r>
              <a:rPr lang="en-AE" dirty="0" smtClean="0"/>
              <a:t>’</a:t>
            </a:r>
            <a:r>
              <a:rPr lang="en-US" dirty="0" smtClean="0"/>
              <a:t>t have time to browse different packages rather they want everything bundled and cost effective . </a:t>
            </a:r>
            <a:r>
              <a:rPr lang="en-US" dirty="0" err="1" smtClean="0"/>
              <a:t>LiveTV</a:t>
            </a:r>
            <a:r>
              <a:rPr lang="en-US" dirty="0" smtClean="0"/>
              <a:t> is something which has been successful in the west and now peaking fast in </a:t>
            </a:r>
            <a:r>
              <a:rPr lang="en-US" dirty="0" err="1" smtClean="0"/>
              <a:t>india</a:t>
            </a:r>
            <a:r>
              <a:rPr lang="en-US" dirty="0" smtClean="0"/>
              <a:t>. So as per the concept ranking its has become highly attractive offer </a:t>
            </a:r>
            <a:endParaRPr lang="en-US" dirty="0"/>
          </a:p>
        </p:txBody>
      </p:sp>
    </p:spTree>
    <p:extLst>
      <p:ext uri="{BB962C8B-B14F-4D97-AF65-F5344CB8AC3E}">
        <p14:creationId xmlns:p14="http://schemas.microsoft.com/office/powerpoint/2010/main" val="325588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628" y="539751"/>
            <a:ext cx="12345571" cy="1250950"/>
          </a:xfrm>
        </p:spPr>
        <p:txBody>
          <a:bodyPr/>
          <a:lstStyle/>
          <a:p>
            <a:r>
              <a:rPr lang="en-US" dirty="0" smtClean="0"/>
              <a:t>Discussion Point 2 </a:t>
            </a:r>
            <a:r>
              <a:rPr lang="en-AE" dirty="0" smtClean="0"/>
              <a:t>–</a:t>
            </a:r>
            <a:r>
              <a:rPr lang="en-US" dirty="0" smtClean="0"/>
              <a:t>Turf Analysis</a:t>
            </a:r>
            <a:endParaRPr lang="en-US" dirty="0"/>
          </a:p>
        </p:txBody>
      </p:sp>
      <p:sp>
        <p:nvSpPr>
          <p:cNvPr id="3" name="Text Placeholder 2"/>
          <p:cNvSpPr>
            <a:spLocks noGrp="1"/>
          </p:cNvSpPr>
          <p:nvPr>
            <p:ph type="body" idx="1"/>
          </p:nvPr>
        </p:nvSpPr>
        <p:spPr>
          <a:xfrm>
            <a:off x="883722" y="1828801"/>
            <a:ext cx="16438134" cy="2031325"/>
          </a:xfrm>
        </p:spPr>
        <p:txBody>
          <a:bodyPr/>
          <a:lstStyle/>
          <a:p>
            <a:r>
              <a:rPr lang="en-US" dirty="0" smtClean="0"/>
              <a:t>Based on the below  Turf analysis </a:t>
            </a:r>
            <a:r>
              <a:rPr lang="en-AE" dirty="0" smtClean="0"/>
              <a:t>–</a:t>
            </a:r>
            <a:r>
              <a:rPr lang="en-US" dirty="0" smtClean="0"/>
              <a:t> 95 % people have understood the survey and expressed to recommend  the product .The price is the attribute which has captured their preference .</a:t>
            </a:r>
            <a:r>
              <a:rPr lang="en-US" dirty="0"/>
              <a:t> With this portfolio, </a:t>
            </a:r>
            <a:r>
              <a:rPr lang="en-US" b="1" dirty="0" smtClean="0"/>
              <a:t>95% </a:t>
            </a:r>
            <a:r>
              <a:rPr lang="en-US" b="1" dirty="0"/>
              <a:t>of all customers can be reached</a:t>
            </a:r>
            <a:r>
              <a:rPr lang="en-US" dirty="0"/>
              <a:t>. Of these, </a:t>
            </a:r>
            <a:r>
              <a:rPr lang="en-US" b="1" dirty="0"/>
              <a:t>on average everyone likes </a:t>
            </a:r>
            <a:r>
              <a:rPr lang="en-US" b="1" dirty="0" smtClean="0"/>
              <a:t>1.62 </a:t>
            </a:r>
            <a:r>
              <a:rPr lang="en-US" dirty="0" smtClean="0"/>
              <a:t>of </a:t>
            </a:r>
            <a:r>
              <a:rPr lang="en-US" dirty="0"/>
              <a:t>the varieties offered (Frequency) and will most likely </a:t>
            </a:r>
            <a:r>
              <a:rPr lang="en-US" dirty="0" smtClean="0"/>
              <a:t>recommend. Next </a:t>
            </a:r>
            <a:r>
              <a:rPr lang="en-US" dirty="0"/>
              <a:t>With this portfolio, </a:t>
            </a:r>
            <a:r>
              <a:rPr lang="en-US" b="1" dirty="0" smtClean="0"/>
              <a:t>94% </a:t>
            </a:r>
            <a:r>
              <a:rPr lang="en-US" b="1" dirty="0"/>
              <a:t>of all customers </a:t>
            </a:r>
            <a:r>
              <a:rPr lang="en-US" b="1" dirty="0" smtClean="0"/>
              <a:t>enjoy the product offering</a:t>
            </a:r>
            <a:r>
              <a:rPr lang="en-US" dirty="0" smtClean="0"/>
              <a:t>. </a:t>
            </a:r>
            <a:r>
              <a:rPr lang="en-US" dirty="0"/>
              <a:t>Of these, </a:t>
            </a:r>
            <a:r>
              <a:rPr lang="en-US" b="1" dirty="0"/>
              <a:t>on average everyone </a:t>
            </a:r>
            <a:r>
              <a:rPr lang="en-US" b="1" dirty="0" smtClean="0"/>
              <a:t>like 1.53</a:t>
            </a:r>
            <a:r>
              <a:rPr lang="en-US" dirty="0"/>
              <a:t> of the varieties offered (Frequency) </a:t>
            </a:r>
            <a:r>
              <a:rPr lang="en-US" dirty="0" smtClean="0"/>
              <a:t>and </a:t>
            </a:r>
            <a:r>
              <a:rPr lang="en-US" dirty="0" err="1" smtClean="0"/>
              <a:t>undertood</a:t>
            </a:r>
            <a:r>
              <a:rPr lang="en-US" dirty="0" smtClean="0"/>
              <a:t> the survey. </a:t>
            </a:r>
            <a:r>
              <a:rPr lang="en-US" dirty="0"/>
              <a:t>With this portfolio, </a:t>
            </a:r>
            <a:r>
              <a:rPr lang="en-US" b="1" dirty="0" smtClean="0"/>
              <a:t>76% </a:t>
            </a:r>
            <a:r>
              <a:rPr lang="en-US" b="1" dirty="0"/>
              <a:t>of all customers can be reached</a:t>
            </a:r>
            <a:r>
              <a:rPr lang="en-US" dirty="0"/>
              <a:t>. Of these, </a:t>
            </a:r>
            <a:r>
              <a:rPr lang="en-US" b="1" dirty="0"/>
              <a:t>on average everyone likes </a:t>
            </a:r>
            <a:r>
              <a:rPr lang="en-US" b="1" dirty="0" smtClean="0"/>
              <a:t>1.63</a:t>
            </a:r>
            <a:r>
              <a:rPr lang="en-US" dirty="0"/>
              <a:t> of the varieties offered (Frequency) and will </a:t>
            </a:r>
            <a:r>
              <a:rPr lang="en-US" dirty="0" smtClean="0"/>
              <a:t>mostly recommend this survey</a:t>
            </a:r>
            <a:endParaRPr lang="en-US" dirty="0"/>
          </a:p>
        </p:txBody>
      </p:sp>
      <p:pic>
        <p:nvPicPr>
          <p:cNvPr id="4" name="Picture 3"/>
          <p:cNvPicPr>
            <a:picLocks noChangeAspect="1"/>
          </p:cNvPicPr>
          <p:nvPr/>
        </p:nvPicPr>
        <p:blipFill>
          <a:blip r:embed="rId2"/>
          <a:stretch>
            <a:fillRect/>
          </a:stretch>
        </p:blipFill>
        <p:spPr>
          <a:xfrm>
            <a:off x="679578" y="4229099"/>
            <a:ext cx="17463287" cy="1816775"/>
          </a:xfrm>
          <a:prstGeom prst="rect">
            <a:avLst/>
          </a:prstGeom>
        </p:spPr>
      </p:pic>
      <p:pic>
        <p:nvPicPr>
          <p:cNvPr id="5" name="Picture 4"/>
          <p:cNvPicPr>
            <a:picLocks noChangeAspect="1"/>
          </p:cNvPicPr>
          <p:nvPr/>
        </p:nvPicPr>
        <p:blipFill>
          <a:blip r:embed="rId3"/>
          <a:stretch>
            <a:fillRect/>
          </a:stretch>
        </p:blipFill>
        <p:spPr>
          <a:xfrm>
            <a:off x="578921" y="6819900"/>
            <a:ext cx="17563944" cy="1584960"/>
          </a:xfrm>
          <a:prstGeom prst="rect">
            <a:avLst/>
          </a:prstGeom>
        </p:spPr>
      </p:pic>
    </p:spTree>
    <p:extLst>
      <p:ext uri="{BB962C8B-B14F-4D97-AF65-F5344CB8AC3E}">
        <p14:creationId xmlns:p14="http://schemas.microsoft.com/office/powerpoint/2010/main" val="243389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480" y="342900"/>
            <a:ext cx="12650371" cy="615553"/>
          </a:xfrm>
        </p:spPr>
        <p:txBody>
          <a:bodyPr/>
          <a:lstStyle/>
          <a:p>
            <a:r>
              <a:rPr lang="en-US" sz="4000" dirty="0"/>
              <a:t>Discussion Point </a:t>
            </a:r>
            <a:r>
              <a:rPr lang="en-US" sz="4000" dirty="0" smtClean="0"/>
              <a:t>3 </a:t>
            </a:r>
            <a:r>
              <a:rPr lang="en-AE" sz="4000" dirty="0" smtClean="0"/>
              <a:t>–</a:t>
            </a:r>
            <a:r>
              <a:rPr lang="en-US" sz="4000" dirty="0" smtClean="0"/>
              <a:t>Preference Of levels</a:t>
            </a:r>
            <a:endParaRPr lang="en-US" sz="4000" dirty="0"/>
          </a:p>
        </p:txBody>
      </p:sp>
      <p:sp>
        <p:nvSpPr>
          <p:cNvPr id="3" name="Text Placeholder 2"/>
          <p:cNvSpPr>
            <a:spLocks noGrp="1"/>
          </p:cNvSpPr>
          <p:nvPr>
            <p:ph type="body" idx="1"/>
          </p:nvPr>
        </p:nvSpPr>
        <p:spPr>
          <a:xfrm>
            <a:off x="441960" y="1110019"/>
            <a:ext cx="17373600" cy="1692771"/>
          </a:xfrm>
        </p:spPr>
        <p:txBody>
          <a:bodyPr/>
          <a:lstStyle/>
          <a:p>
            <a:r>
              <a:rPr lang="en-US" dirty="0"/>
              <a:t>Download shows on the </a:t>
            </a:r>
            <a:r>
              <a:rPr lang="en-US" dirty="0" smtClean="0"/>
              <a:t>go  has shown better preference of 75 %.</a:t>
            </a:r>
            <a:r>
              <a:rPr lang="en-US" dirty="0"/>
              <a:t> High positive values mean relatively high preferences. Negative values mean relative </a:t>
            </a:r>
            <a:r>
              <a:rPr lang="en-US" dirty="0" err="1"/>
              <a:t>dispreference</a:t>
            </a:r>
            <a:r>
              <a:rPr lang="en-US" dirty="0" smtClean="0"/>
              <a:t> . On Average Download shows on go has garnered high preference .8.6 % Consumers are ready to spend 11 $ on month average for Premium Offering. The most preferred level around the ShowsOnline premium is </a:t>
            </a:r>
            <a:r>
              <a:rPr lang="en-US" dirty="0" err="1" smtClean="0"/>
              <a:t>LiveTV</a:t>
            </a:r>
            <a:r>
              <a:rPr lang="en-US" dirty="0" smtClean="0"/>
              <a:t>  followed by shared account with following </a:t>
            </a:r>
            <a:r>
              <a:rPr lang="en-US" dirty="0" err="1" smtClean="0"/>
              <a:t>members.Around</a:t>
            </a:r>
            <a:r>
              <a:rPr lang="en-US" dirty="0" smtClean="0"/>
              <a:t> 11.6 % voted for Live TV  where 11.5 % voted for Share Account with family numbers</a:t>
            </a:r>
          </a:p>
          <a:p>
            <a:endParaRPr lang="en-US" dirty="0"/>
          </a:p>
        </p:txBody>
      </p:sp>
      <p:pic>
        <p:nvPicPr>
          <p:cNvPr id="4" name="Picture 3"/>
          <p:cNvPicPr>
            <a:picLocks noChangeAspect="1"/>
          </p:cNvPicPr>
          <p:nvPr/>
        </p:nvPicPr>
        <p:blipFill>
          <a:blip r:embed="rId2"/>
          <a:stretch>
            <a:fillRect/>
          </a:stretch>
        </p:blipFill>
        <p:spPr>
          <a:xfrm>
            <a:off x="457200" y="2802790"/>
            <a:ext cx="17373600" cy="212865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6507545"/>
              </p:ext>
            </p:extLst>
          </p:nvPr>
        </p:nvGraphicFramePr>
        <p:xfrm>
          <a:off x="556260" y="6572430"/>
          <a:ext cx="17145000" cy="2463996"/>
        </p:xfrm>
        <a:graphic>
          <a:graphicData uri="http://schemas.openxmlformats.org/drawingml/2006/table">
            <a:tbl>
              <a:tblPr/>
              <a:tblGrid>
                <a:gridCol w="2816872">
                  <a:extLst>
                    <a:ext uri="{9D8B030D-6E8A-4147-A177-3AD203B41FA5}">
                      <a16:colId xmlns:a16="http://schemas.microsoft.com/office/drawing/2014/main" val="2271708069"/>
                    </a:ext>
                  </a:extLst>
                </a:gridCol>
                <a:gridCol w="4848270">
                  <a:extLst>
                    <a:ext uri="{9D8B030D-6E8A-4147-A177-3AD203B41FA5}">
                      <a16:colId xmlns:a16="http://schemas.microsoft.com/office/drawing/2014/main" val="4085277587"/>
                    </a:ext>
                  </a:extLst>
                </a:gridCol>
                <a:gridCol w="4577417">
                  <a:extLst>
                    <a:ext uri="{9D8B030D-6E8A-4147-A177-3AD203B41FA5}">
                      <a16:colId xmlns:a16="http://schemas.microsoft.com/office/drawing/2014/main" val="1702664473"/>
                    </a:ext>
                  </a:extLst>
                </a:gridCol>
                <a:gridCol w="4902441">
                  <a:extLst>
                    <a:ext uri="{9D8B030D-6E8A-4147-A177-3AD203B41FA5}">
                      <a16:colId xmlns:a16="http://schemas.microsoft.com/office/drawing/2014/main" val="615608673"/>
                    </a:ext>
                  </a:extLst>
                </a:gridCol>
              </a:tblGrid>
              <a:tr h="205333">
                <a:tc>
                  <a:txBody>
                    <a:bodyPr/>
                    <a:lstStyle/>
                    <a:p>
                      <a:pPr algn="l" fontAlgn="b"/>
                      <a:r>
                        <a:rPr lang="en-US" sz="1100" b="0" i="0" u="none" strike="noStrike">
                          <a:solidFill>
                            <a:srgbClr val="000000"/>
                          </a:solidFill>
                          <a:effectLst/>
                          <a:latin typeface="Calibri" panose="020F0502020204030204" pitchFamily="34" charset="0"/>
                        </a:rPr>
                        <a:t>Brand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Attribute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Level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Average preferences for levels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520090"/>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Download shows on the 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Download shows on the 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0.11190942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489409"/>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Download shows on the 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None_Download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-0.11190942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112429"/>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Includes Live TV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Includes Live TV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0.08405977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675650"/>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Includes Live TV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None_LiveTV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-0.08405977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263065"/>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Bundle with other subscription services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Bundle with other streaming services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0.04821104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830128"/>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Bundle with other subscription services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None_Bundled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-0.04821104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731755"/>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Share account with Family members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Share account with family members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0.11130263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689967"/>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Share account with Family members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None_accountshare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-0.11130263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180505"/>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Price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$5/Month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0.12486006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527424"/>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Price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$7/Month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a:solidFill>
                            <a:srgbClr val="000000"/>
                          </a:solidFill>
                          <a:effectLst/>
                          <a:latin typeface="Calibri" panose="020F0502020204030204" pitchFamily="34" charset="0"/>
                        </a:rPr>
                        <a:t>0.03931416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146088"/>
                  </a:ext>
                </a:extLst>
              </a:tr>
              <a:tr h="205333">
                <a:tc>
                  <a:txBody>
                    <a:bodyPr/>
                    <a:lstStyle/>
                    <a:p>
                      <a:pPr algn="l" fontAlgn="b"/>
                      <a:r>
                        <a:rPr lang="en-US" sz="1100" b="0" i="0" u="none" strike="noStrike" dirty="0">
                          <a:solidFill>
                            <a:srgbClr val="000000"/>
                          </a:solidFill>
                          <a:effectLst/>
                          <a:latin typeface="Calibri" panose="020F0502020204030204" pitchFamily="34" charset="0"/>
                        </a:rPr>
                        <a:t>ShowsOnline Standard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Price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$9/Month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AE" sz="1100" b="0" i="0" u="none" strike="noStrike" dirty="0">
                          <a:solidFill>
                            <a:srgbClr val="000000"/>
                          </a:solidFill>
                          <a:effectLst/>
                          <a:latin typeface="Calibri" panose="020F0502020204030204" pitchFamily="34" charset="0"/>
                        </a:rPr>
                        <a:t>-0.16417422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022142"/>
                  </a:ext>
                </a:extLst>
              </a:tr>
            </a:tbl>
          </a:graphicData>
        </a:graphic>
      </p:graphicFrame>
      <p:sp>
        <p:nvSpPr>
          <p:cNvPr id="8" name="Text Placeholder 2"/>
          <p:cNvSpPr txBox="1">
            <a:spLocks/>
          </p:cNvSpPr>
          <p:nvPr/>
        </p:nvSpPr>
        <p:spPr>
          <a:xfrm>
            <a:off x="609600" y="5074831"/>
            <a:ext cx="17373600" cy="1354217"/>
          </a:xfrm>
          <a:prstGeom prst="rect">
            <a:avLst/>
          </a:prstGeom>
        </p:spPr>
        <p:txBody>
          <a:bodyPr wrap="square" lIns="0" tIns="0" rIns="0" bIns="0">
            <a:spAutoFit/>
          </a:bodyPr>
          <a:lstStyle>
            <a:lvl1pPr marL="0">
              <a:defRPr sz="2200" b="0" i="0">
                <a:solidFill>
                  <a:schemeClr val="tx1"/>
                </a:solidFill>
                <a:latin typeface="Roboto"/>
                <a:ea typeface="+mn-ea"/>
                <a:cs typeface="Roboto"/>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In case of regular Subscription Model 12.5 % consumers prefer to pay  5 $ a month. 63.6 % consumers expressed their preference for Download on Go. For both Premium and Regular subscription offering Download shows on the Go  is a preferred level. 5- 12.5 % consumers want a price around 5-7 $ per month. The next preferred level as per the Regular subscription model is Share Account with family numbers where 11 % has voted for it under regular Model. </a:t>
            </a:r>
            <a:endParaRPr lang="en-US" kern="0" dirty="0"/>
          </a:p>
        </p:txBody>
      </p:sp>
      <p:sp>
        <p:nvSpPr>
          <p:cNvPr id="9" name="Text Placeholder 2"/>
          <p:cNvSpPr txBox="1">
            <a:spLocks/>
          </p:cNvSpPr>
          <p:nvPr/>
        </p:nvSpPr>
        <p:spPr>
          <a:xfrm>
            <a:off x="441960" y="9179808"/>
            <a:ext cx="17373600" cy="677108"/>
          </a:xfrm>
          <a:prstGeom prst="rect">
            <a:avLst/>
          </a:prstGeom>
        </p:spPr>
        <p:txBody>
          <a:bodyPr wrap="square" lIns="0" tIns="0" rIns="0" bIns="0">
            <a:spAutoFit/>
          </a:bodyPr>
          <a:lstStyle>
            <a:lvl1pPr marL="0">
              <a:defRPr sz="2200" b="0" i="0">
                <a:solidFill>
                  <a:schemeClr val="tx1"/>
                </a:solidFill>
                <a:latin typeface="Roboto"/>
                <a:ea typeface="+mn-ea"/>
                <a:cs typeface="Roboto"/>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t> </a:t>
            </a:r>
            <a:r>
              <a:rPr lang="en-US" kern="0" dirty="0" smtClean="0"/>
              <a:t>Where we can see premium Model </a:t>
            </a:r>
            <a:r>
              <a:rPr lang="en-AE" kern="0" dirty="0" smtClean="0"/>
              <a:t>–</a:t>
            </a:r>
            <a:r>
              <a:rPr lang="en-US" kern="0" dirty="0" smtClean="0"/>
              <a:t> Consumers prefer Live TV vis-</a:t>
            </a:r>
            <a:r>
              <a:rPr lang="en-US" kern="0" dirty="0" err="1" smtClean="0"/>
              <a:t>avis</a:t>
            </a:r>
            <a:r>
              <a:rPr lang="en-US" kern="0" dirty="0" smtClean="0"/>
              <a:t> </a:t>
            </a:r>
            <a:r>
              <a:rPr lang="en-AE" kern="0" dirty="0" smtClean="0"/>
              <a:t>–</a:t>
            </a:r>
            <a:r>
              <a:rPr lang="en-US" kern="0" dirty="0" smtClean="0"/>
              <a:t> download on Go in regular </a:t>
            </a:r>
            <a:r>
              <a:rPr lang="en-US" kern="0" dirty="0" err="1" smtClean="0"/>
              <a:t>Model.But</a:t>
            </a:r>
            <a:r>
              <a:rPr lang="en-US" kern="0" dirty="0" smtClean="0"/>
              <a:t> what common is in both segments consumers want to share account with consumers and price 5-11 $ which they are ready to spend </a:t>
            </a:r>
            <a:endParaRPr lang="en-US" kern="0" dirty="0"/>
          </a:p>
        </p:txBody>
      </p:sp>
    </p:spTree>
    <p:extLst>
      <p:ext uri="{BB962C8B-B14F-4D97-AF65-F5344CB8AC3E}">
        <p14:creationId xmlns:p14="http://schemas.microsoft.com/office/powerpoint/2010/main" val="64283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4080</TotalTime>
  <Words>1474</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benton-sans</vt:lpstr>
      <vt:lpstr>Calibri</vt:lpstr>
      <vt:lpstr>Roboto</vt:lpstr>
      <vt:lpstr>Trebuchet MS</vt:lpstr>
      <vt:lpstr>Office Theme</vt:lpstr>
      <vt:lpstr>ISBPM_Assignment_8.2- Experiment 8: Subscription plan optimization for a streaming service  </vt:lpstr>
      <vt:lpstr>Product Offering-Objective</vt:lpstr>
      <vt:lpstr>Feature Prioritization</vt:lpstr>
      <vt:lpstr>Brand Preference</vt:lpstr>
      <vt:lpstr> Response Declutter</vt:lpstr>
      <vt:lpstr>Response Declutter -West</vt:lpstr>
      <vt:lpstr>Discussion Point 1- Concept ranking</vt:lpstr>
      <vt:lpstr>Discussion Point 2 –Turf Analysis</vt:lpstr>
      <vt:lpstr>Discussion Point 3 –Preference Of levels</vt:lpstr>
      <vt:lpstr>Discussion Point 4 –Sensitivity to price</vt:lpstr>
      <vt:lpstr>Discussion Point 5-Feature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Swiggy_Minis_Deck</dc:title>
  <dc:creator>Soumyajit Mondal</dc:creator>
  <cp:keywords>DAFytf1nCXY,BAFSNnep3VQ</cp:keywords>
  <cp:lastModifiedBy>networkuser</cp:lastModifiedBy>
  <cp:revision>31</cp:revision>
  <dcterms:created xsi:type="dcterms:W3CDTF">2023-12-02T18:35:47Z</dcterms:created>
  <dcterms:modified xsi:type="dcterms:W3CDTF">2023-12-05T14:37:07Z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2023-10-31T00:00:00Z</vt:filetime>
  </property>
  <property fmtid="{D5CDD505-2E9C-101B-9397-08002B2CF9AE}" pid="3" name="Creator">
    <vt:lpwstr>Canva</vt:lpwstr>
  </property>
  <property fmtid="{D5CDD505-2E9C-101B-9397-08002B2CF9AE}" pid="4" name="LastSaved">
    <vt:filetime>2023-12-02T00:00:00Z</vt:filetime>
  </property>
</Properties>
</file>