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70" r:id="rId6"/>
    <p:sldId id="271" r:id="rId7"/>
    <p:sldId id="273" r:id="rId8"/>
    <p:sldId id="272" r:id="rId9"/>
    <p:sldId id="274"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22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4AA66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4AA66A"/>
                </a:solidFill>
                <a:latin typeface="Trebuchet MS"/>
                <a:cs typeface="Trebuchet MS"/>
              </a:defRPr>
            </a:lvl1pPr>
          </a:lstStyle>
          <a:p>
            <a:endParaRPr/>
          </a:p>
        </p:txBody>
      </p:sp>
      <p:sp>
        <p:nvSpPr>
          <p:cNvPr id="3" name="Holder 3"/>
          <p:cNvSpPr>
            <a:spLocks noGrp="1"/>
          </p:cNvSpPr>
          <p:nvPr>
            <p:ph sz="half" idx="2"/>
          </p:nvPr>
        </p:nvSpPr>
        <p:spPr>
          <a:xfrm>
            <a:off x="490065" y="1960178"/>
            <a:ext cx="8134350" cy="7057390"/>
          </a:xfrm>
          <a:prstGeom prst="rect">
            <a:avLst/>
          </a:prstGeom>
        </p:spPr>
        <p:txBody>
          <a:bodyPr wrap="square" lIns="0" tIns="0" rIns="0" bIns="0">
            <a:spAutoFit/>
          </a:bodyPr>
          <a:lstStyle>
            <a:lvl1pPr>
              <a:defRPr sz="2200" b="0" i="0">
                <a:solidFill>
                  <a:schemeClr val="tx1"/>
                </a:solidFill>
                <a:latin typeface="Roboto"/>
                <a:cs typeface="Roboto"/>
              </a:defRPr>
            </a:lvl1pPr>
          </a:lstStyle>
          <a:p>
            <a:endParaRPr/>
          </a:p>
        </p:txBody>
      </p:sp>
      <p:sp>
        <p:nvSpPr>
          <p:cNvPr id="4" name="Holder 4"/>
          <p:cNvSpPr>
            <a:spLocks noGrp="1"/>
          </p:cNvSpPr>
          <p:nvPr>
            <p:ph sz="half" idx="3"/>
          </p:nvPr>
        </p:nvSpPr>
        <p:spPr>
          <a:xfrm>
            <a:off x="9683000" y="2009143"/>
            <a:ext cx="7757159" cy="6524625"/>
          </a:xfrm>
          <a:prstGeom prst="rect">
            <a:avLst/>
          </a:prstGeom>
        </p:spPr>
        <p:txBody>
          <a:bodyPr wrap="square" lIns="0" tIns="0" rIns="0" bIns="0">
            <a:spAutoFit/>
          </a:bodyPr>
          <a:lstStyle>
            <a:lvl1pPr>
              <a:defRPr sz="3200" b="1" i="0">
                <a:solidFill>
                  <a:schemeClr val="tx1"/>
                </a:solidFill>
                <a:latin typeface="Roboto"/>
                <a:cs typeface="Roboto"/>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4AA66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75629" y="539750"/>
            <a:ext cx="8536740" cy="939800"/>
          </a:xfrm>
          <a:prstGeom prst="rect">
            <a:avLst/>
          </a:prstGeom>
        </p:spPr>
        <p:txBody>
          <a:bodyPr wrap="square" lIns="0" tIns="0" rIns="0" bIns="0">
            <a:spAutoFit/>
          </a:bodyPr>
          <a:lstStyle>
            <a:lvl1pPr>
              <a:defRPr sz="6000" b="1" i="0">
                <a:solidFill>
                  <a:srgbClr val="4AA66A"/>
                </a:solidFill>
                <a:latin typeface="Trebuchet MS"/>
                <a:cs typeface="Trebuchet MS"/>
              </a:defRPr>
            </a:lvl1pPr>
          </a:lstStyle>
          <a:p>
            <a:endParaRPr/>
          </a:p>
        </p:txBody>
      </p:sp>
      <p:sp>
        <p:nvSpPr>
          <p:cNvPr id="3" name="Holder 3"/>
          <p:cNvSpPr>
            <a:spLocks noGrp="1"/>
          </p:cNvSpPr>
          <p:nvPr>
            <p:ph type="body" idx="1"/>
          </p:nvPr>
        </p:nvSpPr>
        <p:spPr>
          <a:xfrm>
            <a:off x="1087866" y="3025780"/>
            <a:ext cx="8382000" cy="2368550"/>
          </a:xfrm>
          <a:prstGeom prst="rect">
            <a:avLst/>
          </a:prstGeom>
        </p:spPr>
        <p:txBody>
          <a:bodyPr wrap="square" lIns="0" tIns="0" rIns="0" bIns="0">
            <a:spAutoFit/>
          </a:bodyPr>
          <a:lstStyle>
            <a:lvl1pPr>
              <a:defRPr sz="2200" b="0" i="0">
                <a:solidFill>
                  <a:schemeClr val="tx1"/>
                </a:solidFill>
                <a:latin typeface="Roboto"/>
                <a:cs typeface="Roboto"/>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conomictimes.indiatimes.com/small-biz/sme-sector/62-of-indian-smbs-use-a-website-online-store-or-e-comm-platform-as-their-main-sales-channel-report/articleshow/100589250.cms?from=mdr" TargetMode="External"/><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tpci.in/indiabusinesstrade/blogs/online-retail-to-have-6-million-msme-merchants-by-2027/#%3A~%3Atext%3DThe%20revenue%20produced%20by%20small%20sellers%2C%20which%20include%2C%28GMV%29%20of%20Indian%20e-commerce%20are%2010%E2%80%9318%25%20and%205%E2%80%9310%25" TargetMode="External"/><Relationship Id="rId4" Type="http://schemas.openxmlformats.org/officeDocument/2006/relationships/hyperlink" Target="https://www.financialexpress.com/business/sme-6-million-msmes-to-sell-online-by-2027-from-current-2-5-million-create-35-million-jobs-report-3219709/"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9.pn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020171" y="2446342"/>
            <a:ext cx="132213" cy="132213"/>
          </a:xfrm>
          <a:prstGeom prst="rect">
            <a:avLst/>
          </a:prstGeom>
        </p:spPr>
      </p:pic>
      <p:pic>
        <p:nvPicPr>
          <p:cNvPr id="3" name="object 3"/>
          <p:cNvPicPr/>
          <p:nvPr/>
        </p:nvPicPr>
        <p:blipFill>
          <a:blip r:embed="rId2" cstate="print"/>
          <a:stretch>
            <a:fillRect/>
          </a:stretch>
        </p:blipFill>
        <p:spPr>
          <a:xfrm>
            <a:off x="17446090" y="2446342"/>
            <a:ext cx="132213" cy="132213"/>
          </a:xfrm>
          <a:prstGeom prst="rect">
            <a:avLst/>
          </a:prstGeom>
        </p:spPr>
      </p:pic>
      <p:pic>
        <p:nvPicPr>
          <p:cNvPr id="4" name="object 4"/>
          <p:cNvPicPr/>
          <p:nvPr/>
        </p:nvPicPr>
        <p:blipFill>
          <a:blip r:embed="rId3" cstate="print"/>
          <a:stretch>
            <a:fillRect/>
          </a:stretch>
        </p:blipFill>
        <p:spPr>
          <a:xfrm>
            <a:off x="17872008" y="2446342"/>
            <a:ext cx="132213" cy="132213"/>
          </a:xfrm>
          <a:prstGeom prst="rect">
            <a:avLst/>
          </a:prstGeom>
        </p:spPr>
      </p:pic>
      <p:sp>
        <p:nvSpPr>
          <p:cNvPr id="5" name="object 5"/>
          <p:cNvSpPr/>
          <p:nvPr/>
        </p:nvSpPr>
        <p:spPr>
          <a:xfrm>
            <a:off x="17020171" y="283186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6" name="object 6"/>
          <p:cNvSpPr/>
          <p:nvPr/>
        </p:nvSpPr>
        <p:spPr>
          <a:xfrm>
            <a:off x="17446090" y="283186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7" name="object 7"/>
          <p:cNvSpPr/>
          <p:nvPr/>
        </p:nvSpPr>
        <p:spPr>
          <a:xfrm>
            <a:off x="17872008" y="283186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8" name="object 8"/>
          <p:cNvSpPr/>
          <p:nvPr/>
        </p:nvSpPr>
        <p:spPr>
          <a:xfrm>
            <a:off x="17020171"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9" name="object 9"/>
          <p:cNvSpPr/>
          <p:nvPr/>
        </p:nvSpPr>
        <p:spPr>
          <a:xfrm>
            <a:off x="17446090"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10" name="object 10"/>
          <p:cNvSpPr/>
          <p:nvPr/>
        </p:nvSpPr>
        <p:spPr>
          <a:xfrm>
            <a:off x="17872008"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11" name="object 11"/>
          <p:cNvSpPr/>
          <p:nvPr/>
        </p:nvSpPr>
        <p:spPr>
          <a:xfrm>
            <a:off x="17020171"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12" name="object 12"/>
          <p:cNvSpPr/>
          <p:nvPr/>
        </p:nvSpPr>
        <p:spPr>
          <a:xfrm>
            <a:off x="17446090"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13" name="object 13"/>
          <p:cNvSpPr/>
          <p:nvPr/>
        </p:nvSpPr>
        <p:spPr>
          <a:xfrm>
            <a:off x="17872008"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3"/>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14" name="object 14"/>
          <p:cNvSpPr/>
          <p:nvPr/>
        </p:nvSpPr>
        <p:spPr>
          <a:xfrm>
            <a:off x="17020171"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15" name="object 15"/>
          <p:cNvSpPr/>
          <p:nvPr/>
        </p:nvSpPr>
        <p:spPr>
          <a:xfrm>
            <a:off x="17446090"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16" name="object 16"/>
          <p:cNvSpPr/>
          <p:nvPr/>
        </p:nvSpPr>
        <p:spPr>
          <a:xfrm>
            <a:off x="17872008"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17" name="object 17"/>
          <p:cNvSpPr/>
          <p:nvPr/>
        </p:nvSpPr>
        <p:spPr>
          <a:xfrm>
            <a:off x="17020171" y="283186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18" name="object 18"/>
          <p:cNvSpPr/>
          <p:nvPr/>
        </p:nvSpPr>
        <p:spPr>
          <a:xfrm>
            <a:off x="17446090" y="283186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19" name="object 19"/>
          <p:cNvSpPr/>
          <p:nvPr/>
        </p:nvSpPr>
        <p:spPr>
          <a:xfrm>
            <a:off x="17872008" y="283186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20" name="object 20"/>
          <p:cNvSpPr/>
          <p:nvPr/>
        </p:nvSpPr>
        <p:spPr>
          <a:xfrm>
            <a:off x="17020171"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21" name="object 21"/>
          <p:cNvSpPr/>
          <p:nvPr/>
        </p:nvSpPr>
        <p:spPr>
          <a:xfrm>
            <a:off x="17446090"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22" name="object 22"/>
          <p:cNvSpPr/>
          <p:nvPr/>
        </p:nvSpPr>
        <p:spPr>
          <a:xfrm>
            <a:off x="17872008"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23" name="object 23"/>
          <p:cNvSpPr/>
          <p:nvPr/>
        </p:nvSpPr>
        <p:spPr>
          <a:xfrm>
            <a:off x="17020171"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24" name="object 24"/>
          <p:cNvSpPr/>
          <p:nvPr/>
        </p:nvSpPr>
        <p:spPr>
          <a:xfrm>
            <a:off x="17446090"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25" name="object 25"/>
          <p:cNvSpPr/>
          <p:nvPr/>
        </p:nvSpPr>
        <p:spPr>
          <a:xfrm>
            <a:off x="17872008"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3"/>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26" name="object 26"/>
          <p:cNvSpPr/>
          <p:nvPr/>
        </p:nvSpPr>
        <p:spPr>
          <a:xfrm>
            <a:off x="17020171"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27" name="object 27"/>
          <p:cNvSpPr/>
          <p:nvPr/>
        </p:nvSpPr>
        <p:spPr>
          <a:xfrm>
            <a:off x="17446090"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28" name="object 28"/>
          <p:cNvSpPr/>
          <p:nvPr/>
        </p:nvSpPr>
        <p:spPr>
          <a:xfrm>
            <a:off x="17872008"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29" name="object 29"/>
          <p:cNvSpPr/>
          <p:nvPr/>
        </p:nvSpPr>
        <p:spPr>
          <a:xfrm>
            <a:off x="17020171"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0" name="object 30"/>
          <p:cNvSpPr/>
          <p:nvPr/>
        </p:nvSpPr>
        <p:spPr>
          <a:xfrm>
            <a:off x="17446090"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1" name="object 31"/>
          <p:cNvSpPr/>
          <p:nvPr/>
        </p:nvSpPr>
        <p:spPr>
          <a:xfrm>
            <a:off x="17872008"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32" name="object 32"/>
          <p:cNvSpPr/>
          <p:nvPr/>
        </p:nvSpPr>
        <p:spPr>
          <a:xfrm>
            <a:off x="17020171"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3" name="object 33"/>
          <p:cNvSpPr/>
          <p:nvPr/>
        </p:nvSpPr>
        <p:spPr>
          <a:xfrm>
            <a:off x="17446090"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4" name="object 34"/>
          <p:cNvSpPr/>
          <p:nvPr/>
        </p:nvSpPr>
        <p:spPr>
          <a:xfrm>
            <a:off x="17872008" y="321738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35" name="object 35"/>
          <p:cNvSpPr/>
          <p:nvPr/>
        </p:nvSpPr>
        <p:spPr>
          <a:xfrm>
            <a:off x="17020171"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36" name="object 36"/>
          <p:cNvSpPr/>
          <p:nvPr/>
        </p:nvSpPr>
        <p:spPr>
          <a:xfrm>
            <a:off x="17446090"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37" name="object 37"/>
          <p:cNvSpPr/>
          <p:nvPr/>
        </p:nvSpPr>
        <p:spPr>
          <a:xfrm>
            <a:off x="17872008"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3"/>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38" name="object 38"/>
          <p:cNvSpPr/>
          <p:nvPr/>
        </p:nvSpPr>
        <p:spPr>
          <a:xfrm>
            <a:off x="17020171"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9" name="object 39"/>
          <p:cNvSpPr/>
          <p:nvPr/>
        </p:nvSpPr>
        <p:spPr>
          <a:xfrm>
            <a:off x="17446090"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0" name="object 40"/>
          <p:cNvSpPr/>
          <p:nvPr/>
        </p:nvSpPr>
        <p:spPr>
          <a:xfrm>
            <a:off x="17872008"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41" name="object 41"/>
          <p:cNvSpPr/>
          <p:nvPr/>
        </p:nvSpPr>
        <p:spPr>
          <a:xfrm>
            <a:off x="17020171"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2" name="object 42"/>
          <p:cNvSpPr/>
          <p:nvPr/>
        </p:nvSpPr>
        <p:spPr>
          <a:xfrm>
            <a:off x="17446090"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3" name="object 43"/>
          <p:cNvSpPr/>
          <p:nvPr/>
        </p:nvSpPr>
        <p:spPr>
          <a:xfrm>
            <a:off x="17872008"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44" name="object 44"/>
          <p:cNvSpPr/>
          <p:nvPr/>
        </p:nvSpPr>
        <p:spPr>
          <a:xfrm>
            <a:off x="17020171"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45" name="object 45"/>
          <p:cNvSpPr/>
          <p:nvPr/>
        </p:nvSpPr>
        <p:spPr>
          <a:xfrm>
            <a:off x="17446090"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46" name="object 46"/>
          <p:cNvSpPr/>
          <p:nvPr/>
        </p:nvSpPr>
        <p:spPr>
          <a:xfrm>
            <a:off x="17872008" y="360295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3"/>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47" name="object 47"/>
          <p:cNvSpPr/>
          <p:nvPr/>
        </p:nvSpPr>
        <p:spPr>
          <a:xfrm>
            <a:off x="17020171"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8" name="object 48"/>
          <p:cNvSpPr/>
          <p:nvPr/>
        </p:nvSpPr>
        <p:spPr>
          <a:xfrm>
            <a:off x="17446090"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9" name="object 49"/>
          <p:cNvSpPr/>
          <p:nvPr/>
        </p:nvSpPr>
        <p:spPr>
          <a:xfrm>
            <a:off x="17872008" y="3988477"/>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50" name="object 50"/>
          <p:cNvSpPr/>
          <p:nvPr/>
        </p:nvSpPr>
        <p:spPr>
          <a:xfrm>
            <a:off x="17020171"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51" name="object 51"/>
          <p:cNvSpPr/>
          <p:nvPr/>
        </p:nvSpPr>
        <p:spPr>
          <a:xfrm>
            <a:off x="17446090"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52" name="object 52"/>
          <p:cNvSpPr/>
          <p:nvPr/>
        </p:nvSpPr>
        <p:spPr>
          <a:xfrm>
            <a:off x="17872008" y="437404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53" name="object 53"/>
          <p:cNvSpPr/>
          <p:nvPr/>
        </p:nvSpPr>
        <p:spPr>
          <a:xfrm>
            <a:off x="1041537" y="9132529"/>
            <a:ext cx="2094864" cy="125730"/>
          </a:xfrm>
          <a:custGeom>
            <a:avLst/>
            <a:gdLst/>
            <a:ahLst/>
            <a:cxnLst/>
            <a:rect l="l" t="t" r="r" b="b"/>
            <a:pathLst>
              <a:path w="2094864" h="125729">
                <a:moveTo>
                  <a:pt x="2094643" y="125678"/>
                </a:moveTo>
                <a:lnTo>
                  <a:pt x="0" y="125678"/>
                </a:lnTo>
                <a:lnTo>
                  <a:pt x="0" y="0"/>
                </a:lnTo>
                <a:lnTo>
                  <a:pt x="2094643" y="0"/>
                </a:lnTo>
                <a:lnTo>
                  <a:pt x="2094643" y="125678"/>
                </a:lnTo>
                <a:close/>
              </a:path>
            </a:pathLst>
          </a:custGeom>
          <a:solidFill>
            <a:srgbClr val="00BE62"/>
          </a:solidFill>
        </p:spPr>
        <p:txBody>
          <a:bodyPr wrap="square" lIns="0" tIns="0" rIns="0" bIns="0" rtlCol="0"/>
          <a:lstStyle/>
          <a:p>
            <a:endParaRPr/>
          </a:p>
        </p:txBody>
      </p:sp>
      <p:sp>
        <p:nvSpPr>
          <p:cNvPr id="54" name="object 54"/>
          <p:cNvSpPr/>
          <p:nvPr/>
        </p:nvSpPr>
        <p:spPr>
          <a:xfrm>
            <a:off x="1041537" y="8504136"/>
            <a:ext cx="3141980" cy="125730"/>
          </a:xfrm>
          <a:custGeom>
            <a:avLst/>
            <a:gdLst/>
            <a:ahLst/>
            <a:cxnLst/>
            <a:rect l="l" t="t" r="r" b="b"/>
            <a:pathLst>
              <a:path w="3141979" h="125729">
                <a:moveTo>
                  <a:pt x="3141964" y="125678"/>
                </a:moveTo>
                <a:lnTo>
                  <a:pt x="0" y="125678"/>
                </a:lnTo>
                <a:lnTo>
                  <a:pt x="0" y="0"/>
                </a:lnTo>
                <a:lnTo>
                  <a:pt x="3141964" y="0"/>
                </a:lnTo>
                <a:lnTo>
                  <a:pt x="3141964" y="125678"/>
                </a:lnTo>
                <a:close/>
              </a:path>
            </a:pathLst>
          </a:custGeom>
          <a:solidFill>
            <a:srgbClr val="00BE62"/>
          </a:solidFill>
        </p:spPr>
        <p:txBody>
          <a:bodyPr wrap="square" lIns="0" tIns="0" rIns="0" bIns="0" rtlCol="0"/>
          <a:lstStyle/>
          <a:p>
            <a:endParaRPr/>
          </a:p>
        </p:txBody>
      </p:sp>
      <p:sp>
        <p:nvSpPr>
          <p:cNvPr id="55" name="object 55"/>
          <p:cNvSpPr/>
          <p:nvPr/>
        </p:nvSpPr>
        <p:spPr>
          <a:xfrm>
            <a:off x="1041537" y="7875743"/>
            <a:ext cx="4189729" cy="125730"/>
          </a:xfrm>
          <a:custGeom>
            <a:avLst/>
            <a:gdLst/>
            <a:ahLst/>
            <a:cxnLst/>
            <a:rect l="l" t="t" r="r" b="b"/>
            <a:pathLst>
              <a:path w="4189729" h="125729">
                <a:moveTo>
                  <a:pt x="4189286" y="125678"/>
                </a:moveTo>
                <a:lnTo>
                  <a:pt x="0" y="125678"/>
                </a:lnTo>
                <a:lnTo>
                  <a:pt x="0" y="0"/>
                </a:lnTo>
                <a:lnTo>
                  <a:pt x="4189286" y="0"/>
                </a:lnTo>
                <a:lnTo>
                  <a:pt x="4189286" y="125678"/>
                </a:lnTo>
                <a:close/>
              </a:path>
            </a:pathLst>
          </a:custGeom>
          <a:solidFill>
            <a:srgbClr val="00BE62"/>
          </a:solidFill>
        </p:spPr>
        <p:txBody>
          <a:bodyPr wrap="square" lIns="0" tIns="0" rIns="0" bIns="0" rtlCol="0"/>
          <a:lstStyle/>
          <a:p>
            <a:endParaRPr/>
          </a:p>
        </p:txBody>
      </p:sp>
      <p:sp>
        <p:nvSpPr>
          <p:cNvPr id="56" name="object 56"/>
          <p:cNvSpPr txBox="1">
            <a:spLocks noGrp="1"/>
          </p:cNvSpPr>
          <p:nvPr>
            <p:ph type="title"/>
          </p:nvPr>
        </p:nvSpPr>
        <p:spPr>
          <a:xfrm>
            <a:off x="1035050" y="2970827"/>
            <a:ext cx="12299950" cy="2219838"/>
          </a:xfrm>
          <a:prstGeom prst="rect">
            <a:avLst/>
          </a:prstGeom>
        </p:spPr>
        <p:txBody>
          <a:bodyPr vert="horz" wrap="square" lIns="0" tIns="57150" rIns="0" bIns="0" rtlCol="0">
            <a:spAutoFit/>
          </a:bodyPr>
          <a:lstStyle/>
          <a:p>
            <a:pPr marL="12700">
              <a:lnSpc>
                <a:spcPct val="100000"/>
              </a:lnSpc>
              <a:spcBef>
                <a:spcPts val="1590"/>
              </a:spcBef>
            </a:pPr>
            <a:r>
              <a:rPr lang="en-US" sz="2800" dirty="0"/>
              <a:t>HANDS-ON PROJECT - 3 Understanding Key Metrics via Product Analytics</a:t>
            </a:r>
            <a:r>
              <a:rPr lang="en-US" sz="11250" spc="525" dirty="0" smtClean="0">
                <a:solidFill>
                  <a:srgbClr val="000000"/>
                </a:solidFill>
              </a:rPr>
              <a:t/>
            </a:r>
            <a:br>
              <a:rPr lang="en-US" sz="11250" spc="525" dirty="0" smtClean="0">
                <a:solidFill>
                  <a:srgbClr val="000000"/>
                </a:solidFill>
              </a:rPr>
            </a:br>
            <a:endParaRPr sz="11250" dirty="0">
              <a:solidFill>
                <a:srgbClr val="FFC000"/>
              </a:solidFill>
            </a:endParaRPr>
          </a:p>
        </p:txBody>
      </p:sp>
      <p:pic>
        <p:nvPicPr>
          <p:cNvPr id="57" name="object 57"/>
          <p:cNvPicPr/>
          <p:nvPr/>
        </p:nvPicPr>
        <p:blipFill>
          <a:blip r:embed="rId4" cstate="print"/>
          <a:stretch>
            <a:fillRect/>
          </a:stretch>
        </p:blipFill>
        <p:spPr>
          <a:xfrm>
            <a:off x="16833023" y="450026"/>
            <a:ext cx="1157351" cy="1157346"/>
          </a:xfrm>
          <a:prstGeom prst="rect">
            <a:avLst/>
          </a:prstGeom>
        </p:spPr>
      </p:pic>
      <p:pic>
        <p:nvPicPr>
          <p:cNvPr id="58" name="Picture 57"/>
          <p:cNvPicPr>
            <a:picLocks noChangeAspect="1"/>
          </p:cNvPicPr>
          <p:nvPr/>
        </p:nvPicPr>
        <p:blipFill>
          <a:blip r:embed="rId5"/>
          <a:stretch>
            <a:fillRect/>
          </a:stretch>
        </p:blipFill>
        <p:spPr>
          <a:xfrm>
            <a:off x="1118877" y="3494715"/>
            <a:ext cx="2987299" cy="112023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2548" y="483234"/>
            <a:ext cx="9044940" cy="939800"/>
          </a:xfrm>
          <a:prstGeom prst="rect">
            <a:avLst/>
          </a:prstGeom>
        </p:spPr>
        <p:txBody>
          <a:bodyPr vert="horz" wrap="square" lIns="0" tIns="12700" rIns="0" bIns="0" rtlCol="0">
            <a:spAutoFit/>
          </a:bodyPr>
          <a:lstStyle/>
          <a:p>
            <a:pPr marL="12700">
              <a:lnSpc>
                <a:spcPct val="100000"/>
              </a:lnSpc>
              <a:spcBef>
                <a:spcPts val="100"/>
              </a:spcBef>
            </a:pPr>
            <a:r>
              <a:rPr spc="95" dirty="0">
                <a:solidFill>
                  <a:srgbClr val="000000"/>
                </a:solidFill>
              </a:rPr>
              <a:t>The</a:t>
            </a:r>
            <a:r>
              <a:rPr spc="-290" dirty="0">
                <a:solidFill>
                  <a:srgbClr val="000000"/>
                </a:solidFill>
              </a:rPr>
              <a:t> </a:t>
            </a:r>
            <a:r>
              <a:rPr spc="275" dirty="0"/>
              <a:t>Problem</a:t>
            </a:r>
            <a:r>
              <a:rPr spc="-290" dirty="0"/>
              <a:t> </a:t>
            </a:r>
            <a:r>
              <a:rPr spc="295" dirty="0"/>
              <a:t>Statement</a:t>
            </a:r>
          </a:p>
        </p:txBody>
      </p:sp>
      <p:sp>
        <p:nvSpPr>
          <p:cNvPr id="3" name="object 3"/>
          <p:cNvSpPr txBox="1"/>
          <p:nvPr/>
        </p:nvSpPr>
        <p:spPr>
          <a:xfrm>
            <a:off x="1016000" y="2098946"/>
            <a:ext cx="16256000" cy="2475037"/>
          </a:xfrm>
          <a:prstGeom prst="rect">
            <a:avLst/>
          </a:prstGeom>
        </p:spPr>
        <p:txBody>
          <a:bodyPr vert="horz" wrap="square" lIns="0" tIns="12700" rIns="0" bIns="0" rtlCol="0">
            <a:spAutoFit/>
          </a:bodyPr>
          <a:lstStyle/>
          <a:p>
            <a:pPr>
              <a:lnSpc>
                <a:spcPct val="100000"/>
              </a:lnSpc>
              <a:spcBef>
                <a:spcPts val="55"/>
              </a:spcBef>
            </a:pPr>
            <a:r>
              <a:rPr lang="en-US" sz="3200" dirty="0" err="1"/>
              <a:t>Swiggy</a:t>
            </a:r>
            <a:r>
              <a:rPr lang="en-US" sz="3200" dirty="0"/>
              <a:t> recently launched a product to offer home-like meals aimed at increasing daily food ordering. This is targeted towards professionals who don’t have time to cook. The product was launched 3 months back, identify whether the launch was successful and figure out KPIs that will track its progress. Based on the insights drawn, suggest possible changes to the offering to increase adoption.</a:t>
            </a:r>
            <a:endParaRPr sz="2600" dirty="0">
              <a:latin typeface="Roboto"/>
              <a:cs typeface="Roboto"/>
            </a:endParaRPr>
          </a:p>
        </p:txBody>
      </p:sp>
      <p:pic>
        <p:nvPicPr>
          <p:cNvPr id="4" name="object 4"/>
          <p:cNvPicPr/>
          <p:nvPr/>
        </p:nvPicPr>
        <p:blipFill>
          <a:blip r:embed="rId2" cstate="print"/>
          <a:stretch>
            <a:fillRect/>
          </a:stretch>
        </p:blipFill>
        <p:spPr>
          <a:xfrm>
            <a:off x="17231804" y="657859"/>
            <a:ext cx="132213" cy="132213"/>
          </a:xfrm>
          <a:prstGeom prst="rect">
            <a:avLst/>
          </a:prstGeom>
        </p:spPr>
      </p:pic>
      <p:pic>
        <p:nvPicPr>
          <p:cNvPr id="5" name="object 5"/>
          <p:cNvPicPr/>
          <p:nvPr/>
        </p:nvPicPr>
        <p:blipFill>
          <a:blip r:embed="rId3" cstate="print"/>
          <a:stretch>
            <a:fillRect/>
          </a:stretch>
        </p:blipFill>
        <p:spPr>
          <a:xfrm>
            <a:off x="17657720" y="657859"/>
            <a:ext cx="132213" cy="132213"/>
          </a:xfrm>
          <a:prstGeom prst="rect">
            <a:avLst/>
          </a:prstGeom>
        </p:spPr>
      </p:pic>
      <p:pic>
        <p:nvPicPr>
          <p:cNvPr id="6" name="object 6"/>
          <p:cNvPicPr/>
          <p:nvPr/>
        </p:nvPicPr>
        <p:blipFill>
          <a:blip r:embed="rId2" cstate="print"/>
          <a:stretch>
            <a:fillRect/>
          </a:stretch>
        </p:blipFill>
        <p:spPr>
          <a:xfrm>
            <a:off x="18083638" y="657859"/>
            <a:ext cx="132213" cy="132213"/>
          </a:xfrm>
          <a:prstGeom prst="rect">
            <a:avLst/>
          </a:prstGeom>
        </p:spPr>
      </p:pic>
      <p:sp>
        <p:nvSpPr>
          <p:cNvPr id="7" name="object 7"/>
          <p:cNvSpPr/>
          <p:nvPr/>
        </p:nvSpPr>
        <p:spPr>
          <a:xfrm>
            <a:off x="17231793" y="1043393"/>
            <a:ext cx="132715" cy="132715"/>
          </a:xfrm>
          <a:custGeom>
            <a:avLst/>
            <a:gdLst/>
            <a:ahLst/>
            <a:cxnLst/>
            <a:rect l="l" t="t" r="r" b="b"/>
            <a:pathLst>
              <a:path w="132715" h="132715">
                <a:moveTo>
                  <a:pt x="132219" y="61760"/>
                </a:moveTo>
                <a:lnTo>
                  <a:pt x="118668" y="25768"/>
                </a:lnTo>
                <a:lnTo>
                  <a:pt x="87401" y="3365"/>
                </a:lnTo>
                <a:lnTo>
                  <a:pt x="70446" y="0"/>
                </a:lnTo>
                <a:lnTo>
                  <a:pt x="61772" y="0"/>
                </a:lnTo>
                <a:lnTo>
                  <a:pt x="25781" y="13550"/>
                </a:lnTo>
                <a:lnTo>
                  <a:pt x="3378" y="44818"/>
                </a:lnTo>
                <a:lnTo>
                  <a:pt x="0" y="61760"/>
                </a:lnTo>
                <a:lnTo>
                  <a:pt x="0" y="70446"/>
                </a:lnTo>
                <a:lnTo>
                  <a:pt x="13563" y="106438"/>
                </a:lnTo>
                <a:lnTo>
                  <a:pt x="44818" y="128841"/>
                </a:lnTo>
                <a:lnTo>
                  <a:pt x="61772" y="132207"/>
                </a:lnTo>
                <a:lnTo>
                  <a:pt x="70446" y="132207"/>
                </a:lnTo>
                <a:lnTo>
                  <a:pt x="106451" y="118656"/>
                </a:lnTo>
                <a:lnTo>
                  <a:pt x="128854"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8" name="object 8"/>
          <p:cNvSpPr/>
          <p:nvPr/>
        </p:nvSpPr>
        <p:spPr>
          <a:xfrm>
            <a:off x="17657712" y="1043393"/>
            <a:ext cx="132715" cy="132715"/>
          </a:xfrm>
          <a:custGeom>
            <a:avLst/>
            <a:gdLst/>
            <a:ahLst/>
            <a:cxnLst/>
            <a:rect l="l" t="t" r="r" b="b"/>
            <a:pathLst>
              <a:path w="132715" h="132715">
                <a:moveTo>
                  <a:pt x="132219" y="61760"/>
                </a:moveTo>
                <a:lnTo>
                  <a:pt x="118668" y="25768"/>
                </a:lnTo>
                <a:lnTo>
                  <a:pt x="87401" y="3365"/>
                </a:lnTo>
                <a:lnTo>
                  <a:pt x="70446" y="0"/>
                </a:lnTo>
                <a:lnTo>
                  <a:pt x="61772" y="0"/>
                </a:lnTo>
                <a:lnTo>
                  <a:pt x="25768" y="13550"/>
                </a:lnTo>
                <a:lnTo>
                  <a:pt x="3378" y="44818"/>
                </a:lnTo>
                <a:lnTo>
                  <a:pt x="0" y="61760"/>
                </a:lnTo>
                <a:lnTo>
                  <a:pt x="0" y="70446"/>
                </a:lnTo>
                <a:lnTo>
                  <a:pt x="13550" y="106438"/>
                </a:lnTo>
                <a:lnTo>
                  <a:pt x="44818" y="128841"/>
                </a:lnTo>
                <a:lnTo>
                  <a:pt x="61772" y="132207"/>
                </a:lnTo>
                <a:lnTo>
                  <a:pt x="70446" y="132207"/>
                </a:lnTo>
                <a:lnTo>
                  <a:pt x="106451" y="118656"/>
                </a:lnTo>
                <a:lnTo>
                  <a:pt x="128841"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9" name="object 9"/>
          <p:cNvSpPr/>
          <p:nvPr/>
        </p:nvSpPr>
        <p:spPr>
          <a:xfrm>
            <a:off x="18083632" y="1043393"/>
            <a:ext cx="132715" cy="132715"/>
          </a:xfrm>
          <a:custGeom>
            <a:avLst/>
            <a:gdLst/>
            <a:ahLst/>
            <a:cxnLst/>
            <a:rect l="l" t="t" r="r" b="b"/>
            <a:pathLst>
              <a:path w="132715" h="132715">
                <a:moveTo>
                  <a:pt x="132219" y="61760"/>
                </a:moveTo>
                <a:lnTo>
                  <a:pt x="118656" y="25768"/>
                </a:lnTo>
                <a:lnTo>
                  <a:pt x="87401" y="3365"/>
                </a:lnTo>
                <a:lnTo>
                  <a:pt x="70446" y="0"/>
                </a:lnTo>
                <a:lnTo>
                  <a:pt x="61772" y="0"/>
                </a:lnTo>
                <a:lnTo>
                  <a:pt x="25768" y="13550"/>
                </a:lnTo>
                <a:lnTo>
                  <a:pt x="3378" y="44818"/>
                </a:lnTo>
                <a:lnTo>
                  <a:pt x="0" y="61760"/>
                </a:lnTo>
                <a:lnTo>
                  <a:pt x="0" y="70446"/>
                </a:lnTo>
                <a:lnTo>
                  <a:pt x="13550" y="106438"/>
                </a:lnTo>
                <a:lnTo>
                  <a:pt x="44818" y="128841"/>
                </a:lnTo>
                <a:lnTo>
                  <a:pt x="61772" y="132207"/>
                </a:lnTo>
                <a:lnTo>
                  <a:pt x="70446" y="132207"/>
                </a:lnTo>
                <a:lnTo>
                  <a:pt x="106438" y="118656"/>
                </a:lnTo>
                <a:lnTo>
                  <a:pt x="128841"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10" name="object 10"/>
          <p:cNvSpPr/>
          <p:nvPr/>
        </p:nvSpPr>
        <p:spPr>
          <a:xfrm>
            <a:off x="17231793" y="1428914"/>
            <a:ext cx="132715" cy="132715"/>
          </a:xfrm>
          <a:custGeom>
            <a:avLst/>
            <a:gdLst/>
            <a:ahLst/>
            <a:cxnLst/>
            <a:rect l="l" t="t" r="r" b="b"/>
            <a:pathLst>
              <a:path w="132715" h="132715">
                <a:moveTo>
                  <a:pt x="132219" y="61760"/>
                </a:moveTo>
                <a:lnTo>
                  <a:pt x="118668" y="25768"/>
                </a:lnTo>
                <a:lnTo>
                  <a:pt x="87401" y="3365"/>
                </a:lnTo>
                <a:lnTo>
                  <a:pt x="70446" y="0"/>
                </a:lnTo>
                <a:lnTo>
                  <a:pt x="61772" y="0"/>
                </a:lnTo>
                <a:lnTo>
                  <a:pt x="25781" y="13550"/>
                </a:lnTo>
                <a:lnTo>
                  <a:pt x="3378" y="44818"/>
                </a:lnTo>
                <a:lnTo>
                  <a:pt x="0" y="61760"/>
                </a:lnTo>
                <a:lnTo>
                  <a:pt x="0" y="70446"/>
                </a:lnTo>
                <a:lnTo>
                  <a:pt x="13563" y="106438"/>
                </a:lnTo>
                <a:lnTo>
                  <a:pt x="44818" y="128841"/>
                </a:lnTo>
                <a:lnTo>
                  <a:pt x="61772" y="132207"/>
                </a:lnTo>
                <a:lnTo>
                  <a:pt x="70446" y="132207"/>
                </a:lnTo>
                <a:lnTo>
                  <a:pt x="106451" y="118656"/>
                </a:lnTo>
                <a:lnTo>
                  <a:pt x="128854"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11" name="object 11"/>
          <p:cNvSpPr/>
          <p:nvPr/>
        </p:nvSpPr>
        <p:spPr>
          <a:xfrm>
            <a:off x="17657712" y="1428914"/>
            <a:ext cx="132715" cy="132715"/>
          </a:xfrm>
          <a:custGeom>
            <a:avLst/>
            <a:gdLst/>
            <a:ahLst/>
            <a:cxnLst/>
            <a:rect l="l" t="t" r="r" b="b"/>
            <a:pathLst>
              <a:path w="132715" h="132715">
                <a:moveTo>
                  <a:pt x="132219" y="61760"/>
                </a:moveTo>
                <a:lnTo>
                  <a:pt x="118668" y="25768"/>
                </a:lnTo>
                <a:lnTo>
                  <a:pt x="87401" y="3365"/>
                </a:lnTo>
                <a:lnTo>
                  <a:pt x="70446" y="0"/>
                </a:lnTo>
                <a:lnTo>
                  <a:pt x="61772" y="0"/>
                </a:lnTo>
                <a:lnTo>
                  <a:pt x="25768" y="13550"/>
                </a:lnTo>
                <a:lnTo>
                  <a:pt x="3378" y="44818"/>
                </a:lnTo>
                <a:lnTo>
                  <a:pt x="0" y="61760"/>
                </a:lnTo>
                <a:lnTo>
                  <a:pt x="0" y="70446"/>
                </a:lnTo>
                <a:lnTo>
                  <a:pt x="13550" y="106438"/>
                </a:lnTo>
                <a:lnTo>
                  <a:pt x="44818" y="128841"/>
                </a:lnTo>
                <a:lnTo>
                  <a:pt x="61772" y="132207"/>
                </a:lnTo>
                <a:lnTo>
                  <a:pt x="70446" y="132207"/>
                </a:lnTo>
                <a:lnTo>
                  <a:pt x="106451" y="118656"/>
                </a:lnTo>
                <a:lnTo>
                  <a:pt x="128841"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12" name="object 12"/>
          <p:cNvSpPr/>
          <p:nvPr/>
        </p:nvSpPr>
        <p:spPr>
          <a:xfrm>
            <a:off x="18083632" y="1428914"/>
            <a:ext cx="132715" cy="132715"/>
          </a:xfrm>
          <a:custGeom>
            <a:avLst/>
            <a:gdLst/>
            <a:ahLst/>
            <a:cxnLst/>
            <a:rect l="l" t="t" r="r" b="b"/>
            <a:pathLst>
              <a:path w="132715" h="132715">
                <a:moveTo>
                  <a:pt x="132219" y="61760"/>
                </a:moveTo>
                <a:lnTo>
                  <a:pt x="118656" y="25768"/>
                </a:lnTo>
                <a:lnTo>
                  <a:pt x="87401" y="3365"/>
                </a:lnTo>
                <a:lnTo>
                  <a:pt x="70446" y="0"/>
                </a:lnTo>
                <a:lnTo>
                  <a:pt x="61772" y="0"/>
                </a:lnTo>
                <a:lnTo>
                  <a:pt x="25768" y="13550"/>
                </a:lnTo>
                <a:lnTo>
                  <a:pt x="3378" y="44818"/>
                </a:lnTo>
                <a:lnTo>
                  <a:pt x="0" y="61760"/>
                </a:lnTo>
                <a:lnTo>
                  <a:pt x="0" y="70446"/>
                </a:lnTo>
                <a:lnTo>
                  <a:pt x="13550" y="106438"/>
                </a:lnTo>
                <a:lnTo>
                  <a:pt x="44818" y="128841"/>
                </a:lnTo>
                <a:lnTo>
                  <a:pt x="61772" y="132207"/>
                </a:lnTo>
                <a:lnTo>
                  <a:pt x="70446" y="132207"/>
                </a:lnTo>
                <a:lnTo>
                  <a:pt x="106438" y="118656"/>
                </a:lnTo>
                <a:lnTo>
                  <a:pt x="128841"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13" name="object 13"/>
          <p:cNvSpPr/>
          <p:nvPr/>
        </p:nvSpPr>
        <p:spPr>
          <a:xfrm>
            <a:off x="17231793" y="1814473"/>
            <a:ext cx="132715" cy="132715"/>
          </a:xfrm>
          <a:custGeom>
            <a:avLst/>
            <a:gdLst/>
            <a:ahLst/>
            <a:cxnLst/>
            <a:rect l="l" t="t" r="r" b="b"/>
            <a:pathLst>
              <a:path w="132715" h="132714">
                <a:moveTo>
                  <a:pt x="132219" y="61772"/>
                </a:moveTo>
                <a:lnTo>
                  <a:pt x="118668" y="25781"/>
                </a:lnTo>
                <a:lnTo>
                  <a:pt x="87401" y="3378"/>
                </a:lnTo>
                <a:lnTo>
                  <a:pt x="70446" y="0"/>
                </a:lnTo>
                <a:lnTo>
                  <a:pt x="61772" y="0"/>
                </a:lnTo>
                <a:lnTo>
                  <a:pt x="25781" y="13550"/>
                </a:lnTo>
                <a:lnTo>
                  <a:pt x="3378" y="44818"/>
                </a:lnTo>
                <a:lnTo>
                  <a:pt x="0" y="61772"/>
                </a:lnTo>
                <a:lnTo>
                  <a:pt x="0" y="70446"/>
                </a:lnTo>
                <a:lnTo>
                  <a:pt x="13563" y="106451"/>
                </a:lnTo>
                <a:lnTo>
                  <a:pt x="44818" y="128841"/>
                </a:lnTo>
                <a:lnTo>
                  <a:pt x="61772" y="132219"/>
                </a:lnTo>
                <a:lnTo>
                  <a:pt x="70446" y="132219"/>
                </a:lnTo>
                <a:lnTo>
                  <a:pt x="106451" y="118668"/>
                </a:lnTo>
                <a:lnTo>
                  <a:pt x="128854"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14" name="object 14"/>
          <p:cNvSpPr/>
          <p:nvPr/>
        </p:nvSpPr>
        <p:spPr>
          <a:xfrm>
            <a:off x="17657712" y="1814473"/>
            <a:ext cx="132715" cy="132715"/>
          </a:xfrm>
          <a:custGeom>
            <a:avLst/>
            <a:gdLst/>
            <a:ahLst/>
            <a:cxnLst/>
            <a:rect l="l" t="t" r="r" b="b"/>
            <a:pathLst>
              <a:path w="132715" h="132714">
                <a:moveTo>
                  <a:pt x="132219" y="61772"/>
                </a:moveTo>
                <a:lnTo>
                  <a:pt x="118668" y="25781"/>
                </a:lnTo>
                <a:lnTo>
                  <a:pt x="87401" y="3378"/>
                </a:lnTo>
                <a:lnTo>
                  <a:pt x="70446" y="0"/>
                </a:lnTo>
                <a:lnTo>
                  <a:pt x="61772" y="0"/>
                </a:lnTo>
                <a:lnTo>
                  <a:pt x="25768" y="13550"/>
                </a:lnTo>
                <a:lnTo>
                  <a:pt x="3378" y="44818"/>
                </a:lnTo>
                <a:lnTo>
                  <a:pt x="0" y="61772"/>
                </a:lnTo>
                <a:lnTo>
                  <a:pt x="0" y="70446"/>
                </a:lnTo>
                <a:lnTo>
                  <a:pt x="13550" y="106451"/>
                </a:lnTo>
                <a:lnTo>
                  <a:pt x="44818" y="128841"/>
                </a:lnTo>
                <a:lnTo>
                  <a:pt x="61772" y="132219"/>
                </a:lnTo>
                <a:lnTo>
                  <a:pt x="70446" y="132219"/>
                </a:lnTo>
                <a:lnTo>
                  <a:pt x="106451" y="118668"/>
                </a:lnTo>
                <a:lnTo>
                  <a:pt x="128841"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15" name="object 15"/>
          <p:cNvSpPr/>
          <p:nvPr/>
        </p:nvSpPr>
        <p:spPr>
          <a:xfrm>
            <a:off x="18083632" y="1814473"/>
            <a:ext cx="132715" cy="132715"/>
          </a:xfrm>
          <a:custGeom>
            <a:avLst/>
            <a:gdLst/>
            <a:ahLst/>
            <a:cxnLst/>
            <a:rect l="l" t="t" r="r" b="b"/>
            <a:pathLst>
              <a:path w="132715" h="132714">
                <a:moveTo>
                  <a:pt x="132219" y="61772"/>
                </a:moveTo>
                <a:lnTo>
                  <a:pt x="118656" y="25781"/>
                </a:lnTo>
                <a:lnTo>
                  <a:pt x="87401" y="3378"/>
                </a:lnTo>
                <a:lnTo>
                  <a:pt x="70446" y="0"/>
                </a:lnTo>
                <a:lnTo>
                  <a:pt x="61772" y="0"/>
                </a:lnTo>
                <a:lnTo>
                  <a:pt x="25768" y="13550"/>
                </a:lnTo>
                <a:lnTo>
                  <a:pt x="3378" y="44818"/>
                </a:lnTo>
                <a:lnTo>
                  <a:pt x="0" y="61772"/>
                </a:lnTo>
                <a:lnTo>
                  <a:pt x="0" y="70446"/>
                </a:lnTo>
                <a:lnTo>
                  <a:pt x="13550" y="106451"/>
                </a:lnTo>
                <a:lnTo>
                  <a:pt x="44818" y="128841"/>
                </a:lnTo>
                <a:lnTo>
                  <a:pt x="61772" y="132219"/>
                </a:lnTo>
                <a:lnTo>
                  <a:pt x="70446" y="132219"/>
                </a:lnTo>
                <a:lnTo>
                  <a:pt x="106438" y="118668"/>
                </a:lnTo>
                <a:lnTo>
                  <a:pt x="128841"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16" name="object 16"/>
          <p:cNvSpPr/>
          <p:nvPr/>
        </p:nvSpPr>
        <p:spPr>
          <a:xfrm>
            <a:off x="17231793" y="2199994"/>
            <a:ext cx="132715" cy="132715"/>
          </a:xfrm>
          <a:custGeom>
            <a:avLst/>
            <a:gdLst/>
            <a:ahLst/>
            <a:cxnLst/>
            <a:rect l="l" t="t" r="r" b="b"/>
            <a:pathLst>
              <a:path w="132715" h="132714">
                <a:moveTo>
                  <a:pt x="132219" y="61772"/>
                </a:moveTo>
                <a:lnTo>
                  <a:pt x="118668" y="25781"/>
                </a:lnTo>
                <a:lnTo>
                  <a:pt x="87401" y="3378"/>
                </a:lnTo>
                <a:lnTo>
                  <a:pt x="70446" y="0"/>
                </a:lnTo>
                <a:lnTo>
                  <a:pt x="61772" y="0"/>
                </a:lnTo>
                <a:lnTo>
                  <a:pt x="25781" y="13563"/>
                </a:lnTo>
                <a:lnTo>
                  <a:pt x="3378" y="44818"/>
                </a:lnTo>
                <a:lnTo>
                  <a:pt x="0" y="61772"/>
                </a:lnTo>
                <a:lnTo>
                  <a:pt x="0" y="70446"/>
                </a:lnTo>
                <a:lnTo>
                  <a:pt x="13563" y="106451"/>
                </a:lnTo>
                <a:lnTo>
                  <a:pt x="44818" y="128854"/>
                </a:lnTo>
                <a:lnTo>
                  <a:pt x="61772" y="132219"/>
                </a:lnTo>
                <a:lnTo>
                  <a:pt x="70446" y="132219"/>
                </a:lnTo>
                <a:lnTo>
                  <a:pt x="106451" y="118668"/>
                </a:lnTo>
                <a:lnTo>
                  <a:pt x="128854"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17" name="object 17"/>
          <p:cNvSpPr/>
          <p:nvPr/>
        </p:nvSpPr>
        <p:spPr>
          <a:xfrm>
            <a:off x="17657712" y="2199994"/>
            <a:ext cx="132715" cy="132715"/>
          </a:xfrm>
          <a:custGeom>
            <a:avLst/>
            <a:gdLst/>
            <a:ahLst/>
            <a:cxnLst/>
            <a:rect l="l" t="t" r="r" b="b"/>
            <a:pathLst>
              <a:path w="132715" h="132714">
                <a:moveTo>
                  <a:pt x="132219" y="61772"/>
                </a:moveTo>
                <a:lnTo>
                  <a:pt x="118668" y="25781"/>
                </a:lnTo>
                <a:lnTo>
                  <a:pt x="87401" y="3378"/>
                </a:lnTo>
                <a:lnTo>
                  <a:pt x="70446" y="0"/>
                </a:lnTo>
                <a:lnTo>
                  <a:pt x="61772" y="0"/>
                </a:lnTo>
                <a:lnTo>
                  <a:pt x="25768" y="13563"/>
                </a:lnTo>
                <a:lnTo>
                  <a:pt x="3378" y="44818"/>
                </a:lnTo>
                <a:lnTo>
                  <a:pt x="0" y="61772"/>
                </a:lnTo>
                <a:lnTo>
                  <a:pt x="0" y="70446"/>
                </a:lnTo>
                <a:lnTo>
                  <a:pt x="13550" y="106451"/>
                </a:lnTo>
                <a:lnTo>
                  <a:pt x="44818" y="128854"/>
                </a:lnTo>
                <a:lnTo>
                  <a:pt x="61772" y="132219"/>
                </a:lnTo>
                <a:lnTo>
                  <a:pt x="70446" y="132219"/>
                </a:lnTo>
                <a:lnTo>
                  <a:pt x="106451" y="118668"/>
                </a:lnTo>
                <a:lnTo>
                  <a:pt x="128841"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18" name="object 18"/>
          <p:cNvSpPr/>
          <p:nvPr/>
        </p:nvSpPr>
        <p:spPr>
          <a:xfrm>
            <a:off x="18083632" y="2199994"/>
            <a:ext cx="132715" cy="132715"/>
          </a:xfrm>
          <a:custGeom>
            <a:avLst/>
            <a:gdLst/>
            <a:ahLst/>
            <a:cxnLst/>
            <a:rect l="l" t="t" r="r" b="b"/>
            <a:pathLst>
              <a:path w="132715" h="132714">
                <a:moveTo>
                  <a:pt x="132219" y="61772"/>
                </a:moveTo>
                <a:lnTo>
                  <a:pt x="118656" y="25781"/>
                </a:lnTo>
                <a:lnTo>
                  <a:pt x="87401" y="3378"/>
                </a:lnTo>
                <a:lnTo>
                  <a:pt x="70446" y="0"/>
                </a:lnTo>
                <a:lnTo>
                  <a:pt x="61772" y="0"/>
                </a:lnTo>
                <a:lnTo>
                  <a:pt x="25768" y="13563"/>
                </a:lnTo>
                <a:lnTo>
                  <a:pt x="3378" y="44818"/>
                </a:lnTo>
                <a:lnTo>
                  <a:pt x="0" y="61772"/>
                </a:lnTo>
                <a:lnTo>
                  <a:pt x="0" y="70446"/>
                </a:lnTo>
                <a:lnTo>
                  <a:pt x="13550" y="106451"/>
                </a:lnTo>
                <a:lnTo>
                  <a:pt x="44818" y="128854"/>
                </a:lnTo>
                <a:lnTo>
                  <a:pt x="61772" y="132219"/>
                </a:lnTo>
                <a:lnTo>
                  <a:pt x="70446" y="132219"/>
                </a:lnTo>
                <a:lnTo>
                  <a:pt x="106438" y="118668"/>
                </a:lnTo>
                <a:lnTo>
                  <a:pt x="128841"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19" name="object 19"/>
          <p:cNvSpPr/>
          <p:nvPr/>
        </p:nvSpPr>
        <p:spPr>
          <a:xfrm>
            <a:off x="17231793" y="2585566"/>
            <a:ext cx="132715" cy="132715"/>
          </a:xfrm>
          <a:custGeom>
            <a:avLst/>
            <a:gdLst/>
            <a:ahLst/>
            <a:cxnLst/>
            <a:rect l="l" t="t" r="r" b="b"/>
            <a:pathLst>
              <a:path w="132715" h="132714">
                <a:moveTo>
                  <a:pt x="132219" y="61772"/>
                </a:moveTo>
                <a:lnTo>
                  <a:pt x="118668" y="25768"/>
                </a:lnTo>
                <a:lnTo>
                  <a:pt x="87401" y="3378"/>
                </a:lnTo>
                <a:lnTo>
                  <a:pt x="70446" y="0"/>
                </a:lnTo>
                <a:lnTo>
                  <a:pt x="61772" y="0"/>
                </a:lnTo>
                <a:lnTo>
                  <a:pt x="25781" y="13550"/>
                </a:lnTo>
                <a:lnTo>
                  <a:pt x="3378" y="44818"/>
                </a:lnTo>
                <a:lnTo>
                  <a:pt x="0" y="61772"/>
                </a:lnTo>
                <a:lnTo>
                  <a:pt x="0" y="70446"/>
                </a:lnTo>
                <a:lnTo>
                  <a:pt x="13563" y="106451"/>
                </a:lnTo>
                <a:lnTo>
                  <a:pt x="44818" y="128841"/>
                </a:lnTo>
                <a:lnTo>
                  <a:pt x="61772" y="132219"/>
                </a:lnTo>
                <a:lnTo>
                  <a:pt x="70446" y="132219"/>
                </a:lnTo>
                <a:lnTo>
                  <a:pt x="106451" y="118668"/>
                </a:lnTo>
                <a:lnTo>
                  <a:pt x="128854" y="87401"/>
                </a:lnTo>
                <a:lnTo>
                  <a:pt x="132219" y="70446"/>
                </a:lnTo>
                <a:lnTo>
                  <a:pt x="132219" y="66103"/>
                </a:lnTo>
                <a:lnTo>
                  <a:pt x="132219" y="61772"/>
                </a:lnTo>
                <a:close/>
              </a:path>
            </a:pathLst>
          </a:custGeom>
          <a:solidFill>
            <a:srgbClr val="00BE62"/>
          </a:solidFill>
        </p:spPr>
        <p:txBody>
          <a:bodyPr wrap="square" lIns="0" tIns="0" rIns="0" bIns="0" rtlCol="0"/>
          <a:lstStyle/>
          <a:p>
            <a:endParaRPr/>
          </a:p>
        </p:txBody>
      </p:sp>
      <p:sp>
        <p:nvSpPr>
          <p:cNvPr id="20" name="object 20"/>
          <p:cNvSpPr/>
          <p:nvPr/>
        </p:nvSpPr>
        <p:spPr>
          <a:xfrm>
            <a:off x="17657712" y="2585566"/>
            <a:ext cx="132715" cy="132715"/>
          </a:xfrm>
          <a:custGeom>
            <a:avLst/>
            <a:gdLst/>
            <a:ahLst/>
            <a:cxnLst/>
            <a:rect l="l" t="t" r="r" b="b"/>
            <a:pathLst>
              <a:path w="132715" h="132714">
                <a:moveTo>
                  <a:pt x="132219" y="61772"/>
                </a:moveTo>
                <a:lnTo>
                  <a:pt x="118668" y="25768"/>
                </a:lnTo>
                <a:lnTo>
                  <a:pt x="87401" y="3378"/>
                </a:lnTo>
                <a:lnTo>
                  <a:pt x="70446" y="0"/>
                </a:lnTo>
                <a:lnTo>
                  <a:pt x="61772" y="0"/>
                </a:lnTo>
                <a:lnTo>
                  <a:pt x="25768" y="13550"/>
                </a:lnTo>
                <a:lnTo>
                  <a:pt x="3378" y="44818"/>
                </a:lnTo>
                <a:lnTo>
                  <a:pt x="0" y="61772"/>
                </a:lnTo>
                <a:lnTo>
                  <a:pt x="0" y="70446"/>
                </a:lnTo>
                <a:lnTo>
                  <a:pt x="13550" y="106451"/>
                </a:lnTo>
                <a:lnTo>
                  <a:pt x="44818" y="128841"/>
                </a:lnTo>
                <a:lnTo>
                  <a:pt x="61772" y="132219"/>
                </a:lnTo>
                <a:lnTo>
                  <a:pt x="70446" y="132219"/>
                </a:lnTo>
                <a:lnTo>
                  <a:pt x="106451" y="118668"/>
                </a:lnTo>
                <a:lnTo>
                  <a:pt x="128841" y="87401"/>
                </a:lnTo>
                <a:lnTo>
                  <a:pt x="132219" y="70446"/>
                </a:lnTo>
                <a:lnTo>
                  <a:pt x="132219" y="66103"/>
                </a:lnTo>
                <a:lnTo>
                  <a:pt x="132219" y="61772"/>
                </a:lnTo>
                <a:close/>
              </a:path>
            </a:pathLst>
          </a:custGeom>
          <a:solidFill>
            <a:srgbClr val="00BE62"/>
          </a:solidFill>
        </p:spPr>
        <p:txBody>
          <a:bodyPr wrap="square" lIns="0" tIns="0" rIns="0" bIns="0" rtlCol="0"/>
          <a:lstStyle/>
          <a:p>
            <a:endParaRPr/>
          </a:p>
        </p:txBody>
      </p:sp>
      <p:sp>
        <p:nvSpPr>
          <p:cNvPr id="21" name="object 21"/>
          <p:cNvSpPr/>
          <p:nvPr/>
        </p:nvSpPr>
        <p:spPr>
          <a:xfrm>
            <a:off x="18083632" y="2585566"/>
            <a:ext cx="132715" cy="132715"/>
          </a:xfrm>
          <a:custGeom>
            <a:avLst/>
            <a:gdLst/>
            <a:ahLst/>
            <a:cxnLst/>
            <a:rect l="l" t="t" r="r" b="b"/>
            <a:pathLst>
              <a:path w="132715" h="132714">
                <a:moveTo>
                  <a:pt x="132219" y="61772"/>
                </a:moveTo>
                <a:lnTo>
                  <a:pt x="118656" y="25768"/>
                </a:lnTo>
                <a:lnTo>
                  <a:pt x="87401" y="3378"/>
                </a:lnTo>
                <a:lnTo>
                  <a:pt x="70446" y="0"/>
                </a:lnTo>
                <a:lnTo>
                  <a:pt x="61772" y="0"/>
                </a:lnTo>
                <a:lnTo>
                  <a:pt x="25768" y="13550"/>
                </a:lnTo>
                <a:lnTo>
                  <a:pt x="3378" y="44818"/>
                </a:lnTo>
                <a:lnTo>
                  <a:pt x="0" y="61772"/>
                </a:lnTo>
                <a:lnTo>
                  <a:pt x="0" y="70446"/>
                </a:lnTo>
                <a:lnTo>
                  <a:pt x="13550" y="106451"/>
                </a:lnTo>
                <a:lnTo>
                  <a:pt x="44818" y="128841"/>
                </a:lnTo>
                <a:lnTo>
                  <a:pt x="61772" y="132219"/>
                </a:lnTo>
                <a:lnTo>
                  <a:pt x="70446" y="132219"/>
                </a:lnTo>
                <a:lnTo>
                  <a:pt x="106438" y="118668"/>
                </a:lnTo>
                <a:lnTo>
                  <a:pt x="128841" y="87401"/>
                </a:lnTo>
                <a:lnTo>
                  <a:pt x="132219" y="70446"/>
                </a:lnTo>
                <a:lnTo>
                  <a:pt x="132219" y="66103"/>
                </a:lnTo>
                <a:lnTo>
                  <a:pt x="132219" y="61772"/>
                </a:lnTo>
                <a:close/>
              </a:path>
            </a:pathLst>
          </a:custGeom>
          <a:solidFill>
            <a:srgbClr val="00BE62"/>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933893" y="4231882"/>
            <a:ext cx="598805" cy="332105"/>
          </a:xfrm>
          <a:prstGeom prst="rect">
            <a:avLst/>
          </a:prstGeom>
        </p:spPr>
        <p:txBody>
          <a:bodyPr vert="horz" wrap="square" lIns="0" tIns="12065" rIns="0" bIns="0" rtlCol="0">
            <a:spAutoFit/>
          </a:bodyPr>
          <a:lstStyle/>
          <a:p>
            <a:pPr marL="195580" marR="5080" indent="-183515">
              <a:lnSpc>
                <a:spcPct val="118200"/>
              </a:lnSpc>
              <a:spcBef>
                <a:spcPts val="95"/>
              </a:spcBef>
            </a:pPr>
            <a:r>
              <a:rPr sz="850" spc="5" dirty="0">
                <a:latin typeface="Roboto"/>
                <a:cs typeface="Roboto"/>
              </a:rPr>
              <a:t>Small seller  </a:t>
            </a:r>
            <a:r>
              <a:rPr sz="850" spc="15" dirty="0">
                <a:latin typeface="Roboto"/>
                <a:cs typeface="Roboto"/>
              </a:rPr>
              <a:t>75%</a:t>
            </a:r>
            <a:endParaRPr sz="850">
              <a:latin typeface="Roboto"/>
              <a:cs typeface="Roboto"/>
            </a:endParaRPr>
          </a:p>
        </p:txBody>
      </p:sp>
      <p:sp>
        <p:nvSpPr>
          <p:cNvPr id="3" name="object 3"/>
          <p:cNvSpPr txBox="1"/>
          <p:nvPr/>
        </p:nvSpPr>
        <p:spPr>
          <a:xfrm>
            <a:off x="11988379" y="2276053"/>
            <a:ext cx="232410" cy="159385"/>
          </a:xfrm>
          <a:prstGeom prst="rect">
            <a:avLst/>
          </a:prstGeom>
        </p:spPr>
        <p:txBody>
          <a:bodyPr vert="horz" wrap="square" lIns="0" tIns="15875" rIns="0" bIns="0" rtlCol="0">
            <a:spAutoFit/>
          </a:bodyPr>
          <a:lstStyle/>
          <a:p>
            <a:pPr marL="12700">
              <a:lnSpc>
                <a:spcPct val="100000"/>
              </a:lnSpc>
              <a:spcBef>
                <a:spcPts val="125"/>
              </a:spcBef>
            </a:pPr>
            <a:r>
              <a:rPr sz="850" spc="15" dirty="0">
                <a:latin typeface="Roboto"/>
                <a:cs typeface="Roboto"/>
              </a:rPr>
              <a:t>20%</a:t>
            </a:r>
            <a:endParaRPr sz="850">
              <a:latin typeface="Roboto"/>
              <a:cs typeface="Roboto"/>
            </a:endParaRPr>
          </a:p>
        </p:txBody>
      </p:sp>
      <p:sp>
        <p:nvSpPr>
          <p:cNvPr id="4" name="object 4"/>
          <p:cNvSpPr txBox="1"/>
          <p:nvPr/>
        </p:nvSpPr>
        <p:spPr>
          <a:xfrm>
            <a:off x="13227166" y="1446049"/>
            <a:ext cx="600075" cy="332105"/>
          </a:xfrm>
          <a:prstGeom prst="rect">
            <a:avLst/>
          </a:prstGeom>
        </p:spPr>
        <p:txBody>
          <a:bodyPr vert="horz" wrap="square" lIns="0" tIns="12065" rIns="0" bIns="0" rtlCol="0">
            <a:spAutoFit/>
          </a:bodyPr>
          <a:lstStyle/>
          <a:p>
            <a:pPr marL="227329" marR="5080" indent="-215265">
              <a:lnSpc>
                <a:spcPct val="118200"/>
              </a:lnSpc>
              <a:spcBef>
                <a:spcPts val="95"/>
              </a:spcBef>
            </a:pPr>
            <a:r>
              <a:rPr sz="850" spc="5" dirty="0">
                <a:latin typeface="Roboto"/>
                <a:cs typeface="Roboto"/>
              </a:rPr>
              <a:t>Large seller  </a:t>
            </a:r>
            <a:r>
              <a:rPr sz="850" spc="15" dirty="0">
                <a:latin typeface="Roboto"/>
                <a:cs typeface="Roboto"/>
              </a:rPr>
              <a:t>5%</a:t>
            </a:r>
            <a:endParaRPr sz="850">
              <a:latin typeface="Roboto"/>
              <a:cs typeface="Roboto"/>
            </a:endParaRPr>
          </a:p>
        </p:txBody>
      </p:sp>
      <p:grpSp>
        <p:nvGrpSpPr>
          <p:cNvPr id="5" name="object 5"/>
          <p:cNvGrpSpPr/>
          <p:nvPr/>
        </p:nvGrpSpPr>
        <p:grpSpPr>
          <a:xfrm>
            <a:off x="12374450" y="1841617"/>
            <a:ext cx="2820035" cy="2820035"/>
            <a:chOff x="12374450" y="1841617"/>
            <a:chExt cx="2820035" cy="2820035"/>
          </a:xfrm>
        </p:grpSpPr>
        <p:sp>
          <p:nvSpPr>
            <p:cNvPr id="6" name="object 6"/>
            <p:cNvSpPr/>
            <p:nvPr/>
          </p:nvSpPr>
          <p:spPr>
            <a:xfrm>
              <a:off x="12374604" y="1841617"/>
              <a:ext cx="2820035" cy="2820035"/>
            </a:xfrm>
            <a:custGeom>
              <a:avLst/>
              <a:gdLst/>
              <a:ahLst/>
              <a:cxnLst/>
              <a:rect l="l" t="t" r="r" b="b"/>
              <a:pathLst>
                <a:path w="2820034" h="2820035">
                  <a:moveTo>
                    <a:pt x="2819485" y="1409831"/>
                  </a:moveTo>
                  <a:lnTo>
                    <a:pt x="1409677" y="1409831"/>
                  </a:lnTo>
                  <a:lnTo>
                    <a:pt x="1409677" y="0"/>
                  </a:lnTo>
                  <a:lnTo>
                    <a:pt x="1458955" y="856"/>
                  </a:lnTo>
                  <a:lnTo>
                    <a:pt x="1507914" y="3408"/>
                  </a:lnTo>
                  <a:lnTo>
                    <a:pt x="1556520" y="7634"/>
                  </a:lnTo>
                  <a:lnTo>
                    <a:pt x="1604738" y="13510"/>
                  </a:lnTo>
                  <a:lnTo>
                    <a:pt x="1652532" y="21013"/>
                  </a:lnTo>
                  <a:lnTo>
                    <a:pt x="1699870" y="30119"/>
                  </a:lnTo>
                  <a:lnTo>
                    <a:pt x="1746716" y="40805"/>
                  </a:lnTo>
                  <a:lnTo>
                    <a:pt x="1793037" y="53047"/>
                  </a:lnTo>
                  <a:lnTo>
                    <a:pt x="1838796" y="66823"/>
                  </a:lnTo>
                  <a:lnTo>
                    <a:pt x="1883961" y="82108"/>
                  </a:lnTo>
                  <a:lnTo>
                    <a:pt x="1928496" y="98880"/>
                  </a:lnTo>
                  <a:lnTo>
                    <a:pt x="1972367" y="117115"/>
                  </a:lnTo>
                  <a:lnTo>
                    <a:pt x="2015539" y="136790"/>
                  </a:lnTo>
                  <a:lnTo>
                    <a:pt x="2057979" y="157881"/>
                  </a:lnTo>
                  <a:lnTo>
                    <a:pt x="2099651" y="180365"/>
                  </a:lnTo>
                  <a:lnTo>
                    <a:pt x="2140521" y="204219"/>
                  </a:lnTo>
                  <a:lnTo>
                    <a:pt x="2180555" y="229419"/>
                  </a:lnTo>
                  <a:lnTo>
                    <a:pt x="2219718" y="255943"/>
                  </a:lnTo>
                  <a:lnTo>
                    <a:pt x="2257976" y="283766"/>
                  </a:lnTo>
                  <a:lnTo>
                    <a:pt x="2295294" y="312865"/>
                  </a:lnTo>
                  <a:lnTo>
                    <a:pt x="2331637" y="343218"/>
                  </a:lnTo>
                  <a:lnTo>
                    <a:pt x="2366972" y="374800"/>
                  </a:lnTo>
                  <a:lnTo>
                    <a:pt x="2401263" y="407588"/>
                  </a:lnTo>
                  <a:lnTo>
                    <a:pt x="2434477" y="441559"/>
                  </a:lnTo>
                  <a:lnTo>
                    <a:pt x="2466578" y="476690"/>
                  </a:lnTo>
                  <a:lnTo>
                    <a:pt x="2497533" y="512957"/>
                  </a:lnTo>
                  <a:lnTo>
                    <a:pt x="2527306" y="550336"/>
                  </a:lnTo>
                  <a:lnTo>
                    <a:pt x="2555864" y="588806"/>
                  </a:lnTo>
                  <a:lnTo>
                    <a:pt x="2583172" y="628341"/>
                  </a:lnTo>
                  <a:lnTo>
                    <a:pt x="2609195" y="668919"/>
                  </a:lnTo>
                  <a:lnTo>
                    <a:pt x="2633898" y="710517"/>
                  </a:lnTo>
                  <a:lnTo>
                    <a:pt x="2657249" y="753111"/>
                  </a:lnTo>
                  <a:lnTo>
                    <a:pt x="2679211" y="796677"/>
                  </a:lnTo>
                  <a:lnTo>
                    <a:pt x="2699750" y="841193"/>
                  </a:lnTo>
                  <a:lnTo>
                    <a:pt x="2718833" y="886635"/>
                  </a:lnTo>
                  <a:lnTo>
                    <a:pt x="2736325" y="932712"/>
                  </a:lnTo>
                  <a:lnTo>
                    <a:pt x="2752124" y="979123"/>
                  </a:lnTo>
                  <a:lnTo>
                    <a:pt x="2766237" y="1025826"/>
                  </a:lnTo>
                  <a:lnTo>
                    <a:pt x="2778675" y="1072781"/>
                  </a:lnTo>
                  <a:lnTo>
                    <a:pt x="2789445" y="1119947"/>
                  </a:lnTo>
                  <a:lnTo>
                    <a:pt x="2798557" y="1167284"/>
                  </a:lnTo>
                  <a:lnTo>
                    <a:pt x="2806019" y="1214750"/>
                  </a:lnTo>
                  <a:lnTo>
                    <a:pt x="2811840" y="1262306"/>
                  </a:lnTo>
                  <a:lnTo>
                    <a:pt x="2816030" y="1309910"/>
                  </a:lnTo>
                  <a:lnTo>
                    <a:pt x="2818597" y="1357522"/>
                  </a:lnTo>
                  <a:lnTo>
                    <a:pt x="2819508" y="1402998"/>
                  </a:lnTo>
                  <a:lnTo>
                    <a:pt x="2819485" y="1409831"/>
                  </a:lnTo>
                  <a:close/>
                </a:path>
                <a:path w="2820034" h="2820035">
                  <a:moveTo>
                    <a:pt x="1429411" y="2819553"/>
                  </a:moveTo>
                  <a:lnTo>
                    <a:pt x="1381967" y="2819429"/>
                  </a:lnTo>
                  <a:lnTo>
                    <a:pt x="1334488" y="2817706"/>
                  </a:lnTo>
                  <a:lnTo>
                    <a:pt x="1287016" y="2814377"/>
                  </a:lnTo>
                  <a:lnTo>
                    <a:pt x="1239592" y="2809433"/>
                  </a:lnTo>
                  <a:lnTo>
                    <a:pt x="1192257" y="2802870"/>
                  </a:lnTo>
                  <a:lnTo>
                    <a:pt x="1145052" y="2794678"/>
                  </a:lnTo>
                  <a:lnTo>
                    <a:pt x="1098018" y="2784853"/>
                  </a:lnTo>
                  <a:lnTo>
                    <a:pt x="1051196" y="2773387"/>
                  </a:lnTo>
                  <a:lnTo>
                    <a:pt x="1004627" y="2760273"/>
                  </a:lnTo>
                  <a:lnTo>
                    <a:pt x="958352" y="2745505"/>
                  </a:lnTo>
                  <a:lnTo>
                    <a:pt x="912413" y="2729075"/>
                  </a:lnTo>
                  <a:lnTo>
                    <a:pt x="866850" y="2710976"/>
                  </a:lnTo>
                  <a:lnTo>
                    <a:pt x="821704" y="2691203"/>
                  </a:lnTo>
                  <a:lnTo>
                    <a:pt x="777273" y="2669873"/>
                  </a:lnTo>
                  <a:lnTo>
                    <a:pt x="733839" y="2647134"/>
                  </a:lnTo>
                  <a:lnTo>
                    <a:pt x="691425" y="2623022"/>
                  </a:lnTo>
                  <a:lnTo>
                    <a:pt x="650051" y="2597572"/>
                  </a:lnTo>
                  <a:lnTo>
                    <a:pt x="609740" y="2570820"/>
                  </a:lnTo>
                  <a:lnTo>
                    <a:pt x="570513" y="2542802"/>
                  </a:lnTo>
                  <a:lnTo>
                    <a:pt x="532392" y="2513552"/>
                  </a:lnTo>
                  <a:lnTo>
                    <a:pt x="495398" y="2483107"/>
                  </a:lnTo>
                  <a:lnTo>
                    <a:pt x="459553" y="2451503"/>
                  </a:lnTo>
                  <a:lnTo>
                    <a:pt x="424879" y="2418774"/>
                  </a:lnTo>
                  <a:lnTo>
                    <a:pt x="391396" y="2384957"/>
                  </a:lnTo>
                  <a:lnTo>
                    <a:pt x="359127" y="2350087"/>
                  </a:lnTo>
                  <a:lnTo>
                    <a:pt x="328094" y="2314200"/>
                  </a:lnTo>
                  <a:lnTo>
                    <a:pt x="298318" y="2277331"/>
                  </a:lnTo>
                  <a:lnTo>
                    <a:pt x="269820" y="2239516"/>
                  </a:lnTo>
                  <a:lnTo>
                    <a:pt x="242622" y="2200791"/>
                  </a:lnTo>
                  <a:lnTo>
                    <a:pt x="216745" y="2161190"/>
                  </a:lnTo>
                  <a:lnTo>
                    <a:pt x="192212" y="2120751"/>
                  </a:lnTo>
                  <a:lnTo>
                    <a:pt x="169044" y="2079507"/>
                  </a:lnTo>
                  <a:lnTo>
                    <a:pt x="147263" y="2037496"/>
                  </a:lnTo>
                  <a:lnTo>
                    <a:pt x="126889" y="1994752"/>
                  </a:lnTo>
                  <a:lnTo>
                    <a:pt x="107946" y="1951311"/>
                  </a:lnTo>
                  <a:lnTo>
                    <a:pt x="90453" y="1907209"/>
                  </a:lnTo>
                  <a:lnTo>
                    <a:pt x="74434" y="1862482"/>
                  </a:lnTo>
                  <a:lnTo>
                    <a:pt x="59909" y="1817164"/>
                  </a:lnTo>
                  <a:lnTo>
                    <a:pt x="46900" y="1771292"/>
                  </a:lnTo>
                  <a:lnTo>
                    <a:pt x="35428" y="1724901"/>
                  </a:lnTo>
                  <a:lnTo>
                    <a:pt x="25516" y="1678027"/>
                  </a:lnTo>
                  <a:lnTo>
                    <a:pt x="17185" y="1630705"/>
                  </a:lnTo>
                  <a:lnTo>
                    <a:pt x="10457" y="1582972"/>
                  </a:lnTo>
                  <a:lnTo>
                    <a:pt x="5352" y="1534862"/>
                  </a:lnTo>
                  <a:lnTo>
                    <a:pt x="1894" y="1486411"/>
                  </a:lnTo>
                  <a:lnTo>
                    <a:pt x="102" y="1437654"/>
                  </a:lnTo>
                  <a:lnTo>
                    <a:pt x="0" y="1388629"/>
                  </a:lnTo>
                  <a:lnTo>
                    <a:pt x="1607" y="1339369"/>
                  </a:lnTo>
                  <a:lnTo>
                    <a:pt x="1409677" y="1409831"/>
                  </a:lnTo>
                  <a:lnTo>
                    <a:pt x="2819485" y="1409831"/>
                  </a:lnTo>
                  <a:lnTo>
                    <a:pt x="2818898" y="1452606"/>
                  </a:lnTo>
                  <a:lnTo>
                    <a:pt x="2816650" y="1499997"/>
                  </a:lnTo>
                  <a:lnTo>
                    <a:pt x="2812814" y="1547233"/>
                  </a:lnTo>
                  <a:lnTo>
                    <a:pt x="2807400" y="1594274"/>
                  </a:lnTo>
                  <a:lnTo>
                    <a:pt x="2800417" y="1641078"/>
                  </a:lnTo>
                  <a:lnTo>
                    <a:pt x="2791873" y="1687605"/>
                  </a:lnTo>
                  <a:lnTo>
                    <a:pt x="2781777" y="1733814"/>
                  </a:lnTo>
                  <a:lnTo>
                    <a:pt x="2770139" y="1779665"/>
                  </a:lnTo>
                  <a:lnTo>
                    <a:pt x="2756966" y="1825117"/>
                  </a:lnTo>
                  <a:lnTo>
                    <a:pt x="2742268" y="1870129"/>
                  </a:lnTo>
                  <a:lnTo>
                    <a:pt x="2726054" y="1914661"/>
                  </a:lnTo>
                  <a:lnTo>
                    <a:pt x="2708333" y="1958671"/>
                  </a:lnTo>
                  <a:lnTo>
                    <a:pt x="2689114" y="2002120"/>
                  </a:lnTo>
                  <a:lnTo>
                    <a:pt x="2668405" y="2044966"/>
                  </a:lnTo>
                  <a:lnTo>
                    <a:pt x="2646215" y="2087169"/>
                  </a:lnTo>
                  <a:lnTo>
                    <a:pt x="2622553" y="2128689"/>
                  </a:lnTo>
                  <a:lnTo>
                    <a:pt x="2597429" y="2169483"/>
                  </a:lnTo>
                  <a:lnTo>
                    <a:pt x="2570851" y="2209513"/>
                  </a:lnTo>
                  <a:lnTo>
                    <a:pt x="2542828" y="2248736"/>
                  </a:lnTo>
                  <a:lnTo>
                    <a:pt x="2513368" y="2287113"/>
                  </a:lnTo>
                  <a:lnTo>
                    <a:pt x="2482481" y="2324603"/>
                  </a:lnTo>
                  <a:lnTo>
                    <a:pt x="2450176" y="2361164"/>
                  </a:lnTo>
                  <a:lnTo>
                    <a:pt x="2416461" y="2396757"/>
                  </a:lnTo>
                  <a:lnTo>
                    <a:pt x="2381346" y="2431341"/>
                  </a:lnTo>
                  <a:lnTo>
                    <a:pt x="2345050" y="2464684"/>
                  </a:lnTo>
                  <a:lnTo>
                    <a:pt x="2307817" y="2496577"/>
                  </a:lnTo>
                  <a:lnTo>
                    <a:pt x="2269687" y="2527015"/>
                  </a:lnTo>
                  <a:lnTo>
                    <a:pt x="2230700" y="2555989"/>
                  </a:lnTo>
                  <a:lnTo>
                    <a:pt x="2190899" y="2583494"/>
                  </a:lnTo>
                  <a:lnTo>
                    <a:pt x="2150324" y="2609522"/>
                  </a:lnTo>
                  <a:lnTo>
                    <a:pt x="2109016" y="2634066"/>
                  </a:lnTo>
                  <a:lnTo>
                    <a:pt x="2067017" y="2657120"/>
                  </a:lnTo>
                  <a:lnTo>
                    <a:pt x="2024367" y="2678677"/>
                  </a:lnTo>
                  <a:lnTo>
                    <a:pt x="1981108" y="2698730"/>
                  </a:lnTo>
                  <a:lnTo>
                    <a:pt x="1937280" y="2717271"/>
                  </a:lnTo>
                  <a:lnTo>
                    <a:pt x="1892925" y="2734295"/>
                  </a:lnTo>
                  <a:lnTo>
                    <a:pt x="1848084" y="2749795"/>
                  </a:lnTo>
                  <a:lnTo>
                    <a:pt x="1802798" y="2763763"/>
                  </a:lnTo>
                  <a:lnTo>
                    <a:pt x="1757107" y="2776192"/>
                  </a:lnTo>
                  <a:lnTo>
                    <a:pt x="1711054" y="2787077"/>
                  </a:lnTo>
                  <a:lnTo>
                    <a:pt x="1664678" y="2796409"/>
                  </a:lnTo>
                  <a:lnTo>
                    <a:pt x="1618022" y="2804183"/>
                  </a:lnTo>
                  <a:lnTo>
                    <a:pt x="1571126" y="2810391"/>
                  </a:lnTo>
                  <a:lnTo>
                    <a:pt x="1524032" y="2815027"/>
                  </a:lnTo>
                  <a:lnTo>
                    <a:pt x="1476780" y="2818083"/>
                  </a:lnTo>
                  <a:lnTo>
                    <a:pt x="1429411" y="2819553"/>
                  </a:lnTo>
                  <a:close/>
                </a:path>
              </a:pathLst>
            </a:custGeom>
            <a:solidFill>
              <a:srgbClr val="94BD45"/>
            </a:solidFill>
          </p:spPr>
          <p:txBody>
            <a:bodyPr wrap="square" lIns="0" tIns="0" rIns="0" bIns="0" rtlCol="0"/>
            <a:lstStyle/>
            <a:p>
              <a:endParaRPr/>
            </a:p>
          </p:txBody>
        </p:sp>
        <p:sp>
          <p:nvSpPr>
            <p:cNvPr id="7" name="object 7"/>
            <p:cNvSpPr/>
            <p:nvPr/>
          </p:nvSpPr>
          <p:spPr>
            <a:xfrm>
              <a:off x="12374450" y="1890521"/>
              <a:ext cx="1410335" cy="1361440"/>
            </a:xfrm>
            <a:custGeom>
              <a:avLst/>
              <a:gdLst/>
              <a:ahLst/>
              <a:cxnLst/>
              <a:rect l="l" t="t" r="r" b="b"/>
              <a:pathLst>
                <a:path w="1410334" h="1361439">
                  <a:moveTo>
                    <a:pt x="1409831" y="1360927"/>
                  </a:moveTo>
                  <a:lnTo>
                    <a:pt x="0" y="1360927"/>
                  </a:lnTo>
                  <a:lnTo>
                    <a:pt x="838" y="1312099"/>
                  </a:lnTo>
                  <a:lnTo>
                    <a:pt x="3336" y="1263615"/>
                  </a:lnTo>
                  <a:lnTo>
                    <a:pt x="7470" y="1215505"/>
                  </a:lnTo>
                  <a:lnTo>
                    <a:pt x="13215" y="1167803"/>
                  </a:lnTo>
                  <a:lnTo>
                    <a:pt x="20549" y="1120538"/>
                  </a:lnTo>
                  <a:lnTo>
                    <a:pt x="29445" y="1073744"/>
                  </a:lnTo>
                  <a:lnTo>
                    <a:pt x="39881" y="1027451"/>
                  </a:lnTo>
                  <a:lnTo>
                    <a:pt x="51831" y="981691"/>
                  </a:lnTo>
                  <a:lnTo>
                    <a:pt x="65273" y="936497"/>
                  </a:lnTo>
                  <a:lnTo>
                    <a:pt x="80181" y="891898"/>
                  </a:lnTo>
                  <a:lnTo>
                    <a:pt x="96531" y="847927"/>
                  </a:lnTo>
                  <a:lnTo>
                    <a:pt x="114299" y="804616"/>
                  </a:lnTo>
                  <a:lnTo>
                    <a:pt x="133461" y="761996"/>
                  </a:lnTo>
                  <a:lnTo>
                    <a:pt x="153994" y="720099"/>
                  </a:lnTo>
                  <a:lnTo>
                    <a:pt x="175871" y="678957"/>
                  </a:lnTo>
                  <a:lnTo>
                    <a:pt x="199070" y="638600"/>
                  </a:lnTo>
                  <a:lnTo>
                    <a:pt x="223567" y="599060"/>
                  </a:lnTo>
                  <a:lnTo>
                    <a:pt x="249336" y="560370"/>
                  </a:lnTo>
                  <a:lnTo>
                    <a:pt x="276355" y="522561"/>
                  </a:lnTo>
                  <a:lnTo>
                    <a:pt x="304598" y="485664"/>
                  </a:lnTo>
                  <a:lnTo>
                    <a:pt x="334041" y="449711"/>
                  </a:lnTo>
                  <a:lnTo>
                    <a:pt x="364661" y="414734"/>
                  </a:lnTo>
                  <a:lnTo>
                    <a:pt x="396432" y="380763"/>
                  </a:lnTo>
                  <a:lnTo>
                    <a:pt x="429332" y="347832"/>
                  </a:lnTo>
                  <a:lnTo>
                    <a:pt x="463335" y="315971"/>
                  </a:lnTo>
                  <a:lnTo>
                    <a:pt x="498418" y="285211"/>
                  </a:lnTo>
                  <a:lnTo>
                    <a:pt x="534557" y="255586"/>
                  </a:lnTo>
                  <a:lnTo>
                    <a:pt x="571726" y="227125"/>
                  </a:lnTo>
                  <a:lnTo>
                    <a:pt x="609902" y="199862"/>
                  </a:lnTo>
                  <a:lnTo>
                    <a:pt x="649062" y="173826"/>
                  </a:lnTo>
                  <a:lnTo>
                    <a:pt x="689179" y="149051"/>
                  </a:lnTo>
                  <a:lnTo>
                    <a:pt x="730231" y="125567"/>
                  </a:lnTo>
                  <a:lnTo>
                    <a:pt x="772194" y="103407"/>
                  </a:lnTo>
                  <a:lnTo>
                    <a:pt x="815042" y="82601"/>
                  </a:lnTo>
                  <a:lnTo>
                    <a:pt x="858752" y="63181"/>
                  </a:lnTo>
                  <a:lnTo>
                    <a:pt x="903300" y="45180"/>
                  </a:lnTo>
                  <a:lnTo>
                    <a:pt x="948661" y="28628"/>
                  </a:lnTo>
                  <a:lnTo>
                    <a:pt x="994812" y="13557"/>
                  </a:lnTo>
                  <a:lnTo>
                    <a:pt x="1041727" y="0"/>
                  </a:lnTo>
                  <a:lnTo>
                    <a:pt x="1409831" y="1360927"/>
                  </a:lnTo>
                  <a:close/>
                </a:path>
              </a:pathLst>
            </a:custGeom>
            <a:solidFill>
              <a:srgbClr val="5C8B3B"/>
            </a:solidFill>
          </p:spPr>
          <p:txBody>
            <a:bodyPr wrap="square" lIns="0" tIns="0" rIns="0" bIns="0" rtlCol="0"/>
            <a:lstStyle/>
            <a:p>
              <a:endParaRPr/>
            </a:p>
          </p:txBody>
        </p:sp>
        <p:sp>
          <p:nvSpPr>
            <p:cNvPr id="8" name="object 8"/>
            <p:cNvSpPr/>
            <p:nvPr/>
          </p:nvSpPr>
          <p:spPr>
            <a:xfrm>
              <a:off x="13348620" y="1841617"/>
              <a:ext cx="436245" cy="1410335"/>
            </a:xfrm>
            <a:custGeom>
              <a:avLst/>
              <a:gdLst/>
              <a:ahLst/>
              <a:cxnLst/>
              <a:rect l="l" t="t" r="r" b="b"/>
              <a:pathLst>
                <a:path w="436244" h="1410335">
                  <a:moveTo>
                    <a:pt x="435661" y="1409831"/>
                  </a:moveTo>
                  <a:lnTo>
                    <a:pt x="0" y="69002"/>
                  </a:lnTo>
                  <a:lnTo>
                    <a:pt x="47111" y="54599"/>
                  </a:lnTo>
                  <a:lnTo>
                    <a:pt x="94646" y="41864"/>
                  </a:lnTo>
                  <a:lnTo>
                    <a:pt x="142561" y="30804"/>
                  </a:lnTo>
                  <a:lnTo>
                    <a:pt x="190809" y="21425"/>
                  </a:lnTo>
                  <a:lnTo>
                    <a:pt x="239348" y="13734"/>
                  </a:lnTo>
                  <a:lnTo>
                    <a:pt x="288133" y="7740"/>
                  </a:lnTo>
                  <a:lnTo>
                    <a:pt x="337120" y="3448"/>
                  </a:lnTo>
                  <a:lnTo>
                    <a:pt x="386263" y="865"/>
                  </a:lnTo>
                  <a:lnTo>
                    <a:pt x="435520" y="0"/>
                  </a:lnTo>
                  <a:lnTo>
                    <a:pt x="435661" y="1409831"/>
                  </a:lnTo>
                  <a:close/>
                </a:path>
              </a:pathLst>
            </a:custGeom>
            <a:solidFill>
              <a:srgbClr val="00BE62"/>
            </a:solidFill>
          </p:spPr>
          <p:txBody>
            <a:bodyPr wrap="square" lIns="0" tIns="0" rIns="0" bIns="0" rtlCol="0"/>
            <a:lstStyle/>
            <a:p>
              <a:endParaRPr/>
            </a:p>
          </p:txBody>
        </p:sp>
      </p:grpSp>
      <p:sp>
        <p:nvSpPr>
          <p:cNvPr id="9" name="object 9"/>
          <p:cNvSpPr txBox="1"/>
          <p:nvPr/>
        </p:nvSpPr>
        <p:spPr>
          <a:xfrm>
            <a:off x="800645" y="1652348"/>
            <a:ext cx="11666855" cy="629920"/>
          </a:xfrm>
          <a:prstGeom prst="rect">
            <a:avLst/>
          </a:prstGeom>
        </p:spPr>
        <p:txBody>
          <a:bodyPr vert="horz" wrap="square" lIns="0" tIns="89535" rIns="0" bIns="0" rtlCol="0">
            <a:spAutoFit/>
          </a:bodyPr>
          <a:lstStyle/>
          <a:p>
            <a:pPr marL="12700">
              <a:lnSpc>
                <a:spcPct val="100000"/>
              </a:lnSpc>
              <a:spcBef>
                <a:spcPts val="705"/>
              </a:spcBef>
            </a:pPr>
            <a:r>
              <a:rPr sz="2400" spc="-25" dirty="0">
                <a:latin typeface="Roboto"/>
                <a:cs typeface="Roboto"/>
              </a:rPr>
              <a:t>Though</a:t>
            </a:r>
            <a:r>
              <a:rPr sz="2400" spc="-10" dirty="0">
                <a:latin typeface="Roboto"/>
                <a:cs typeface="Roboto"/>
              </a:rPr>
              <a:t> </a:t>
            </a:r>
            <a:r>
              <a:rPr sz="2400" spc="-20" dirty="0">
                <a:latin typeface="Roboto"/>
                <a:cs typeface="Roboto"/>
              </a:rPr>
              <a:t>the</a:t>
            </a:r>
            <a:r>
              <a:rPr sz="2400" spc="-5" dirty="0">
                <a:latin typeface="Roboto"/>
                <a:cs typeface="Roboto"/>
              </a:rPr>
              <a:t> </a:t>
            </a:r>
            <a:r>
              <a:rPr sz="2400" spc="-55" dirty="0">
                <a:latin typeface="Roboto"/>
                <a:cs typeface="Roboto"/>
              </a:rPr>
              <a:t>COVID-19</a:t>
            </a:r>
            <a:r>
              <a:rPr sz="2400" spc="-5" dirty="0">
                <a:latin typeface="Roboto"/>
                <a:cs typeface="Roboto"/>
              </a:rPr>
              <a:t> </a:t>
            </a:r>
            <a:r>
              <a:rPr sz="2400" spc="-10" dirty="0">
                <a:latin typeface="Roboto"/>
                <a:cs typeface="Roboto"/>
              </a:rPr>
              <a:t>period</a:t>
            </a:r>
            <a:r>
              <a:rPr sz="2400" spc="-5" dirty="0">
                <a:latin typeface="Roboto"/>
                <a:cs typeface="Roboto"/>
              </a:rPr>
              <a:t> </a:t>
            </a:r>
            <a:r>
              <a:rPr sz="2400" spc="-10" dirty="0">
                <a:latin typeface="Roboto"/>
                <a:cs typeface="Roboto"/>
              </a:rPr>
              <a:t>demanded</a:t>
            </a:r>
            <a:r>
              <a:rPr sz="2400" spc="-5" dirty="0">
                <a:latin typeface="Roboto"/>
                <a:cs typeface="Roboto"/>
              </a:rPr>
              <a:t> </a:t>
            </a:r>
            <a:r>
              <a:rPr sz="2400" spc="-20" dirty="0">
                <a:latin typeface="Roboto"/>
                <a:cs typeface="Roboto"/>
              </a:rPr>
              <a:t>the</a:t>
            </a:r>
            <a:r>
              <a:rPr sz="2400" spc="-5" dirty="0">
                <a:latin typeface="Roboto"/>
                <a:cs typeface="Roboto"/>
              </a:rPr>
              <a:t> </a:t>
            </a:r>
            <a:r>
              <a:rPr sz="2400" spc="-20" dirty="0">
                <a:latin typeface="Roboto"/>
                <a:cs typeface="Roboto"/>
              </a:rPr>
              <a:t>retail</a:t>
            </a:r>
            <a:r>
              <a:rPr sz="2400" spc="-5" dirty="0">
                <a:latin typeface="Roboto"/>
                <a:cs typeface="Roboto"/>
              </a:rPr>
              <a:t> </a:t>
            </a:r>
            <a:r>
              <a:rPr sz="2400" spc="-10" dirty="0">
                <a:latin typeface="Roboto"/>
                <a:cs typeface="Roboto"/>
              </a:rPr>
              <a:t>market</a:t>
            </a:r>
            <a:r>
              <a:rPr sz="2400" spc="-5" dirty="0">
                <a:latin typeface="Roboto"/>
                <a:cs typeface="Roboto"/>
              </a:rPr>
              <a:t> </a:t>
            </a:r>
            <a:r>
              <a:rPr sz="2400" spc="-10" dirty="0">
                <a:latin typeface="Roboto"/>
                <a:cs typeface="Roboto"/>
              </a:rPr>
              <a:t>to</a:t>
            </a:r>
            <a:r>
              <a:rPr sz="2400" spc="-5" dirty="0">
                <a:latin typeface="Roboto"/>
                <a:cs typeface="Roboto"/>
              </a:rPr>
              <a:t> </a:t>
            </a:r>
            <a:r>
              <a:rPr sz="2400" spc="-15" dirty="0">
                <a:latin typeface="Roboto"/>
                <a:cs typeface="Roboto"/>
              </a:rPr>
              <a:t>shift</a:t>
            </a:r>
            <a:r>
              <a:rPr sz="2400" spc="-5" dirty="0">
                <a:latin typeface="Roboto"/>
                <a:cs typeface="Roboto"/>
              </a:rPr>
              <a:t> </a:t>
            </a:r>
            <a:r>
              <a:rPr sz="2400" spc="-10" dirty="0">
                <a:latin typeface="Roboto"/>
                <a:cs typeface="Roboto"/>
              </a:rPr>
              <a:t>to</a:t>
            </a:r>
            <a:endParaRPr sz="2400">
              <a:latin typeface="Roboto"/>
              <a:cs typeface="Roboto"/>
            </a:endParaRPr>
          </a:p>
          <a:p>
            <a:pPr marR="5080" algn="r">
              <a:lnSpc>
                <a:spcPct val="100000"/>
              </a:lnSpc>
              <a:spcBef>
                <a:spcPts val="245"/>
              </a:spcBef>
            </a:pPr>
            <a:r>
              <a:rPr sz="850" spc="10" dirty="0">
                <a:latin typeface="Roboto"/>
                <a:cs typeface="Roboto"/>
              </a:rPr>
              <a:t>Medium</a:t>
            </a:r>
            <a:r>
              <a:rPr sz="850" spc="-25" dirty="0">
                <a:latin typeface="Roboto"/>
                <a:cs typeface="Roboto"/>
              </a:rPr>
              <a:t> </a:t>
            </a:r>
            <a:r>
              <a:rPr sz="850" spc="5" dirty="0">
                <a:latin typeface="Roboto"/>
                <a:cs typeface="Roboto"/>
              </a:rPr>
              <a:t>seller</a:t>
            </a:r>
            <a:endParaRPr sz="850">
              <a:latin typeface="Roboto"/>
              <a:cs typeface="Roboto"/>
            </a:endParaRPr>
          </a:p>
        </p:txBody>
      </p:sp>
      <p:sp>
        <p:nvSpPr>
          <p:cNvPr id="10" name="object 10"/>
          <p:cNvSpPr/>
          <p:nvPr/>
        </p:nvSpPr>
        <p:spPr>
          <a:xfrm>
            <a:off x="11821128" y="4973076"/>
            <a:ext cx="274320" cy="218440"/>
          </a:xfrm>
          <a:custGeom>
            <a:avLst/>
            <a:gdLst/>
            <a:ahLst/>
            <a:cxnLst/>
            <a:rect l="l" t="t" r="r" b="b"/>
            <a:pathLst>
              <a:path w="274320" h="218439">
                <a:moveTo>
                  <a:pt x="273695" y="218049"/>
                </a:moveTo>
                <a:lnTo>
                  <a:pt x="0" y="218049"/>
                </a:lnTo>
                <a:lnTo>
                  <a:pt x="0" y="0"/>
                </a:lnTo>
                <a:lnTo>
                  <a:pt x="273695" y="0"/>
                </a:lnTo>
                <a:lnTo>
                  <a:pt x="273695" y="218049"/>
                </a:lnTo>
                <a:close/>
              </a:path>
            </a:pathLst>
          </a:custGeom>
          <a:solidFill>
            <a:srgbClr val="5C8B3B"/>
          </a:solidFill>
        </p:spPr>
        <p:txBody>
          <a:bodyPr wrap="square" lIns="0" tIns="0" rIns="0" bIns="0" rtlCol="0"/>
          <a:lstStyle/>
          <a:p>
            <a:endParaRPr/>
          </a:p>
        </p:txBody>
      </p:sp>
      <p:sp>
        <p:nvSpPr>
          <p:cNvPr id="11" name="object 11"/>
          <p:cNvSpPr txBox="1">
            <a:spLocks noGrp="1"/>
          </p:cNvSpPr>
          <p:nvPr>
            <p:ph type="title"/>
          </p:nvPr>
        </p:nvSpPr>
        <p:spPr>
          <a:xfrm>
            <a:off x="6039365" y="330200"/>
            <a:ext cx="6144895" cy="939800"/>
          </a:xfrm>
          <a:prstGeom prst="rect">
            <a:avLst/>
          </a:prstGeom>
        </p:spPr>
        <p:txBody>
          <a:bodyPr vert="horz" wrap="square" lIns="0" tIns="12700" rIns="0" bIns="0" rtlCol="0">
            <a:spAutoFit/>
          </a:bodyPr>
          <a:lstStyle/>
          <a:p>
            <a:pPr marL="12700">
              <a:lnSpc>
                <a:spcPct val="100000"/>
              </a:lnSpc>
              <a:spcBef>
                <a:spcPts val="100"/>
              </a:spcBef>
            </a:pPr>
            <a:r>
              <a:rPr spc="420" dirty="0">
                <a:solidFill>
                  <a:srgbClr val="000000"/>
                </a:solidFill>
              </a:rPr>
              <a:t>Market</a:t>
            </a:r>
            <a:r>
              <a:rPr spc="-300" dirty="0">
                <a:solidFill>
                  <a:srgbClr val="000000"/>
                </a:solidFill>
              </a:rPr>
              <a:t> </a:t>
            </a:r>
            <a:r>
              <a:rPr spc="280" dirty="0"/>
              <a:t>Analysis</a:t>
            </a:r>
          </a:p>
        </p:txBody>
      </p:sp>
      <p:pic>
        <p:nvPicPr>
          <p:cNvPr id="12" name="object 12"/>
          <p:cNvPicPr/>
          <p:nvPr/>
        </p:nvPicPr>
        <p:blipFill>
          <a:blip r:embed="rId2" cstate="print"/>
          <a:stretch>
            <a:fillRect/>
          </a:stretch>
        </p:blipFill>
        <p:spPr>
          <a:xfrm>
            <a:off x="552449" y="1903708"/>
            <a:ext cx="95250" cy="95249"/>
          </a:xfrm>
          <a:prstGeom prst="rect">
            <a:avLst/>
          </a:prstGeom>
        </p:spPr>
      </p:pic>
      <p:sp>
        <p:nvSpPr>
          <p:cNvPr id="13" name="object 13"/>
          <p:cNvSpPr txBox="1"/>
          <p:nvPr/>
        </p:nvSpPr>
        <p:spPr>
          <a:xfrm>
            <a:off x="800645" y="2094842"/>
            <a:ext cx="9411335" cy="2120900"/>
          </a:xfrm>
          <a:prstGeom prst="rect">
            <a:avLst/>
          </a:prstGeom>
        </p:spPr>
        <p:txBody>
          <a:bodyPr vert="horz" wrap="square" lIns="0" tIns="66040" rIns="0" bIns="0" rtlCol="0">
            <a:spAutoFit/>
          </a:bodyPr>
          <a:lstStyle/>
          <a:p>
            <a:pPr marL="12700">
              <a:lnSpc>
                <a:spcPct val="100000"/>
              </a:lnSpc>
              <a:spcBef>
                <a:spcPts val="520"/>
              </a:spcBef>
            </a:pPr>
            <a:r>
              <a:rPr sz="2400" spc="-20" dirty="0">
                <a:latin typeface="Roboto"/>
                <a:cs typeface="Roboto"/>
              </a:rPr>
              <a:t>the</a:t>
            </a:r>
            <a:r>
              <a:rPr sz="2400" dirty="0">
                <a:latin typeface="Roboto"/>
                <a:cs typeface="Roboto"/>
              </a:rPr>
              <a:t> </a:t>
            </a:r>
            <a:r>
              <a:rPr sz="2400" spc="-20" dirty="0">
                <a:latin typeface="Roboto"/>
                <a:cs typeface="Roboto"/>
              </a:rPr>
              <a:t>online</a:t>
            </a:r>
            <a:r>
              <a:rPr sz="2400" dirty="0">
                <a:latin typeface="Roboto"/>
                <a:cs typeface="Roboto"/>
              </a:rPr>
              <a:t> mode, </a:t>
            </a:r>
            <a:r>
              <a:rPr sz="2400" spc="-15" dirty="0">
                <a:latin typeface="Roboto"/>
                <a:cs typeface="Roboto"/>
              </a:rPr>
              <a:t>experts</a:t>
            </a:r>
            <a:r>
              <a:rPr sz="2400" dirty="0">
                <a:latin typeface="Roboto"/>
                <a:cs typeface="Roboto"/>
              </a:rPr>
              <a:t> </a:t>
            </a:r>
            <a:r>
              <a:rPr sz="2400" spc="-35" dirty="0">
                <a:latin typeface="Roboto"/>
                <a:cs typeface="Roboto"/>
              </a:rPr>
              <a:t>say</a:t>
            </a:r>
            <a:r>
              <a:rPr sz="2400" dirty="0">
                <a:latin typeface="Roboto"/>
                <a:cs typeface="Roboto"/>
              </a:rPr>
              <a:t> </a:t>
            </a:r>
            <a:r>
              <a:rPr sz="2400" spc="-30" dirty="0">
                <a:latin typeface="Roboto"/>
                <a:cs typeface="Roboto"/>
              </a:rPr>
              <a:t>that</a:t>
            </a:r>
            <a:r>
              <a:rPr sz="2400" dirty="0">
                <a:latin typeface="Roboto"/>
                <a:cs typeface="Roboto"/>
              </a:rPr>
              <a:t> </a:t>
            </a:r>
            <a:r>
              <a:rPr sz="2400" spc="-15" dirty="0">
                <a:latin typeface="Roboto"/>
                <a:cs typeface="Roboto"/>
              </a:rPr>
              <a:t>several</a:t>
            </a:r>
            <a:r>
              <a:rPr sz="2400" dirty="0">
                <a:latin typeface="Roboto"/>
                <a:cs typeface="Roboto"/>
              </a:rPr>
              <a:t> </a:t>
            </a:r>
            <a:r>
              <a:rPr sz="2400" spc="-15" dirty="0">
                <a:latin typeface="Roboto"/>
                <a:cs typeface="Roboto"/>
              </a:rPr>
              <a:t>small</a:t>
            </a:r>
            <a:r>
              <a:rPr sz="2400" dirty="0">
                <a:latin typeface="Roboto"/>
                <a:cs typeface="Roboto"/>
              </a:rPr>
              <a:t> </a:t>
            </a:r>
            <a:r>
              <a:rPr sz="2400" spc="-20" dirty="0">
                <a:latin typeface="Roboto"/>
                <a:cs typeface="Roboto"/>
              </a:rPr>
              <a:t>businesses</a:t>
            </a:r>
            <a:r>
              <a:rPr sz="2400" dirty="0">
                <a:latin typeface="Roboto"/>
                <a:cs typeface="Roboto"/>
              </a:rPr>
              <a:t> </a:t>
            </a:r>
            <a:r>
              <a:rPr sz="2400" spc="-35" dirty="0">
                <a:latin typeface="Roboto"/>
                <a:cs typeface="Roboto"/>
              </a:rPr>
              <a:t>in</a:t>
            </a:r>
            <a:r>
              <a:rPr sz="2400" dirty="0">
                <a:latin typeface="Roboto"/>
                <a:cs typeface="Roboto"/>
              </a:rPr>
              <a:t> </a:t>
            </a:r>
            <a:r>
              <a:rPr sz="2400" spc="-25" dirty="0">
                <a:latin typeface="Roboto"/>
                <a:cs typeface="Roboto"/>
              </a:rPr>
              <a:t>India</a:t>
            </a:r>
            <a:endParaRPr sz="2400">
              <a:latin typeface="Roboto"/>
              <a:cs typeface="Roboto"/>
            </a:endParaRPr>
          </a:p>
          <a:p>
            <a:pPr marL="12700" marR="5080">
              <a:lnSpc>
                <a:spcPct val="114599"/>
              </a:lnSpc>
            </a:pPr>
            <a:r>
              <a:rPr sz="2400" spc="-15" dirty="0">
                <a:latin typeface="Roboto"/>
                <a:cs typeface="Roboto"/>
              </a:rPr>
              <a:t>recognised</a:t>
            </a:r>
            <a:r>
              <a:rPr sz="2400" dirty="0">
                <a:latin typeface="Roboto"/>
                <a:cs typeface="Roboto"/>
              </a:rPr>
              <a:t> </a:t>
            </a:r>
            <a:r>
              <a:rPr sz="2400" spc="-20" dirty="0">
                <a:latin typeface="Roboto"/>
                <a:cs typeface="Roboto"/>
              </a:rPr>
              <a:t>the</a:t>
            </a:r>
            <a:r>
              <a:rPr sz="2400" dirty="0">
                <a:latin typeface="Roboto"/>
                <a:cs typeface="Roboto"/>
              </a:rPr>
              <a:t> </a:t>
            </a:r>
            <a:r>
              <a:rPr sz="2400" spc="-20" dirty="0">
                <a:latin typeface="Roboto"/>
                <a:cs typeface="Roboto"/>
                <a:hlinkClick r:id="rId3"/>
              </a:rPr>
              <a:t>p</a:t>
            </a:r>
            <a:r>
              <a:rPr sz="2400" u="heavy" spc="-20" dirty="0">
                <a:uFill>
                  <a:solidFill>
                    <a:srgbClr val="000000"/>
                  </a:solidFill>
                </a:uFill>
                <a:latin typeface="Roboto"/>
                <a:cs typeface="Roboto"/>
                <a:hlinkClick r:id="rId3"/>
              </a:rPr>
              <a:t>otential</a:t>
            </a:r>
            <a:r>
              <a:rPr sz="2400" u="heavy" spc="5" dirty="0">
                <a:uFill>
                  <a:solidFill>
                    <a:srgbClr val="000000"/>
                  </a:solidFill>
                </a:uFill>
                <a:latin typeface="Roboto"/>
                <a:cs typeface="Roboto"/>
                <a:hlinkClick r:id="rId3"/>
              </a:rPr>
              <a:t> </a:t>
            </a:r>
            <a:r>
              <a:rPr sz="2400" u="heavy" spc="20" dirty="0">
                <a:uFill>
                  <a:solidFill>
                    <a:srgbClr val="000000"/>
                  </a:solidFill>
                </a:uFill>
                <a:latin typeface="Roboto"/>
                <a:cs typeface="Roboto"/>
                <a:hlinkClick r:id="rId3"/>
              </a:rPr>
              <a:t>of</a:t>
            </a:r>
            <a:r>
              <a:rPr sz="2400" u="heavy" dirty="0">
                <a:uFill>
                  <a:solidFill>
                    <a:srgbClr val="000000"/>
                  </a:solidFill>
                </a:uFill>
                <a:latin typeface="Roboto"/>
                <a:cs typeface="Roboto"/>
                <a:hlinkClick r:id="rId3"/>
              </a:rPr>
              <a:t> </a:t>
            </a:r>
            <a:r>
              <a:rPr sz="2400" u="heavy" spc="-20" dirty="0">
                <a:uFill>
                  <a:solidFill>
                    <a:srgbClr val="000000"/>
                  </a:solidFill>
                </a:uFill>
                <a:latin typeface="Roboto"/>
                <a:cs typeface="Roboto"/>
                <a:hlinkClick r:id="rId3"/>
              </a:rPr>
              <a:t>online</a:t>
            </a:r>
            <a:r>
              <a:rPr sz="2400" spc="5" dirty="0">
                <a:latin typeface="Roboto"/>
                <a:cs typeface="Roboto"/>
                <a:hlinkClick r:id="rId3"/>
              </a:rPr>
              <a:t> </a:t>
            </a:r>
            <a:r>
              <a:rPr sz="2400" spc="-15" dirty="0">
                <a:latin typeface="Roboto"/>
                <a:cs typeface="Roboto"/>
              </a:rPr>
              <a:t>sales</a:t>
            </a:r>
            <a:r>
              <a:rPr sz="2400" dirty="0">
                <a:latin typeface="Roboto"/>
                <a:cs typeface="Roboto"/>
              </a:rPr>
              <a:t> </a:t>
            </a:r>
            <a:r>
              <a:rPr sz="2400" spc="-5" dirty="0">
                <a:latin typeface="Roboto"/>
                <a:cs typeface="Roboto"/>
              </a:rPr>
              <a:t>5</a:t>
            </a:r>
            <a:r>
              <a:rPr sz="2400" dirty="0">
                <a:latin typeface="Roboto"/>
                <a:cs typeface="Roboto"/>
              </a:rPr>
              <a:t> </a:t>
            </a:r>
            <a:r>
              <a:rPr sz="2400" spc="-25" dirty="0">
                <a:latin typeface="Roboto"/>
                <a:cs typeface="Roboto"/>
              </a:rPr>
              <a:t>years</a:t>
            </a:r>
            <a:r>
              <a:rPr sz="2400" spc="5" dirty="0">
                <a:latin typeface="Roboto"/>
                <a:cs typeface="Roboto"/>
              </a:rPr>
              <a:t> </a:t>
            </a:r>
            <a:r>
              <a:rPr sz="2400" spc="-10" dirty="0">
                <a:latin typeface="Roboto"/>
                <a:cs typeface="Roboto"/>
              </a:rPr>
              <a:t>ago.</a:t>
            </a:r>
            <a:r>
              <a:rPr sz="2400" dirty="0">
                <a:latin typeface="Roboto"/>
                <a:cs typeface="Roboto"/>
              </a:rPr>
              <a:t> </a:t>
            </a:r>
            <a:r>
              <a:rPr sz="2400" spc="-20" dirty="0">
                <a:latin typeface="Roboto"/>
                <a:cs typeface="Roboto"/>
              </a:rPr>
              <a:t>Looking</a:t>
            </a:r>
            <a:r>
              <a:rPr sz="2400" spc="5" dirty="0">
                <a:latin typeface="Roboto"/>
                <a:cs typeface="Roboto"/>
              </a:rPr>
              <a:t> </a:t>
            </a:r>
            <a:r>
              <a:rPr sz="2400" spc="-15" dirty="0">
                <a:latin typeface="Roboto"/>
                <a:cs typeface="Roboto"/>
              </a:rPr>
              <a:t>back</a:t>
            </a:r>
            <a:r>
              <a:rPr sz="2400" dirty="0">
                <a:latin typeface="Roboto"/>
                <a:cs typeface="Roboto"/>
              </a:rPr>
              <a:t> </a:t>
            </a:r>
            <a:r>
              <a:rPr sz="2400" spc="-20" dirty="0">
                <a:latin typeface="Roboto"/>
                <a:cs typeface="Roboto"/>
              </a:rPr>
              <a:t>at </a:t>
            </a:r>
            <a:r>
              <a:rPr sz="2400" spc="-15" dirty="0">
                <a:latin typeface="Roboto"/>
                <a:cs typeface="Roboto"/>
              </a:rPr>
              <a:t> </a:t>
            </a:r>
            <a:r>
              <a:rPr sz="2400" spc="-25" dirty="0">
                <a:latin typeface="Roboto"/>
                <a:cs typeface="Roboto"/>
              </a:rPr>
              <a:t>its</a:t>
            </a:r>
            <a:r>
              <a:rPr sz="2400" spc="5" dirty="0">
                <a:latin typeface="Roboto"/>
                <a:cs typeface="Roboto"/>
              </a:rPr>
              <a:t> </a:t>
            </a:r>
            <a:r>
              <a:rPr sz="2400" spc="-25" dirty="0">
                <a:latin typeface="Roboto"/>
                <a:cs typeface="Roboto"/>
              </a:rPr>
              <a:t>growth</a:t>
            </a:r>
            <a:r>
              <a:rPr sz="2400" spc="5" dirty="0">
                <a:latin typeface="Roboto"/>
                <a:cs typeface="Roboto"/>
              </a:rPr>
              <a:t> </a:t>
            </a:r>
            <a:r>
              <a:rPr sz="2400" spc="-15" dirty="0">
                <a:latin typeface="Roboto"/>
                <a:cs typeface="Roboto"/>
              </a:rPr>
              <a:t>since</a:t>
            </a:r>
            <a:r>
              <a:rPr sz="2400" spc="5" dirty="0">
                <a:latin typeface="Roboto"/>
                <a:cs typeface="Roboto"/>
              </a:rPr>
              <a:t> </a:t>
            </a:r>
            <a:r>
              <a:rPr sz="2400" spc="-20" dirty="0">
                <a:latin typeface="Roboto"/>
                <a:cs typeface="Roboto"/>
              </a:rPr>
              <a:t>the</a:t>
            </a:r>
            <a:r>
              <a:rPr sz="2400" spc="10" dirty="0">
                <a:latin typeface="Roboto"/>
                <a:cs typeface="Roboto"/>
              </a:rPr>
              <a:t> </a:t>
            </a:r>
            <a:r>
              <a:rPr sz="2400" spc="-20" dirty="0">
                <a:latin typeface="Roboto"/>
                <a:cs typeface="Roboto"/>
              </a:rPr>
              <a:t>past</a:t>
            </a:r>
            <a:r>
              <a:rPr sz="2400" spc="5" dirty="0">
                <a:latin typeface="Roboto"/>
                <a:cs typeface="Roboto"/>
              </a:rPr>
              <a:t> </a:t>
            </a:r>
            <a:r>
              <a:rPr sz="2400" spc="-5" dirty="0">
                <a:latin typeface="Roboto"/>
                <a:cs typeface="Roboto"/>
              </a:rPr>
              <a:t>decade,</a:t>
            </a:r>
            <a:r>
              <a:rPr sz="2400" spc="5" dirty="0">
                <a:latin typeface="Roboto"/>
                <a:cs typeface="Roboto"/>
              </a:rPr>
              <a:t> </a:t>
            </a:r>
            <a:r>
              <a:rPr sz="2400" spc="-20" dirty="0">
                <a:latin typeface="Roboto"/>
                <a:cs typeface="Roboto"/>
              </a:rPr>
              <a:t>government</a:t>
            </a:r>
            <a:r>
              <a:rPr sz="2400" spc="10" dirty="0">
                <a:latin typeface="Roboto"/>
                <a:cs typeface="Roboto"/>
              </a:rPr>
              <a:t> </a:t>
            </a:r>
            <a:r>
              <a:rPr sz="2400" spc="-15" dirty="0">
                <a:latin typeface="Roboto"/>
                <a:cs typeface="Roboto"/>
              </a:rPr>
              <a:t>policies</a:t>
            </a:r>
            <a:r>
              <a:rPr sz="2400" spc="5" dirty="0">
                <a:latin typeface="Roboto"/>
                <a:cs typeface="Roboto"/>
              </a:rPr>
              <a:t> </a:t>
            </a:r>
            <a:r>
              <a:rPr sz="2400" spc="-30" dirty="0">
                <a:latin typeface="Roboto"/>
                <a:cs typeface="Roboto"/>
              </a:rPr>
              <a:t>such</a:t>
            </a:r>
            <a:r>
              <a:rPr sz="2400" spc="5" dirty="0">
                <a:latin typeface="Roboto"/>
                <a:cs typeface="Roboto"/>
              </a:rPr>
              <a:t> </a:t>
            </a:r>
            <a:r>
              <a:rPr sz="2400" spc="-20" dirty="0">
                <a:latin typeface="Roboto"/>
                <a:cs typeface="Roboto"/>
              </a:rPr>
              <a:t>as</a:t>
            </a:r>
            <a:r>
              <a:rPr sz="2400" spc="5" dirty="0">
                <a:latin typeface="Roboto"/>
                <a:cs typeface="Roboto"/>
              </a:rPr>
              <a:t> </a:t>
            </a:r>
            <a:r>
              <a:rPr sz="2400" spc="-40" dirty="0">
                <a:latin typeface="Roboto"/>
                <a:cs typeface="Roboto"/>
              </a:rPr>
              <a:t>‘Digital </a:t>
            </a:r>
            <a:r>
              <a:rPr sz="2400" spc="-580" dirty="0">
                <a:latin typeface="Roboto"/>
                <a:cs typeface="Roboto"/>
              </a:rPr>
              <a:t> </a:t>
            </a:r>
            <a:r>
              <a:rPr sz="2400" spc="-40" dirty="0">
                <a:latin typeface="Roboto"/>
                <a:cs typeface="Roboto"/>
              </a:rPr>
              <a:t>India’</a:t>
            </a:r>
            <a:r>
              <a:rPr sz="2400" spc="-10" dirty="0">
                <a:latin typeface="Roboto"/>
                <a:cs typeface="Roboto"/>
              </a:rPr>
              <a:t> </a:t>
            </a:r>
            <a:r>
              <a:rPr sz="2400" spc="-25" dirty="0">
                <a:latin typeface="Roboto"/>
                <a:cs typeface="Roboto"/>
              </a:rPr>
              <a:t>and</a:t>
            </a:r>
            <a:r>
              <a:rPr sz="2400" spc="-5" dirty="0">
                <a:latin typeface="Roboto"/>
                <a:cs typeface="Roboto"/>
              </a:rPr>
              <a:t> </a:t>
            </a:r>
            <a:r>
              <a:rPr sz="2400" spc="-45" dirty="0">
                <a:latin typeface="Roboto"/>
                <a:cs typeface="Roboto"/>
              </a:rPr>
              <a:t>‘Skill</a:t>
            </a:r>
            <a:r>
              <a:rPr sz="2400" spc="-5" dirty="0">
                <a:latin typeface="Roboto"/>
                <a:cs typeface="Roboto"/>
              </a:rPr>
              <a:t> </a:t>
            </a:r>
            <a:r>
              <a:rPr sz="2400" spc="-40" dirty="0">
                <a:latin typeface="Roboto"/>
                <a:cs typeface="Roboto"/>
              </a:rPr>
              <a:t>India’</a:t>
            </a:r>
            <a:r>
              <a:rPr sz="2400" spc="-5" dirty="0">
                <a:latin typeface="Roboto"/>
                <a:cs typeface="Roboto"/>
              </a:rPr>
              <a:t> </a:t>
            </a:r>
            <a:r>
              <a:rPr sz="2400" spc="-10" dirty="0">
                <a:latin typeface="Roboto"/>
                <a:cs typeface="Roboto"/>
              </a:rPr>
              <a:t>are</a:t>
            </a:r>
            <a:r>
              <a:rPr sz="2400" spc="-5" dirty="0">
                <a:latin typeface="Roboto"/>
                <a:cs typeface="Roboto"/>
              </a:rPr>
              <a:t> </a:t>
            </a:r>
            <a:r>
              <a:rPr sz="2400" spc="-15" dirty="0">
                <a:latin typeface="Roboto"/>
                <a:cs typeface="Roboto"/>
              </a:rPr>
              <a:t>accelerating</a:t>
            </a:r>
            <a:r>
              <a:rPr sz="2400" spc="-5" dirty="0">
                <a:latin typeface="Roboto"/>
                <a:cs typeface="Roboto"/>
              </a:rPr>
              <a:t> </a:t>
            </a:r>
            <a:r>
              <a:rPr sz="2400" spc="-20" dirty="0">
                <a:latin typeface="Roboto"/>
                <a:cs typeface="Roboto"/>
              </a:rPr>
              <a:t>the</a:t>
            </a:r>
            <a:r>
              <a:rPr sz="2400" spc="-5" dirty="0">
                <a:latin typeface="Roboto"/>
                <a:cs typeface="Roboto"/>
              </a:rPr>
              <a:t> </a:t>
            </a:r>
            <a:r>
              <a:rPr sz="2400" spc="-10" dirty="0">
                <a:latin typeface="Roboto"/>
                <a:cs typeface="Roboto"/>
              </a:rPr>
              <a:t>process</a:t>
            </a:r>
            <a:r>
              <a:rPr sz="2400" spc="-5" dirty="0">
                <a:latin typeface="Roboto"/>
                <a:cs typeface="Roboto"/>
              </a:rPr>
              <a:t> </a:t>
            </a:r>
            <a:r>
              <a:rPr sz="2400" spc="20" dirty="0">
                <a:latin typeface="Roboto"/>
                <a:cs typeface="Roboto"/>
              </a:rPr>
              <a:t>of</a:t>
            </a:r>
            <a:r>
              <a:rPr sz="2400" spc="-5" dirty="0">
                <a:latin typeface="Roboto"/>
                <a:cs typeface="Roboto"/>
              </a:rPr>
              <a:t> </a:t>
            </a:r>
            <a:r>
              <a:rPr sz="2400" spc="-70" dirty="0">
                <a:latin typeface="Roboto"/>
                <a:cs typeface="Roboto"/>
              </a:rPr>
              <a:t>new-age</a:t>
            </a:r>
            <a:endParaRPr sz="2400">
              <a:latin typeface="Roboto"/>
              <a:cs typeface="Roboto"/>
            </a:endParaRPr>
          </a:p>
          <a:p>
            <a:pPr marL="12700">
              <a:lnSpc>
                <a:spcPct val="100000"/>
              </a:lnSpc>
              <a:spcBef>
                <a:spcPts val="420"/>
              </a:spcBef>
            </a:pPr>
            <a:r>
              <a:rPr sz="2400" spc="-20" dirty="0">
                <a:latin typeface="Roboto"/>
                <a:cs typeface="Roboto"/>
              </a:rPr>
              <a:t>technology </a:t>
            </a:r>
            <a:r>
              <a:rPr sz="2400" spc="-10" dirty="0">
                <a:latin typeface="Roboto"/>
                <a:cs typeface="Roboto"/>
              </a:rPr>
              <a:t>to</a:t>
            </a:r>
            <a:r>
              <a:rPr sz="2400" spc="-15" dirty="0">
                <a:latin typeface="Roboto"/>
                <a:cs typeface="Roboto"/>
              </a:rPr>
              <a:t> </a:t>
            </a:r>
            <a:r>
              <a:rPr sz="2400" spc="-10" dirty="0">
                <a:latin typeface="Roboto"/>
                <a:cs typeface="Roboto"/>
              </a:rPr>
              <a:t>go</a:t>
            </a:r>
            <a:r>
              <a:rPr sz="2400" spc="-20" dirty="0">
                <a:latin typeface="Roboto"/>
                <a:cs typeface="Roboto"/>
              </a:rPr>
              <a:t> </a:t>
            </a:r>
            <a:r>
              <a:rPr sz="2400" spc="-30" dirty="0">
                <a:latin typeface="Roboto"/>
                <a:cs typeface="Roboto"/>
              </a:rPr>
              <a:t>virtual.</a:t>
            </a:r>
            <a:endParaRPr sz="2400">
              <a:latin typeface="Roboto"/>
              <a:cs typeface="Roboto"/>
            </a:endParaRPr>
          </a:p>
        </p:txBody>
      </p:sp>
      <p:pic>
        <p:nvPicPr>
          <p:cNvPr id="14" name="object 14"/>
          <p:cNvPicPr/>
          <p:nvPr/>
        </p:nvPicPr>
        <p:blipFill>
          <a:blip r:embed="rId2" cstate="print"/>
          <a:stretch>
            <a:fillRect/>
          </a:stretch>
        </p:blipFill>
        <p:spPr>
          <a:xfrm>
            <a:off x="552449" y="4837407"/>
            <a:ext cx="95250" cy="95249"/>
          </a:xfrm>
          <a:prstGeom prst="rect">
            <a:avLst/>
          </a:prstGeom>
        </p:spPr>
      </p:pic>
      <p:sp>
        <p:nvSpPr>
          <p:cNvPr id="15" name="object 15"/>
          <p:cNvSpPr txBox="1"/>
          <p:nvPr/>
        </p:nvSpPr>
        <p:spPr>
          <a:xfrm>
            <a:off x="800645" y="4609442"/>
            <a:ext cx="9394190" cy="1282700"/>
          </a:xfrm>
          <a:prstGeom prst="rect">
            <a:avLst/>
          </a:prstGeom>
        </p:spPr>
        <p:txBody>
          <a:bodyPr vert="horz" wrap="square" lIns="0" tIns="66040" rIns="0" bIns="0" rtlCol="0">
            <a:spAutoFit/>
          </a:bodyPr>
          <a:lstStyle/>
          <a:p>
            <a:pPr marL="12700">
              <a:lnSpc>
                <a:spcPct val="100000"/>
              </a:lnSpc>
              <a:spcBef>
                <a:spcPts val="520"/>
              </a:spcBef>
            </a:pPr>
            <a:r>
              <a:rPr sz="2400" spc="-15" dirty="0">
                <a:latin typeface="Roboto"/>
                <a:cs typeface="Roboto"/>
              </a:rPr>
              <a:t>The</a:t>
            </a:r>
            <a:r>
              <a:rPr sz="2400" spc="-10" dirty="0">
                <a:latin typeface="Roboto"/>
                <a:cs typeface="Roboto"/>
              </a:rPr>
              <a:t> </a:t>
            </a:r>
            <a:r>
              <a:rPr sz="2400" spc="-40" dirty="0">
                <a:latin typeface="Roboto"/>
                <a:cs typeface="Roboto"/>
              </a:rPr>
              <a:t>e-commerce</a:t>
            </a:r>
            <a:r>
              <a:rPr sz="2400" spc="-5" dirty="0">
                <a:latin typeface="Roboto"/>
                <a:cs typeface="Roboto"/>
              </a:rPr>
              <a:t> </a:t>
            </a:r>
            <a:r>
              <a:rPr sz="2400" spc="-10" dirty="0">
                <a:latin typeface="Roboto"/>
                <a:cs typeface="Roboto"/>
              </a:rPr>
              <a:t>market</a:t>
            </a:r>
            <a:r>
              <a:rPr sz="2400" spc="-5" dirty="0">
                <a:latin typeface="Roboto"/>
                <a:cs typeface="Roboto"/>
              </a:rPr>
              <a:t> </a:t>
            </a:r>
            <a:r>
              <a:rPr sz="2400" spc="-35" dirty="0">
                <a:latin typeface="Roboto"/>
                <a:cs typeface="Roboto"/>
              </a:rPr>
              <a:t>in</a:t>
            </a:r>
            <a:r>
              <a:rPr sz="2400" spc="-10" dirty="0">
                <a:latin typeface="Roboto"/>
                <a:cs typeface="Roboto"/>
              </a:rPr>
              <a:t> </a:t>
            </a:r>
            <a:r>
              <a:rPr sz="2400" spc="-25" dirty="0">
                <a:latin typeface="Roboto"/>
                <a:cs typeface="Roboto"/>
              </a:rPr>
              <a:t>India</a:t>
            </a:r>
            <a:r>
              <a:rPr sz="2400" spc="-5" dirty="0">
                <a:latin typeface="Roboto"/>
                <a:cs typeface="Roboto"/>
              </a:rPr>
              <a:t> </a:t>
            </a:r>
            <a:r>
              <a:rPr sz="2400" spc="-15" dirty="0">
                <a:latin typeface="Roboto"/>
                <a:cs typeface="Roboto"/>
              </a:rPr>
              <a:t>was</a:t>
            </a:r>
            <a:r>
              <a:rPr sz="2400" spc="-5" dirty="0">
                <a:latin typeface="Roboto"/>
                <a:cs typeface="Roboto"/>
              </a:rPr>
              <a:t> </a:t>
            </a:r>
            <a:r>
              <a:rPr sz="2400" spc="-20" dirty="0">
                <a:latin typeface="Roboto"/>
                <a:cs typeface="Roboto"/>
              </a:rPr>
              <a:t>valued</a:t>
            </a:r>
            <a:r>
              <a:rPr sz="2400" spc="-5" dirty="0">
                <a:latin typeface="Roboto"/>
                <a:cs typeface="Roboto"/>
              </a:rPr>
              <a:t> </a:t>
            </a:r>
            <a:r>
              <a:rPr sz="2400" spc="-20" dirty="0">
                <a:latin typeface="Roboto"/>
                <a:cs typeface="Roboto"/>
              </a:rPr>
              <a:t>at</a:t>
            </a:r>
            <a:r>
              <a:rPr sz="2400" spc="-10" dirty="0">
                <a:latin typeface="Roboto"/>
                <a:cs typeface="Roboto"/>
              </a:rPr>
              <a:t> </a:t>
            </a:r>
            <a:r>
              <a:rPr sz="2400" spc="-20" dirty="0">
                <a:latin typeface="Roboto"/>
                <a:cs typeface="Roboto"/>
              </a:rPr>
              <a:t>INR</a:t>
            </a:r>
            <a:r>
              <a:rPr sz="2400" spc="-5" dirty="0">
                <a:latin typeface="Roboto"/>
                <a:cs typeface="Roboto"/>
              </a:rPr>
              <a:t> 6,210.96 </a:t>
            </a:r>
            <a:r>
              <a:rPr sz="2400" spc="-40" dirty="0">
                <a:latin typeface="Roboto"/>
                <a:cs typeface="Roboto"/>
              </a:rPr>
              <a:t>Bn</a:t>
            </a:r>
            <a:r>
              <a:rPr sz="2400" spc="-10" dirty="0">
                <a:latin typeface="Roboto"/>
                <a:cs typeface="Roboto"/>
              </a:rPr>
              <a:t> </a:t>
            </a:r>
            <a:r>
              <a:rPr sz="2400" spc="-35" dirty="0">
                <a:latin typeface="Roboto"/>
                <a:cs typeface="Roboto"/>
              </a:rPr>
              <a:t>in</a:t>
            </a:r>
            <a:endParaRPr sz="2400">
              <a:latin typeface="Roboto"/>
              <a:cs typeface="Roboto"/>
            </a:endParaRPr>
          </a:p>
          <a:p>
            <a:pPr marL="12700" marR="5080">
              <a:lnSpc>
                <a:spcPct val="114599"/>
              </a:lnSpc>
            </a:pPr>
            <a:r>
              <a:rPr sz="2400" spc="-5" dirty="0">
                <a:latin typeface="Roboto"/>
                <a:cs typeface="Roboto"/>
              </a:rPr>
              <a:t>2021. </a:t>
            </a:r>
            <a:r>
              <a:rPr sz="2400" spc="-30" dirty="0">
                <a:latin typeface="Roboto"/>
                <a:cs typeface="Roboto"/>
              </a:rPr>
              <a:t>It</a:t>
            </a:r>
            <a:r>
              <a:rPr sz="2400" spc="-5" dirty="0">
                <a:latin typeface="Roboto"/>
                <a:cs typeface="Roboto"/>
              </a:rPr>
              <a:t> </a:t>
            </a:r>
            <a:r>
              <a:rPr sz="2400" spc="-20" dirty="0">
                <a:latin typeface="Roboto"/>
                <a:cs typeface="Roboto"/>
              </a:rPr>
              <a:t>is</a:t>
            </a:r>
            <a:r>
              <a:rPr sz="2400" dirty="0">
                <a:latin typeface="Roboto"/>
                <a:cs typeface="Roboto"/>
              </a:rPr>
              <a:t> </a:t>
            </a:r>
            <a:r>
              <a:rPr sz="2400" spc="-20" dirty="0">
                <a:latin typeface="Roboto"/>
                <a:cs typeface="Roboto"/>
              </a:rPr>
              <a:t>anticipated</a:t>
            </a:r>
            <a:r>
              <a:rPr sz="2400" spc="-5" dirty="0">
                <a:latin typeface="Roboto"/>
                <a:cs typeface="Roboto"/>
              </a:rPr>
              <a:t> </a:t>
            </a:r>
            <a:r>
              <a:rPr sz="2400" spc="-10" dirty="0">
                <a:latin typeface="Roboto"/>
                <a:cs typeface="Roboto"/>
              </a:rPr>
              <a:t>to</a:t>
            </a:r>
            <a:r>
              <a:rPr sz="2400" dirty="0">
                <a:latin typeface="Roboto"/>
                <a:cs typeface="Roboto"/>
              </a:rPr>
              <a:t> </a:t>
            </a:r>
            <a:r>
              <a:rPr sz="2400" spc="-15" dirty="0">
                <a:latin typeface="Roboto"/>
                <a:cs typeface="Roboto"/>
              </a:rPr>
              <a:t>reach</a:t>
            </a:r>
            <a:r>
              <a:rPr sz="2400" spc="-5" dirty="0">
                <a:latin typeface="Roboto"/>
                <a:cs typeface="Roboto"/>
              </a:rPr>
              <a:t> </a:t>
            </a:r>
            <a:r>
              <a:rPr sz="2400" spc="-15" dirty="0">
                <a:latin typeface="Roboto"/>
                <a:cs typeface="Roboto"/>
              </a:rPr>
              <a:t>a</a:t>
            </a:r>
            <a:r>
              <a:rPr sz="2400" dirty="0">
                <a:latin typeface="Roboto"/>
                <a:cs typeface="Roboto"/>
              </a:rPr>
              <a:t> </a:t>
            </a:r>
            <a:r>
              <a:rPr sz="2400" spc="-25" dirty="0">
                <a:latin typeface="Roboto"/>
                <a:cs typeface="Roboto"/>
              </a:rPr>
              <a:t>value</a:t>
            </a:r>
            <a:r>
              <a:rPr sz="2400" spc="-5" dirty="0">
                <a:latin typeface="Roboto"/>
                <a:cs typeface="Roboto"/>
              </a:rPr>
              <a:t> </a:t>
            </a:r>
            <a:r>
              <a:rPr sz="2400" spc="20" dirty="0">
                <a:latin typeface="Roboto"/>
                <a:cs typeface="Roboto"/>
              </a:rPr>
              <a:t>of</a:t>
            </a:r>
            <a:r>
              <a:rPr sz="2400" spc="-5" dirty="0">
                <a:latin typeface="Roboto"/>
                <a:cs typeface="Roboto"/>
              </a:rPr>
              <a:t> </a:t>
            </a:r>
            <a:r>
              <a:rPr sz="2400" spc="-20" dirty="0">
                <a:latin typeface="Roboto"/>
                <a:cs typeface="Roboto"/>
              </a:rPr>
              <a:t>INR</a:t>
            </a:r>
            <a:r>
              <a:rPr sz="2400" dirty="0">
                <a:latin typeface="Roboto"/>
                <a:cs typeface="Roboto"/>
              </a:rPr>
              <a:t> </a:t>
            </a:r>
            <a:r>
              <a:rPr sz="2400" spc="-5" dirty="0">
                <a:latin typeface="Roboto"/>
                <a:cs typeface="Roboto"/>
              </a:rPr>
              <a:t>26,459.18 </a:t>
            </a:r>
            <a:r>
              <a:rPr sz="2400" spc="-40" dirty="0">
                <a:latin typeface="Roboto"/>
                <a:cs typeface="Roboto"/>
              </a:rPr>
              <a:t>Bn</a:t>
            </a:r>
            <a:r>
              <a:rPr sz="2400" dirty="0">
                <a:latin typeface="Roboto"/>
                <a:cs typeface="Roboto"/>
              </a:rPr>
              <a:t> </a:t>
            </a:r>
            <a:r>
              <a:rPr sz="2400" spc="-45" dirty="0">
                <a:latin typeface="Roboto"/>
                <a:cs typeface="Roboto"/>
              </a:rPr>
              <a:t>by</a:t>
            </a:r>
            <a:r>
              <a:rPr sz="2400" spc="-5" dirty="0">
                <a:latin typeface="Roboto"/>
                <a:cs typeface="Roboto"/>
              </a:rPr>
              <a:t> </a:t>
            </a:r>
            <a:r>
              <a:rPr sz="2400" spc="-20" dirty="0">
                <a:latin typeface="Roboto"/>
                <a:cs typeface="Roboto"/>
              </a:rPr>
              <a:t>the</a:t>
            </a:r>
            <a:r>
              <a:rPr sz="2400" spc="-5" dirty="0">
                <a:latin typeface="Roboto"/>
                <a:cs typeface="Roboto"/>
              </a:rPr>
              <a:t> </a:t>
            </a:r>
            <a:r>
              <a:rPr sz="2400" spc="-15" dirty="0">
                <a:latin typeface="Roboto"/>
                <a:cs typeface="Roboto"/>
              </a:rPr>
              <a:t>end </a:t>
            </a:r>
            <a:r>
              <a:rPr sz="2400" spc="-580" dirty="0">
                <a:latin typeface="Roboto"/>
                <a:cs typeface="Roboto"/>
              </a:rPr>
              <a:t> </a:t>
            </a:r>
            <a:r>
              <a:rPr sz="2400" spc="20" dirty="0">
                <a:latin typeface="Roboto"/>
                <a:cs typeface="Roboto"/>
              </a:rPr>
              <a:t>of</a:t>
            </a:r>
            <a:r>
              <a:rPr sz="2400" spc="-10" dirty="0">
                <a:latin typeface="Roboto"/>
                <a:cs typeface="Roboto"/>
              </a:rPr>
              <a:t> </a:t>
            </a:r>
            <a:r>
              <a:rPr sz="2400" spc="-5" dirty="0">
                <a:latin typeface="Roboto"/>
                <a:cs typeface="Roboto"/>
              </a:rPr>
              <a:t>2027 </a:t>
            </a:r>
            <a:r>
              <a:rPr sz="2400" spc="-15" dirty="0">
                <a:latin typeface="Roboto"/>
                <a:cs typeface="Roboto"/>
              </a:rPr>
              <a:t>.</a:t>
            </a:r>
            <a:endParaRPr sz="2400">
              <a:latin typeface="Roboto"/>
              <a:cs typeface="Roboto"/>
            </a:endParaRPr>
          </a:p>
        </p:txBody>
      </p:sp>
      <p:pic>
        <p:nvPicPr>
          <p:cNvPr id="16" name="object 16"/>
          <p:cNvPicPr/>
          <p:nvPr/>
        </p:nvPicPr>
        <p:blipFill>
          <a:blip r:embed="rId2" cstate="print"/>
          <a:stretch>
            <a:fillRect/>
          </a:stretch>
        </p:blipFill>
        <p:spPr>
          <a:xfrm>
            <a:off x="552449" y="6513807"/>
            <a:ext cx="95250" cy="95249"/>
          </a:xfrm>
          <a:prstGeom prst="rect">
            <a:avLst/>
          </a:prstGeom>
        </p:spPr>
      </p:pic>
      <p:sp>
        <p:nvSpPr>
          <p:cNvPr id="17" name="object 17"/>
          <p:cNvSpPr txBox="1"/>
          <p:nvPr/>
        </p:nvSpPr>
        <p:spPr>
          <a:xfrm>
            <a:off x="800645" y="6285842"/>
            <a:ext cx="9283065" cy="1701800"/>
          </a:xfrm>
          <a:prstGeom prst="rect">
            <a:avLst/>
          </a:prstGeom>
        </p:spPr>
        <p:txBody>
          <a:bodyPr vert="horz" wrap="square" lIns="0" tIns="12700" rIns="0" bIns="0" rtlCol="0">
            <a:spAutoFit/>
          </a:bodyPr>
          <a:lstStyle/>
          <a:p>
            <a:pPr marL="12700" marR="5080" algn="just">
              <a:lnSpc>
                <a:spcPct val="114599"/>
              </a:lnSpc>
              <a:spcBef>
                <a:spcPts val="100"/>
              </a:spcBef>
            </a:pPr>
            <a:r>
              <a:rPr sz="2400" spc="-10" dirty="0">
                <a:latin typeface="Roboto"/>
                <a:cs typeface="Roboto"/>
              </a:rPr>
              <a:t>According to </a:t>
            </a:r>
            <a:r>
              <a:rPr sz="2400" spc="-15" dirty="0">
                <a:latin typeface="Roboto"/>
                <a:cs typeface="Roboto"/>
              </a:rPr>
              <a:t>a recent report </a:t>
            </a:r>
            <a:r>
              <a:rPr sz="2400" spc="-20" dirty="0">
                <a:latin typeface="Roboto"/>
                <a:cs typeface="Roboto"/>
              </a:rPr>
              <a:t>published </a:t>
            </a:r>
            <a:r>
              <a:rPr sz="2400" spc="-45" dirty="0">
                <a:latin typeface="Roboto"/>
                <a:cs typeface="Roboto"/>
              </a:rPr>
              <a:t>by </a:t>
            </a:r>
            <a:r>
              <a:rPr sz="2400" spc="-20" dirty="0">
                <a:latin typeface="Roboto"/>
                <a:cs typeface="Roboto"/>
              </a:rPr>
              <a:t>the </a:t>
            </a:r>
            <a:r>
              <a:rPr sz="2400" spc="-15" dirty="0">
                <a:latin typeface="Roboto"/>
                <a:cs typeface="Roboto"/>
              </a:rPr>
              <a:t>RedSeer, </a:t>
            </a:r>
            <a:r>
              <a:rPr sz="2400" spc="-20" dirty="0">
                <a:latin typeface="Roboto"/>
                <a:cs typeface="Roboto"/>
              </a:rPr>
              <a:t>the </a:t>
            </a:r>
            <a:r>
              <a:rPr sz="2400" spc="10" dirty="0">
                <a:latin typeface="Roboto"/>
                <a:cs typeface="Roboto"/>
              </a:rPr>
              <a:t>CAGR </a:t>
            </a:r>
            <a:r>
              <a:rPr sz="2400" spc="5" dirty="0">
                <a:latin typeface="Roboto"/>
                <a:cs typeface="Roboto"/>
              </a:rPr>
              <a:t>for </a:t>
            </a:r>
            <a:r>
              <a:rPr sz="2400" spc="10" dirty="0">
                <a:latin typeface="Roboto"/>
                <a:cs typeface="Roboto"/>
              </a:rPr>
              <a:t> </a:t>
            </a:r>
            <a:r>
              <a:rPr sz="2400" spc="-20" dirty="0">
                <a:latin typeface="Roboto"/>
                <a:cs typeface="Roboto"/>
              </a:rPr>
              <a:t>online retail as </a:t>
            </a:r>
            <a:r>
              <a:rPr sz="2400" spc="-15" dirty="0">
                <a:latin typeface="Roboto"/>
                <a:cs typeface="Roboto"/>
              </a:rPr>
              <a:t>a whole </a:t>
            </a:r>
            <a:r>
              <a:rPr sz="2400" spc="-20" dirty="0">
                <a:latin typeface="Roboto"/>
                <a:cs typeface="Roboto"/>
              </a:rPr>
              <a:t>is </a:t>
            </a:r>
            <a:r>
              <a:rPr sz="2400" spc="-10" dirty="0">
                <a:latin typeface="Roboto"/>
                <a:cs typeface="Roboto"/>
                <a:hlinkClick r:id="rId4"/>
              </a:rPr>
              <a:t>p</a:t>
            </a:r>
            <a:r>
              <a:rPr sz="2400" u="heavy" spc="-10" dirty="0">
                <a:uFill>
                  <a:solidFill>
                    <a:srgbClr val="000000"/>
                  </a:solidFill>
                </a:uFill>
                <a:latin typeface="Roboto"/>
                <a:cs typeface="Roboto"/>
                <a:hlinkClick r:id="rId4"/>
              </a:rPr>
              <a:t>redicted</a:t>
            </a:r>
            <a:r>
              <a:rPr sz="2400" spc="-10" dirty="0">
                <a:latin typeface="Roboto"/>
                <a:cs typeface="Roboto"/>
                <a:hlinkClick r:id="rId4"/>
              </a:rPr>
              <a:t> </a:t>
            </a:r>
            <a:r>
              <a:rPr sz="2400" spc="-10" dirty="0">
                <a:latin typeface="Roboto"/>
                <a:cs typeface="Roboto"/>
              </a:rPr>
              <a:t>to </a:t>
            </a:r>
            <a:r>
              <a:rPr sz="2400" spc="-5" dirty="0">
                <a:latin typeface="Roboto"/>
                <a:cs typeface="Roboto"/>
              </a:rPr>
              <a:t>be 25% </a:t>
            </a:r>
            <a:r>
              <a:rPr sz="2400" spc="-30" dirty="0">
                <a:latin typeface="Roboto"/>
                <a:cs typeface="Roboto"/>
              </a:rPr>
              <a:t>through </a:t>
            </a:r>
            <a:r>
              <a:rPr sz="2400" spc="-20" dirty="0">
                <a:latin typeface="Roboto"/>
                <a:cs typeface="Roboto"/>
              </a:rPr>
              <a:t>Financial </a:t>
            </a:r>
            <a:r>
              <a:rPr sz="2400" spc="-30" dirty="0">
                <a:latin typeface="Roboto"/>
                <a:cs typeface="Roboto"/>
              </a:rPr>
              <a:t>Year </a:t>
            </a:r>
            <a:r>
              <a:rPr sz="2400" spc="-585" dirty="0">
                <a:latin typeface="Roboto"/>
                <a:cs typeface="Roboto"/>
              </a:rPr>
              <a:t> </a:t>
            </a:r>
            <a:r>
              <a:rPr sz="2400" spc="-5" dirty="0">
                <a:latin typeface="Roboto"/>
                <a:cs typeface="Roboto"/>
              </a:rPr>
              <a:t>2027, </a:t>
            </a:r>
            <a:r>
              <a:rPr sz="2400" spc="-20" dirty="0">
                <a:latin typeface="Roboto"/>
                <a:cs typeface="Roboto"/>
              </a:rPr>
              <a:t>wherein</a:t>
            </a:r>
            <a:r>
              <a:rPr sz="2400" dirty="0">
                <a:latin typeface="Roboto"/>
                <a:cs typeface="Roboto"/>
              </a:rPr>
              <a:t> MSMEs </a:t>
            </a:r>
            <a:r>
              <a:rPr sz="2400" spc="-20" dirty="0">
                <a:latin typeface="Roboto"/>
                <a:cs typeface="Roboto"/>
              </a:rPr>
              <a:t>would</a:t>
            </a:r>
            <a:r>
              <a:rPr sz="2400" spc="-5" dirty="0">
                <a:latin typeface="Roboto"/>
                <a:cs typeface="Roboto"/>
              </a:rPr>
              <a:t> </a:t>
            </a:r>
            <a:r>
              <a:rPr sz="2400" spc="-20" dirty="0">
                <a:latin typeface="Roboto"/>
                <a:cs typeface="Roboto"/>
              </a:rPr>
              <a:t>outgrow</a:t>
            </a:r>
            <a:r>
              <a:rPr sz="2400" dirty="0">
                <a:latin typeface="Roboto"/>
                <a:cs typeface="Roboto"/>
              </a:rPr>
              <a:t> </a:t>
            </a:r>
            <a:r>
              <a:rPr sz="2400" spc="-25" dirty="0">
                <a:latin typeface="Roboto"/>
                <a:cs typeface="Roboto"/>
              </a:rPr>
              <a:t>it</a:t>
            </a:r>
            <a:r>
              <a:rPr sz="2400" dirty="0">
                <a:latin typeface="Roboto"/>
                <a:cs typeface="Roboto"/>
              </a:rPr>
              <a:t> </a:t>
            </a:r>
            <a:r>
              <a:rPr sz="2400" spc="-25" dirty="0">
                <a:latin typeface="Roboto"/>
                <a:cs typeface="Roboto"/>
              </a:rPr>
              <a:t>significantly</a:t>
            </a:r>
            <a:r>
              <a:rPr sz="2400" dirty="0">
                <a:latin typeface="Roboto"/>
                <a:cs typeface="Roboto"/>
              </a:rPr>
              <a:t> </a:t>
            </a:r>
            <a:r>
              <a:rPr sz="2400" spc="-20" dirty="0">
                <a:latin typeface="Roboto"/>
                <a:cs typeface="Roboto"/>
              </a:rPr>
              <a:t>at</a:t>
            </a:r>
            <a:r>
              <a:rPr sz="2400" spc="-5" dirty="0">
                <a:latin typeface="Roboto"/>
                <a:cs typeface="Roboto"/>
              </a:rPr>
              <a:t> </a:t>
            </a:r>
            <a:r>
              <a:rPr sz="2400" spc="-15" dirty="0">
                <a:latin typeface="Roboto"/>
                <a:cs typeface="Roboto"/>
              </a:rPr>
              <a:t>a</a:t>
            </a:r>
            <a:r>
              <a:rPr sz="2400" dirty="0">
                <a:latin typeface="Roboto"/>
                <a:cs typeface="Roboto"/>
              </a:rPr>
              <a:t> </a:t>
            </a:r>
            <a:r>
              <a:rPr sz="2400" spc="10" dirty="0">
                <a:latin typeface="Roboto"/>
                <a:cs typeface="Roboto"/>
              </a:rPr>
              <a:t>CAGR</a:t>
            </a:r>
            <a:r>
              <a:rPr sz="2400" dirty="0">
                <a:latin typeface="Roboto"/>
                <a:cs typeface="Roboto"/>
              </a:rPr>
              <a:t> </a:t>
            </a:r>
            <a:r>
              <a:rPr sz="2400" spc="20" dirty="0">
                <a:latin typeface="Roboto"/>
                <a:cs typeface="Roboto"/>
              </a:rPr>
              <a:t>of</a:t>
            </a:r>
            <a:endParaRPr sz="2400">
              <a:latin typeface="Roboto"/>
              <a:cs typeface="Roboto"/>
            </a:endParaRPr>
          </a:p>
          <a:p>
            <a:pPr marL="12700" algn="just">
              <a:lnSpc>
                <a:spcPct val="100000"/>
              </a:lnSpc>
              <a:spcBef>
                <a:spcPts val="420"/>
              </a:spcBef>
            </a:pPr>
            <a:r>
              <a:rPr sz="2400" b="1" spc="-25" dirty="0">
                <a:solidFill>
                  <a:srgbClr val="4AA66A"/>
                </a:solidFill>
                <a:latin typeface="Roboto"/>
                <a:cs typeface="Roboto"/>
              </a:rPr>
              <a:t>60–70%</a:t>
            </a:r>
            <a:r>
              <a:rPr sz="2400" spc="-25" dirty="0">
                <a:latin typeface="Roboto"/>
                <a:cs typeface="Roboto"/>
              </a:rPr>
              <a:t>,</a:t>
            </a:r>
            <a:r>
              <a:rPr sz="2400" dirty="0">
                <a:latin typeface="Roboto"/>
                <a:cs typeface="Roboto"/>
              </a:rPr>
              <a:t> </a:t>
            </a:r>
            <a:r>
              <a:rPr sz="2400" spc="-25" dirty="0">
                <a:latin typeface="Roboto"/>
                <a:cs typeface="Roboto"/>
              </a:rPr>
              <a:t>contributing</a:t>
            </a:r>
            <a:r>
              <a:rPr sz="2400" spc="5" dirty="0">
                <a:latin typeface="Roboto"/>
                <a:cs typeface="Roboto"/>
              </a:rPr>
              <a:t> </a:t>
            </a:r>
            <a:r>
              <a:rPr sz="2400" spc="-20" dirty="0">
                <a:latin typeface="Roboto"/>
                <a:cs typeface="Roboto"/>
              </a:rPr>
              <a:t>$50</a:t>
            </a:r>
            <a:r>
              <a:rPr sz="2400" dirty="0">
                <a:latin typeface="Roboto"/>
                <a:cs typeface="Roboto"/>
              </a:rPr>
              <a:t> </a:t>
            </a:r>
            <a:r>
              <a:rPr sz="2400" spc="-25" dirty="0">
                <a:latin typeface="Roboto"/>
                <a:cs typeface="Roboto"/>
              </a:rPr>
              <a:t>billion</a:t>
            </a:r>
            <a:r>
              <a:rPr sz="2400" spc="5" dirty="0">
                <a:latin typeface="Roboto"/>
                <a:cs typeface="Roboto"/>
              </a:rPr>
              <a:t> </a:t>
            </a:r>
            <a:r>
              <a:rPr sz="2400" spc="-10" dirty="0">
                <a:latin typeface="Roboto"/>
                <a:cs typeface="Roboto"/>
              </a:rPr>
              <a:t>to</a:t>
            </a:r>
            <a:r>
              <a:rPr sz="2400" dirty="0">
                <a:latin typeface="Roboto"/>
                <a:cs typeface="Roboto"/>
              </a:rPr>
              <a:t> </a:t>
            </a:r>
            <a:r>
              <a:rPr sz="2400" spc="-20" dirty="0">
                <a:latin typeface="Roboto"/>
                <a:cs typeface="Roboto"/>
              </a:rPr>
              <a:t>the</a:t>
            </a:r>
            <a:r>
              <a:rPr sz="2400" spc="5" dirty="0">
                <a:latin typeface="Roboto"/>
                <a:cs typeface="Roboto"/>
              </a:rPr>
              <a:t> </a:t>
            </a:r>
            <a:r>
              <a:rPr sz="2400" spc="-30" dirty="0">
                <a:latin typeface="Roboto"/>
                <a:cs typeface="Roboto"/>
              </a:rPr>
              <a:t>Indian</a:t>
            </a:r>
            <a:r>
              <a:rPr sz="2400" dirty="0">
                <a:latin typeface="Roboto"/>
                <a:cs typeface="Roboto"/>
              </a:rPr>
              <a:t> </a:t>
            </a:r>
            <a:r>
              <a:rPr sz="2400" spc="-20" dirty="0">
                <a:latin typeface="Roboto"/>
                <a:cs typeface="Roboto"/>
              </a:rPr>
              <a:t>online</a:t>
            </a:r>
            <a:r>
              <a:rPr sz="2400" spc="5" dirty="0">
                <a:latin typeface="Roboto"/>
                <a:cs typeface="Roboto"/>
              </a:rPr>
              <a:t> </a:t>
            </a:r>
            <a:r>
              <a:rPr sz="2400" spc="-20" dirty="0">
                <a:latin typeface="Roboto"/>
                <a:cs typeface="Roboto"/>
              </a:rPr>
              <a:t>retail</a:t>
            </a:r>
            <a:r>
              <a:rPr sz="2400" dirty="0">
                <a:latin typeface="Roboto"/>
                <a:cs typeface="Roboto"/>
              </a:rPr>
              <a:t> </a:t>
            </a:r>
            <a:r>
              <a:rPr sz="2400" spc="-10" dirty="0">
                <a:latin typeface="Roboto"/>
                <a:cs typeface="Roboto"/>
              </a:rPr>
              <a:t>sector.</a:t>
            </a:r>
            <a:endParaRPr sz="2400">
              <a:latin typeface="Roboto"/>
              <a:cs typeface="Roboto"/>
            </a:endParaRPr>
          </a:p>
        </p:txBody>
      </p:sp>
      <p:pic>
        <p:nvPicPr>
          <p:cNvPr id="18" name="object 18"/>
          <p:cNvPicPr/>
          <p:nvPr/>
        </p:nvPicPr>
        <p:blipFill>
          <a:blip r:embed="rId2" cstate="print"/>
          <a:stretch>
            <a:fillRect/>
          </a:stretch>
        </p:blipFill>
        <p:spPr>
          <a:xfrm>
            <a:off x="552449" y="8609307"/>
            <a:ext cx="95250" cy="95249"/>
          </a:xfrm>
          <a:prstGeom prst="rect">
            <a:avLst/>
          </a:prstGeom>
        </p:spPr>
      </p:pic>
      <p:sp>
        <p:nvSpPr>
          <p:cNvPr id="19" name="object 19"/>
          <p:cNvSpPr txBox="1"/>
          <p:nvPr/>
        </p:nvSpPr>
        <p:spPr>
          <a:xfrm>
            <a:off x="800645" y="8381342"/>
            <a:ext cx="9437370" cy="1282700"/>
          </a:xfrm>
          <a:prstGeom prst="rect">
            <a:avLst/>
          </a:prstGeom>
        </p:spPr>
        <p:txBody>
          <a:bodyPr vert="horz" wrap="square" lIns="0" tIns="12700" rIns="0" bIns="0" rtlCol="0">
            <a:spAutoFit/>
          </a:bodyPr>
          <a:lstStyle/>
          <a:p>
            <a:pPr marL="12700" marR="5080">
              <a:lnSpc>
                <a:spcPct val="114599"/>
              </a:lnSpc>
              <a:spcBef>
                <a:spcPts val="100"/>
              </a:spcBef>
            </a:pPr>
            <a:r>
              <a:rPr sz="2400" spc="-10" dirty="0">
                <a:latin typeface="Roboto"/>
                <a:cs typeface="Roboto"/>
              </a:rPr>
              <a:t>According</a:t>
            </a:r>
            <a:r>
              <a:rPr sz="2400" dirty="0">
                <a:latin typeface="Roboto"/>
                <a:cs typeface="Roboto"/>
              </a:rPr>
              <a:t> </a:t>
            </a:r>
            <a:r>
              <a:rPr sz="2400" spc="-10" dirty="0">
                <a:latin typeface="Roboto"/>
                <a:cs typeface="Roboto"/>
              </a:rPr>
              <a:t>to</a:t>
            </a:r>
            <a:r>
              <a:rPr sz="2400" dirty="0">
                <a:latin typeface="Roboto"/>
                <a:cs typeface="Roboto"/>
              </a:rPr>
              <a:t> </a:t>
            </a:r>
            <a:r>
              <a:rPr sz="2400" spc="-35" dirty="0">
                <a:latin typeface="Roboto"/>
                <a:cs typeface="Roboto"/>
              </a:rPr>
              <a:t>industry</a:t>
            </a:r>
            <a:r>
              <a:rPr sz="2400" dirty="0">
                <a:latin typeface="Roboto"/>
                <a:cs typeface="Roboto"/>
              </a:rPr>
              <a:t> </a:t>
            </a:r>
            <a:r>
              <a:rPr sz="2400" spc="-10" dirty="0">
                <a:latin typeface="Roboto"/>
                <a:cs typeface="Roboto"/>
              </a:rPr>
              <a:t>experts,</a:t>
            </a:r>
            <a:r>
              <a:rPr sz="2400" spc="5" dirty="0">
                <a:latin typeface="Roboto"/>
                <a:cs typeface="Roboto"/>
              </a:rPr>
              <a:t> </a:t>
            </a:r>
            <a:r>
              <a:rPr sz="2400" spc="-30" dirty="0">
                <a:latin typeface="Roboto"/>
                <a:cs typeface="Roboto"/>
              </a:rPr>
              <a:t>with</a:t>
            </a:r>
            <a:r>
              <a:rPr sz="2400" dirty="0">
                <a:latin typeface="Roboto"/>
                <a:cs typeface="Roboto"/>
              </a:rPr>
              <a:t> </a:t>
            </a:r>
            <a:r>
              <a:rPr sz="2400" spc="-20" dirty="0">
                <a:latin typeface="Roboto"/>
                <a:cs typeface="Roboto"/>
              </a:rPr>
              <a:t>1.5–2.5</a:t>
            </a:r>
            <a:r>
              <a:rPr sz="2400" dirty="0">
                <a:latin typeface="Roboto"/>
                <a:cs typeface="Roboto"/>
              </a:rPr>
              <a:t> </a:t>
            </a:r>
            <a:r>
              <a:rPr sz="2400" spc="-20" dirty="0">
                <a:latin typeface="Roboto"/>
                <a:cs typeface="Roboto"/>
              </a:rPr>
              <a:t>million</a:t>
            </a:r>
            <a:r>
              <a:rPr sz="2400" dirty="0">
                <a:latin typeface="Roboto"/>
                <a:cs typeface="Roboto"/>
              </a:rPr>
              <a:t> </a:t>
            </a:r>
            <a:r>
              <a:rPr sz="2400" spc="-20" dirty="0">
                <a:latin typeface="Roboto"/>
                <a:cs typeface="Roboto"/>
              </a:rPr>
              <a:t>online</a:t>
            </a:r>
            <a:r>
              <a:rPr sz="2400" spc="5" dirty="0">
                <a:latin typeface="Roboto"/>
                <a:cs typeface="Roboto"/>
              </a:rPr>
              <a:t> </a:t>
            </a:r>
            <a:r>
              <a:rPr sz="2400" spc="-15" dirty="0">
                <a:latin typeface="Roboto"/>
                <a:cs typeface="Roboto"/>
              </a:rPr>
              <a:t>retailers,</a:t>
            </a:r>
            <a:r>
              <a:rPr sz="2400" dirty="0">
                <a:latin typeface="Roboto"/>
                <a:cs typeface="Roboto"/>
              </a:rPr>
              <a:t> </a:t>
            </a:r>
            <a:r>
              <a:rPr sz="2400" spc="-20" dirty="0">
                <a:latin typeface="Roboto"/>
                <a:cs typeface="Roboto"/>
              </a:rPr>
              <a:t>the </a:t>
            </a:r>
            <a:r>
              <a:rPr sz="2400" spc="-580" dirty="0">
                <a:latin typeface="Roboto"/>
                <a:cs typeface="Roboto"/>
              </a:rPr>
              <a:t> </a:t>
            </a:r>
            <a:r>
              <a:rPr sz="2400" spc="-10" dirty="0">
                <a:latin typeface="Roboto"/>
                <a:cs typeface="Roboto"/>
              </a:rPr>
              <a:t>percentage </a:t>
            </a:r>
            <a:r>
              <a:rPr sz="2400" spc="20" dirty="0">
                <a:latin typeface="Roboto"/>
                <a:cs typeface="Roboto"/>
              </a:rPr>
              <a:t>of</a:t>
            </a:r>
            <a:r>
              <a:rPr sz="2400" spc="-5" dirty="0">
                <a:latin typeface="Roboto"/>
                <a:cs typeface="Roboto"/>
              </a:rPr>
              <a:t> </a:t>
            </a:r>
            <a:r>
              <a:rPr sz="2400" dirty="0">
                <a:latin typeface="Roboto"/>
                <a:cs typeface="Roboto"/>
              </a:rPr>
              <a:t>MSMEs</a:t>
            </a:r>
            <a:r>
              <a:rPr sz="2400" spc="-5" dirty="0">
                <a:latin typeface="Roboto"/>
                <a:cs typeface="Roboto"/>
              </a:rPr>
              <a:t> </a:t>
            </a:r>
            <a:r>
              <a:rPr sz="2400" spc="-20" dirty="0">
                <a:latin typeface="Roboto"/>
                <a:cs typeface="Roboto"/>
              </a:rPr>
              <a:t>selling</a:t>
            </a:r>
            <a:r>
              <a:rPr sz="2400" spc="-5" dirty="0">
                <a:latin typeface="Roboto"/>
                <a:cs typeface="Roboto"/>
              </a:rPr>
              <a:t> </a:t>
            </a:r>
            <a:r>
              <a:rPr sz="2400" spc="-10" dirty="0">
                <a:latin typeface="Roboto"/>
                <a:cs typeface="Roboto"/>
              </a:rPr>
              <a:t>goods</a:t>
            </a:r>
            <a:r>
              <a:rPr sz="2400" spc="-5" dirty="0">
                <a:latin typeface="Roboto"/>
                <a:cs typeface="Roboto"/>
              </a:rPr>
              <a:t> </a:t>
            </a:r>
            <a:r>
              <a:rPr sz="2400" spc="-20" dirty="0">
                <a:latin typeface="Roboto"/>
                <a:cs typeface="Roboto"/>
              </a:rPr>
              <a:t>online</a:t>
            </a:r>
            <a:r>
              <a:rPr sz="2400" spc="-5" dirty="0">
                <a:latin typeface="Roboto"/>
                <a:cs typeface="Roboto"/>
              </a:rPr>
              <a:t> </a:t>
            </a:r>
            <a:r>
              <a:rPr sz="2400" spc="-20" dirty="0">
                <a:latin typeface="Roboto"/>
                <a:cs typeface="Roboto"/>
              </a:rPr>
              <a:t>is</a:t>
            </a:r>
            <a:r>
              <a:rPr sz="2400" spc="-5" dirty="0">
                <a:latin typeface="Roboto"/>
                <a:cs typeface="Roboto"/>
              </a:rPr>
              <a:t> </a:t>
            </a:r>
            <a:r>
              <a:rPr sz="2400" spc="-25" dirty="0">
                <a:latin typeface="Roboto"/>
                <a:cs typeface="Roboto"/>
              </a:rPr>
              <a:t>likely</a:t>
            </a:r>
            <a:r>
              <a:rPr sz="2400" spc="-5" dirty="0">
                <a:latin typeface="Roboto"/>
                <a:cs typeface="Roboto"/>
              </a:rPr>
              <a:t> </a:t>
            </a:r>
            <a:r>
              <a:rPr sz="2400" spc="-10" dirty="0">
                <a:latin typeface="Roboto"/>
                <a:cs typeface="Roboto"/>
              </a:rPr>
              <a:t>to</a:t>
            </a:r>
            <a:r>
              <a:rPr sz="2400" spc="-5" dirty="0">
                <a:latin typeface="Roboto"/>
                <a:cs typeface="Roboto"/>
              </a:rPr>
              <a:t> </a:t>
            </a:r>
            <a:r>
              <a:rPr sz="2400" spc="-20" dirty="0">
                <a:latin typeface="Roboto"/>
                <a:cs typeface="Roboto"/>
              </a:rPr>
              <a:t>triple</a:t>
            </a:r>
            <a:r>
              <a:rPr sz="2400" spc="-5" dirty="0">
                <a:latin typeface="Roboto"/>
                <a:cs typeface="Roboto"/>
              </a:rPr>
              <a:t> </a:t>
            </a:r>
            <a:r>
              <a:rPr sz="2400" spc="-10" dirty="0">
                <a:latin typeface="Roboto"/>
                <a:cs typeface="Roboto"/>
              </a:rPr>
              <a:t>to </a:t>
            </a:r>
            <a:r>
              <a:rPr sz="2400" b="1" spc="-30" dirty="0">
                <a:solidFill>
                  <a:srgbClr val="4AA66A"/>
                </a:solidFill>
                <a:latin typeface="Roboto"/>
                <a:cs typeface="Roboto"/>
              </a:rPr>
              <a:t>5-6%</a:t>
            </a:r>
            <a:endParaRPr sz="2400">
              <a:latin typeface="Roboto"/>
              <a:cs typeface="Roboto"/>
            </a:endParaRPr>
          </a:p>
          <a:p>
            <a:pPr marL="12700">
              <a:lnSpc>
                <a:spcPct val="100000"/>
              </a:lnSpc>
              <a:spcBef>
                <a:spcPts val="420"/>
              </a:spcBef>
            </a:pPr>
            <a:r>
              <a:rPr sz="2400" spc="-45" dirty="0">
                <a:latin typeface="Roboto"/>
                <a:cs typeface="Roboto"/>
              </a:rPr>
              <a:t>by</a:t>
            </a:r>
            <a:r>
              <a:rPr sz="2400" spc="-5" dirty="0">
                <a:latin typeface="Roboto"/>
                <a:cs typeface="Roboto"/>
              </a:rPr>
              <a:t> 2027, </a:t>
            </a:r>
            <a:r>
              <a:rPr sz="2400" spc="-20" dirty="0">
                <a:latin typeface="Roboto"/>
                <a:cs typeface="Roboto"/>
              </a:rPr>
              <a:t>reaching</a:t>
            </a:r>
            <a:r>
              <a:rPr sz="2400" spc="-5" dirty="0">
                <a:latin typeface="Roboto"/>
                <a:cs typeface="Roboto"/>
              </a:rPr>
              <a:t> </a:t>
            </a:r>
            <a:r>
              <a:rPr sz="2400" spc="-25" dirty="0">
                <a:latin typeface="Roboto"/>
                <a:cs typeface="Roboto"/>
              </a:rPr>
              <a:t>5.5–6</a:t>
            </a:r>
            <a:r>
              <a:rPr sz="2400" spc="-5" dirty="0">
                <a:latin typeface="Roboto"/>
                <a:cs typeface="Roboto"/>
              </a:rPr>
              <a:t> </a:t>
            </a:r>
            <a:r>
              <a:rPr sz="2400" spc="-20" dirty="0">
                <a:latin typeface="Roboto"/>
                <a:cs typeface="Roboto"/>
              </a:rPr>
              <a:t>million</a:t>
            </a:r>
            <a:r>
              <a:rPr sz="2400" spc="-5" dirty="0">
                <a:latin typeface="Roboto"/>
                <a:cs typeface="Roboto"/>
              </a:rPr>
              <a:t> </a:t>
            </a:r>
            <a:r>
              <a:rPr sz="2400" spc="-20" dirty="0">
                <a:latin typeface="Roboto"/>
                <a:cs typeface="Roboto"/>
              </a:rPr>
              <a:t>online</a:t>
            </a:r>
            <a:r>
              <a:rPr sz="2400" dirty="0">
                <a:latin typeface="Roboto"/>
                <a:cs typeface="Roboto"/>
              </a:rPr>
              <a:t> MSME</a:t>
            </a:r>
            <a:r>
              <a:rPr sz="2400" spc="-5" dirty="0">
                <a:latin typeface="Roboto"/>
                <a:cs typeface="Roboto"/>
              </a:rPr>
              <a:t> </a:t>
            </a:r>
            <a:r>
              <a:rPr sz="2400" spc="-15" dirty="0">
                <a:latin typeface="Roboto"/>
                <a:cs typeface="Roboto"/>
              </a:rPr>
              <a:t>retailers.</a:t>
            </a:r>
            <a:endParaRPr sz="2400">
              <a:latin typeface="Roboto"/>
              <a:cs typeface="Roboto"/>
            </a:endParaRPr>
          </a:p>
        </p:txBody>
      </p:sp>
      <p:sp>
        <p:nvSpPr>
          <p:cNvPr id="20" name="object 20"/>
          <p:cNvSpPr txBox="1"/>
          <p:nvPr/>
        </p:nvSpPr>
        <p:spPr>
          <a:xfrm>
            <a:off x="16040138" y="8988425"/>
            <a:ext cx="1231900" cy="482600"/>
          </a:xfrm>
          <a:prstGeom prst="rect">
            <a:avLst/>
          </a:prstGeom>
        </p:spPr>
        <p:txBody>
          <a:bodyPr vert="horz" wrap="square" lIns="0" tIns="12700" rIns="0" bIns="0" rtlCol="0">
            <a:spAutoFit/>
          </a:bodyPr>
          <a:lstStyle/>
          <a:p>
            <a:pPr marL="12700">
              <a:lnSpc>
                <a:spcPct val="100000"/>
              </a:lnSpc>
              <a:spcBef>
                <a:spcPts val="100"/>
              </a:spcBef>
            </a:pPr>
            <a:r>
              <a:rPr sz="3000" b="1" u="heavy" spc="10" dirty="0">
                <a:uFill>
                  <a:solidFill>
                    <a:srgbClr val="000000"/>
                  </a:solidFill>
                </a:uFill>
                <a:latin typeface="Roboto"/>
                <a:cs typeface="Roboto"/>
                <a:hlinkClick r:id="rId5"/>
              </a:rPr>
              <a:t>Source</a:t>
            </a:r>
            <a:endParaRPr sz="3000">
              <a:latin typeface="Roboto"/>
              <a:cs typeface="Roboto"/>
            </a:endParaRPr>
          </a:p>
        </p:txBody>
      </p:sp>
      <p:sp>
        <p:nvSpPr>
          <p:cNvPr id="21" name="object 21"/>
          <p:cNvSpPr/>
          <p:nvPr/>
        </p:nvSpPr>
        <p:spPr>
          <a:xfrm>
            <a:off x="11821128" y="5306451"/>
            <a:ext cx="274320" cy="218440"/>
          </a:xfrm>
          <a:custGeom>
            <a:avLst/>
            <a:gdLst/>
            <a:ahLst/>
            <a:cxnLst/>
            <a:rect l="l" t="t" r="r" b="b"/>
            <a:pathLst>
              <a:path w="274320" h="218439">
                <a:moveTo>
                  <a:pt x="273695" y="218049"/>
                </a:moveTo>
                <a:lnTo>
                  <a:pt x="0" y="218049"/>
                </a:lnTo>
                <a:lnTo>
                  <a:pt x="0" y="0"/>
                </a:lnTo>
                <a:lnTo>
                  <a:pt x="273695" y="0"/>
                </a:lnTo>
                <a:lnTo>
                  <a:pt x="273695" y="218049"/>
                </a:lnTo>
                <a:close/>
              </a:path>
            </a:pathLst>
          </a:custGeom>
          <a:solidFill>
            <a:srgbClr val="34A1F4"/>
          </a:solidFill>
        </p:spPr>
        <p:txBody>
          <a:bodyPr wrap="square" lIns="0" tIns="0" rIns="0" bIns="0" rtlCol="0"/>
          <a:lstStyle/>
          <a:p>
            <a:endParaRPr/>
          </a:p>
        </p:txBody>
      </p:sp>
      <p:sp>
        <p:nvSpPr>
          <p:cNvPr id="22" name="object 22"/>
          <p:cNvSpPr/>
          <p:nvPr/>
        </p:nvSpPr>
        <p:spPr>
          <a:xfrm>
            <a:off x="11821128" y="5639826"/>
            <a:ext cx="274320" cy="218440"/>
          </a:xfrm>
          <a:custGeom>
            <a:avLst/>
            <a:gdLst/>
            <a:ahLst/>
            <a:cxnLst/>
            <a:rect l="l" t="t" r="r" b="b"/>
            <a:pathLst>
              <a:path w="274320" h="218439">
                <a:moveTo>
                  <a:pt x="273695" y="218049"/>
                </a:moveTo>
                <a:lnTo>
                  <a:pt x="0" y="218049"/>
                </a:lnTo>
                <a:lnTo>
                  <a:pt x="0" y="0"/>
                </a:lnTo>
                <a:lnTo>
                  <a:pt x="273695" y="0"/>
                </a:lnTo>
                <a:lnTo>
                  <a:pt x="273695" y="218049"/>
                </a:lnTo>
                <a:close/>
              </a:path>
            </a:pathLst>
          </a:custGeom>
          <a:solidFill>
            <a:srgbClr val="94BD45"/>
          </a:solidFill>
        </p:spPr>
        <p:txBody>
          <a:bodyPr wrap="square" lIns="0" tIns="0" rIns="0" bIns="0" rtlCol="0"/>
          <a:lstStyle/>
          <a:p>
            <a:endParaRPr/>
          </a:p>
        </p:txBody>
      </p:sp>
      <p:sp>
        <p:nvSpPr>
          <p:cNvPr id="23" name="object 23"/>
          <p:cNvSpPr txBox="1"/>
          <p:nvPr/>
        </p:nvSpPr>
        <p:spPr>
          <a:xfrm>
            <a:off x="12187842" y="4858251"/>
            <a:ext cx="4062095" cy="1054100"/>
          </a:xfrm>
          <a:prstGeom prst="rect">
            <a:avLst/>
          </a:prstGeom>
        </p:spPr>
        <p:txBody>
          <a:bodyPr vert="horz" wrap="square" lIns="0" tIns="12700" rIns="0" bIns="0" rtlCol="0">
            <a:spAutoFit/>
          </a:bodyPr>
          <a:lstStyle/>
          <a:p>
            <a:pPr marL="12700" marR="5080">
              <a:lnSpc>
                <a:spcPct val="112500"/>
              </a:lnSpc>
              <a:spcBef>
                <a:spcPts val="100"/>
              </a:spcBef>
            </a:pPr>
            <a:r>
              <a:rPr sz="2000" spc="-20" dirty="0">
                <a:latin typeface="Roboto"/>
                <a:cs typeface="Roboto"/>
              </a:rPr>
              <a:t>Small</a:t>
            </a:r>
            <a:r>
              <a:rPr sz="2000" spc="-15" dirty="0">
                <a:latin typeface="Roboto"/>
                <a:cs typeface="Roboto"/>
              </a:rPr>
              <a:t> </a:t>
            </a:r>
            <a:r>
              <a:rPr sz="2000" spc="-65" dirty="0">
                <a:latin typeface="Roboto"/>
                <a:cs typeface="Roboto"/>
              </a:rPr>
              <a:t>seller-</a:t>
            </a:r>
            <a:r>
              <a:rPr sz="2000" spc="-10" dirty="0">
                <a:latin typeface="Roboto"/>
                <a:cs typeface="Roboto"/>
              </a:rPr>
              <a:t> </a:t>
            </a:r>
            <a:r>
              <a:rPr sz="2000" spc="-15" dirty="0">
                <a:latin typeface="Roboto"/>
                <a:cs typeface="Roboto"/>
              </a:rPr>
              <a:t>Less</a:t>
            </a:r>
            <a:r>
              <a:rPr sz="2000" spc="-10" dirty="0">
                <a:latin typeface="Roboto"/>
                <a:cs typeface="Roboto"/>
              </a:rPr>
              <a:t> </a:t>
            </a:r>
            <a:r>
              <a:rPr sz="2000" spc="-30" dirty="0">
                <a:latin typeface="Roboto"/>
                <a:cs typeface="Roboto"/>
              </a:rPr>
              <a:t>than</a:t>
            </a:r>
            <a:r>
              <a:rPr sz="2000" spc="-15" dirty="0">
                <a:latin typeface="Roboto"/>
                <a:cs typeface="Roboto"/>
              </a:rPr>
              <a:t> 2cr</a:t>
            </a:r>
            <a:r>
              <a:rPr sz="2000" spc="-10" dirty="0">
                <a:latin typeface="Roboto"/>
                <a:cs typeface="Roboto"/>
              </a:rPr>
              <a:t> income </a:t>
            </a:r>
            <a:r>
              <a:rPr sz="2000" spc="-5" dirty="0">
                <a:latin typeface="Roboto"/>
                <a:cs typeface="Roboto"/>
              </a:rPr>
              <a:t> </a:t>
            </a:r>
            <a:r>
              <a:rPr sz="2000" spc="-10" dirty="0">
                <a:latin typeface="Roboto"/>
                <a:cs typeface="Roboto"/>
              </a:rPr>
              <a:t>Medium </a:t>
            </a:r>
            <a:r>
              <a:rPr sz="2000" spc="-65" dirty="0">
                <a:latin typeface="Roboto"/>
                <a:cs typeface="Roboto"/>
              </a:rPr>
              <a:t>seller-</a:t>
            </a:r>
            <a:r>
              <a:rPr sz="2000" spc="-10" dirty="0">
                <a:latin typeface="Roboto"/>
                <a:cs typeface="Roboto"/>
              </a:rPr>
              <a:t> </a:t>
            </a:r>
            <a:r>
              <a:rPr sz="2000" spc="-15" dirty="0">
                <a:latin typeface="Roboto"/>
                <a:cs typeface="Roboto"/>
              </a:rPr>
              <a:t>Between</a:t>
            </a:r>
            <a:r>
              <a:rPr sz="2000" spc="-10" dirty="0">
                <a:latin typeface="Roboto"/>
                <a:cs typeface="Roboto"/>
              </a:rPr>
              <a:t> </a:t>
            </a:r>
            <a:r>
              <a:rPr sz="2000" spc="-15" dirty="0">
                <a:latin typeface="Roboto"/>
                <a:cs typeface="Roboto"/>
              </a:rPr>
              <a:t>2cr</a:t>
            </a:r>
            <a:r>
              <a:rPr sz="2000" spc="-10" dirty="0">
                <a:latin typeface="Roboto"/>
                <a:cs typeface="Roboto"/>
              </a:rPr>
              <a:t> </a:t>
            </a:r>
            <a:r>
              <a:rPr sz="2000" spc="-25" dirty="0">
                <a:latin typeface="Roboto"/>
                <a:cs typeface="Roboto"/>
              </a:rPr>
              <a:t>and</a:t>
            </a:r>
            <a:r>
              <a:rPr sz="2000" spc="-10" dirty="0">
                <a:latin typeface="Roboto"/>
                <a:cs typeface="Roboto"/>
              </a:rPr>
              <a:t> </a:t>
            </a:r>
            <a:r>
              <a:rPr sz="2000" spc="-15" dirty="0">
                <a:latin typeface="Roboto"/>
                <a:cs typeface="Roboto"/>
              </a:rPr>
              <a:t>7cr </a:t>
            </a:r>
            <a:r>
              <a:rPr sz="2000" spc="-480" dirty="0">
                <a:latin typeface="Roboto"/>
                <a:cs typeface="Roboto"/>
              </a:rPr>
              <a:t> </a:t>
            </a:r>
            <a:r>
              <a:rPr sz="2000" spc="-20" dirty="0">
                <a:latin typeface="Roboto"/>
                <a:cs typeface="Roboto"/>
              </a:rPr>
              <a:t>Large</a:t>
            </a:r>
            <a:r>
              <a:rPr sz="2000" spc="-10" dirty="0">
                <a:latin typeface="Roboto"/>
                <a:cs typeface="Roboto"/>
              </a:rPr>
              <a:t> </a:t>
            </a:r>
            <a:r>
              <a:rPr sz="2000" spc="-65" dirty="0">
                <a:latin typeface="Roboto"/>
                <a:cs typeface="Roboto"/>
              </a:rPr>
              <a:t>seller-</a:t>
            </a:r>
            <a:r>
              <a:rPr sz="2000" spc="-10" dirty="0">
                <a:latin typeface="Roboto"/>
                <a:cs typeface="Roboto"/>
              </a:rPr>
              <a:t> </a:t>
            </a:r>
            <a:r>
              <a:rPr sz="2000" spc="-5" dirty="0">
                <a:latin typeface="Roboto"/>
                <a:cs typeface="Roboto"/>
              </a:rPr>
              <a:t>More</a:t>
            </a:r>
            <a:r>
              <a:rPr sz="2000" spc="-10" dirty="0">
                <a:latin typeface="Roboto"/>
                <a:cs typeface="Roboto"/>
              </a:rPr>
              <a:t> </a:t>
            </a:r>
            <a:r>
              <a:rPr sz="2000" spc="-30" dirty="0">
                <a:latin typeface="Roboto"/>
                <a:cs typeface="Roboto"/>
              </a:rPr>
              <a:t>than</a:t>
            </a:r>
            <a:r>
              <a:rPr sz="2000" spc="-10" dirty="0">
                <a:latin typeface="Roboto"/>
                <a:cs typeface="Roboto"/>
              </a:rPr>
              <a:t> </a:t>
            </a:r>
            <a:r>
              <a:rPr sz="2000" spc="-15" dirty="0">
                <a:latin typeface="Roboto"/>
                <a:cs typeface="Roboto"/>
              </a:rPr>
              <a:t>7cr</a:t>
            </a:r>
            <a:r>
              <a:rPr sz="2000" spc="-10" dirty="0">
                <a:latin typeface="Roboto"/>
                <a:cs typeface="Roboto"/>
              </a:rPr>
              <a:t> income</a:t>
            </a:r>
            <a:endParaRPr sz="2000">
              <a:latin typeface="Roboto"/>
              <a:cs typeface="Roboto"/>
            </a:endParaRPr>
          </a:p>
        </p:txBody>
      </p:sp>
      <p:sp>
        <p:nvSpPr>
          <p:cNvPr id="24" name="object 24"/>
          <p:cNvSpPr txBox="1"/>
          <p:nvPr/>
        </p:nvSpPr>
        <p:spPr>
          <a:xfrm>
            <a:off x="10698856" y="6231764"/>
            <a:ext cx="6957695" cy="1282700"/>
          </a:xfrm>
          <a:prstGeom prst="rect">
            <a:avLst/>
          </a:prstGeom>
        </p:spPr>
        <p:txBody>
          <a:bodyPr vert="horz" wrap="square" lIns="0" tIns="12700" rIns="0" bIns="0" rtlCol="0">
            <a:spAutoFit/>
          </a:bodyPr>
          <a:lstStyle/>
          <a:p>
            <a:pPr marL="12700" marR="5080">
              <a:lnSpc>
                <a:spcPct val="114599"/>
              </a:lnSpc>
              <a:spcBef>
                <a:spcPts val="100"/>
              </a:spcBef>
            </a:pPr>
            <a:r>
              <a:rPr sz="2400" spc="-10" dirty="0">
                <a:latin typeface="Roboto"/>
                <a:cs typeface="Roboto"/>
              </a:rPr>
              <a:t>Medium seller</a:t>
            </a:r>
            <a:r>
              <a:rPr sz="2400" spc="-5" dirty="0">
                <a:latin typeface="Roboto"/>
                <a:cs typeface="Roboto"/>
              </a:rPr>
              <a:t> </a:t>
            </a:r>
            <a:r>
              <a:rPr sz="2400" spc="-25" dirty="0">
                <a:latin typeface="Roboto"/>
                <a:cs typeface="Roboto"/>
              </a:rPr>
              <a:t>and</a:t>
            </a:r>
            <a:r>
              <a:rPr sz="2400" spc="-5" dirty="0">
                <a:latin typeface="Roboto"/>
                <a:cs typeface="Roboto"/>
              </a:rPr>
              <a:t> </a:t>
            </a:r>
            <a:r>
              <a:rPr sz="2400" spc="-15" dirty="0">
                <a:latin typeface="Roboto"/>
                <a:cs typeface="Roboto"/>
              </a:rPr>
              <a:t>small</a:t>
            </a:r>
            <a:r>
              <a:rPr sz="2400" spc="-5" dirty="0">
                <a:latin typeface="Roboto"/>
                <a:cs typeface="Roboto"/>
              </a:rPr>
              <a:t> </a:t>
            </a:r>
            <a:r>
              <a:rPr sz="2400" spc="-10" dirty="0">
                <a:latin typeface="Roboto"/>
                <a:cs typeface="Roboto"/>
              </a:rPr>
              <a:t>seller</a:t>
            </a:r>
            <a:r>
              <a:rPr sz="2400" spc="-5" dirty="0">
                <a:latin typeface="Roboto"/>
                <a:cs typeface="Roboto"/>
              </a:rPr>
              <a:t> </a:t>
            </a:r>
            <a:r>
              <a:rPr sz="2400" spc="-15" dirty="0">
                <a:latin typeface="Roboto"/>
                <a:cs typeface="Roboto"/>
              </a:rPr>
              <a:t>respective</a:t>
            </a:r>
            <a:r>
              <a:rPr sz="2400" spc="-5" dirty="0">
                <a:latin typeface="Roboto"/>
                <a:cs typeface="Roboto"/>
              </a:rPr>
              <a:t> </a:t>
            </a:r>
            <a:r>
              <a:rPr sz="2400" spc="-20" dirty="0">
                <a:latin typeface="Roboto"/>
                <a:cs typeface="Roboto"/>
              </a:rPr>
              <a:t>shares</a:t>
            </a:r>
            <a:r>
              <a:rPr sz="2400" spc="-5" dirty="0">
                <a:latin typeface="Roboto"/>
                <a:cs typeface="Roboto"/>
              </a:rPr>
              <a:t> </a:t>
            </a:r>
            <a:r>
              <a:rPr sz="2400" spc="20" dirty="0">
                <a:latin typeface="Roboto"/>
                <a:cs typeface="Roboto"/>
              </a:rPr>
              <a:t>of </a:t>
            </a:r>
            <a:r>
              <a:rPr sz="2400" spc="-580" dirty="0">
                <a:latin typeface="Roboto"/>
                <a:cs typeface="Roboto"/>
              </a:rPr>
              <a:t> </a:t>
            </a:r>
            <a:r>
              <a:rPr sz="2400" spc="-20" dirty="0">
                <a:latin typeface="Roboto"/>
                <a:cs typeface="Roboto"/>
              </a:rPr>
              <a:t>the</a:t>
            </a:r>
            <a:r>
              <a:rPr sz="2400" spc="-5" dirty="0">
                <a:latin typeface="Roboto"/>
                <a:cs typeface="Roboto"/>
              </a:rPr>
              <a:t> </a:t>
            </a:r>
            <a:r>
              <a:rPr sz="2400" spc="-20" dirty="0">
                <a:latin typeface="Roboto"/>
                <a:cs typeface="Roboto"/>
              </a:rPr>
              <a:t>gross</a:t>
            </a:r>
            <a:r>
              <a:rPr sz="2400" spc="-5" dirty="0">
                <a:latin typeface="Roboto"/>
                <a:cs typeface="Roboto"/>
              </a:rPr>
              <a:t> </a:t>
            </a:r>
            <a:r>
              <a:rPr sz="2400" spc="-15" dirty="0">
                <a:latin typeface="Roboto"/>
                <a:cs typeface="Roboto"/>
              </a:rPr>
              <a:t>merchandise</a:t>
            </a:r>
            <a:r>
              <a:rPr sz="2400" dirty="0">
                <a:latin typeface="Roboto"/>
                <a:cs typeface="Roboto"/>
              </a:rPr>
              <a:t> </a:t>
            </a:r>
            <a:r>
              <a:rPr sz="2400" spc="-25" dirty="0">
                <a:latin typeface="Roboto"/>
                <a:cs typeface="Roboto"/>
              </a:rPr>
              <a:t>value</a:t>
            </a:r>
            <a:r>
              <a:rPr sz="2400" spc="-5" dirty="0">
                <a:latin typeface="Roboto"/>
                <a:cs typeface="Roboto"/>
              </a:rPr>
              <a:t> </a:t>
            </a:r>
            <a:r>
              <a:rPr sz="2400" spc="15" dirty="0">
                <a:latin typeface="Roboto"/>
                <a:cs typeface="Roboto"/>
              </a:rPr>
              <a:t>(GMV)</a:t>
            </a:r>
            <a:r>
              <a:rPr sz="2400" spc="-5" dirty="0">
                <a:latin typeface="Roboto"/>
                <a:cs typeface="Roboto"/>
              </a:rPr>
              <a:t> </a:t>
            </a:r>
            <a:r>
              <a:rPr sz="2400" spc="20" dirty="0">
                <a:latin typeface="Roboto"/>
                <a:cs typeface="Roboto"/>
              </a:rPr>
              <a:t>of</a:t>
            </a:r>
            <a:r>
              <a:rPr sz="2400" dirty="0">
                <a:latin typeface="Roboto"/>
                <a:cs typeface="Roboto"/>
              </a:rPr>
              <a:t> </a:t>
            </a:r>
            <a:r>
              <a:rPr sz="2400" spc="-30" dirty="0">
                <a:latin typeface="Roboto"/>
                <a:cs typeface="Roboto"/>
              </a:rPr>
              <a:t>Indian</a:t>
            </a:r>
            <a:r>
              <a:rPr sz="2400" spc="-5" dirty="0">
                <a:latin typeface="Roboto"/>
                <a:cs typeface="Roboto"/>
              </a:rPr>
              <a:t> </a:t>
            </a:r>
            <a:r>
              <a:rPr sz="2400" spc="-204" dirty="0">
                <a:latin typeface="Roboto"/>
                <a:cs typeface="Roboto"/>
              </a:rPr>
              <a:t>e- </a:t>
            </a:r>
            <a:r>
              <a:rPr sz="2400" spc="-200" dirty="0">
                <a:latin typeface="Roboto"/>
                <a:cs typeface="Roboto"/>
              </a:rPr>
              <a:t> </a:t>
            </a:r>
            <a:r>
              <a:rPr sz="2400" dirty="0">
                <a:latin typeface="Roboto"/>
                <a:cs typeface="Roboto"/>
              </a:rPr>
              <a:t>commerce</a:t>
            </a:r>
            <a:r>
              <a:rPr sz="2400" spc="-10" dirty="0">
                <a:latin typeface="Roboto"/>
                <a:cs typeface="Roboto"/>
              </a:rPr>
              <a:t> are</a:t>
            </a:r>
            <a:r>
              <a:rPr sz="2400" dirty="0">
                <a:latin typeface="Roboto"/>
                <a:cs typeface="Roboto"/>
              </a:rPr>
              <a:t> </a:t>
            </a:r>
            <a:r>
              <a:rPr sz="2400" b="1" spc="-25" dirty="0">
                <a:solidFill>
                  <a:srgbClr val="4AA66A"/>
                </a:solidFill>
                <a:latin typeface="Roboto"/>
                <a:cs typeface="Roboto"/>
              </a:rPr>
              <a:t>10–18%</a:t>
            </a:r>
            <a:r>
              <a:rPr sz="2400" b="1" spc="-5" dirty="0">
                <a:solidFill>
                  <a:srgbClr val="4AA66A"/>
                </a:solidFill>
                <a:latin typeface="Roboto"/>
                <a:cs typeface="Roboto"/>
              </a:rPr>
              <a:t> </a:t>
            </a:r>
            <a:r>
              <a:rPr sz="2400" spc="-25" dirty="0">
                <a:latin typeface="Roboto"/>
                <a:cs typeface="Roboto"/>
              </a:rPr>
              <a:t>and</a:t>
            </a:r>
            <a:r>
              <a:rPr sz="2400" spc="-10" dirty="0">
                <a:latin typeface="Roboto"/>
                <a:cs typeface="Roboto"/>
              </a:rPr>
              <a:t> </a:t>
            </a:r>
            <a:r>
              <a:rPr sz="2400" b="1" spc="-25" dirty="0">
                <a:solidFill>
                  <a:srgbClr val="4AA66A"/>
                </a:solidFill>
                <a:latin typeface="Roboto"/>
                <a:cs typeface="Roboto"/>
              </a:rPr>
              <a:t>5–10%.</a:t>
            </a:r>
            <a:endParaRPr sz="2400">
              <a:latin typeface="Roboto"/>
              <a:cs typeface="Roboto"/>
            </a:endParaRPr>
          </a:p>
        </p:txBody>
      </p:sp>
      <p:pic>
        <p:nvPicPr>
          <p:cNvPr id="25" name="object 25"/>
          <p:cNvPicPr/>
          <p:nvPr/>
        </p:nvPicPr>
        <p:blipFill>
          <a:blip r:embed="rId6" cstate="print"/>
          <a:stretch>
            <a:fillRect/>
          </a:stretch>
        </p:blipFill>
        <p:spPr>
          <a:xfrm>
            <a:off x="17231804" y="657859"/>
            <a:ext cx="132213" cy="132213"/>
          </a:xfrm>
          <a:prstGeom prst="rect">
            <a:avLst/>
          </a:prstGeom>
        </p:spPr>
      </p:pic>
      <p:pic>
        <p:nvPicPr>
          <p:cNvPr id="26" name="object 26"/>
          <p:cNvPicPr/>
          <p:nvPr/>
        </p:nvPicPr>
        <p:blipFill>
          <a:blip r:embed="rId7" cstate="print"/>
          <a:stretch>
            <a:fillRect/>
          </a:stretch>
        </p:blipFill>
        <p:spPr>
          <a:xfrm>
            <a:off x="17657720" y="657859"/>
            <a:ext cx="132213" cy="132213"/>
          </a:xfrm>
          <a:prstGeom prst="rect">
            <a:avLst/>
          </a:prstGeom>
        </p:spPr>
      </p:pic>
      <p:pic>
        <p:nvPicPr>
          <p:cNvPr id="27" name="object 27"/>
          <p:cNvPicPr/>
          <p:nvPr/>
        </p:nvPicPr>
        <p:blipFill>
          <a:blip r:embed="rId6" cstate="print"/>
          <a:stretch>
            <a:fillRect/>
          </a:stretch>
        </p:blipFill>
        <p:spPr>
          <a:xfrm>
            <a:off x="18083638" y="657859"/>
            <a:ext cx="132213" cy="132213"/>
          </a:xfrm>
          <a:prstGeom prst="rect">
            <a:avLst/>
          </a:prstGeom>
        </p:spPr>
      </p:pic>
      <p:sp>
        <p:nvSpPr>
          <p:cNvPr id="28" name="object 28"/>
          <p:cNvSpPr/>
          <p:nvPr/>
        </p:nvSpPr>
        <p:spPr>
          <a:xfrm>
            <a:off x="17231793" y="1043380"/>
            <a:ext cx="132715" cy="132715"/>
          </a:xfrm>
          <a:custGeom>
            <a:avLst/>
            <a:gdLst/>
            <a:ahLst/>
            <a:cxnLst/>
            <a:rect l="l" t="t" r="r" b="b"/>
            <a:pathLst>
              <a:path w="132715" h="132715">
                <a:moveTo>
                  <a:pt x="132219" y="61772"/>
                </a:moveTo>
                <a:lnTo>
                  <a:pt x="118668" y="25781"/>
                </a:lnTo>
                <a:lnTo>
                  <a:pt x="87401" y="3378"/>
                </a:lnTo>
                <a:lnTo>
                  <a:pt x="70446" y="0"/>
                </a:lnTo>
                <a:lnTo>
                  <a:pt x="61772" y="0"/>
                </a:lnTo>
                <a:lnTo>
                  <a:pt x="25781" y="13563"/>
                </a:lnTo>
                <a:lnTo>
                  <a:pt x="3378" y="44831"/>
                </a:lnTo>
                <a:lnTo>
                  <a:pt x="0" y="61772"/>
                </a:lnTo>
                <a:lnTo>
                  <a:pt x="0" y="70459"/>
                </a:lnTo>
                <a:lnTo>
                  <a:pt x="13563" y="106451"/>
                </a:lnTo>
                <a:lnTo>
                  <a:pt x="44818" y="128854"/>
                </a:lnTo>
                <a:lnTo>
                  <a:pt x="61772" y="132219"/>
                </a:lnTo>
                <a:lnTo>
                  <a:pt x="70446" y="132219"/>
                </a:lnTo>
                <a:lnTo>
                  <a:pt x="106451" y="118668"/>
                </a:lnTo>
                <a:lnTo>
                  <a:pt x="128854" y="87401"/>
                </a:lnTo>
                <a:lnTo>
                  <a:pt x="132219" y="70459"/>
                </a:lnTo>
                <a:lnTo>
                  <a:pt x="132219" y="66116"/>
                </a:lnTo>
                <a:lnTo>
                  <a:pt x="132219" y="61772"/>
                </a:lnTo>
                <a:close/>
              </a:path>
            </a:pathLst>
          </a:custGeom>
          <a:solidFill>
            <a:srgbClr val="00BE62"/>
          </a:solidFill>
        </p:spPr>
        <p:txBody>
          <a:bodyPr wrap="square" lIns="0" tIns="0" rIns="0" bIns="0" rtlCol="0"/>
          <a:lstStyle/>
          <a:p>
            <a:endParaRPr/>
          </a:p>
        </p:txBody>
      </p:sp>
      <p:sp>
        <p:nvSpPr>
          <p:cNvPr id="29" name="object 29"/>
          <p:cNvSpPr/>
          <p:nvPr/>
        </p:nvSpPr>
        <p:spPr>
          <a:xfrm>
            <a:off x="17657712" y="1043380"/>
            <a:ext cx="132715" cy="132715"/>
          </a:xfrm>
          <a:custGeom>
            <a:avLst/>
            <a:gdLst/>
            <a:ahLst/>
            <a:cxnLst/>
            <a:rect l="l" t="t" r="r" b="b"/>
            <a:pathLst>
              <a:path w="132715" h="132715">
                <a:moveTo>
                  <a:pt x="132219" y="61772"/>
                </a:moveTo>
                <a:lnTo>
                  <a:pt x="118668" y="25781"/>
                </a:lnTo>
                <a:lnTo>
                  <a:pt x="87401" y="3378"/>
                </a:lnTo>
                <a:lnTo>
                  <a:pt x="70446" y="0"/>
                </a:lnTo>
                <a:lnTo>
                  <a:pt x="61772" y="0"/>
                </a:lnTo>
                <a:lnTo>
                  <a:pt x="25768" y="13563"/>
                </a:lnTo>
                <a:lnTo>
                  <a:pt x="3378" y="44831"/>
                </a:lnTo>
                <a:lnTo>
                  <a:pt x="0" y="61772"/>
                </a:lnTo>
                <a:lnTo>
                  <a:pt x="0" y="70459"/>
                </a:lnTo>
                <a:lnTo>
                  <a:pt x="13550" y="106451"/>
                </a:lnTo>
                <a:lnTo>
                  <a:pt x="44818" y="128854"/>
                </a:lnTo>
                <a:lnTo>
                  <a:pt x="61772" y="132219"/>
                </a:lnTo>
                <a:lnTo>
                  <a:pt x="70446" y="132219"/>
                </a:lnTo>
                <a:lnTo>
                  <a:pt x="106451" y="118668"/>
                </a:lnTo>
                <a:lnTo>
                  <a:pt x="128841" y="87401"/>
                </a:lnTo>
                <a:lnTo>
                  <a:pt x="132219" y="70459"/>
                </a:lnTo>
                <a:lnTo>
                  <a:pt x="132219" y="66116"/>
                </a:lnTo>
                <a:lnTo>
                  <a:pt x="132219" y="61772"/>
                </a:lnTo>
                <a:close/>
              </a:path>
            </a:pathLst>
          </a:custGeom>
          <a:solidFill>
            <a:srgbClr val="00BE62"/>
          </a:solidFill>
        </p:spPr>
        <p:txBody>
          <a:bodyPr wrap="square" lIns="0" tIns="0" rIns="0" bIns="0" rtlCol="0"/>
          <a:lstStyle/>
          <a:p>
            <a:endParaRPr/>
          </a:p>
        </p:txBody>
      </p:sp>
      <p:sp>
        <p:nvSpPr>
          <p:cNvPr id="30" name="object 30"/>
          <p:cNvSpPr/>
          <p:nvPr/>
        </p:nvSpPr>
        <p:spPr>
          <a:xfrm>
            <a:off x="18083632" y="1043380"/>
            <a:ext cx="132715" cy="132715"/>
          </a:xfrm>
          <a:custGeom>
            <a:avLst/>
            <a:gdLst/>
            <a:ahLst/>
            <a:cxnLst/>
            <a:rect l="l" t="t" r="r" b="b"/>
            <a:pathLst>
              <a:path w="132715" h="132715">
                <a:moveTo>
                  <a:pt x="132219" y="61772"/>
                </a:moveTo>
                <a:lnTo>
                  <a:pt x="118656" y="25781"/>
                </a:lnTo>
                <a:lnTo>
                  <a:pt x="87401" y="3378"/>
                </a:lnTo>
                <a:lnTo>
                  <a:pt x="70446" y="0"/>
                </a:lnTo>
                <a:lnTo>
                  <a:pt x="61772" y="0"/>
                </a:lnTo>
                <a:lnTo>
                  <a:pt x="25768" y="13563"/>
                </a:lnTo>
                <a:lnTo>
                  <a:pt x="3378" y="44831"/>
                </a:lnTo>
                <a:lnTo>
                  <a:pt x="0" y="61772"/>
                </a:lnTo>
                <a:lnTo>
                  <a:pt x="0" y="70459"/>
                </a:lnTo>
                <a:lnTo>
                  <a:pt x="13550" y="106451"/>
                </a:lnTo>
                <a:lnTo>
                  <a:pt x="44818" y="128854"/>
                </a:lnTo>
                <a:lnTo>
                  <a:pt x="61772" y="132219"/>
                </a:lnTo>
                <a:lnTo>
                  <a:pt x="70446" y="132219"/>
                </a:lnTo>
                <a:lnTo>
                  <a:pt x="106438" y="118668"/>
                </a:lnTo>
                <a:lnTo>
                  <a:pt x="128841" y="87401"/>
                </a:lnTo>
                <a:lnTo>
                  <a:pt x="132219" y="70459"/>
                </a:lnTo>
                <a:lnTo>
                  <a:pt x="132219" y="66116"/>
                </a:lnTo>
                <a:lnTo>
                  <a:pt x="132219" y="61772"/>
                </a:lnTo>
                <a:close/>
              </a:path>
            </a:pathLst>
          </a:custGeom>
          <a:solidFill>
            <a:srgbClr val="00BE62"/>
          </a:solidFill>
        </p:spPr>
        <p:txBody>
          <a:bodyPr wrap="square" lIns="0" tIns="0" rIns="0" bIns="0" rtlCol="0"/>
          <a:lstStyle/>
          <a:p>
            <a:endParaRPr/>
          </a:p>
        </p:txBody>
      </p:sp>
      <p:sp>
        <p:nvSpPr>
          <p:cNvPr id="31" name="object 31"/>
          <p:cNvSpPr/>
          <p:nvPr/>
        </p:nvSpPr>
        <p:spPr>
          <a:xfrm>
            <a:off x="17231793" y="1428914"/>
            <a:ext cx="132715" cy="132715"/>
          </a:xfrm>
          <a:custGeom>
            <a:avLst/>
            <a:gdLst/>
            <a:ahLst/>
            <a:cxnLst/>
            <a:rect l="l" t="t" r="r" b="b"/>
            <a:pathLst>
              <a:path w="132715" h="132715">
                <a:moveTo>
                  <a:pt x="132219" y="61760"/>
                </a:moveTo>
                <a:lnTo>
                  <a:pt x="118668" y="25768"/>
                </a:lnTo>
                <a:lnTo>
                  <a:pt x="87401" y="3365"/>
                </a:lnTo>
                <a:lnTo>
                  <a:pt x="70446" y="0"/>
                </a:lnTo>
                <a:lnTo>
                  <a:pt x="61772" y="0"/>
                </a:lnTo>
                <a:lnTo>
                  <a:pt x="25781" y="13550"/>
                </a:lnTo>
                <a:lnTo>
                  <a:pt x="3378" y="44818"/>
                </a:lnTo>
                <a:lnTo>
                  <a:pt x="0" y="61760"/>
                </a:lnTo>
                <a:lnTo>
                  <a:pt x="0" y="70446"/>
                </a:lnTo>
                <a:lnTo>
                  <a:pt x="13563" y="106438"/>
                </a:lnTo>
                <a:lnTo>
                  <a:pt x="44818" y="128841"/>
                </a:lnTo>
                <a:lnTo>
                  <a:pt x="61772" y="132207"/>
                </a:lnTo>
                <a:lnTo>
                  <a:pt x="70446" y="132207"/>
                </a:lnTo>
                <a:lnTo>
                  <a:pt x="106451" y="118656"/>
                </a:lnTo>
                <a:lnTo>
                  <a:pt x="128854"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32" name="object 32"/>
          <p:cNvSpPr/>
          <p:nvPr/>
        </p:nvSpPr>
        <p:spPr>
          <a:xfrm>
            <a:off x="17657712" y="1428914"/>
            <a:ext cx="132715" cy="132715"/>
          </a:xfrm>
          <a:custGeom>
            <a:avLst/>
            <a:gdLst/>
            <a:ahLst/>
            <a:cxnLst/>
            <a:rect l="l" t="t" r="r" b="b"/>
            <a:pathLst>
              <a:path w="132715" h="132715">
                <a:moveTo>
                  <a:pt x="132219" y="61760"/>
                </a:moveTo>
                <a:lnTo>
                  <a:pt x="118668" y="25768"/>
                </a:lnTo>
                <a:lnTo>
                  <a:pt x="87401" y="3365"/>
                </a:lnTo>
                <a:lnTo>
                  <a:pt x="70446" y="0"/>
                </a:lnTo>
                <a:lnTo>
                  <a:pt x="61772" y="0"/>
                </a:lnTo>
                <a:lnTo>
                  <a:pt x="25768" y="13550"/>
                </a:lnTo>
                <a:lnTo>
                  <a:pt x="3378" y="44818"/>
                </a:lnTo>
                <a:lnTo>
                  <a:pt x="0" y="61760"/>
                </a:lnTo>
                <a:lnTo>
                  <a:pt x="0" y="70446"/>
                </a:lnTo>
                <a:lnTo>
                  <a:pt x="13550" y="106438"/>
                </a:lnTo>
                <a:lnTo>
                  <a:pt x="44818" y="128841"/>
                </a:lnTo>
                <a:lnTo>
                  <a:pt x="61772" y="132207"/>
                </a:lnTo>
                <a:lnTo>
                  <a:pt x="70446" y="132207"/>
                </a:lnTo>
                <a:lnTo>
                  <a:pt x="106451" y="118656"/>
                </a:lnTo>
                <a:lnTo>
                  <a:pt x="128841"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33" name="object 33"/>
          <p:cNvSpPr/>
          <p:nvPr/>
        </p:nvSpPr>
        <p:spPr>
          <a:xfrm>
            <a:off x="18083632" y="1428914"/>
            <a:ext cx="132715" cy="132715"/>
          </a:xfrm>
          <a:custGeom>
            <a:avLst/>
            <a:gdLst/>
            <a:ahLst/>
            <a:cxnLst/>
            <a:rect l="l" t="t" r="r" b="b"/>
            <a:pathLst>
              <a:path w="132715" h="132715">
                <a:moveTo>
                  <a:pt x="132219" y="61760"/>
                </a:moveTo>
                <a:lnTo>
                  <a:pt x="118656" y="25768"/>
                </a:lnTo>
                <a:lnTo>
                  <a:pt x="87401" y="3365"/>
                </a:lnTo>
                <a:lnTo>
                  <a:pt x="70446" y="0"/>
                </a:lnTo>
                <a:lnTo>
                  <a:pt x="61772" y="0"/>
                </a:lnTo>
                <a:lnTo>
                  <a:pt x="25768" y="13550"/>
                </a:lnTo>
                <a:lnTo>
                  <a:pt x="3378" y="44818"/>
                </a:lnTo>
                <a:lnTo>
                  <a:pt x="0" y="61760"/>
                </a:lnTo>
                <a:lnTo>
                  <a:pt x="0" y="70446"/>
                </a:lnTo>
                <a:lnTo>
                  <a:pt x="13550" y="106438"/>
                </a:lnTo>
                <a:lnTo>
                  <a:pt x="44818" y="128841"/>
                </a:lnTo>
                <a:lnTo>
                  <a:pt x="61772" y="132207"/>
                </a:lnTo>
                <a:lnTo>
                  <a:pt x="70446" y="132207"/>
                </a:lnTo>
                <a:lnTo>
                  <a:pt x="106438" y="118656"/>
                </a:lnTo>
                <a:lnTo>
                  <a:pt x="128841" y="87388"/>
                </a:lnTo>
                <a:lnTo>
                  <a:pt x="132219" y="70446"/>
                </a:lnTo>
                <a:lnTo>
                  <a:pt x="132219" y="66103"/>
                </a:lnTo>
                <a:lnTo>
                  <a:pt x="132219" y="61760"/>
                </a:lnTo>
                <a:close/>
              </a:path>
            </a:pathLst>
          </a:custGeom>
          <a:solidFill>
            <a:srgbClr val="00BE62"/>
          </a:solidFill>
        </p:spPr>
        <p:txBody>
          <a:bodyPr wrap="square" lIns="0" tIns="0" rIns="0" bIns="0" rtlCol="0"/>
          <a:lstStyle/>
          <a:p>
            <a:endParaRPr/>
          </a:p>
        </p:txBody>
      </p:sp>
      <p:sp>
        <p:nvSpPr>
          <p:cNvPr id="34" name="object 34"/>
          <p:cNvSpPr/>
          <p:nvPr/>
        </p:nvSpPr>
        <p:spPr>
          <a:xfrm>
            <a:off x="17231793" y="1814473"/>
            <a:ext cx="132715" cy="132715"/>
          </a:xfrm>
          <a:custGeom>
            <a:avLst/>
            <a:gdLst/>
            <a:ahLst/>
            <a:cxnLst/>
            <a:rect l="l" t="t" r="r" b="b"/>
            <a:pathLst>
              <a:path w="132715" h="132714">
                <a:moveTo>
                  <a:pt x="132219" y="61772"/>
                </a:moveTo>
                <a:lnTo>
                  <a:pt x="118668" y="25768"/>
                </a:lnTo>
                <a:lnTo>
                  <a:pt x="87401" y="3378"/>
                </a:lnTo>
                <a:lnTo>
                  <a:pt x="70446" y="0"/>
                </a:lnTo>
                <a:lnTo>
                  <a:pt x="61772" y="0"/>
                </a:lnTo>
                <a:lnTo>
                  <a:pt x="25781" y="13550"/>
                </a:lnTo>
                <a:lnTo>
                  <a:pt x="3378" y="44818"/>
                </a:lnTo>
                <a:lnTo>
                  <a:pt x="0" y="61772"/>
                </a:lnTo>
                <a:lnTo>
                  <a:pt x="0" y="70446"/>
                </a:lnTo>
                <a:lnTo>
                  <a:pt x="13563" y="106451"/>
                </a:lnTo>
                <a:lnTo>
                  <a:pt x="44818" y="128841"/>
                </a:lnTo>
                <a:lnTo>
                  <a:pt x="61772" y="132219"/>
                </a:lnTo>
                <a:lnTo>
                  <a:pt x="70446" y="132219"/>
                </a:lnTo>
                <a:lnTo>
                  <a:pt x="106451" y="118668"/>
                </a:lnTo>
                <a:lnTo>
                  <a:pt x="128854"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35" name="object 35"/>
          <p:cNvSpPr/>
          <p:nvPr/>
        </p:nvSpPr>
        <p:spPr>
          <a:xfrm>
            <a:off x="17657712" y="1814473"/>
            <a:ext cx="132715" cy="132715"/>
          </a:xfrm>
          <a:custGeom>
            <a:avLst/>
            <a:gdLst/>
            <a:ahLst/>
            <a:cxnLst/>
            <a:rect l="l" t="t" r="r" b="b"/>
            <a:pathLst>
              <a:path w="132715" h="132714">
                <a:moveTo>
                  <a:pt x="132219" y="61772"/>
                </a:moveTo>
                <a:lnTo>
                  <a:pt x="118668" y="25768"/>
                </a:lnTo>
                <a:lnTo>
                  <a:pt x="87401" y="3378"/>
                </a:lnTo>
                <a:lnTo>
                  <a:pt x="70446" y="0"/>
                </a:lnTo>
                <a:lnTo>
                  <a:pt x="61772" y="0"/>
                </a:lnTo>
                <a:lnTo>
                  <a:pt x="25768" y="13550"/>
                </a:lnTo>
                <a:lnTo>
                  <a:pt x="3378" y="44818"/>
                </a:lnTo>
                <a:lnTo>
                  <a:pt x="0" y="61772"/>
                </a:lnTo>
                <a:lnTo>
                  <a:pt x="0" y="70446"/>
                </a:lnTo>
                <a:lnTo>
                  <a:pt x="13550" y="106451"/>
                </a:lnTo>
                <a:lnTo>
                  <a:pt x="44818" y="128841"/>
                </a:lnTo>
                <a:lnTo>
                  <a:pt x="61772" y="132219"/>
                </a:lnTo>
                <a:lnTo>
                  <a:pt x="70446" y="132219"/>
                </a:lnTo>
                <a:lnTo>
                  <a:pt x="106451" y="118668"/>
                </a:lnTo>
                <a:lnTo>
                  <a:pt x="128841"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36" name="object 36"/>
          <p:cNvSpPr/>
          <p:nvPr/>
        </p:nvSpPr>
        <p:spPr>
          <a:xfrm>
            <a:off x="18083632" y="1814473"/>
            <a:ext cx="132715" cy="132715"/>
          </a:xfrm>
          <a:custGeom>
            <a:avLst/>
            <a:gdLst/>
            <a:ahLst/>
            <a:cxnLst/>
            <a:rect l="l" t="t" r="r" b="b"/>
            <a:pathLst>
              <a:path w="132715" h="132714">
                <a:moveTo>
                  <a:pt x="132219" y="61772"/>
                </a:moveTo>
                <a:lnTo>
                  <a:pt x="118656" y="25768"/>
                </a:lnTo>
                <a:lnTo>
                  <a:pt x="87401" y="3378"/>
                </a:lnTo>
                <a:lnTo>
                  <a:pt x="70446" y="0"/>
                </a:lnTo>
                <a:lnTo>
                  <a:pt x="61772" y="0"/>
                </a:lnTo>
                <a:lnTo>
                  <a:pt x="25768" y="13550"/>
                </a:lnTo>
                <a:lnTo>
                  <a:pt x="3378" y="44818"/>
                </a:lnTo>
                <a:lnTo>
                  <a:pt x="0" y="61772"/>
                </a:lnTo>
                <a:lnTo>
                  <a:pt x="0" y="70446"/>
                </a:lnTo>
                <a:lnTo>
                  <a:pt x="13550" y="106451"/>
                </a:lnTo>
                <a:lnTo>
                  <a:pt x="44818" y="128841"/>
                </a:lnTo>
                <a:lnTo>
                  <a:pt x="61772" y="132219"/>
                </a:lnTo>
                <a:lnTo>
                  <a:pt x="70446" y="132219"/>
                </a:lnTo>
                <a:lnTo>
                  <a:pt x="106438" y="118668"/>
                </a:lnTo>
                <a:lnTo>
                  <a:pt x="128841"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37" name="object 37"/>
          <p:cNvSpPr/>
          <p:nvPr/>
        </p:nvSpPr>
        <p:spPr>
          <a:xfrm>
            <a:off x="17231793" y="2199994"/>
            <a:ext cx="132715" cy="132715"/>
          </a:xfrm>
          <a:custGeom>
            <a:avLst/>
            <a:gdLst/>
            <a:ahLst/>
            <a:cxnLst/>
            <a:rect l="l" t="t" r="r" b="b"/>
            <a:pathLst>
              <a:path w="132715" h="132714">
                <a:moveTo>
                  <a:pt x="132219" y="61772"/>
                </a:moveTo>
                <a:lnTo>
                  <a:pt x="118668" y="25781"/>
                </a:lnTo>
                <a:lnTo>
                  <a:pt x="87401" y="3378"/>
                </a:lnTo>
                <a:lnTo>
                  <a:pt x="70446" y="0"/>
                </a:lnTo>
                <a:lnTo>
                  <a:pt x="61772" y="0"/>
                </a:lnTo>
                <a:lnTo>
                  <a:pt x="25781" y="13550"/>
                </a:lnTo>
                <a:lnTo>
                  <a:pt x="3378" y="44818"/>
                </a:lnTo>
                <a:lnTo>
                  <a:pt x="0" y="61772"/>
                </a:lnTo>
                <a:lnTo>
                  <a:pt x="0" y="70446"/>
                </a:lnTo>
                <a:lnTo>
                  <a:pt x="13563" y="106451"/>
                </a:lnTo>
                <a:lnTo>
                  <a:pt x="44818" y="128841"/>
                </a:lnTo>
                <a:lnTo>
                  <a:pt x="61772" y="132219"/>
                </a:lnTo>
                <a:lnTo>
                  <a:pt x="70446" y="132219"/>
                </a:lnTo>
                <a:lnTo>
                  <a:pt x="106451" y="118668"/>
                </a:lnTo>
                <a:lnTo>
                  <a:pt x="128854"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38" name="object 38"/>
          <p:cNvSpPr/>
          <p:nvPr/>
        </p:nvSpPr>
        <p:spPr>
          <a:xfrm>
            <a:off x="17657712" y="2199994"/>
            <a:ext cx="132715" cy="132715"/>
          </a:xfrm>
          <a:custGeom>
            <a:avLst/>
            <a:gdLst/>
            <a:ahLst/>
            <a:cxnLst/>
            <a:rect l="l" t="t" r="r" b="b"/>
            <a:pathLst>
              <a:path w="132715" h="132714">
                <a:moveTo>
                  <a:pt x="132219" y="61772"/>
                </a:moveTo>
                <a:lnTo>
                  <a:pt x="118668" y="25781"/>
                </a:lnTo>
                <a:lnTo>
                  <a:pt x="87401" y="3378"/>
                </a:lnTo>
                <a:lnTo>
                  <a:pt x="70446" y="0"/>
                </a:lnTo>
                <a:lnTo>
                  <a:pt x="61772" y="0"/>
                </a:lnTo>
                <a:lnTo>
                  <a:pt x="25768" y="13550"/>
                </a:lnTo>
                <a:lnTo>
                  <a:pt x="3378" y="44818"/>
                </a:lnTo>
                <a:lnTo>
                  <a:pt x="0" y="61772"/>
                </a:lnTo>
                <a:lnTo>
                  <a:pt x="0" y="70446"/>
                </a:lnTo>
                <a:lnTo>
                  <a:pt x="13550" y="106451"/>
                </a:lnTo>
                <a:lnTo>
                  <a:pt x="44818" y="128841"/>
                </a:lnTo>
                <a:lnTo>
                  <a:pt x="61772" y="132219"/>
                </a:lnTo>
                <a:lnTo>
                  <a:pt x="70446" y="132219"/>
                </a:lnTo>
                <a:lnTo>
                  <a:pt x="106451" y="118668"/>
                </a:lnTo>
                <a:lnTo>
                  <a:pt x="128841"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39" name="object 39"/>
          <p:cNvSpPr/>
          <p:nvPr/>
        </p:nvSpPr>
        <p:spPr>
          <a:xfrm>
            <a:off x="18083632" y="2199994"/>
            <a:ext cx="132715" cy="132715"/>
          </a:xfrm>
          <a:custGeom>
            <a:avLst/>
            <a:gdLst/>
            <a:ahLst/>
            <a:cxnLst/>
            <a:rect l="l" t="t" r="r" b="b"/>
            <a:pathLst>
              <a:path w="132715" h="132714">
                <a:moveTo>
                  <a:pt x="132219" y="61772"/>
                </a:moveTo>
                <a:lnTo>
                  <a:pt x="118656" y="25781"/>
                </a:lnTo>
                <a:lnTo>
                  <a:pt x="87401" y="3378"/>
                </a:lnTo>
                <a:lnTo>
                  <a:pt x="70446" y="0"/>
                </a:lnTo>
                <a:lnTo>
                  <a:pt x="61772" y="0"/>
                </a:lnTo>
                <a:lnTo>
                  <a:pt x="25768" y="13550"/>
                </a:lnTo>
                <a:lnTo>
                  <a:pt x="3378" y="44818"/>
                </a:lnTo>
                <a:lnTo>
                  <a:pt x="0" y="61772"/>
                </a:lnTo>
                <a:lnTo>
                  <a:pt x="0" y="70446"/>
                </a:lnTo>
                <a:lnTo>
                  <a:pt x="13550" y="106451"/>
                </a:lnTo>
                <a:lnTo>
                  <a:pt x="44818" y="128841"/>
                </a:lnTo>
                <a:lnTo>
                  <a:pt x="61772" y="132219"/>
                </a:lnTo>
                <a:lnTo>
                  <a:pt x="70446" y="132219"/>
                </a:lnTo>
                <a:lnTo>
                  <a:pt x="106438" y="118668"/>
                </a:lnTo>
                <a:lnTo>
                  <a:pt x="128841" y="87401"/>
                </a:lnTo>
                <a:lnTo>
                  <a:pt x="132219" y="70446"/>
                </a:lnTo>
                <a:lnTo>
                  <a:pt x="132219" y="66116"/>
                </a:lnTo>
                <a:lnTo>
                  <a:pt x="132219" y="61772"/>
                </a:lnTo>
                <a:close/>
              </a:path>
            </a:pathLst>
          </a:custGeom>
          <a:solidFill>
            <a:srgbClr val="00BE62"/>
          </a:solidFill>
        </p:spPr>
        <p:txBody>
          <a:bodyPr wrap="square" lIns="0" tIns="0" rIns="0" bIns="0" rtlCol="0"/>
          <a:lstStyle/>
          <a:p>
            <a:endParaRPr/>
          </a:p>
        </p:txBody>
      </p:sp>
      <p:sp>
        <p:nvSpPr>
          <p:cNvPr id="40" name="object 40"/>
          <p:cNvSpPr/>
          <p:nvPr/>
        </p:nvSpPr>
        <p:spPr>
          <a:xfrm>
            <a:off x="17231793" y="2585566"/>
            <a:ext cx="132715" cy="132715"/>
          </a:xfrm>
          <a:custGeom>
            <a:avLst/>
            <a:gdLst/>
            <a:ahLst/>
            <a:cxnLst/>
            <a:rect l="l" t="t" r="r" b="b"/>
            <a:pathLst>
              <a:path w="132715" h="132714">
                <a:moveTo>
                  <a:pt x="132219" y="61772"/>
                </a:moveTo>
                <a:lnTo>
                  <a:pt x="118668" y="25768"/>
                </a:lnTo>
                <a:lnTo>
                  <a:pt x="87401" y="3378"/>
                </a:lnTo>
                <a:lnTo>
                  <a:pt x="70446" y="0"/>
                </a:lnTo>
                <a:lnTo>
                  <a:pt x="61772" y="0"/>
                </a:lnTo>
                <a:lnTo>
                  <a:pt x="25781" y="13550"/>
                </a:lnTo>
                <a:lnTo>
                  <a:pt x="3378" y="44818"/>
                </a:lnTo>
                <a:lnTo>
                  <a:pt x="0" y="61772"/>
                </a:lnTo>
                <a:lnTo>
                  <a:pt x="0" y="70446"/>
                </a:lnTo>
                <a:lnTo>
                  <a:pt x="13563" y="106438"/>
                </a:lnTo>
                <a:lnTo>
                  <a:pt x="44818" y="128841"/>
                </a:lnTo>
                <a:lnTo>
                  <a:pt x="61772" y="132219"/>
                </a:lnTo>
                <a:lnTo>
                  <a:pt x="70446" y="132219"/>
                </a:lnTo>
                <a:lnTo>
                  <a:pt x="106451" y="118668"/>
                </a:lnTo>
                <a:lnTo>
                  <a:pt x="128854" y="87401"/>
                </a:lnTo>
                <a:lnTo>
                  <a:pt x="132219" y="70446"/>
                </a:lnTo>
                <a:lnTo>
                  <a:pt x="132219" y="66103"/>
                </a:lnTo>
                <a:lnTo>
                  <a:pt x="132219" y="61772"/>
                </a:lnTo>
                <a:close/>
              </a:path>
            </a:pathLst>
          </a:custGeom>
          <a:solidFill>
            <a:srgbClr val="00BE62"/>
          </a:solidFill>
        </p:spPr>
        <p:txBody>
          <a:bodyPr wrap="square" lIns="0" tIns="0" rIns="0" bIns="0" rtlCol="0"/>
          <a:lstStyle/>
          <a:p>
            <a:endParaRPr/>
          </a:p>
        </p:txBody>
      </p:sp>
      <p:sp>
        <p:nvSpPr>
          <p:cNvPr id="41" name="object 41"/>
          <p:cNvSpPr/>
          <p:nvPr/>
        </p:nvSpPr>
        <p:spPr>
          <a:xfrm>
            <a:off x="17657712" y="2585566"/>
            <a:ext cx="132715" cy="132715"/>
          </a:xfrm>
          <a:custGeom>
            <a:avLst/>
            <a:gdLst/>
            <a:ahLst/>
            <a:cxnLst/>
            <a:rect l="l" t="t" r="r" b="b"/>
            <a:pathLst>
              <a:path w="132715" h="132714">
                <a:moveTo>
                  <a:pt x="132219" y="61772"/>
                </a:moveTo>
                <a:lnTo>
                  <a:pt x="118668" y="25768"/>
                </a:lnTo>
                <a:lnTo>
                  <a:pt x="87401" y="3378"/>
                </a:lnTo>
                <a:lnTo>
                  <a:pt x="70446" y="0"/>
                </a:lnTo>
                <a:lnTo>
                  <a:pt x="61772" y="0"/>
                </a:lnTo>
                <a:lnTo>
                  <a:pt x="25768" y="13550"/>
                </a:lnTo>
                <a:lnTo>
                  <a:pt x="3378" y="44818"/>
                </a:lnTo>
                <a:lnTo>
                  <a:pt x="0" y="61772"/>
                </a:lnTo>
                <a:lnTo>
                  <a:pt x="0" y="70446"/>
                </a:lnTo>
                <a:lnTo>
                  <a:pt x="13550" y="106438"/>
                </a:lnTo>
                <a:lnTo>
                  <a:pt x="44818" y="128841"/>
                </a:lnTo>
                <a:lnTo>
                  <a:pt x="61772" y="132219"/>
                </a:lnTo>
                <a:lnTo>
                  <a:pt x="70446" y="132219"/>
                </a:lnTo>
                <a:lnTo>
                  <a:pt x="106451" y="118668"/>
                </a:lnTo>
                <a:lnTo>
                  <a:pt x="128841" y="87401"/>
                </a:lnTo>
                <a:lnTo>
                  <a:pt x="132219" y="70446"/>
                </a:lnTo>
                <a:lnTo>
                  <a:pt x="132219" y="66103"/>
                </a:lnTo>
                <a:lnTo>
                  <a:pt x="132219" y="61772"/>
                </a:lnTo>
                <a:close/>
              </a:path>
            </a:pathLst>
          </a:custGeom>
          <a:solidFill>
            <a:srgbClr val="00BE62"/>
          </a:solidFill>
        </p:spPr>
        <p:txBody>
          <a:bodyPr wrap="square" lIns="0" tIns="0" rIns="0" bIns="0" rtlCol="0"/>
          <a:lstStyle/>
          <a:p>
            <a:endParaRPr/>
          </a:p>
        </p:txBody>
      </p:sp>
      <p:sp>
        <p:nvSpPr>
          <p:cNvPr id="42" name="object 42"/>
          <p:cNvSpPr/>
          <p:nvPr/>
        </p:nvSpPr>
        <p:spPr>
          <a:xfrm>
            <a:off x="18083632" y="2585566"/>
            <a:ext cx="132715" cy="132715"/>
          </a:xfrm>
          <a:custGeom>
            <a:avLst/>
            <a:gdLst/>
            <a:ahLst/>
            <a:cxnLst/>
            <a:rect l="l" t="t" r="r" b="b"/>
            <a:pathLst>
              <a:path w="132715" h="132714">
                <a:moveTo>
                  <a:pt x="132219" y="61772"/>
                </a:moveTo>
                <a:lnTo>
                  <a:pt x="118656" y="25768"/>
                </a:lnTo>
                <a:lnTo>
                  <a:pt x="87401" y="3378"/>
                </a:lnTo>
                <a:lnTo>
                  <a:pt x="70446" y="0"/>
                </a:lnTo>
                <a:lnTo>
                  <a:pt x="61772" y="0"/>
                </a:lnTo>
                <a:lnTo>
                  <a:pt x="25768" y="13550"/>
                </a:lnTo>
                <a:lnTo>
                  <a:pt x="3378" y="44818"/>
                </a:lnTo>
                <a:lnTo>
                  <a:pt x="0" y="61772"/>
                </a:lnTo>
                <a:lnTo>
                  <a:pt x="0" y="70446"/>
                </a:lnTo>
                <a:lnTo>
                  <a:pt x="13550" y="106438"/>
                </a:lnTo>
                <a:lnTo>
                  <a:pt x="44818" y="128841"/>
                </a:lnTo>
                <a:lnTo>
                  <a:pt x="61772" y="132219"/>
                </a:lnTo>
                <a:lnTo>
                  <a:pt x="70446" y="132219"/>
                </a:lnTo>
                <a:lnTo>
                  <a:pt x="106438" y="118668"/>
                </a:lnTo>
                <a:lnTo>
                  <a:pt x="128841" y="87401"/>
                </a:lnTo>
                <a:lnTo>
                  <a:pt x="132219" y="70446"/>
                </a:lnTo>
                <a:lnTo>
                  <a:pt x="132219" y="66103"/>
                </a:lnTo>
                <a:lnTo>
                  <a:pt x="132219" y="61772"/>
                </a:lnTo>
                <a:close/>
              </a:path>
            </a:pathLst>
          </a:custGeom>
          <a:solidFill>
            <a:srgbClr val="00BE62"/>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88055" y="1955144"/>
            <a:ext cx="3175" cy="27305"/>
          </a:xfrm>
          <a:custGeom>
            <a:avLst/>
            <a:gdLst/>
            <a:ahLst/>
            <a:cxnLst/>
            <a:rect l="l" t="t" r="r" b="b"/>
            <a:pathLst>
              <a:path w="3175" h="27305">
                <a:moveTo>
                  <a:pt x="0" y="0"/>
                </a:moveTo>
                <a:lnTo>
                  <a:pt x="3141" y="27277"/>
                </a:lnTo>
              </a:path>
            </a:pathLst>
          </a:custGeom>
          <a:ln w="28574">
            <a:solidFill>
              <a:srgbClr val="000000"/>
            </a:solidFill>
          </a:ln>
        </p:spPr>
        <p:txBody>
          <a:bodyPr wrap="square" lIns="0" tIns="0" rIns="0" bIns="0" rtlCol="0"/>
          <a:lstStyle/>
          <a:p>
            <a:endParaRPr/>
          </a:p>
        </p:txBody>
      </p:sp>
      <p:pic>
        <p:nvPicPr>
          <p:cNvPr id="3" name="object 3"/>
          <p:cNvPicPr/>
          <p:nvPr/>
        </p:nvPicPr>
        <p:blipFill>
          <a:blip r:embed="rId2" cstate="print"/>
          <a:stretch>
            <a:fillRect/>
          </a:stretch>
        </p:blipFill>
        <p:spPr>
          <a:xfrm>
            <a:off x="5581634" y="8749540"/>
            <a:ext cx="209561" cy="199593"/>
          </a:xfrm>
          <a:prstGeom prst="rect">
            <a:avLst/>
          </a:prstGeom>
        </p:spPr>
      </p:pic>
      <p:sp>
        <p:nvSpPr>
          <p:cNvPr id="4" name="object 4"/>
          <p:cNvSpPr/>
          <p:nvPr/>
        </p:nvSpPr>
        <p:spPr>
          <a:xfrm>
            <a:off x="295307" y="2005375"/>
            <a:ext cx="207645" cy="6943725"/>
          </a:xfrm>
          <a:custGeom>
            <a:avLst/>
            <a:gdLst/>
            <a:ahLst/>
            <a:cxnLst/>
            <a:rect l="l" t="t" r="r" b="b"/>
            <a:pathLst>
              <a:path w="207645" h="6943725">
                <a:moveTo>
                  <a:pt x="207444" y="6943727"/>
                </a:moveTo>
                <a:lnTo>
                  <a:pt x="168840" y="6939280"/>
                </a:lnTo>
                <a:lnTo>
                  <a:pt x="122729" y="6922799"/>
                </a:lnTo>
                <a:lnTo>
                  <a:pt x="82053" y="6896938"/>
                </a:lnTo>
                <a:lnTo>
                  <a:pt x="48127" y="6863012"/>
                </a:lnTo>
                <a:lnTo>
                  <a:pt x="22266" y="6822336"/>
                </a:lnTo>
                <a:lnTo>
                  <a:pt x="5785" y="6776225"/>
                </a:lnTo>
                <a:lnTo>
                  <a:pt x="0" y="6725993"/>
                </a:lnTo>
                <a:lnTo>
                  <a:pt x="0" y="0"/>
                </a:lnTo>
              </a:path>
            </a:pathLst>
          </a:custGeom>
          <a:ln w="28574">
            <a:solidFill>
              <a:srgbClr val="000000"/>
            </a:solidFill>
          </a:ln>
        </p:spPr>
        <p:txBody>
          <a:bodyPr wrap="square" lIns="0" tIns="0" rIns="0" bIns="0" rtlCol="0"/>
          <a:lstStyle/>
          <a:p>
            <a:endParaRPr/>
          </a:p>
        </p:txBody>
      </p:sp>
      <p:sp>
        <p:nvSpPr>
          <p:cNvPr id="5" name="object 5"/>
          <p:cNvSpPr/>
          <p:nvPr/>
        </p:nvSpPr>
        <p:spPr>
          <a:xfrm>
            <a:off x="11773224" y="1808570"/>
            <a:ext cx="120650" cy="173990"/>
          </a:xfrm>
          <a:custGeom>
            <a:avLst/>
            <a:gdLst/>
            <a:ahLst/>
            <a:cxnLst/>
            <a:rect l="l" t="t" r="r" b="b"/>
            <a:pathLst>
              <a:path w="120650" h="173989">
                <a:moveTo>
                  <a:pt x="0" y="0"/>
                </a:moveTo>
                <a:lnTo>
                  <a:pt x="40675" y="25860"/>
                </a:lnTo>
                <a:lnTo>
                  <a:pt x="74601" y="59786"/>
                </a:lnTo>
                <a:lnTo>
                  <a:pt x="100462" y="100462"/>
                </a:lnTo>
                <a:lnTo>
                  <a:pt x="116943" y="146574"/>
                </a:lnTo>
                <a:lnTo>
                  <a:pt x="120085" y="173850"/>
                </a:lnTo>
              </a:path>
            </a:pathLst>
          </a:custGeom>
          <a:ln w="28574">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1683747" y="8749541"/>
            <a:ext cx="209561" cy="199592"/>
          </a:xfrm>
          <a:prstGeom prst="rect">
            <a:avLst/>
          </a:prstGeom>
        </p:spPr>
      </p:pic>
      <p:pic>
        <p:nvPicPr>
          <p:cNvPr id="7" name="object 7"/>
          <p:cNvPicPr/>
          <p:nvPr/>
        </p:nvPicPr>
        <p:blipFill>
          <a:blip r:embed="rId3" cstate="print"/>
          <a:stretch>
            <a:fillRect/>
          </a:stretch>
        </p:blipFill>
        <p:spPr>
          <a:xfrm>
            <a:off x="17269904" y="581661"/>
            <a:ext cx="132213" cy="132213"/>
          </a:xfrm>
          <a:prstGeom prst="rect">
            <a:avLst/>
          </a:prstGeom>
        </p:spPr>
      </p:pic>
      <p:pic>
        <p:nvPicPr>
          <p:cNvPr id="8" name="object 8"/>
          <p:cNvPicPr/>
          <p:nvPr/>
        </p:nvPicPr>
        <p:blipFill>
          <a:blip r:embed="rId4" cstate="print"/>
          <a:stretch>
            <a:fillRect/>
          </a:stretch>
        </p:blipFill>
        <p:spPr>
          <a:xfrm>
            <a:off x="6388918" y="8767313"/>
            <a:ext cx="230233" cy="196076"/>
          </a:xfrm>
          <a:prstGeom prst="rect">
            <a:avLst/>
          </a:prstGeom>
        </p:spPr>
      </p:pic>
      <p:pic>
        <p:nvPicPr>
          <p:cNvPr id="9" name="object 9"/>
          <p:cNvPicPr/>
          <p:nvPr/>
        </p:nvPicPr>
        <p:blipFill>
          <a:blip r:embed="rId5" cstate="print"/>
          <a:stretch>
            <a:fillRect/>
          </a:stretch>
        </p:blipFill>
        <p:spPr>
          <a:xfrm>
            <a:off x="17695820" y="581661"/>
            <a:ext cx="132213" cy="132213"/>
          </a:xfrm>
          <a:prstGeom prst="rect">
            <a:avLst/>
          </a:prstGeom>
        </p:spPr>
      </p:pic>
      <p:pic>
        <p:nvPicPr>
          <p:cNvPr id="10" name="object 10"/>
          <p:cNvPicPr/>
          <p:nvPr/>
        </p:nvPicPr>
        <p:blipFill>
          <a:blip r:embed="rId3" cstate="print"/>
          <a:stretch>
            <a:fillRect/>
          </a:stretch>
        </p:blipFill>
        <p:spPr>
          <a:xfrm>
            <a:off x="18121738" y="581661"/>
            <a:ext cx="132213" cy="132213"/>
          </a:xfrm>
          <a:prstGeom prst="rect">
            <a:avLst/>
          </a:prstGeom>
        </p:spPr>
      </p:pic>
      <p:sp>
        <p:nvSpPr>
          <p:cNvPr id="11" name="object 11"/>
          <p:cNvSpPr/>
          <p:nvPr/>
        </p:nvSpPr>
        <p:spPr>
          <a:xfrm>
            <a:off x="17269904" y="967183"/>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12" name="object 12"/>
          <p:cNvSpPr/>
          <p:nvPr/>
        </p:nvSpPr>
        <p:spPr>
          <a:xfrm>
            <a:off x="17695820" y="967183"/>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13" name="object 13"/>
          <p:cNvSpPr/>
          <p:nvPr/>
        </p:nvSpPr>
        <p:spPr>
          <a:xfrm>
            <a:off x="18121738" y="967183"/>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14" name="object 14"/>
          <p:cNvSpPr/>
          <p:nvPr/>
        </p:nvSpPr>
        <p:spPr>
          <a:xfrm>
            <a:off x="17269904" y="1352705"/>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15" name="object 15"/>
          <p:cNvSpPr/>
          <p:nvPr/>
        </p:nvSpPr>
        <p:spPr>
          <a:xfrm>
            <a:off x="17695820" y="1352705"/>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16" name="object 16"/>
          <p:cNvSpPr/>
          <p:nvPr/>
        </p:nvSpPr>
        <p:spPr>
          <a:xfrm>
            <a:off x="18121738" y="1352705"/>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17" name="object 17"/>
          <p:cNvSpPr/>
          <p:nvPr/>
        </p:nvSpPr>
        <p:spPr>
          <a:xfrm>
            <a:off x="17269904" y="173827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18" name="object 18"/>
          <p:cNvSpPr/>
          <p:nvPr/>
        </p:nvSpPr>
        <p:spPr>
          <a:xfrm>
            <a:off x="17695820" y="173827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19" name="object 19"/>
          <p:cNvSpPr/>
          <p:nvPr/>
        </p:nvSpPr>
        <p:spPr>
          <a:xfrm>
            <a:off x="18121738" y="173827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3"/>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20" name="object 20"/>
          <p:cNvSpPr/>
          <p:nvPr/>
        </p:nvSpPr>
        <p:spPr>
          <a:xfrm>
            <a:off x="17269904" y="2123796"/>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21" name="object 21"/>
          <p:cNvSpPr/>
          <p:nvPr/>
        </p:nvSpPr>
        <p:spPr>
          <a:xfrm>
            <a:off x="17695820" y="2123796"/>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22" name="object 22"/>
          <p:cNvSpPr/>
          <p:nvPr/>
        </p:nvSpPr>
        <p:spPr>
          <a:xfrm>
            <a:off x="18121738" y="2123796"/>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23" name="object 23"/>
          <p:cNvSpPr/>
          <p:nvPr/>
        </p:nvSpPr>
        <p:spPr>
          <a:xfrm>
            <a:off x="17269904" y="967183"/>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24" name="object 24"/>
          <p:cNvSpPr/>
          <p:nvPr/>
        </p:nvSpPr>
        <p:spPr>
          <a:xfrm>
            <a:off x="17695820" y="967183"/>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25" name="object 25"/>
          <p:cNvSpPr/>
          <p:nvPr/>
        </p:nvSpPr>
        <p:spPr>
          <a:xfrm>
            <a:off x="18121738" y="967183"/>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26" name="object 26"/>
          <p:cNvSpPr/>
          <p:nvPr/>
        </p:nvSpPr>
        <p:spPr>
          <a:xfrm>
            <a:off x="17269904" y="1352705"/>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27" name="object 27"/>
          <p:cNvSpPr/>
          <p:nvPr/>
        </p:nvSpPr>
        <p:spPr>
          <a:xfrm>
            <a:off x="17695820" y="1352705"/>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28" name="object 28"/>
          <p:cNvSpPr/>
          <p:nvPr/>
        </p:nvSpPr>
        <p:spPr>
          <a:xfrm>
            <a:off x="18121738" y="1352705"/>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29" name="object 29"/>
          <p:cNvSpPr/>
          <p:nvPr/>
        </p:nvSpPr>
        <p:spPr>
          <a:xfrm>
            <a:off x="17269904" y="173827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30" name="object 30"/>
          <p:cNvSpPr/>
          <p:nvPr/>
        </p:nvSpPr>
        <p:spPr>
          <a:xfrm>
            <a:off x="17695820" y="173827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31" name="object 31"/>
          <p:cNvSpPr/>
          <p:nvPr/>
        </p:nvSpPr>
        <p:spPr>
          <a:xfrm>
            <a:off x="18121738" y="173827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3"/>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32" name="object 32"/>
          <p:cNvSpPr/>
          <p:nvPr/>
        </p:nvSpPr>
        <p:spPr>
          <a:xfrm>
            <a:off x="17269904" y="2123796"/>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3" name="object 33"/>
          <p:cNvSpPr/>
          <p:nvPr/>
        </p:nvSpPr>
        <p:spPr>
          <a:xfrm>
            <a:off x="17695820" y="2123796"/>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4" name="object 34"/>
          <p:cNvSpPr/>
          <p:nvPr/>
        </p:nvSpPr>
        <p:spPr>
          <a:xfrm>
            <a:off x="18121738" y="2123796"/>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35" name="object 35"/>
          <p:cNvSpPr/>
          <p:nvPr/>
        </p:nvSpPr>
        <p:spPr>
          <a:xfrm>
            <a:off x="17269904" y="250936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6" name="object 36"/>
          <p:cNvSpPr/>
          <p:nvPr/>
        </p:nvSpPr>
        <p:spPr>
          <a:xfrm>
            <a:off x="17695820" y="250936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7" name="object 37"/>
          <p:cNvSpPr/>
          <p:nvPr/>
        </p:nvSpPr>
        <p:spPr>
          <a:xfrm>
            <a:off x="18121738" y="250936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38" name="object 38"/>
          <p:cNvSpPr/>
          <p:nvPr/>
        </p:nvSpPr>
        <p:spPr>
          <a:xfrm>
            <a:off x="17269904" y="1352705"/>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39" name="object 39"/>
          <p:cNvSpPr/>
          <p:nvPr/>
        </p:nvSpPr>
        <p:spPr>
          <a:xfrm>
            <a:off x="17695820" y="1352705"/>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9"/>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0" name="object 40"/>
          <p:cNvSpPr/>
          <p:nvPr/>
        </p:nvSpPr>
        <p:spPr>
          <a:xfrm>
            <a:off x="18121738" y="1352705"/>
            <a:ext cx="132715" cy="132715"/>
          </a:xfrm>
          <a:custGeom>
            <a:avLst/>
            <a:gdLst/>
            <a:ahLst/>
            <a:cxnLst/>
            <a:rect l="l" t="t" r="r" b="b"/>
            <a:pathLst>
              <a:path w="132715" h="132715">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9"/>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41" name="object 41"/>
          <p:cNvSpPr/>
          <p:nvPr/>
        </p:nvSpPr>
        <p:spPr>
          <a:xfrm>
            <a:off x="17269904" y="173827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42" name="object 42"/>
          <p:cNvSpPr/>
          <p:nvPr/>
        </p:nvSpPr>
        <p:spPr>
          <a:xfrm>
            <a:off x="17695820" y="173827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43" name="object 43"/>
          <p:cNvSpPr/>
          <p:nvPr/>
        </p:nvSpPr>
        <p:spPr>
          <a:xfrm>
            <a:off x="18121738" y="173827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3"/>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44" name="object 44"/>
          <p:cNvSpPr/>
          <p:nvPr/>
        </p:nvSpPr>
        <p:spPr>
          <a:xfrm>
            <a:off x="17269904" y="2123796"/>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5" name="object 45"/>
          <p:cNvSpPr/>
          <p:nvPr/>
        </p:nvSpPr>
        <p:spPr>
          <a:xfrm>
            <a:off x="17695820" y="2123796"/>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6" name="object 46"/>
          <p:cNvSpPr/>
          <p:nvPr/>
        </p:nvSpPr>
        <p:spPr>
          <a:xfrm>
            <a:off x="18121738" y="2123796"/>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47" name="object 47"/>
          <p:cNvSpPr/>
          <p:nvPr/>
        </p:nvSpPr>
        <p:spPr>
          <a:xfrm>
            <a:off x="17269904" y="250936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8" name="object 48"/>
          <p:cNvSpPr/>
          <p:nvPr/>
        </p:nvSpPr>
        <p:spPr>
          <a:xfrm>
            <a:off x="17695820" y="250936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49" name="object 49"/>
          <p:cNvSpPr/>
          <p:nvPr/>
        </p:nvSpPr>
        <p:spPr>
          <a:xfrm>
            <a:off x="18121738" y="250936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50" name="object 50"/>
          <p:cNvSpPr/>
          <p:nvPr/>
        </p:nvSpPr>
        <p:spPr>
          <a:xfrm>
            <a:off x="17269904" y="173827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51" name="object 51"/>
          <p:cNvSpPr/>
          <p:nvPr/>
        </p:nvSpPr>
        <p:spPr>
          <a:xfrm>
            <a:off x="17695820" y="173827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3"/>
                </a:lnTo>
                <a:lnTo>
                  <a:pt x="87394" y="128842"/>
                </a:lnTo>
                <a:lnTo>
                  <a:pt x="70447" y="132213"/>
                </a:lnTo>
                <a:close/>
              </a:path>
            </a:pathLst>
          </a:custGeom>
          <a:solidFill>
            <a:srgbClr val="00BE62"/>
          </a:solidFill>
        </p:spPr>
        <p:txBody>
          <a:bodyPr wrap="square" lIns="0" tIns="0" rIns="0" bIns="0" rtlCol="0"/>
          <a:lstStyle/>
          <a:p>
            <a:endParaRPr/>
          </a:p>
        </p:txBody>
      </p:sp>
      <p:sp>
        <p:nvSpPr>
          <p:cNvPr id="52" name="object 52"/>
          <p:cNvSpPr/>
          <p:nvPr/>
        </p:nvSpPr>
        <p:spPr>
          <a:xfrm>
            <a:off x="18121738" y="1738274"/>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3"/>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53" name="object 53"/>
          <p:cNvSpPr/>
          <p:nvPr/>
        </p:nvSpPr>
        <p:spPr>
          <a:xfrm>
            <a:off x="17269904" y="2123796"/>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54" name="object 54"/>
          <p:cNvSpPr/>
          <p:nvPr/>
        </p:nvSpPr>
        <p:spPr>
          <a:xfrm>
            <a:off x="17695820" y="2123796"/>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55" name="object 55"/>
          <p:cNvSpPr/>
          <p:nvPr/>
        </p:nvSpPr>
        <p:spPr>
          <a:xfrm>
            <a:off x="18121738" y="2123796"/>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56" name="object 56"/>
          <p:cNvSpPr/>
          <p:nvPr/>
        </p:nvSpPr>
        <p:spPr>
          <a:xfrm>
            <a:off x="17269904" y="250936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57" name="object 57"/>
          <p:cNvSpPr/>
          <p:nvPr/>
        </p:nvSpPr>
        <p:spPr>
          <a:xfrm>
            <a:off x="17695820" y="250936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3" y="13552"/>
                </a:lnTo>
                <a:lnTo>
                  <a:pt x="128842" y="44818"/>
                </a:lnTo>
                <a:lnTo>
                  <a:pt x="132213" y="66106"/>
                </a:lnTo>
                <a:lnTo>
                  <a:pt x="132213" y="70447"/>
                </a:lnTo>
                <a:lnTo>
                  <a:pt x="118661" y="106442"/>
                </a:lnTo>
                <a:lnTo>
                  <a:pt x="87394" y="128842"/>
                </a:lnTo>
                <a:lnTo>
                  <a:pt x="70447" y="132213"/>
                </a:lnTo>
                <a:close/>
              </a:path>
            </a:pathLst>
          </a:custGeom>
          <a:solidFill>
            <a:srgbClr val="00BE62"/>
          </a:solidFill>
        </p:spPr>
        <p:txBody>
          <a:bodyPr wrap="square" lIns="0" tIns="0" rIns="0" bIns="0" rtlCol="0"/>
          <a:lstStyle/>
          <a:p>
            <a:endParaRPr/>
          </a:p>
        </p:txBody>
      </p:sp>
      <p:sp>
        <p:nvSpPr>
          <p:cNvPr id="58" name="object 58"/>
          <p:cNvSpPr/>
          <p:nvPr/>
        </p:nvSpPr>
        <p:spPr>
          <a:xfrm>
            <a:off x="18121738" y="2509365"/>
            <a:ext cx="132715" cy="132715"/>
          </a:xfrm>
          <a:custGeom>
            <a:avLst/>
            <a:gdLst/>
            <a:ahLst/>
            <a:cxnLst/>
            <a:rect l="l" t="t" r="r" b="b"/>
            <a:pathLst>
              <a:path w="132715" h="132714">
                <a:moveTo>
                  <a:pt x="70447" y="132213"/>
                </a:moveTo>
                <a:lnTo>
                  <a:pt x="61766" y="132213"/>
                </a:lnTo>
                <a:lnTo>
                  <a:pt x="57467" y="131790"/>
                </a:lnTo>
                <a:lnTo>
                  <a:pt x="22431" y="115920"/>
                </a:lnTo>
                <a:lnTo>
                  <a:pt x="2117" y="83260"/>
                </a:lnTo>
                <a:lnTo>
                  <a:pt x="0" y="70447"/>
                </a:lnTo>
                <a:lnTo>
                  <a:pt x="0" y="61766"/>
                </a:lnTo>
                <a:lnTo>
                  <a:pt x="13552" y="25770"/>
                </a:lnTo>
                <a:lnTo>
                  <a:pt x="44819" y="3370"/>
                </a:lnTo>
                <a:lnTo>
                  <a:pt x="61766" y="0"/>
                </a:lnTo>
                <a:lnTo>
                  <a:pt x="70447" y="0"/>
                </a:lnTo>
                <a:lnTo>
                  <a:pt x="106442" y="13552"/>
                </a:lnTo>
                <a:lnTo>
                  <a:pt x="128842" y="44818"/>
                </a:lnTo>
                <a:lnTo>
                  <a:pt x="132213" y="61766"/>
                </a:lnTo>
                <a:lnTo>
                  <a:pt x="132213" y="66106"/>
                </a:lnTo>
                <a:lnTo>
                  <a:pt x="132213" y="70447"/>
                </a:lnTo>
                <a:lnTo>
                  <a:pt x="118661" y="106442"/>
                </a:lnTo>
                <a:lnTo>
                  <a:pt x="87394" y="128842"/>
                </a:lnTo>
                <a:lnTo>
                  <a:pt x="74746" y="131790"/>
                </a:lnTo>
                <a:lnTo>
                  <a:pt x="70447" y="132213"/>
                </a:lnTo>
                <a:close/>
              </a:path>
            </a:pathLst>
          </a:custGeom>
          <a:solidFill>
            <a:srgbClr val="00BE62"/>
          </a:solidFill>
        </p:spPr>
        <p:txBody>
          <a:bodyPr wrap="square" lIns="0" tIns="0" rIns="0" bIns="0" rtlCol="0"/>
          <a:lstStyle/>
          <a:p>
            <a:endParaRPr/>
          </a:p>
        </p:txBody>
      </p:sp>
      <p:sp>
        <p:nvSpPr>
          <p:cNvPr id="59" name="object 59"/>
          <p:cNvSpPr/>
          <p:nvPr/>
        </p:nvSpPr>
        <p:spPr>
          <a:xfrm>
            <a:off x="17875335" y="1808570"/>
            <a:ext cx="120650" cy="173990"/>
          </a:xfrm>
          <a:custGeom>
            <a:avLst/>
            <a:gdLst/>
            <a:ahLst/>
            <a:cxnLst/>
            <a:rect l="l" t="t" r="r" b="b"/>
            <a:pathLst>
              <a:path w="120650" h="173989">
                <a:moveTo>
                  <a:pt x="0" y="0"/>
                </a:moveTo>
                <a:lnTo>
                  <a:pt x="40675" y="25860"/>
                </a:lnTo>
                <a:lnTo>
                  <a:pt x="74601" y="59786"/>
                </a:lnTo>
                <a:lnTo>
                  <a:pt x="100462" y="100462"/>
                </a:lnTo>
                <a:lnTo>
                  <a:pt x="116943" y="146574"/>
                </a:lnTo>
                <a:lnTo>
                  <a:pt x="120086" y="173858"/>
                </a:lnTo>
              </a:path>
            </a:pathLst>
          </a:custGeom>
          <a:ln w="28574">
            <a:solidFill>
              <a:srgbClr val="000000"/>
            </a:solidFill>
          </a:ln>
        </p:spPr>
        <p:txBody>
          <a:bodyPr wrap="square" lIns="0" tIns="0" rIns="0" bIns="0" rtlCol="0"/>
          <a:lstStyle/>
          <a:p>
            <a:endParaRPr/>
          </a:p>
        </p:txBody>
      </p:sp>
      <p:pic>
        <p:nvPicPr>
          <p:cNvPr id="60" name="object 60"/>
          <p:cNvPicPr/>
          <p:nvPr/>
        </p:nvPicPr>
        <p:blipFill>
          <a:blip r:embed="rId2" cstate="print"/>
          <a:stretch>
            <a:fillRect/>
          </a:stretch>
        </p:blipFill>
        <p:spPr>
          <a:xfrm>
            <a:off x="17785857" y="8749533"/>
            <a:ext cx="209562" cy="199600"/>
          </a:xfrm>
          <a:prstGeom prst="rect">
            <a:avLst/>
          </a:prstGeom>
        </p:spPr>
      </p:pic>
      <p:sp>
        <p:nvSpPr>
          <p:cNvPr id="61" name="object 61"/>
          <p:cNvSpPr/>
          <p:nvPr/>
        </p:nvSpPr>
        <p:spPr>
          <a:xfrm>
            <a:off x="12521797" y="8827712"/>
            <a:ext cx="185420" cy="121920"/>
          </a:xfrm>
          <a:custGeom>
            <a:avLst/>
            <a:gdLst/>
            <a:ahLst/>
            <a:cxnLst/>
            <a:rect l="l" t="t" r="r" b="b"/>
            <a:pathLst>
              <a:path w="185420" h="121920">
                <a:moveTo>
                  <a:pt x="185177" y="121390"/>
                </a:moveTo>
                <a:lnTo>
                  <a:pt x="146574" y="116944"/>
                </a:lnTo>
                <a:lnTo>
                  <a:pt x="100462" y="100463"/>
                </a:lnTo>
                <a:lnTo>
                  <a:pt x="59786" y="74601"/>
                </a:lnTo>
                <a:lnTo>
                  <a:pt x="25860" y="40675"/>
                </a:lnTo>
              </a:path>
              <a:path w="185420" h="121920">
                <a:moveTo>
                  <a:pt x="20140" y="31678"/>
                </a:moveTo>
                <a:lnTo>
                  <a:pt x="0" y="0"/>
                </a:lnTo>
              </a:path>
            </a:pathLst>
          </a:custGeom>
          <a:ln w="28574">
            <a:solidFill>
              <a:srgbClr val="000000"/>
            </a:solidFill>
          </a:ln>
        </p:spPr>
        <p:txBody>
          <a:bodyPr wrap="square" lIns="0" tIns="0" rIns="0" bIns="0" rtlCol="0"/>
          <a:lstStyle/>
          <a:p>
            <a:endParaRPr/>
          </a:p>
        </p:txBody>
      </p:sp>
      <p:pic>
        <p:nvPicPr>
          <p:cNvPr id="62" name="object 62"/>
          <p:cNvPicPr/>
          <p:nvPr/>
        </p:nvPicPr>
        <p:blipFill>
          <a:blip r:embed="rId6" cstate="print"/>
          <a:stretch>
            <a:fillRect/>
          </a:stretch>
        </p:blipFill>
        <p:spPr>
          <a:xfrm>
            <a:off x="12912742" y="2087835"/>
            <a:ext cx="2847974" cy="1895474"/>
          </a:xfrm>
          <a:prstGeom prst="rect">
            <a:avLst/>
          </a:prstGeom>
        </p:spPr>
      </p:pic>
      <p:pic>
        <p:nvPicPr>
          <p:cNvPr id="63" name="object 63"/>
          <p:cNvPicPr/>
          <p:nvPr/>
        </p:nvPicPr>
        <p:blipFill>
          <a:blip r:embed="rId7" cstate="print"/>
          <a:stretch>
            <a:fillRect/>
          </a:stretch>
        </p:blipFill>
        <p:spPr>
          <a:xfrm>
            <a:off x="6668549" y="2100146"/>
            <a:ext cx="2847974" cy="1895474"/>
          </a:xfrm>
          <a:prstGeom prst="rect">
            <a:avLst/>
          </a:prstGeom>
        </p:spPr>
      </p:pic>
      <p:pic>
        <p:nvPicPr>
          <p:cNvPr id="64" name="object 64"/>
          <p:cNvPicPr/>
          <p:nvPr/>
        </p:nvPicPr>
        <p:blipFill>
          <a:blip r:embed="rId8" cstate="print"/>
          <a:stretch>
            <a:fillRect/>
          </a:stretch>
        </p:blipFill>
        <p:spPr>
          <a:xfrm>
            <a:off x="525063" y="2087835"/>
            <a:ext cx="2846784" cy="1895474"/>
          </a:xfrm>
          <a:prstGeom prst="rect">
            <a:avLst/>
          </a:prstGeom>
        </p:spPr>
      </p:pic>
      <p:sp>
        <p:nvSpPr>
          <p:cNvPr id="65" name="object 65"/>
          <p:cNvSpPr txBox="1">
            <a:spLocks noGrp="1"/>
          </p:cNvSpPr>
          <p:nvPr>
            <p:ph type="title"/>
          </p:nvPr>
        </p:nvSpPr>
        <p:spPr>
          <a:xfrm>
            <a:off x="6514624" y="539750"/>
            <a:ext cx="5060950" cy="939800"/>
          </a:xfrm>
          <a:prstGeom prst="rect">
            <a:avLst/>
          </a:prstGeom>
        </p:spPr>
        <p:txBody>
          <a:bodyPr vert="horz" wrap="square" lIns="0" tIns="12700" rIns="0" bIns="0" rtlCol="0">
            <a:spAutoFit/>
          </a:bodyPr>
          <a:lstStyle/>
          <a:p>
            <a:pPr marL="12700">
              <a:lnSpc>
                <a:spcPct val="100000"/>
              </a:lnSpc>
              <a:spcBef>
                <a:spcPts val="100"/>
              </a:spcBef>
            </a:pPr>
            <a:r>
              <a:rPr spc="280" dirty="0">
                <a:solidFill>
                  <a:srgbClr val="000000"/>
                </a:solidFill>
              </a:rPr>
              <a:t>User</a:t>
            </a:r>
            <a:r>
              <a:rPr spc="-320" dirty="0">
                <a:solidFill>
                  <a:srgbClr val="000000"/>
                </a:solidFill>
              </a:rPr>
              <a:t> </a:t>
            </a:r>
            <a:r>
              <a:rPr spc="290" dirty="0"/>
              <a:t>Persona</a:t>
            </a:r>
          </a:p>
        </p:txBody>
      </p:sp>
      <p:sp>
        <p:nvSpPr>
          <p:cNvPr id="66" name="object 66"/>
          <p:cNvSpPr txBox="1"/>
          <p:nvPr/>
        </p:nvSpPr>
        <p:spPr>
          <a:xfrm>
            <a:off x="687195" y="4132328"/>
            <a:ext cx="4992370" cy="1348959"/>
          </a:xfrm>
          <a:prstGeom prst="rect">
            <a:avLst/>
          </a:prstGeom>
        </p:spPr>
        <p:txBody>
          <a:bodyPr vert="horz" wrap="square" lIns="0" tIns="125730" rIns="0" bIns="0" rtlCol="0">
            <a:spAutoFit/>
          </a:bodyPr>
          <a:lstStyle/>
          <a:p>
            <a:pPr marL="12700">
              <a:lnSpc>
                <a:spcPct val="100000"/>
              </a:lnSpc>
              <a:spcBef>
                <a:spcPts val="990"/>
              </a:spcBef>
            </a:pPr>
            <a:r>
              <a:rPr sz="2500" b="1" dirty="0">
                <a:latin typeface="Roboto"/>
                <a:cs typeface="Roboto"/>
              </a:rPr>
              <a:t>Goals</a:t>
            </a:r>
            <a:endParaRPr sz="2500" dirty="0">
              <a:latin typeface="Roboto"/>
              <a:cs typeface="Roboto"/>
            </a:endParaRPr>
          </a:p>
          <a:p>
            <a:pPr marL="82550" marR="5080">
              <a:lnSpc>
                <a:spcPct val="116500"/>
              </a:lnSpc>
              <a:spcBef>
                <a:spcPts val="350"/>
              </a:spcBef>
              <a:tabLst>
                <a:tab pos="2967355" algn="l"/>
              </a:tabLst>
            </a:pPr>
            <a:r>
              <a:rPr lang="en-US" sz="2200" spc="-5" dirty="0">
                <a:latin typeface="Roboto"/>
                <a:cs typeface="Roboto"/>
              </a:rPr>
              <a:t>P</a:t>
            </a:r>
            <a:r>
              <a:rPr lang="en-US" sz="2200" spc="-15" dirty="0" smtClean="0">
                <a:latin typeface="Roboto"/>
                <a:cs typeface="Roboto"/>
              </a:rPr>
              <a:t>romote Home Cooked Meals </a:t>
            </a:r>
            <a:endParaRPr sz="2200" dirty="0">
              <a:latin typeface="Roboto"/>
              <a:cs typeface="Roboto"/>
            </a:endParaRPr>
          </a:p>
          <a:p>
            <a:pPr marL="82550">
              <a:lnSpc>
                <a:spcPct val="100000"/>
              </a:lnSpc>
              <a:spcBef>
                <a:spcPts val="434"/>
              </a:spcBef>
            </a:pPr>
            <a:r>
              <a:rPr lang="en-US" sz="2200" spc="-5" dirty="0" smtClean="0">
                <a:latin typeface="Roboto"/>
                <a:cs typeface="Roboto"/>
              </a:rPr>
              <a:t>Gyming and live a healthy lifestyle</a:t>
            </a:r>
            <a:endParaRPr sz="2200" dirty="0">
              <a:latin typeface="Roboto"/>
              <a:cs typeface="Roboto"/>
            </a:endParaRPr>
          </a:p>
        </p:txBody>
      </p:sp>
      <p:pic>
        <p:nvPicPr>
          <p:cNvPr id="67" name="object 67"/>
          <p:cNvPicPr/>
          <p:nvPr/>
        </p:nvPicPr>
        <p:blipFill>
          <a:blip r:embed="rId9" cstate="print"/>
          <a:stretch>
            <a:fillRect/>
          </a:stretch>
        </p:blipFill>
        <p:spPr>
          <a:xfrm>
            <a:off x="542923" y="4894706"/>
            <a:ext cx="85725" cy="85724"/>
          </a:xfrm>
          <a:prstGeom prst="rect">
            <a:avLst/>
          </a:prstGeom>
        </p:spPr>
      </p:pic>
      <p:pic>
        <p:nvPicPr>
          <p:cNvPr id="68" name="object 68"/>
          <p:cNvPicPr/>
          <p:nvPr/>
        </p:nvPicPr>
        <p:blipFill>
          <a:blip r:embed="rId9" cstate="print"/>
          <a:stretch>
            <a:fillRect/>
          </a:stretch>
        </p:blipFill>
        <p:spPr>
          <a:xfrm>
            <a:off x="542923" y="5675756"/>
            <a:ext cx="85725" cy="85724"/>
          </a:xfrm>
          <a:prstGeom prst="rect">
            <a:avLst/>
          </a:prstGeom>
        </p:spPr>
      </p:pic>
      <p:pic>
        <p:nvPicPr>
          <p:cNvPr id="69" name="object 69"/>
          <p:cNvPicPr/>
          <p:nvPr/>
        </p:nvPicPr>
        <p:blipFill>
          <a:blip r:embed="rId9" cstate="print"/>
          <a:stretch>
            <a:fillRect/>
          </a:stretch>
        </p:blipFill>
        <p:spPr>
          <a:xfrm>
            <a:off x="6645034" y="4894706"/>
            <a:ext cx="85725" cy="85724"/>
          </a:xfrm>
          <a:prstGeom prst="rect">
            <a:avLst/>
          </a:prstGeom>
        </p:spPr>
      </p:pic>
      <p:pic>
        <p:nvPicPr>
          <p:cNvPr id="70" name="object 70"/>
          <p:cNvPicPr/>
          <p:nvPr/>
        </p:nvPicPr>
        <p:blipFill>
          <a:blip r:embed="rId9" cstate="print"/>
          <a:stretch>
            <a:fillRect/>
          </a:stretch>
        </p:blipFill>
        <p:spPr>
          <a:xfrm>
            <a:off x="6645034" y="5675756"/>
            <a:ext cx="85725" cy="85724"/>
          </a:xfrm>
          <a:prstGeom prst="rect">
            <a:avLst/>
          </a:prstGeom>
        </p:spPr>
      </p:pic>
      <p:sp>
        <p:nvSpPr>
          <p:cNvPr id="71" name="object 71"/>
          <p:cNvSpPr txBox="1"/>
          <p:nvPr/>
        </p:nvSpPr>
        <p:spPr>
          <a:xfrm>
            <a:off x="6655849" y="4132328"/>
            <a:ext cx="4864735" cy="2118400"/>
          </a:xfrm>
          <a:prstGeom prst="rect">
            <a:avLst/>
          </a:prstGeom>
        </p:spPr>
        <p:txBody>
          <a:bodyPr vert="horz" wrap="square" lIns="0" tIns="125730" rIns="0" bIns="0" rtlCol="0">
            <a:spAutoFit/>
          </a:bodyPr>
          <a:lstStyle/>
          <a:p>
            <a:pPr marL="12700">
              <a:lnSpc>
                <a:spcPct val="100000"/>
              </a:lnSpc>
              <a:spcBef>
                <a:spcPts val="990"/>
              </a:spcBef>
            </a:pPr>
            <a:r>
              <a:rPr sz="2500" b="1" dirty="0">
                <a:latin typeface="Roboto"/>
                <a:cs typeface="Roboto"/>
              </a:rPr>
              <a:t>Goals</a:t>
            </a:r>
            <a:endParaRPr sz="2500" dirty="0">
              <a:latin typeface="Roboto"/>
              <a:cs typeface="Roboto"/>
            </a:endParaRPr>
          </a:p>
          <a:p>
            <a:pPr marL="215900" marR="5080">
              <a:lnSpc>
                <a:spcPct val="116500"/>
              </a:lnSpc>
              <a:spcBef>
                <a:spcPts val="350"/>
              </a:spcBef>
            </a:pPr>
            <a:r>
              <a:rPr sz="2200" spc="-5" dirty="0">
                <a:latin typeface="Roboto"/>
                <a:cs typeface="Roboto"/>
              </a:rPr>
              <a:t>To</a:t>
            </a:r>
            <a:r>
              <a:rPr sz="2200" spc="-10" dirty="0">
                <a:latin typeface="Roboto"/>
                <a:cs typeface="Roboto"/>
              </a:rPr>
              <a:t> </a:t>
            </a:r>
            <a:r>
              <a:rPr lang="en-US" sz="2200" spc="-20" dirty="0" smtClean="0">
                <a:latin typeface="Roboto"/>
                <a:cs typeface="Roboto"/>
              </a:rPr>
              <a:t>switch to healthy food habits</a:t>
            </a:r>
            <a:r>
              <a:rPr sz="2200" spc="-10" dirty="0" smtClean="0">
                <a:latin typeface="Roboto"/>
                <a:cs typeface="Roboto"/>
              </a:rPr>
              <a:t>.</a:t>
            </a:r>
            <a:endParaRPr sz="2200" dirty="0">
              <a:latin typeface="Roboto"/>
              <a:cs typeface="Roboto"/>
            </a:endParaRPr>
          </a:p>
          <a:p>
            <a:pPr marL="215900">
              <a:lnSpc>
                <a:spcPct val="100000"/>
              </a:lnSpc>
              <a:spcBef>
                <a:spcPts val="434"/>
              </a:spcBef>
            </a:pPr>
            <a:r>
              <a:rPr lang="en-US" sz="2400" spc="-5" dirty="0" smtClean="0">
                <a:latin typeface="Roboto"/>
                <a:cs typeface="Roboto"/>
              </a:rPr>
              <a:t>Looking for healthy meal plan subscription which he can share with his coworkers</a:t>
            </a:r>
            <a:endParaRPr sz="2400" dirty="0">
              <a:latin typeface="Roboto"/>
              <a:cs typeface="Roboto"/>
            </a:endParaRPr>
          </a:p>
        </p:txBody>
      </p:sp>
      <p:pic>
        <p:nvPicPr>
          <p:cNvPr id="72" name="object 72"/>
          <p:cNvPicPr/>
          <p:nvPr/>
        </p:nvPicPr>
        <p:blipFill>
          <a:blip r:embed="rId9" cstate="print"/>
          <a:stretch>
            <a:fillRect/>
          </a:stretch>
        </p:blipFill>
        <p:spPr>
          <a:xfrm>
            <a:off x="12756670" y="4939789"/>
            <a:ext cx="85725" cy="85724"/>
          </a:xfrm>
          <a:prstGeom prst="rect">
            <a:avLst/>
          </a:prstGeom>
        </p:spPr>
      </p:pic>
      <p:pic>
        <p:nvPicPr>
          <p:cNvPr id="73" name="object 73"/>
          <p:cNvPicPr/>
          <p:nvPr/>
        </p:nvPicPr>
        <p:blipFill>
          <a:blip r:embed="rId9" cstate="print"/>
          <a:stretch>
            <a:fillRect/>
          </a:stretch>
        </p:blipFill>
        <p:spPr>
          <a:xfrm>
            <a:off x="12756670" y="5739889"/>
            <a:ext cx="85725" cy="85724"/>
          </a:xfrm>
          <a:prstGeom prst="rect">
            <a:avLst/>
          </a:prstGeom>
        </p:spPr>
      </p:pic>
      <p:sp>
        <p:nvSpPr>
          <p:cNvPr id="74" name="object 74"/>
          <p:cNvSpPr txBox="1"/>
          <p:nvPr/>
        </p:nvSpPr>
        <p:spPr>
          <a:xfrm>
            <a:off x="12715395" y="4091654"/>
            <a:ext cx="4748530" cy="2208682"/>
          </a:xfrm>
          <a:prstGeom prst="rect">
            <a:avLst/>
          </a:prstGeom>
        </p:spPr>
        <p:txBody>
          <a:bodyPr vert="horz" wrap="square" lIns="0" tIns="166370" rIns="0" bIns="0" rtlCol="0">
            <a:spAutoFit/>
          </a:bodyPr>
          <a:lstStyle/>
          <a:p>
            <a:pPr marL="12700">
              <a:lnSpc>
                <a:spcPct val="100000"/>
              </a:lnSpc>
              <a:spcBef>
                <a:spcPts val="1310"/>
              </a:spcBef>
            </a:pPr>
            <a:r>
              <a:rPr sz="2500" b="1" dirty="0">
                <a:latin typeface="Roboto"/>
                <a:cs typeface="Roboto"/>
              </a:rPr>
              <a:t>Goals</a:t>
            </a:r>
            <a:endParaRPr sz="2500" dirty="0">
              <a:latin typeface="Roboto"/>
              <a:cs typeface="Roboto"/>
            </a:endParaRPr>
          </a:p>
          <a:p>
            <a:pPr marL="280035" marR="511809">
              <a:lnSpc>
                <a:spcPct val="114100"/>
              </a:lnSpc>
              <a:spcBef>
                <a:spcPts val="730"/>
              </a:spcBef>
            </a:pPr>
            <a:r>
              <a:rPr sz="2300" spc="-5" dirty="0" smtClean="0">
                <a:latin typeface="Roboto"/>
                <a:cs typeface="Roboto"/>
              </a:rPr>
              <a:t>To</a:t>
            </a:r>
            <a:r>
              <a:rPr lang="en-US" sz="2300" spc="-15" dirty="0" smtClean="0">
                <a:latin typeface="Roboto"/>
                <a:cs typeface="Roboto"/>
              </a:rPr>
              <a:t> subscribe to some </a:t>
            </a:r>
            <a:r>
              <a:rPr lang="en-US" sz="2300" spc="-15" dirty="0" err="1" smtClean="0">
                <a:latin typeface="Roboto"/>
                <a:cs typeface="Roboto"/>
              </a:rPr>
              <a:t>mealplans</a:t>
            </a:r>
            <a:r>
              <a:rPr lang="en-US" sz="2300" spc="-15" dirty="0" smtClean="0">
                <a:latin typeface="Roboto"/>
                <a:cs typeface="Roboto"/>
              </a:rPr>
              <a:t> </a:t>
            </a:r>
            <a:endParaRPr sz="2300" dirty="0">
              <a:latin typeface="Roboto"/>
              <a:cs typeface="Roboto"/>
            </a:endParaRPr>
          </a:p>
          <a:p>
            <a:pPr marL="280035">
              <a:lnSpc>
                <a:spcPct val="100000"/>
              </a:lnSpc>
              <a:spcBef>
                <a:spcPts val="390"/>
              </a:spcBef>
            </a:pPr>
            <a:r>
              <a:rPr lang="en-US" sz="2300" spc="-5" dirty="0" smtClean="0">
                <a:latin typeface="Roboto"/>
                <a:cs typeface="Roboto"/>
              </a:rPr>
              <a:t>Switched to Healthy Lunch Options</a:t>
            </a:r>
            <a:endParaRPr sz="2300" dirty="0">
              <a:latin typeface="Roboto"/>
              <a:cs typeface="Roboto"/>
            </a:endParaRPr>
          </a:p>
        </p:txBody>
      </p:sp>
      <p:pic>
        <p:nvPicPr>
          <p:cNvPr id="75" name="object 75"/>
          <p:cNvPicPr/>
          <p:nvPr/>
        </p:nvPicPr>
        <p:blipFill>
          <a:blip r:embed="rId9" cstate="print"/>
          <a:stretch>
            <a:fillRect/>
          </a:stretch>
        </p:blipFill>
        <p:spPr>
          <a:xfrm>
            <a:off x="542923" y="7111055"/>
            <a:ext cx="85725" cy="85724"/>
          </a:xfrm>
          <a:prstGeom prst="rect">
            <a:avLst/>
          </a:prstGeom>
        </p:spPr>
      </p:pic>
      <p:pic>
        <p:nvPicPr>
          <p:cNvPr id="76" name="object 76"/>
          <p:cNvPicPr/>
          <p:nvPr/>
        </p:nvPicPr>
        <p:blipFill>
          <a:blip r:embed="rId9" cstate="print"/>
          <a:stretch>
            <a:fillRect/>
          </a:stretch>
        </p:blipFill>
        <p:spPr>
          <a:xfrm>
            <a:off x="531919" y="7478406"/>
            <a:ext cx="85725" cy="85724"/>
          </a:xfrm>
          <a:prstGeom prst="rect">
            <a:avLst/>
          </a:prstGeom>
        </p:spPr>
      </p:pic>
      <p:sp>
        <p:nvSpPr>
          <p:cNvPr id="77" name="object 77"/>
          <p:cNvSpPr txBox="1"/>
          <p:nvPr/>
        </p:nvSpPr>
        <p:spPr>
          <a:xfrm>
            <a:off x="523265" y="6309381"/>
            <a:ext cx="5186045" cy="1884362"/>
          </a:xfrm>
          <a:prstGeom prst="rect">
            <a:avLst/>
          </a:prstGeom>
        </p:spPr>
        <p:txBody>
          <a:bodyPr vert="horz" wrap="square" lIns="0" tIns="231775" rIns="0" bIns="0" rtlCol="0">
            <a:spAutoFit/>
          </a:bodyPr>
          <a:lstStyle/>
          <a:p>
            <a:pPr marL="12700">
              <a:lnSpc>
                <a:spcPct val="100000"/>
              </a:lnSpc>
              <a:spcBef>
                <a:spcPts val="1825"/>
              </a:spcBef>
            </a:pPr>
            <a:r>
              <a:rPr sz="2500" b="1" spc="-5" dirty="0">
                <a:latin typeface="Roboto"/>
                <a:cs typeface="Roboto"/>
              </a:rPr>
              <a:t>Pain</a:t>
            </a:r>
            <a:r>
              <a:rPr sz="2500" b="1" spc="-35" dirty="0">
                <a:latin typeface="Roboto"/>
                <a:cs typeface="Roboto"/>
              </a:rPr>
              <a:t> </a:t>
            </a:r>
            <a:r>
              <a:rPr sz="2500" b="1" spc="-10" dirty="0">
                <a:latin typeface="Roboto"/>
                <a:cs typeface="Roboto"/>
              </a:rPr>
              <a:t>Points</a:t>
            </a:r>
            <a:endParaRPr sz="2500" dirty="0">
              <a:latin typeface="Roboto"/>
              <a:cs typeface="Roboto"/>
            </a:endParaRPr>
          </a:p>
          <a:p>
            <a:pPr marL="258445" marR="5080">
              <a:lnSpc>
                <a:spcPct val="116500"/>
              </a:lnSpc>
              <a:spcBef>
                <a:spcPts val="1080"/>
              </a:spcBef>
            </a:pPr>
            <a:r>
              <a:rPr sz="2200" spc="-25" dirty="0">
                <a:latin typeface="Roboto"/>
                <a:cs typeface="Roboto"/>
              </a:rPr>
              <a:t>She</a:t>
            </a:r>
            <a:r>
              <a:rPr sz="2200" spc="-10" dirty="0">
                <a:latin typeface="Roboto"/>
                <a:cs typeface="Roboto"/>
              </a:rPr>
              <a:t> </a:t>
            </a:r>
            <a:r>
              <a:rPr sz="2200" spc="-30" dirty="0">
                <a:latin typeface="Roboto"/>
                <a:cs typeface="Roboto"/>
              </a:rPr>
              <a:t>doesn't</a:t>
            </a:r>
            <a:r>
              <a:rPr sz="2200" spc="-10" dirty="0">
                <a:latin typeface="Roboto"/>
                <a:cs typeface="Roboto"/>
              </a:rPr>
              <a:t> </a:t>
            </a:r>
            <a:r>
              <a:rPr sz="2200" spc="-25" dirty="0">
                <a:latin typeface="Roboto"/>
                <a:cs typeface="Roboto"/>
              </a:rPr>
              <a:t>have</a:t>
            </a:r>
            <a:r>
              <a:rPr sz="2200" spc="-10" dirty="0">
                <a:latin typeface="Roboto"/>
                <a:cs typeface="Roboto"/>
              </a:rPr>
              <a:t> </a:t>
            </a:r>
            <a:r>
              <a:rPr sz="2200" spc="-15" dirty="0">
                <a:latin typeface="Roboto"/>
                <a:cs typeface="Roboto"/>
              </a:rPr>
              <a:t>a</a:t>
            </a:r>
            <a:r>
              <a:rPr sz="2200" spc="-5" dirty="0">
                <a:latin typeface="Roboto"/>
                <a:cs typeface="Roboto"/>
              </a:rPr>
              <a:t> </a:t>
            </a:r>
            <a:r>
              <a:rPr sz="2200" spc="-15" dirty="0">
                <a:latin typeface="Roboto"/>
                <a:cs typeface="Roboto"/>
              </a:rPr>
              <a:t>lot</a:t>
            </a:r>
            <a:r>
              <a:rPr sz="2200" spc="-10" dirty="0">
                <a:latin typeface="Roboto"/>
                <a:cs typeface="Roboto"/>
              </a:rPr>
              <a:t> </a:t>
            </a:r>
            <a:r>
              <a:rPr sz="2200" spc="15" dirty="0">
                <a:latin typeface="Roboto"/>
                <a:cs typeface="Roboto"/>
              </a:rPr>
              <a:t>of</a:t>
            </a:r>
            <a:r>
              <a:rPr sz="2200" spc="-10" dirty="0">
                <a:latin typeface="Roboto"/>
                <a:cs typeface="Roboto"/>
              </a:rPr>
              <a:t> time</a:t>
            </a:r>
            <a:r>
              <a:rPr sz="2200" spc="-5" dirty="0">
                <a:latin typeface="Roboto"/>
                <a:cs typeface="Roboto"/>
              </a:rPr>
              <a:t> </a:t>
            </a:r>
            <a:r>
              <a:rPr lang="en-US" sz="2200" spc="-10" dirty="0" smtClean="0">
                <a:latin typeface="Roboto"/>
                <a:cs typeface="Roboto"/>
              </a:rPr>
              <a:t>to Cook</a:t>
            </a:r>
          </a:p>
          <a:p>
            <a:pPr marL="258445">
              <a:lnSpc>
                <a:spcPct val="100000"/>
              </a:lnSpc>
              <a:spcBef>
                <a:spcPts val="434"/>
              </a:spcBef>
            </a:pPr>
            <a:r>
              <a:rPr sz="2200" spc="-25" dirty="0" smtClean="0">
                <a:latin typeface="Roboto"/>
                <a:cs typeface="Roboto"/>
              </a:rPr>
              <a:t>She</a:t>
            </a:r>
            <a:r>
              <a:rPr sz="2200" spc="-20" dirty="0" smtClean="0">
                <a:latin typeface="Roboto"/>
                <a:cs typeface="Roboto"/>
              </a:rPr>
              <a:t> is</a:t>
            </a:r>
            <a:r>
              <a:rPr sz="2200" spc="-15" dirty="0" smtClean="0">
                <a:latin typeface="Roboto"/>
                <a:cs typeface="Roboto"/>
              </a:rPr>
              <a:t> </a:t>
            </a:r>
            <a:r>
              <a:rPr lang="en-US" sz="2200" spc="-25" dirty="0" smtClean="0">
                <a:latin typeface="Roboto"/>
                <a:cs typeface="Roboto"/>
              </a:rPr>
              <a:t>into healthy eating but don</a:t>
            </a:r>
            <a:r>
              <a:rPr lang="en-AE" sz="2200" spc="-25" dirty="0" smtClean="0">
                <a:latin typeface="Roboto"/>
                <a:cs typeface="Roboto"/>
              </a:rPr>
              <a:t>’</a:t>
            </a:r>
            <a:r>
              <a:rPr lang="en-US" sz="2200" spc="-25" dirty="0" smtClean="0">
                <a:latin typeface="Roboto"/>
                <a:cs typeface="Roboto"/>
              </a:rPr>
              <a:t>t get options</a:t>
            </a:r>
            <a:endParaRPr sz="2200" dirty="0">
              <a:latin typeface="Roboto"/>
              <a:cs typeface="Roboto"/>
            </a:endParaRPr>
          </a:p>
        </p:txBody>
      </p:sp>
      <p:pic>
        <p:nvPicPr>
          <p:cNvPr id="78" name="object 78"/>
          <p:cNvPicPr/>
          <p:nvPr/>
        </p:nvPicPr>
        <p:blipFill>
          <a:blip r:embed="rId9" cstate="print"/>
          <a:stretch>
            <a:fillRect/>
          </a:stretch>
        </p:blipFill>
        <p:spPr>
          <a:xfrm>
            <a:off x="6645034" y="6977705"/>
            <a:ext cx="85725" cy="85724"/>
          </a:xfrm>
          <a:prstGeom prst="rect">
            <a:avLst/>
          </a:prstGeom>
        </p:spPr>
      </p:pic>
      <p:pic>
        <p:nvPicPr>
          <p:cNvPr id="79" name="object 79"/>
          <p:cNvPicPr/>
          <p:nvPr/>
        </p:nvPicPr>
        <p:blipFill>
          <a:blip r:embed="rId9" cstate="print"/>
          <a:stretch>
            <a:fillRect/>
          </a:stretch>
        </p:blipFill>
        <p:spPr>
          <a:xfrm>
            <a:off x="6645034" y="7758755"/>
            <a:ext cx="85725" cy="85724"/>
          </a:xfrm>
          <a:prstGeom prst="rect">
            <a:avLst/>
          </a:prstGeom>
        </p:spPr>
      </p:pic>
      <p:sp>
        <p:nvSpPr>
          <p:cNvPr id="80" name="object 80"/>
          <p:cNvSpPr txBox="1"/>
          <p:nvPr/>
        </p:nvSpPr>
        <p:spPr>
          <a:xfrm>
            <a:off x="6640696" y="6235538"/>
            <a:ext cx="5035550" cy="2713562"/>
          </a:xfrm>
          <a:prstGeom prst="rect">
            <a:avLst/>
          </a:prstGeom>
        </p:spPr>
        <p:txBody>
          <a:bodyPr vert="horz" wrap="square" lIns="0" tIns="217804" rIns="0" bIns="0" rtlCol="0">
            <a:spAutoFit/>
          </a:bodyPr>
          <a:lstStyle/>
          <a:p>
            <a:pPr marL="12700">
              <a:lnSpc>
                <a:spcPct val="100000"/>
              </a:lnSpc>
              <a:spcBef>
                <a:spcPts val="1714"/>
              </a:spcBef>
            </a:pPr>
            <a:r>
              <a:rPr sz="2500" b="1" spc="-5" dirty="0">
                <a:latin typeface="Roboto"/>
                <a:cs typeface="Roboto"/>
              </a:rPr>
              <a:t>Pain</a:t>
            </a:r>
            <a:r>
              <a:rPr sz="2500" b="1" spc="-35" dirty="0">
                <a:latin typeface="Roboto"/>
                <a:cs typeface="Roboto"/>
              </a:rPr>
              <a:t> </a:t>
            </a:r>
            <a:r>
              <a:rPr sz="2500" b="1" spc="-10" dirty="0">
                <a:latin typeface="Roboto"/>
                <a:cs typeface="Roboto"/>
              </a:rPr>
              <a:t>Points</a:t>
            </a:r>
            <a:endParaRPr sz="2500" dirty="0">
              <a:latin typeface="Roboto"/>
              <a:cs typeface="Roboto"/>
            </a:endParaRPr>
          </a:p>
          <a:p>
            <a:pPr marL="258445" marR="5080">
              <a:lnSpc>
                <a:spcPct val="116500"/>
              </a:lnSpc>
              <a:spcBef>
                <a:spcPts val="985"/>
              </a:spcBef>
            </a:pPr>
            <a:r>
              <a:rPr lang="en-US" sz="2200" spc="-35" dirty="0" smtClean="0">
                <a:latin typeface="Roboto"/>
                <a:cs typeface="Roboto"/>
              </a:rPr>
              <a:t>He has to order online food  which are mostly unhealthy</a:t>
            </a:r>
            <a:endParaRPr sz="2200" dirty="0">
              <a:latin typeface="Roboto"/>
              <a:cs typeface="Roboto"/>
            </a:endParaRPr>
          </a:p>
          <a:p>
            <a:pPr marL="258445" marR="112395">
              <a:lnSpc>
                <a:spcPct val="116500"/>
              </a:lnSpc>
            </a:pPr>
            <a:r>
              <a:rPr sz="2200" spc="-30" dirty="0">
                <a:latin typeface="Roboto"/>
                <a:cs typeface="Roboto"/>
              </a:rPr>
              <a:t>Due</a:t>
            </a:r>
            <a:r>
              <a:rPr sz="2200" spc="-15" dirty="0">
                <a:latin typeface="Roboto"/>
                <a:cs typeface="Roboto"/>
              </a:rPr>
              <a:t> </a:t>
            </a:r>
            <a:r>
              <a:rPr sz="2200" spc="-10" dirty="0">
                <a:latin typeface="Roboto"/>
                <a:cs typeface="Roboto"/>
              </a:rPr>
              <a:t>to </a:t>
            </a:r>
            <a:r>
              <a:rPr sz="2200" spc="-30" dirty="0">
                <a:latin typeface="Roboto"/>
                <a:cs typeface="Roboto"/>
              </a:rPr>
              <a:t>unavailability</a:t>
            </a:r>
            <a:r>
              <a:rPr sz="2200" spc="-10" dirty="0">
                <a:latin typeface="Roboto"/>
                <a:cs typeface="Roboto"/>
              </a:rPr>
              <a:t> </a:t>
            </a:r>
            <a:r>
              <a:rPr sz="2200" spc="15" dirty="0">
                <a:latin typeface="Roboto"/>
                <a:cs typeface="Roboto"/>
              </a:rPr>
              <a:t>of</a:t>
            </a:r>
            <a:r>
              <a:rPr sz="2200" spc="-10" dirty="0">
                <a:latin typeface="Roboto"/>
                <a:cs typeface="Roboto"/>
              </a:rPr>
              <a:t> </a:t>
            </a:r>
            <a:r>
              <a:rPr lang="en-US" sz="2200" spc="-25" dirty="0" smtClean="0">
                <a:latin typeface="Roboto"/>
                <a:cs typeface="Roboto"/>
              </a:rPr>
              <a:t>region based meals he sometimes skipped his meals</a:t>
            </a:r>
            <a:endParaRPr sz="2200" dirty="0">
              <a:latin typeface="Roboto"/>
              <a:cs typeface="Roboto"/>
            </a:endParaRPr>
          </a:p>
        </p:txBody>
      </p:sp>
      <p:pic>
        <p:nvPicPr>
          <p:cNvPr id="81" name="object 81"/>
          <p:cNvPicPr/>
          <p:nvPr/>
        </p:nvPicPr>
        <p:blipFill>
          <a:blip r:embed="rId9" cstate="print"/>
          <a:stretch>
            <a:fillRect/>
          </a:stretch>
        </p:blipFill>
        <p:spPr>
          <a:xfrm>
            <a:off x="12747145" y="6939605"/>
            <a:ext cx="85725" cy="85724"/>
          </a:xfrm>
          <a:prstGeom prst="rect">
            <a:avLst/>
          </a:prstGeom>
        </p:spPr>
      </p:pic>
      <p:pic>
        <p:nvPicPr>
          <p:cNvPr id="82" name="object 82"/>
          <p:cNvPicPr/>
          <p:nvPr/>
        </p:nvPicPr>
        <p:blipFill>
          <a:blip r:embed="rId9" cstate="print"/>
          <a:stretch>
            <a:fillRect/>
          </a:stretch>
        </p:blipFill>
        <p:spPr>
          <a:xfrm>
            <a:off x="12747145" y="7720655"/>
            <a:ext cx="85725" cy="85724"/>
          </a:xfrm>
          <a:prstGeom prst="rect">
            <a:avLst/>
          </a:prstGeom>
        </p:spPr>
      </p:pic>
      <p:sp>
        <p:nvSpPr>
          <p:cNvPr id="83" name="object 83"/>
          <p:cNvSpPr txBox="1"/>
          <p:nvPr/>
        </p:nvSpPr>
        <p:spPr>
          <a:xfrm>
            <a:off x="12750948" y="6251021"/>
            <a:ext cx="5139690" cy="2269980"/>
          </a:xfrm>
          <a:prstGeom prst="rect">
            <a:avLst/>
          </a:prstGeom>
        </p:spPr>
        <p:txBody>
          <a:bodyPr vert="horz" wrap="square" lIns="0" tIns="196215" rIns="0" bIns="0" rtlCol="0">
            <a:spAutoFit/>
          </a:bodyPr>
          <a:lstStyle/>
          <a:p>
            <a:pPr marL="12700">
              <a:lnSpc>
                <a:spcPct val="100000"/>
              </a:lnSpc>
              <a:spcBef>
                <a:spcPts val="1545"/>
              </a:spcBef>
            </a:pPr>
            <a:r>
              <a:rPr sz="2500" b="1" spc="-5" dirty="0">
                <a:latin typeface="Roboto"/>
                <a:cs typeface="Roboto"/>
              </a:rPr>
              <a:t>Pain</a:t>
            </a:r>
            <a:r>
              <a:rPr sz="2500" b="1" spc="-35" dirty="0">
                <a:latin typeface="Roboto"/>
                <a:cs typeface="Roboto"/>
              </a:rPr>
              <a:t> </a:t>
            </a:r>
            <a:r>
              <a:rPr sz="2500" b="1" spc="-10" dirty="0">
                <a:latin typeface="Roboto"/>
                <a:cs typeface="Roboto"/>
              </a:rPr>
              <a:t>Points</a:t>
            </a:r>
            <a:endParaRPr sz="2500" dirty="0">
              <a:latin typeface="Roboto"/>
              <a:cs typeface="Roboto"/>
            </a:endParaRPr>
          </a:p>
          <a:p>
            <a:pPr marL="258445" marR="658495">
              <a:lnSpc>
                <a:spcPct val="116500"/>
              </a:lnSpc>
              <a:spcBef>
                <a:spcPts val="835"/>
              </a:spcBef>
            </a:pPr>
            <a:r>
              <a:rPr sz="2200" spc="-25" dirty="0" smtClean="0">
                <a:latin typeface="Roboto"/>
                <a:cs typeface="Roboto"/>
              </a:rPr>
              <a:t>She</a:t>
            </a:r>
            <a:r>
              <a:rPr lang="en-US" sz="2200" spc="-15" dirty="0">
                <a:latin typeface="Roboto"/>
                <a:cs typeface="Roboto"/>
              </a:rPr>
              <a:t> </a:t>
            </a:r>
            <a:r>
              <a:rPr lang="en-US" sz="2200" spc="-15" dirty="0" smtClean="0">
                <a:latin typeface="Roboto"/>
                <a:cs typeface="Roboto"/>
              </a:rPr>
              <a:t>is dependent on Online Food</a:t>
            </a:r>
            <a:endParaRPr sz="2200" dirty="0">
              <a:latin typeface="Roboto"/>
              <a:cs typeface="Roboto"/>
            </a:endParaRPr>
          </a:p>
          <a:p>
            <a:pPr marL="258445" marR="5080">
              <a:lnSpc>
                <a:spcPct val="116500"/>
              </a:lnSpc>
            </a:pPr>
            <a:r>
              <a:rPr sz="2200" spc="-25" dirty="0">
                <a:latin typeface="Roboto"/>
                <a:cs typeface="Roboto"/>
              </a:rPr>
              <a:t>She</a:t>
            </a:r>
            <a:r>
              <a:rPr sz="2200" spc="-15" dirty="0">
                <a:latin typeface="Roboto"/>
                <a:cs typeface="Roboto"/>
              </a:rPr>
              <a:t> </a:t>
            </a:r>
            <a:r>
              <a:rPr sz="2200" spc="-30" dirty="0">
                <a:latin typeface="Roboto"/>
                <a:cs typeface="Roboto"/>
              </a:rPr>
              <a:t>doesn’t</a:t>
            </a:r>
            <a:r>
              <a:rPr sz="2200" spc="-10" dirty="0">
                <a:latin typeface="Roboto"/>
                <a:cs typeface="Roboto"/>
              </a:rPr>
              <a:t> </a:t>
            </a:r>
            <a:r>
              <a:rPr sz="2200" spc="-20" dirty="0">
                <a:latin typeface="Roboto"/>
                <a:cs typeface="Roboto"/>
              </a:rPr>
              <a:t>know</a:t>
            </a:r>
            <a:r>
              <a:rPr sz="2200" spc="-15" dirty="0">
                <a:latin typeface="Roboto"/>
                <a:cs typeface="Roboto"/>
              </a:rPr>
              <a:t> </a:t>
            </a:r>
            <a:r>
              <a:rPr lang="en-US" sz="2200" spc="-20" dirty="0" smtClean="0">
                <a:latin typeface="Roboto"/>
                <a:cs typeface="Roboto"/>
              </a:rPr>
              <a:t>Cooking</a:t>
            </a:r>
          </a:p>
          <a:p>
            <a:pPr marL="258445" marR="5080">
              <a:lnSpc>
                <a:spcPct val="116500"/>
              </a:lnSpc>
            </a:pPr>
            <a:r>
              <a:rPr lang="en-US" sz="2200" spc="-25" dirty="0" smtClean="0">
                <a:latin typeface="Roboto"/>
                <a:cs typeface="Roboto"/>
              </a:rPr>
              <a:t>She is looking for healthy option for lunch and dinner</a:t>
            </a:r>
            <a:r>
              <a:rPr sz="2200" spc="-10" dirty="0" smtClean="0">
                <a:latin typeface="Roboto"/>
                <a:cs typeface="Roboto"/>
              </a:rPr>
              <a:t>.</a:t>
            </a:r>
            <a:endParaRPr sz="2200" dirty="0">
              <a:latin typeface="Roboto"/>
              <a:cs typeface="Roboto"/>
            </a:endParaRPr>
          </a:p>
        </p:txBody>
      </p:sp>
      <p:sp>
        <p:nvSpPr>
          <p:cNvPr id="84" name="object 84"/>
          <p:cNvSpPr txBox="1"/>
          <p:nvPr/>
        </p:nvSpPr>
        <p:spPr>
          <a:xfrm>
            <a:off x="3557336" y="2184601"/>
            <a:ext cx="1781175" cy="1790490"/>
          </a:xfrm>
          <a:prstGeom prst="rect">
            <a:avLst/>
          </a:prstGeom>
        </p:spPr>
        <p:txBody>
          <a:bodyPr vert="horz" wrap="square" lIns="0" tIns="125095" rIns="0" bIns="0" rtlCol="0">
            <a:spAutoFit/>
          </a:bodyPr>
          <a:lstStyle/>
          <a:p>
            <a:pPr marL="12700">
              <a:lnSpc>
                <a:spcPct val="100000"/>
              </a:lnSpc>
              <a:spcBef>
                <a:spcPts val="985"/>
              </a:spcBef>
            </a:pPr>
            <a:r>
              <a:rPr sz="2200" b="1" spc="-10" dirty="0">
                <a:latin typeface="Roboto"/>
                <a:cs typeface="Roboto"/>
              </a:rPr>
              <a:t>Babita</a:t>
            </a:r>
            <a:endParaRPr sz="2200" dirty="0">
              <a:latin typeface="Roboto"/>
              <a:cs typeface="Roboto"/>
            </a:endParaRPr>
          </a:p>
          <a:p>
            <a:pPr marL="17145" marR="5080">
              <a:lnSpc>
                <a:spcPct val="127600"/>
              </a:lnSpc>
              <a:spcBef>
                <a:spcPts val="155"/>
              </a:spcBef>
            </a:pPr>
            <a:r>
              <a:rPr sz="2200" dirty="0">
                <a:latin typeface="Roboto"/>
                <a:cs typeface="Roboto"/>
              </a:rPr>
              <a:t>Age: </a:t>
            </a:r>
            <a:r>
              <a:rPr sz="2200" spc="-10" dirty="0">
                <a:latin typeface="Roboto"/>
                <a:cs typeface="Roboto"/>
              </a:rPr>
              <a:t>35 </a:t>
            </a:r>
            <a:r>
              <a:rPr sz="2200" spc="-5" dirty="0">
                <a:latin typeface="Roboto"/>
                <a:cs typeface="Roboto"/>
              </a:rPr>
              <a:t> </a:t>
            </a:r>
            <a:r>
              <a:rPr lang="en-US" sz="2200" spc="-5" dirty="0" smtClean="0">
                <a:latin typeface="Roboto"/>
                <a:cs typeface="Roboto"/>
              </a:rPr>
              <a:t>IT Professional</a:t>
            </a:r>
            <a:r>
              <a:rPr sz="2200" spc="-5" dirty="0" smtClean="0">
                <a:latin typeface="Roboto"/>
                <a:cs typeface="Roboto"/>
              </a:rPr>
              <a:t> </a:t>
            </a:r>
            <a:r>
              <a:rPr sz="2200" dirty="0" smtClean="0">
                <a:latin typeface="Roboto"/>
                <a:cs typeface="Roboto"/>
              </a:rPr>
              <a:t> </a:t>
            </a:r>
            <a:r>
              <a:rPr sz="2200" spc="-15" dirty="0">
                <a:latin typeface="Roboto"/>
                <a:cs typeface="Roboto"/>
              </a:rPr>
              <a:t>Mumbai,</a:t>
            </a:r>
            <a:r>
              <a:rPr sz="2200" spc="-85" dirty="0">
                <a:latin typeface="Roboto"/>
                <a:cs typeface="Roboto"/>
              </a:rPr>
              <a:t> </a:t>
            </a:r>
            <a:r>
              <a:rPr sz="2200" spc="-25" dirty="0">
                <a:latin typeface="Roboto"/>
                <a:cs typeface="Roboto"/>
              </a:rPr>
              <a:t>India</a:t>
            </a:r>
            <a:endParaRPr sz="2200" dirty="0">
              <a:latin typeface="Roboto"/>
              <a:cs typeface="Roboto"/>
            </a:endParaRPr>
          </a:p>
        </p:txBody>
      </p:sp>
      <p:sp>
        <p:nvSpPr>
          <p:cNvPr id="85" name="object 85"/>
          <p:cNvSpPr txBox="1"/>
          <p:nvPr/>
        </p:nvSpPr>
        <p:spPr>
          <a:xfrm>
            <a:off x="9705072" y="2184601"/>
            <a:ext cx="1706880" cy="1776730"/>
          </a:xfrm>
          <a:prstGeom prst="rect">
            <a:avLst/>
          </a:prstGeom>
        </p:spPr>
        <p:txBody>
          <a:bodyPr vert="horz" wrap="square" lIns="0" tIns="125095" rIns="0" bIns="0" rtlCol="0">
            <a:spAutoFit/>
          </a:bodyPr>
          <a:lstStyle/>
          <a:p>
            <a:pPr marL="12700">
              <a:lnSpc>
                <a:spcPct val="100000"/>
              </a:lnSpc>
              <a:spcBef>
                <a:spcPts val="985"/>
              </a:spcBef>
            </a:pPr>
            <a:r>
              <a:rPr sz="2200" b="1" spc="-10" dirty="0">
                <a:latin typeface="Roboto"/>
                <a:cs typeface="Roboto"/>
              </a:rPr>
              <a:t>Rahul</a:t>
            </a:r>
            <a:endParaRPr sz="2200">
              <a:latin typeface="Roboto"/>
              <a:cs typeface="Roboto"/>
            </a:endParaRPr>
          </a:p>
          <a:p>
            <a:pPr marL="12700" marR="5080">
              <a:lnSpc>
                <a:spcPct val="127600"/>
              </a:lnSpc>
              <a:spcBef>
                <a:spcPts val="155"/>
              </a:spcBef>
            </a:pPr>
            <a:r>
              <a:rPr sz="2200" dirty="0">
                <a:latin typeface="Roboto"/>
                <a:cs typeface="Roboto"/>
              </a:rPr>
              <a:t>Age: </a:t>
            </a:r>
            <a:r>
              <a:rPr sz="2200" spc="-10" dirty="0">
                <a:latin typeface="Roboto"/>
                <a:cs typeface="Roboto"/>
              </a:rPr>
              <a:t>28 </a:t>
            </a:r>
            <a:r>
              <a:rPr sz="2200" spc="-5" dirty="0">
                <a:latin typeface="Roboto"/>
                <a:cs typeface="Roboto"/>
              </a:rPr>
              <a:t> </a:t>
            </a:r>
            <a:r>
              <a:rPr sz="2200" spc="-35" dirty="0">
                <a:latin typeface="Roboto"/>
                <a:cs typeface="Roboto"/>
              </a:rPr>
              <a:t>B</a:t>
            </a:r>
            <a:r>
              <a:rPr sz="2200" spc="-45" dirty="0">
                <a:latin typeface="Roboto"/>
                <a:cs typeface="Roboto"/>
              </a:rPr>
              <a:t>u</a:t>
            </a:r>
            <a:r>
              <a:rPr sz="2200" spc="-25" dirty="0">
                <a:latin typeface="Roboto"/>
                <a:cs typeface="Roboto"/>
              </a:rPr>
              <a:t>is</a:t>
            </a:r>
            <a:r>
              <a:rPr sz="2200" spc="-45" dirty="0">
                <a:latin typeface="Roboto"/>
                <a:cs typeface="Roboto"/>
              </a:rPr>
              <a:t>n</a:t>
            </a:r>
            <a:r>
              <a:rPr sz="2200" spc="5" dirty="0">
                <a:latin typeface="Roboto"/>
                <a:cs typeface="Roboto"/>
              </a:rPr>
              <a:t>e</a:t>
            </a:r>
            <a:r>
              <a:rPr sz="2200" spc="-25" dirty="0">
                <a:latin typeface="Roboto"/>
                <a:cs typeface="Roboto"/>
              </a:rPr>
              <a:t>ss</a:t>
            </a:r>
            <a:r>
              <a:rPr sz="2200" dirty="0">
                <a:latin typeface="Roboto"/>
                <a:cs typeface="Roboto"/>
              </a:rPr>
              <a:t>m</a:t>
            </a:r>
            <a:r>
              <a:rPr sz="2200" spc="-20" dirty="0">
                <a:latin typeface="Roboto"/>
                <a:cs typeface="Roboto"/>
              </a:rPr>
              <a:t>a</a:t>
            </a:r>
            <a:r>
              <a:rPr sz="2200" spc="-25" dirty="0">
                <a:latin typeface="Roboto"/>
                <a:cs typeface="Roboto"/>
              </a:rPr>
              <a:t>n  Delhi,</a:t>
            </a:r>
            <a:r>
              <a:rPr sz="2200" spc="-20" dirty="0">
                <a:latin typeface="Roboto"/>
                <a:cs typeface="Roboto"/>
              </a:rPr>
              <a:t> </a:t>
            </a:r>
            <a:r>
              <a:rPr sz="2200" spc="-25" dirty="0">
                <a:latin typeface="Roboto"/>
                <a:cs typeface="Roboto"/>
              </a:rPr>
              <a:t>India</a:t>
            </a:r>
            <a:endParaRPr sz="2200">
              <a:latin typeface="Roboto"/>
              <a:cs typeface="Roboto"/>
            </a:endParaRPr>
          </a:p>
        </p:txBody>
      </p:sp>
      <p:sp>
        <p:nvSpPr>
          <p:cNvPr id="86" name="object 86"/>
          <p:cNvSpPr txBox="1"/>
          <p:nvPr/>
        </p:nvSpPr>
        <p:spPr>
          <a:xfrm>
            <a:off x="15949266" y="2172287"/>
            <a:ext cx="1389380" cy="1801495"/>
          </a:xfrm>
          <a:prstGeom prst="rect">
            <a:avLst/>
          </a:prstGeom>
        </p:spPr>
        <p:txBody>
          <a:bodyPr vert="horz" wrap="square" lIns="0" tIns="27305" rIns="0" bIns="0" rtlCol="0">
            <a:spAutoFit/>
          </a:bodyPr>
          <a:lstStyle/>
          <a:p>
            <a:pPr marL="12700" marR="406400">
              <a:lnSpc>
                <a:spcPct val="132700"/>
              </a:lnSpc>
              <a:spcBef>
                <a:spcPts val="215"/>
              </a:spcBef>
            </a:pPr>
            <a:r>
              <a:rPr sz="2200" b="1" spc="-10" dirty="0">
                <a:latin typeface="Roboto"/>
                <a:cs typeface="Roboto"/>
              </a:rPr>
              <a:t>Riya </a:t>
            </a:r>
            <a:r>
              <a:rPr sz="2200" b="1" spc="-5" dirty="0">
                <a:latin typeface="Roboto"/>
                <a:cs typeface="Roboto"/>
              </a:rPr>
              <a:t> </a:t>
            </a:r>
            <a:r>
              <a:rPr sz="2200" dirty="0">
                <a:latin typeface="Roboto"/>
                <a:cs typeface="Roboto"/>
              </a:rPr>
              <a:t>Age: </a:t>
            </a:r>
            <a:r>
              <a:rPr sz="2200" spc="-10" dirty="0">
                <a:latin typeface="Roboto"/>
                <a:cs typeface="Roboto"/>
              </a:rPr>
              <a:t>20 </a:t>
            </a:r>
            <a:r>
              <a:rPr sz="2200" spc="-535" dirty="0">
                <a:latin typeface="Roboto"/>
                <a:cs typeface="Roboto"/>
              </a:rPr>
              <a:t> </a:t>
            </a:r>
            <a:r>
              <a:rPr sz="2200" spc="-45" dirty="0">
                <a:latin typeface="Roboto"/>
                <a:cs typeface="Roboto"/>
              </a:rPr>
              <a:t>S</a:t>
            </a:r>
            <a:r>
              <a:rPr sz="2200" spc="-25" dirty="0">
                <a:latin typeface="Roboto"/>
                <a:cs typeface="Roboto"/>
              </a:rPr>
              <a:t>t</a:t>
            </a:r>
            <a:r>
              <a:rPr sz="2200" spc="-45" dirty="0">
                <a:latin typeface="Roboto"/>
                <a:cs typeface="Roboto"/>
              </a:rPr>
              <a:t>u</a:t>
            </a:r>
            <a:r>
              <a:rPr sz="2200" spc="-15" dirty="0">
                <a:latin typeface="Roboto"/>
                <a:cs typeface="Roboto"/>
              </a:rPr>
              <a:t>d</a:t>
            </a:r>
            <a:r>
              <a:rPr sz="2200" spc="5" dirty="0">
                <a:latin typeface="Roboto"/>
                <a:cs typeface="Roboto"/>
              </a:rPr>
              <a:t>e</a:t>
            </a:r>
            <a:r>
              <a:rPr sz="2200" spc="-45" dirty="0">
                <a:latin typeface="Roboto"/>
                <a:cs typeface="Roboto"/>
              </a:rPr>
              <a:t>n</a:t>
            </a:r>
            <a:r>
              <a:rPr sz="2200" spc="-25" dirty="0">
                <a:latin typeface="Roboto"/>
                <a:cs typeface="Roboto"/>
              </a:rPr>
              <a:t>t</a:t>
            </a:r>
            <a:endParaRPr sz="2200">
              <a:latin typeface="Roboto"/>
              <a:cs typeface="Roboto"/>
            </a:endParaRPr>
          </a:p>
          <a:p>
            <a:pPr marL="12700">
              <a:lnSpc>
                <a:spcPct val="100000"/>
              </a:lnSpc>
              <a:spcBef>
                <a:spcPts val="715"/>
              </a:spcBef>
            </a:pPr>
            <a:r>
              <a:rPr sz="2200" spc="-20" dirty="0">
                <a:latin typeface="Roboto"/>
                <a:cs typeface="Roboto"/>
              </a:rPr>
              <a:t>Pune,</a:t>
            </a:r>
            <a:r>
              <a:rPr sz="2200" spc="-75" dirty="0">
                <a:latin typeface="Roboto"/>
                <a:cs typeface="Roboto"/>
              </a:rPr>
              <a:t> </a:t>
            </a:r>
            <a:r>
              <a:rPr sz="2200" spc="-25" dirty="0">
                <a:latin typeface="Roboto"/>
                <a:cs typeface="Roboto"/>
              </a:rPr>
              <a:t>India</a:t>
            </a:r>
            <a:endParaRPr sz="2200">
              <a:latin typeface="Roboto"/>
              <a:cs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ENGAGEMENT</a:t>
            </a:r>
            <a:endParaRPr lang="en-US" dirty="0"/>
          </a:p>
        </p:txBody>
      </p:sp>
      <p:pic>
        <p:nvPicPr>
          <p:cNvPr id="4" name="Picture 3"/>
          <p:cNvPicPr>
            <a:picLocks noChangeAspect="1"/>
          </p:cNvPicPr>
          <p:nvPr/>
        </p:nvPicPr>
        <p:blipFill>
          <a:blip r:embed="rId2"/>
          <a:stretch>
            <a:fillRect/>
          </a:stretch>
        </p:blipFill>
        <p:spPr>
          <a:xfrm>
            <a:off x="838200" y="3924300"/>
            <a:ext cx="9024427" cy="4656290"/>
          </a:xfrm>
          <a:prstGeom prst="rect">
            <a:avLst/>
          </a:prstGeom>
        </p:spPr>
      </p:pic>
      <p:sp>
        <p:nvSpPr>
          <p:cNvPr id="3" name="Text Placeholder 2"/>
          <p:cNvSpPr>
            <a:spLocks noGrp="1"/>
          </p:cNvSpPr>
          <p:nvPr>
            <p:ph type="body" idx="1"/>
          </p:nvPr>
        </p:nvSpPr>
        <p:spPr>
          <a:xfrm>
            <a:off x="1066799" y="1731460"/>
            <a:ext cx="16154400" cy="1354217"/>
          </a:xfrm>
          <a:solidFill>
            <a:srgbClr val="00B050"/>
          </a:solidFill>
        </p:spPr>
        <p:txBody>
          <a:bodyPr/>
          <a:lstStyle/>
          <a:p>
            <a:r>
              <a:rPr lang="en-US" dirty="0" smtClean="0"/>
              <a:t>At Present  </a:t>
            </a:r>
            <a:r>
              <a:rPr lang="en-US" dirty="0" err="1" smtClean="0"/>
              <a:t>Swiggy</a:t>
            </a:r>
            <a:r>
              <a:rPr lang="en-US" dirty="0" smtClean="0"/>
              <a:t> has not yet able to tie up with potential sellers who sells healthy meals. Over the top The sellers yet to understand the full potential and insight of the </a:t>
            </a:r>
            <a:r>
              <a:rPr lang="en-US" dirty="0" err="1" smtClean="0"/>
              <a:t>business.Lack</a:t>
            </a:r>
            <a:r>
              <a:rPr lang="en-US" dirty="0" smtClean="0"/>
              <a:t> of confidence on delivery partners  and high delivery charges in case of  single dish and the prices of healthy meal is comparatively higher .What we can find here is </a:t>
            </a:r>
            <a:r>
              <a:rPr lang="en-US" dirty="0" err="1" smtClean="0"/>
              <a:t>Swiggy</a:t>
            </a:r>
            <a:r>
              <a:rPr lang="en-US" dirty="0" smtClean="0"/>
              <a:t> needs to bring  subsidized meals which can attract more consumers </a:t>
            </a:r>
            <a:endParaRPr lang="en-US" dirty="0"/>
          </a:p>
        </p:txBody>
      </p:sp>
      <p:sp>
        <p:nvSpPr>
          <p:cNvPr id="7" name="TextBox 6"/>
          <p:cNvSpPr txBox="1"/>
          <p:nvPr/>
        </p:nvSpPr>
        <p:spPr>
          <a:xfrm>
            <a:off x="11201400" y="3311679"/>
            <a:ext cx="6400800" cy="1200329"/>
          </a:xfrm>
          <a:prstGeom prst="rect">
            <a:avLst/>
          </a:prstGeom>
          <a:noFill/>
        </p:spPr>
        <p:txBody>
          <a:bodyPr wrap="square" rtlCol="0">
            <a:spAutoFit/>
          </a:bodyPr>
          <a:lstStyle/>
          <a:p>
            <a:r>
              <a:rPr lang="en-US" dirty="0"/>
              <a:t>Activation rate helps companies determine how quickly and effectively their users are getting to value. It measures the number of new users that have performed a predetermined “value moment” within a set period of time.</a:t>
            </a:r>
          </a:p>
        </p:txBody>
      </p:sp>
      <p:pic>
        <p:nvPicPr>
          <p:cNvPr id="8" name="Picture 7"/>
          <p:cNvPicPr>
            <a:picLocks noChangeAspect="1"/>
          </p:cNvPicPr>
          <p:nvPr/>
        </p:nvPicPr>
        <p:blipFill>
          <a:blip r:embed="rId3"/>
          <a:stretch>
            <a:fillRect/>
          </a:stretch>
        </p:blipFill>
        <p:spPr>
          <a:xfrm>
            <a:off x="10082676" y="4572000"/>
            <a:ext cx="7367124" cy="4152900"/>
          </a:xfrm>
          <a:prstGeom prst="rect">
            <a:avLst/>
          </a:prstGeom>
        </p:spPr>
      </p:pic>
    </p:spTree>
    <p:extLst>
      <p:ext uri="{BB962C8B-B14F-4D97-AF65-F5344CB8AC3E}">
        <p14:creationId xmlns:p14="http://schemas.microsoft.com/office/powerpoint/2010/main" val="237396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RETENTION</a:t>
            </a:r>
            <a:endParaRPr lang="en-US" dirty="0"/>
          </a:p>
        </p:txBody>
      </p:sp>
      <p:sp>
        <p:nvSpPr>
          <p:cNvPr id="3" name="Text Placeholder 2"/>
          <p:cNvSpPr>
            <a:spLocks noGrp="1"/>
          </p:cNvSpPr>
          <p:nvPr>
            <p:ph type="body" idx="1"/>
          </p:nvPr>
        </p:nvSpPr>
        <p:spPr>
          <a:xfrm>
            <a:off x="609600" y="1479550"/>
            <a:ext cx="17145000" cy="1294200"/>
          </a:xfrm>
          <a:solidFill>
            <a:srgbClr val="00B050"/>
          </a:solidFill>
        </p:spPr>
        <p:txBody>
          <a:bodyPr/>
          <a:lstStyle/>
          <a:p>
            <a:pPr marL="69215" marR="61594" lvl="0" indent="0" algn="ctr" defTabSz="914400" rtl="0" eaLnBrk="1" fontAlgn="auto" latinLnBrk="0" hangingPunct="1">
              <a:lnSpc>
                <a:spcPct val="114599"/>
              </a:lnSpc>
              <a:spcBef>
                <a:spcPts val="100"/>
              </a:spcBef>
              <a:spcAft>
                <a:spcPts val="0"/>
              </a:spcAft>
              <a:buClrTx/>
              <a:buSzTx/>
              <a:buFontTx/>
              <a:buNone/>
              <a:tabLst/>
              <a:defRPr/>
            </a:pPr>
            <a:r>
              <a:rPr lang="en-US" sz="1800" b="1" kern="1200" spc="-5" dirty="0">
                <a:solidFill>
                  <a:srgbClr val="FFFFFF"/>
                </a:solidFill>
              </a:rPr>
              <a:t>Difficulty </a:t>
            </a:r>
            <a:r>
              <a:rPr lang="en-US" sz="1800" b="1" kern="1200" dirty="0">
                <a:solidFill>
                  <a:srgbClr val="FFFFFF"/>
                </a:solidFill>
              </a:rPr>
              <a:t>Incorporating Product</a:t>
            </a:r>
            <a:r>
              <a:rPr lang="en-US" sz="1800" b="1" kern="1200" spc="-5" dirty="0">
                <a:solidFill>
                  <a:srgbClr val="FFFFFF"/>
                </a:solidFill>
              </a:rPr>
              <a:t> </a:t>
            </a:r>
            <a:r>
              <a:rPr lang="en-US" sz="1800" b="1" kern="1200" dirty="0">
                <a:solidFill>
                  <a:srgbClr val="FFFFFF"/>
                </a:solidFill>
              </a:rPr>
              <a:t>Variants Leads</a:t>
            </a:r>
            <a:r>
              <a:rPr lang="en-US" sz="1800" b="1" kern="1200" spc="-5" dirty="0">
                <a:solidFill>
                  <a:srgbClr val="FFFFFF"/>
                </a:solidFill>
              </a:rPr>
              <a:t> </a:t>
            </a:r>
            <a:r>
              <a:rPr lang="en-US" sz="1800" b="1" kern="1200" spc="-10" dirty="0">
                <a:solidFill>
                  <a:srgbClr val="FFFFFF"/>
                </a:solidFill>
              </a:rPr>
              <a:t>to </a:t>
            </a:r>
            <a:r>
              <a:rPr lang="en-US" sz="1800" b="1" kern="1200" spc="-430" dirty="0">
                <a:solidFill>
                  <a:srgbClr val="FFFFFF"/>
                </a:solidFill>
              </a:rPr>
              <a:t> </a:t>
            </a:r>
            <a:r>
              <a:rPr lang="en-US" sz="1800" b="1" kern="1200" spc="5" dirty="0">
                <a:solidFill>
                  <a:srgbClr val="FFFFFF"/>
                </a:solidFill>
              </a:rPr>
              <a:t>Negative</a:t>
            </a:r>
            <a:r>
              <a:rPr lang="en-US" sz="1800" b="1" kern="1200" spc="-5" dirty="0">
                <a:solidFill>
                  <a:srgbClr val="FFFFFF"/>
                </a:solidFill>
              </a:rPr>
              <a:t> </a:t>
            </a:r>
            <a:r>
              <a:rPr lang="en-US" sz="1800" b="1" kern="1200" spc="10" dirty="0">
                <a:solidFill>
                  <a:srgbClr val="FFFFFF"/>
                </a:solidFill>
              </a:rPr>
              <a:t>Seller</a:t>
            </a:r>
            <a:r>
              <a:rPr lang="en-US" sz="1800" b="1" kern="1200" dirty="0">
                <a:solidFill>
                  <a:srgbClr val="FFFFFF"/>
                </a:solidFill>
              </a:rPr>
              <a:t> Impressions</a:t>
            </a:r>
            <a:endParaRPr lang="en-US" sz="1800" kern="1200" dirty="0">
              <a:solidFill>
                <a:prstClr val="black"/>
              </a:solidFill>
            </a:endParaRPr>
          </a:p>
          <a:p>
            <a:pPr marL="12700" marR="5080" lvl="0" indent="0" algn="ctr" defTabSz="914400" rtl="0" eaLnBrk="1" fontAlgn="auto" latinLnBrk="0" hangingPunct="1">
              <a:lnSpc>
                <a:spcPct val="114599"/>
              </a:lnSpc>
              <a:spcBef>
                <a:spcPts val="0"/>
              </a:spcBef>
              <a:spcAft>
                <a:spcPts val="0"/>
              </a:spcAft>
              <a:buClrTx/>
              <a:buSzTx/>
              <a:buFontTx/>
              <a:buNone/>
              <a:tabLst/>
              <a:defRPr/>
            </a:pPr>
            <a:r>
              <a:rPr lang="en-US" sz="1800" kern="1200" spc="35" dirty="0">
                <a:solidFill>
                  <a:srgbClr val="FFFFFF"/>
                </a:solidFill>
              </a:rPr>
              <a:t>A</a:t>
            </a:r>
            <a:r>
              <a:rPr lang="en-US" sz="1800" kern="1200" spc="-5" dirty="0">
                <a:solidFill>
                  <a:srgbClr val="FFFFFF"/>
                </a:solidFill>
              </a:rPr>
              <a:t> </a:t>
            </a:r>
            <a:r>
              <a:rPr lang="en-US" sz="1800" kern="1200" spc="-20" dirty="0">
                <a:solidFill>
                  <a:srgbClr val="FFFFFF"/>
                </a:solidFill>
              </a:rPr>
              <a:t>vast</a:t>
            </a:r>
            <a:r>
              <a:rPr lang="en-US" sz="1800" kern="1200" spc="-5" dirty="0">
                <a:solidFill>
                  <a:srgbClr val="FFFFFF"/>
                </a:solidFill>
              </a:rPr>
              <a:t> </a:t>
            </a:r>
            <a:r>
              <a:rPr lang="en-US" sz="1800" kern="1200" spc="-20" dirty="0">
                <a:solidFill>
                  <a:srgbClr val="FFFFFF"/>
                </a:solidFill>
              </a:rPr>
              <a:t>majority</a:t>
            </a:r>
            <a:r>
              <a:rPr lang="en-US" sz="1800" kern="1200" dirty="0">
                <a:solidFill>
                  <a:srgbClr val="FFFFFF"/>
                </a:solidFill>
              </a:rPr>
              <a:t> </a:t>
            </a:r>
            <a:r>
              <a:rPr lang="en-US" sz="1800" kern="1200" spc="15" dirty="0">
                <a:solidFill>
                  <a:srgbClr val="FFFFFF"/>
                </a:solidFill>
              </a:rPr>
              <a:t>of</a:t>
            </a:r>
            <a:r>
              <a:rPr lang="en-US" sz="1800" kern="1200" spc="-5" dirty="0">
                <a:solidFill>
                  <a:srgbClr val="FFFFFF"/>
                </a:solidFill>
              </a:rPr>
              <a:t> </a:t>
            </a:r>
            <a:r>
              <a:rPr lang="en-US" sz="1800" kern="1200" spc="-15" dirty="0">
                <a:solidFill>
                  <a:srgbClr val="FFFFFF"/>
                </a:solidFill>
              </a:rPr>
              <a:t>products</a:t>
            </a:r>
            <a:r>
              <a:rPr lang="en-US" sz="1800" kern="1200" dirty="0">
                <a:solidFill>
                  <a:srgbClr val="FFFFFF"/>
                </a:solidFill>
              </a:rPr>
              <a:t> come</a:t>
            </a:r>
            <a:r>
              <a:rPr lang="en-US" sz="1800" kern="1200" spc="-5" dirty="0">
                <a:solidFill>
                  <a:srgbClr val="FFFFFF"/>
                </a:solidFill>
              </a:rPr>
              <a:t> </a:t>
            </a:r>
            <a:r>
              <a:rPr lang="en-US" sz="1800" kern="1200" spc="-25" dirty="0">
                <a:solidFill>
                  <a:srgbClr val="FFFFFF"/>
                </a:solidFill>
              </a:rPr>
              <a:t>in</a:t>
            </a:r>
            <a:r>
              <a:rPr lang="en-US" sz="1800" kern="1200" dirty="0">
                <a:solidFill>
                  <a:srgbClr val="FFFFFF"/>
                </a:solidFill>
              </a:rPr>
              <a:t> </a:t>
            </a:r>
            <a:r>
              <a:rPr lang="en-US" sz="1800" kern="1200" spc="-5" dirty="0">
                <a:solidFill>
                  <a:srgbClr val="FFFFFF"/>
                </a:solidFill>
              </a:rPr>
              <a:t>different </a:t>
            </a:r>
            <a:r>
              <a:rPr lang="en-US" sz="1800" kern="1200" spc="-10" dirty="0" smtClean="0">
                <a:solidFill>
                  <a:srgbClr val="FFFFFF"/>
                </a:solidFill>
              </a:rPr>
              <a:t>tastes </a:t>
            </a:r>
            <a:r>
              <a:rPr lang="en-US" sz="1800" kern="1200" spc="-25" dirty="0" smtClean="0">
                <a:solidFill>
                  <a:srgbClr val="FFFFFF"/>
                </a:solidFill>
              </a:rPr>
              <a:t>yet</a:t>
            </a:r>
            <a:r>
              <a:rPr lang="en-US" sz="1800" kern="1200" spc="-5" dirty="0" smtClean="0">
                <a:solidFill>
                  <a:srgbClr val="FFFFFF"/>
                </a:solidFill>
              </a:rPr>
              <a:t> </a:t>
            </a:r>
            <a:r>
              <a:rPr lang="en-US" sz="1800" kern="1200" spc="-10" dirty="0">
                <a:solidFill>
                  <a:srgbClr val="FFFFFF"/>
                </a:solidFill>
              </a:rPr>
              <a:t>sellers</a:t>
            </a:r>
            <a:r>
              <a:rPr lang="en-US" sz="1800" kern="1200" spc="-5" dirty="0">
                <a:solidFill>
                  <a:srgbClr val="FFFFFF"/>
                </a:solidFill>
              </a:rPr>
              <a:t> </a:t>
            </a:r>
            <a:r>
              <a:rPr lang="en-US" sz="1800" kern="1200" spc="-10" dirty="0">
                <a:solidFill>
                  <a:srgbClr val="FFFFFF"/>
                </a:solidFill>
              </a:rPr>
              <a:t>are</a:t>
            </a:r>
            <a:r>
              <a:rPr lang="en-US" sz="1800" kern="1200" spc="-5" dirty="0">
                <a:solidFill>
                  <a:srgbClr val="FFFFFF"/>
                </a:solidFill>
              </a:rPr>
              <a:t> </a:t>
            </a:r>
            <a:r>
              <a:rPr lang="en-US" sz="1800" kern="1200" spc="-15" dirty="0">
                <a:solidFill>
                  <a:srgbClr val="FFFFFF"/>
                </a:solidFill>
              </a:rPr>
              <a:t>unable</a:t>
            </a:r>
            <a:r>
              <a:rPr lang="en-US" sz="1800" kern="1200" spc="-5" dirty="0">
                <a:solidFill>
                  <a:srgbClr val="FFFFFF"/>
                </a:solidFill>
              </a:rPr>
              <a:t> </a:t>
            </a:r>
            <a:r>
              <a:rPr lang="en-US" sz="1800" kern="1200" spc="-10" dirty="0">
                <a:solidFill>
                  <a:srgbClr val="FFFFFF"/>
                </a:solidFill>
              </a:rPr>
              <a:t>to</a:t>
            </a:r>
            <a:r>
              <a:rPr lang="en-US" sz="1800" kern="1200" spc="-5" dirty="0">
                <a:solidFill>
                  <a:srgbClr val="FFFFFF"/>
                </a:solidFill>
              </a:rPr>
              <a:t> </a:t>
            </a:r>
            <a:r>
              <a:rPr lang="en-US" sz="1800" kern="1200" spc="-10" dirty="0">
                <a:solidFill>
                  <a:srgbClr val="FFFFFF"/>
                </a:solidFill>
              </a:rPr>
              <a:t>add </a:t>
            </a:r>
            <a:r>
              <a:rPr lang="en-US" sz="1800" kern="1200" spc="-20" dirty="0">
                <a:solidFill>
                  <a:srgbClr val="FFFFFF"/>
                </a:solidFill>
              </a:rPr>
              <a:t>various </a:t>
            </a:r>
            <a:r>
              <a:rPr lang="en-US" sz="1800" kern="1200" spc="-15" dirty="0">
                <a:solidFill>
                  <a:srgbClr val="FFFFFF"/>
                </a:solidFill>
              </a:rPr>
              <a:t> options</a:t>
            </a:r>
            <a:r>
              <a:rPr lang="en-US" sz="1800" kern="1200" spc="-5" dirty="0">
                <a:solidFill>
                  <a:srgbClr val="FFFFFF"/>
                </a:solidFill>
              </a:rPr>
              <a:t> </a:t>
            </a:r>
            <a:r>
              <a:rPr lang="en-US" sz="1800" kern="1200" spc="-10" dirty="0">
                <a:solidFill>
                  <a:srgbClr val="FFFFFF"/>
                </a:solidFill>
              </a:rPr>
              <a:t>to</a:t>
            </a:r>
            <a:r>
              <a:rPr lang="en-US" sz="1800" kern="1200" spc="-5" dirty="0">
                <a:solidFill>
                  <a:srgbClr val="FFFFFF"/>
                </a:solidFill>
              </a:rPr>
              <a:t> </a:t>
            </a:r>
            <a:r>
              <a:rPr lang="en-US" sz="1800" kern="1200" spc="-20" dirty="0">
                <a:solidFill>
                  <a:srgbClr val="FFFFFF"/>
                </a:solidFill>
              </a:rPr>
              <a:t>their</a:t>
            </a:r>
            <a:r>
              <a:rPr lang="en-US" sz="1800" kern="1200" spc="-5" dirty="0">
                <a:solidFill>
                  <a:srgbClr val="FFFFFF"/>
                </a:solidFill>
              </a:rPr>
              <a:t> </a:t>
            </a:r>
            <a:r>
              <a:rPr lang="en-US" sz="1800" kern="1200" spc="-15" dirty="0">
                <a:solidFill>
                  <a:srgbClr val="FFFFFF"/>
                </a:solidFill>
              </a:rPr>
              <a:t>products.</a:t>
            </a:r>
            <a:r>
              <a:rPr lang="en-US" sz="1800" kern="1200" spc="-5" dirty="0">
                <a:solidFill>
                  <a:srgbClr val="FFFFFF"/>
                </a:solidFill>
              </a:rPr>
              <a:t> </a:t>
            </a:r>
            <a:r>
              <a:rPr lang="en-US" sz="1800" kern="1200" spc="-20" dirty="0">
                <a:solidFill>
                  <a:srgbClr val="FFFFFF"/>
                </a:solidFill>
              </a:rPr>
              <a:t>This</a:t>
            </a:r>
            <a:r>
              <a:rPr lang="en-US" sz="1800" kern="1200" dirty="0">
                <a:solidFill>
                  <a:srgbClr val="FFFFFF"/>
                </a:solidFill>
              </a:rPr>
              <a:t> </a:t>
            </a:r>
            <a:r>
              <a:rPr lang="en-US" sz="1800" kern="1200" spc="-15" dirty="0">
                <a:solidFill>
                  <a:srgbClr val="FFFFFF"/>
                </a:solidFill>
              </a:rPr>
              <a:t>issue</a:t>
            </a:r>
            <a:r>
              <a:rPr lang="en-US" sz="1800" kern="1200" spc="-5" dirty="0">
                <a:solidFill>
                  <a:srgbClr val="FFFFFF"/>
                </a:solidFill>
              </a:rPr>
              <a:t> </a:t>
            </a:r>
            <a:r>
              <a:rPr lang="en-US" sz="1800" kern="1200" spc="-20" dirty="0">
                <a:solidFill>
                  <a:srgbClr val="FFFFFF"/>
                </a:solidFill>
              </a:rPr>
              <a:t>has</a:t>
            </a:r>
            <a:r>
              <a:rPr lang="en-US" sz="1800" kern="1200" spc="-5" dirty="0">
                <a:solidFill>
                  <a:srgbClr val="FFFFFF"/>
                </a:solidFill>
              </a:rPr>
              <a:t> created </a:t>
            </a:r>
            <a:r>
              <a:rPr lang="en-US" sz="1800" kern="1200" spc="-15" dirty="0">
                <a:solidFill>
                  <a:srgbClr val="FFFFFF"/>
                </a:solidFill>
              </a:rPr>
              <a:t>a </a:t>
            </a:r>
            <a:r>
              <a:rPr lang="en-US" sz="1800" kern="1200" spc="-10" dirty="0">
                <a:solidFill>
                  <a:srgbClr val="FFFFFF"/>
                </a:solidFill>
              </a:rPr>
              <a:t> poor </a:t>
            </a:r>
            <a:r>
              <a:rPr lang="en-US" sz="1800" kern="1200" spc="-15" dirty="0">
                <a:solidFill>
                  <a:srgbClr val="FFFFFF"/>
                </a:solidFill>
              </a:rPr>
              <a:t>impression</a:t>
            </a:r>
            <a:r>
              <a:rPr lang="en-US" sz="1800" kern="1200" spc="-5" dirty="0">
                <a:solidFill>
                  <a:srgbClr val="FFFFFF"/>
                </a:solidFill>
              </a:rPr>
              <a:t> </a:t>
            </a:r>
            <a:r>
              <a:rPr lang="en-US" sz="1800" kern="1200" spc="-10" dirty="0">
                <a:solidFill>
                  <a:srgbClr val="FFFFFF"/>
                </a:solidFill>
              </a:rPr>
              <a:t>among</a:t>
            </a:r>
            <a:r>
              <a:rPr lang="en-US" sz="1800" kern="1200" spc="-5" dirty="0">
                <a:solidFill>
                  <a:srgbClr val="FFFFFF"/>
                </a:solidFill>
              </a:rPr>
              <a:t> </a:t>
            </a:r>
            <a:r>
              <a:rPr lang="en-US" sz="1800" kern="1200" spc="-25" dirty="0">
                <a:solidFill>
                  <a:srgbClr val="FFFFFF"/>
                </a:solidFill>
              </a:rPr>
              <a:t>many</a:t>
            </a:r>
            <a:r>
              <a:rPr lang="en-US" sz="1800" kern="1200" spc="-5" dirty="0">
                <a:solidFill>
                  <a:srgbClr val="FFFFFF"/>
                </a:solidFill>
              </a:rPr>
              <a:t> </a:t>
            </a:r>
            <a:r>
              <a:rPr lang="en-US" sz="1800" kern="1200" spc="-10" dirty="0" smtClean="0">
                <a:solidFill>
                  <a:srgbClr val="FFFFFF"/>
                </a:solidFill>
              </a:rPr>
              <a:t>users</a:t>
            </a:r>
            <a:endParaRPr lang="en-US" sz="1800" kern="1200" dirty="0">
              <a:solidFill>
                <a:prstClr val="black"/>
              </a:solidFill>
            </a:endParaRPr>
          </a:p>
          <a:p>
            <a:endParaRPr lang="en-US" dirty="0"/>
          </a:p>
        </p:txBody>
      </p:sp>
      <p:pic>
        <p:nvPicPr>
          <p:cNvPr id="4" name="Picture 3"/>
          <p:cNvPicPr>
            <a:picLocks noChangeAspect="1"/>
          </p:cNvPicPr>
          <p:nvPr/>
        </p:nvPicPr>
        <p:blipFill>
          <a:blip r:embed="rId2"/>
          <a:stretch>
            <a:fillRect/>
          </a:stretch>
        </p:blipFill>
        <p:spPr>
          <a:xfrm>
            <a:off x="1447800" y="3848100"/>
            <a:ext cx="14097000" cy="6219382"/>
          </a:xfrm>
          <a:prstGeom prst="rect">
            <a:avLst/>
          </a:prstGeom>
        </p:spPr>
      </p:pic>
    </p:spTree>
    <p:extLst>
      <p:ext uri="{BB962C8B-B14F-4D97-AF65-F5344CB8AC3E}">
        <p14:creationId xmlns:p14="http://schemas.microsoft.com/office/powerpoint/2010/main" val="290753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342900"/>
            <a:ext cx="8536740" cy="939800"/>
          </a:xfrm>
        </p:spPr>
        <p:txBody>
          <a:bodyPr/>
          <a:lstStyle/>
          <a:p>
            <a:r>
              <a:rPr lang="en-US" dirty="0" smtClean="0"/>
              <a:t>GROWTH</a:t>
            </a:r>
            <a:endParaRPr lang="en-US" dirty="0"/>
          </a:p>
        </p:txBody>
      </p:sp>
      <p:sp>
        <p:nvSpPr>
          <p:cNvPr id="3" name="Text Placeholder 2"/>
          <p:cNvSpPr>
            <a:spLocks noGrp="1"/>
          </p:cNvSpPr>
          <p:nvPr>
            <p:ph type="body" idx="1"/>
          </p:nvPr>
        </p:nvSpPr>
        <p:spPr>
          <a:xfrm>
            <a:off x="2516940" y="1409700"/>
            <a:ext cx="12496800" cy="2531462"/>
          </a:xfrm>
          <a:solidFill>
            <a:srgbClr val="00B050"/>
          </a:solidFill>
        </p:spPr>
        <p:txBody>
          <a:bodyPr/>
          <a:lstStyle/>
          <a:p>
            <a:pPr marL="342265" marR="334645" algn="ctr">
              <a:lnSpc>
                <a:spcPct val="114599"/>
              </a:lnSpc>
              <a:spcBef>
                <a:spcPts val="100"/>
              </a:spcBef>
            </a:pPr>
            <a:r>
              <a:rPr lang="en-US" sz="2400" b="1" spc="-5" dirty="0" err="1">
                <a:solidFill>
                  <a:srgbClr val="FFFFFF"/>
                </a:solidFill>
              </a:rPr>
              <a:t>Swiggy</a:t>
            </a:r>
            <a:r>
              <a:rPr lang="en-US" sz="2400" b="1" spc="-5" dirty="0">
                <a:solidFill>
                  <a:srgbClr val="FFFFFF"/>
                </a:solidFill>
              </a:rPr>
              <a:t> </a:t>
            </a:r>
            <a:r>
              <a:rPr lang="en-US" sz="2400" b="1" spc="-20" dirty="0" smtClean="0">
                <a:solidFill>
                  <a:srgbClr val="FFFFFF"/>
                </a:solidFill>
              </a:rPr>
              <a:t>Meals </a:t>
            </a:r>
            <a:r>
              <a:rPr lang="en-US" sz="2400" b="1" spc="5" dirty="0">
                <a:solidFill>
                  <a:srgbClr val="FFFFFF"/>
                </a:solidFill>
              </a:rPr>
              <a:t>current model </a:t>
            </a:r>
            <a:r>
              <a:rPr lang="en-US" sz="2400" b="1" dirty="0">
                <a:solidFill>
                  <a:srgbClr val="FFFFFF"/>
                </a:solidFill>
              </a:rPr>
              <a:t>lacks </a:t>
            </a:r>
            <a:r>
              <a:rPr lang="en-US" sz="2400" b="1" spc="-5" dirty="0">
                <a:solidFill>
                  <a:srgbClr val="FFFFFF"/>
                </a:solidFill>
              </a:rPr>
              <a:t>a </a:t>
            </a:r>
            <a:r>
              <a:rPr lang="en-US" sz="2400" b="1" dirty="0">
                <a:solidFill>
                  <a:srgbClr val="FFFFFF"/>
                </a:solidFill>
              </a:rPr>
              <a:t>viable </a:t>
            </a:r>
            <a:r>
              <a:rPr lang="en-US" sz="2400" b="1" spc="-440" dirty="0">
                <a:solidFill>
                  <a:srgbClr val="FFFFFF"/>
                </a:solidFill>
              </a:rPr>
              <a:t> </a:t>
            </a:r>
            <a:r>
              <a:rPr lang="en-US" sz="2400" b="1" dirty="0">
                <a:solidFill>
                  <a:srgbClr val="FFFFFF"/>
                </a:solidFill>
              </a:rPr>
              <a:t>approach</a:t>
            </a:r>
            <a:r>
              <a:rPr lang="en-US" sz="2400" b="1" spc="-5" dirty="0">
                <a:solidFill>
                  <a:srgbClr val="FFFFFF"/>
                </a:solidFill>
              </a:rPr>
              <a:t> </a:t>
            </a:r>
            <a:r>
              <a:rPr lang="en-US" sz="2400" b="1" spc="10" dirty="0">
                <a:solidFill>
                  <a:srgbClr val="FFFFFF"/>
                </a:solidFill>
              </a:rPr>
              <a:t>for</a:t>
            </a:r>
            <a:r>
              <a:rPr lang="en-US" sz="2400" b="1" dirty="0">
                <a:solidFill>
                  <a:srgbClr val="FFFFFF"/>
                </a:solidFill>
              </a:rPr>
              <a:t> expanding</a:t>
            </a:r>
            <a:r>
              <a:rPr lang="en-US" sz="2400" b="1" spc="-5" dirty="0">
                <a:solidFill>
                  <a:srgbClr val="FFFFFF"/>
                </a:solidFill>
              </a:rPr>
              <a:t> </a:t>
            </a:r>
            <a:r>
              <a:rPr lang="en-US" sz="2400" b="1" spc="-10" dirty="0">
                <a:solidFill>
                  <a:srgbClr val="FFFFFF"/>
                </a:solidFill>
              </a:rPr>
              <a:t>its</a:t>
            </a:r>
            <a:r>
              <a:rPr lang="en-US" sz="2400" b="1" dirty="0">
                <a:solidFill>
                  <a:srgbClr val="FFFFFF"/>
                </a:solidFill>
              </a:rPr>
              <a:t> network.</a:t>
            </a:r>
            <a:endParaRPr lang="en-US" sz="2400" dirty="0"/>
          </a:p>
          <a:p>
            <a:pPr marL="12700" marR="5080" algn="ctr">
              <a:lnSpc>
                <a:spcPct val="114599"/>
              </a:lnSpc>
            </a:pPr>
            <a:r>
              <a:rPr lang="en-US" sz="2400" b="1" spc="-15" dirty="0">
                <a:solidFill>
                  <a:srgbClr val="FFFFFF"/>
                </a:solidFill>
              </a:rPr>
              <a:t>P</a:t>
            </a:r>
            <a:r>
              <a:rPr lang="en-US" sz="2400" spc="-15" dirty="0">
                <a:solidFill>
                  <a:srgbClr val="FFFFFF"/>
                </a:solidFill>
              </a:rPr>
              <a:t>resently,</a:t>
            </a:r>
            <a:r>
              <a:rPr lang="en-US" sz="2400" spc="-5" dirty="0">
                <a:solidFill>
                  <a:srgbClr val="FFFFFF"/>
                </a:solidFill>
              </a:rPr>
              <a:t> </a:t>
            </a:r>
            <a:r>
              <a:rPr lang="en-US" sz="2400" spc="-15" dirty="0" err="1" smtClean="0">
                <a:solidFill>
                  <a:srgbClr val="FFFFFF"/>
                </a:solidFill>
              </a:rPr>
              <a:t>Swiggy</a:t>
            </a:r>
            <a:r>
              <a:rPr lang="en-US" sz="2400" spc="-15" dirty="0" smtClean="0">
                <a:solidFill>
                  <a:srgbClr val="FFFFFF"/>
                </a:solidFill>
              </a:rPr>
              <a:t> delivering meals through distinguished  Restaurant chain .They are yet to partner with canteens ,Tiffin delivery, local </a:t>
            </a:r>
            <a:r>
              <a:rPr lang="en-US" sz="2400" spc="-15" dirty="0" err="1" smtClean="0">
                <a:solidFill>
                  <a:srgbClr val="FFFFFF"/>
                </a:solidFill>
              </a:rPr>
              <a:t>Pice</a:t>
            </a:r>
            <a:r>
              <a:rPr lang="en-US" sz="2400" spc="-15" dirty="0" smtClean="0">
                <a:solidFill>
                  <a:srgbClr val="FFFFFF"/>
                </a:solidFill>
              </a:rPr>
              <a:t> hotels who deliver affordable healthy meals</a:t>
            </a:r>
            <a:endParaRPr lang="en-US" sz="2400" dirty="0"/>
          </a:p>
          <a:p>
            <a:pPr marL="56515" marR="48895" algn="ctr">
              <a:lnSpc>
                <a:spcPct val="114599"/>
              </a:lnSpc>
            </a:pPr>
            <a:r>
              <a:rPr lang="en-US" sz="2400" spc="-5" dirty="0">
                <a:solidFill>
                  <a:srgbClr val="FFFFFF"/>
                </a:solidFill>
              </a:rPr>
              <a:t>However, </a:t>
            </a:r>
            <a:r>
              <a:rPr lang="en-US" sz="2400" spc="5" dirty="0">
                <a:solidFill>
                  <a:srgbClr val="FFFFFF"/>
                </a:solidFill>
              </a:rPr>
              <a:t>if</a:t>
            </a:r>
            <a:r>
              <a:rPr lang="en-US" sz="2400" dirty="0">
                <a:solidFill>
                  <a:srgbClr val="FFFFFF"/>
                </a:solidFill>
              </a:rPr>
              <a:t> </a:t>
            </a:r>
            <a:r>
              <a:rPr lang="en-US" sz="2400" spc="-10" dirty="0">
                <a:solidFill>
                  <a:srgbClr val="FFFFFF"/>
                </a:solidFill>
              </a:rPr>
              <a:t>sellers</a:t>
            </a:r>
            <a:r>
              <a:rPr lang="en-US" sz="2400" spc="-5" dirty="0">
                <a:solidFill>
                  <a:srgbClr val="FFFFFF"/>
                </a:solidFill>
              </a:rPr>
              <a:t> </a:t>
            </a:r>
            <a:r>
              <a:rPr lang="en-US" sz="2400" spc="-20" dirty="0">
                <a:solidFill>
                  <a:srgbClr val="FFFFFF"/>
                </a:solidFill>
              </a:rPr>
              <a:t>already</a:t>
            </a:r>
            <a:r>
              <a:rPr lang="en-US" sz="2400" dirty="0">
                <a:solidFill>
                  <a:srgbClr val="FFFFFF"/>
                </a:solidFill>
              </a:rPr>
              <a:t> </a:t>
            </a:r>
            <a:r>
              <a:rPr lang="en-US" sz="2400" spc="-10" dirty="0">
                <a:solidFill>
                  <a:srgbClr val="FFFFFF"/>
                </a:solidFill>
              </a:rPr>
              <a:t>possess</a:t>
            </a:r>
            <a:r>
              <a:rPr lang="en-US" sz="2400" spc="-5" dirty="0">
                <a:solidFill>
                  <a:srgbClr val="FFFFFF"/>
                </a:solidFill>
              </a:rPr>
              <a:t> </a:t>
            </a:r>
            <a:r>
              <a:rPr lang="en-US" sz="2400" spc="-15" dirty="0">
                <a:solidFill>
                  <a:srgbClr val="FFFFFF"/>
                </a:solidFill>
              </a:rPr>
              <a:t>a</a:t>
            </a:r>
            <a:r>
              <a:rPr lang="en-US" sz="2400" dirty="0">
                <a:solidFill>
                  <a:srgbClr val="FFFFFF"/>
                </a:solidFill>
              </a:rPr>
              <a:t> </a:t>
            </a:r>
            <a:r>
              <a:rPr lang="en-US" sz="2400" spc="-20" dirty="0">
                <a:solidFill>
                  <a:srgbClr val="FFFFFF"/>
                </a:solidFill>
              </a:rPr>
              <a:t>substantial </a:t>
            </a:r>
            <a:r>
              <a:rPr lang="en-US" sz="2400" spc="-430" dirty="0">
                <a:solidFill>
                  <a:srgbClr val="FFFFFF"/>
                </a:solidFill>
              </a:rPr>
              <a:t> </a:t>
            </a:r>
            <a:r>
              <a:rPr lang="en-US" sz="2400" spc="-15" dirty="0">
                <a:solidFill>
                  <a:srgbClr val="FFFFFF"/>
                </a:solidFill>
              </a:rPr>
              <a:t>network</a:t>
            </a:r>
            <a:r>
              <a:rPr lang="en-US" sz="2400" spc="-5" dirty="0">
                <a:solidFill>
                  <a:srgbClr val="FFFFFF"/>
                </a:solidFill>
              </a:rPr>
              <a:t> </a:t>
            </a:r>
            <a:r>
              <a:rPr lang="en-US" sz="2400" spc="-10" dirty="0">
                <a:solidFill>
                  <a:srgbClr val="FFFFFF"/>
                </a:solidFill>
              </a:rPr>
              <a:t>to</a:t>
            </a:r>
            <a:r>
              <a:rPr lang="en-US" sz="2400" dirty="0">
                <a:solidFill>
                  <a:srgbClr val="FFFFFF"/>
                </a:solidFill>
              </a:rPr>
              <a:t> </a:t>
            </a:r>
            <a:r>
              <a:rPr lang="en-US" sz="2400" spc="-15" dirty="0">
                <a:solidFill>
                  <a:srgbClr val="FFFFFF"/>
                </a:solidFill>
              </a:rPr>
              <a:t>share</a:t>
            </a:r>
            <a:r>
              <a:rPr lang="en-US" sz="2400" spc="-5" dirty="0">
                <a:solidFill>
                  <a:srgbClr val="FFFFFF"/>
                </a:solidFill>
              </a:rPr>
              <a:t> </a:t>
            </a:r>
            <a:r>
              <a:rPr lang="en-US" sz="2400" spc="-20" dirty="0">
                <a:solidFill>
                  <a:srgbClr val="FFFFFF"/>
                </a:solidFill>
              </a:rPr>
              <a:t>their</a:t>
            </a:r>
            <a:r>
              <a:rPr lang="en-US" sz="2400" dirty="0">
                <a:solidFill>
                  <a:srgbClr val="FFFFFF"/>
                </a:solidFill>
              </a:rPr>
              <a:t> </a:t>
            </a:r>
            <a:r>
              <a:rPr lang="en-US" sz="2400" spc="-10" dirty="0">
                <a:solidFill>
                  <a:srgbClr val="FFFFFF"/>
                </a:solidFill>
              </a:rPr>
              <a:t>store</a:t>
            </a:r>
            <a:r>
              <a:rPr lang="en-US" sz="2400" spc="-5" dirty="0">
                <a:solidFill>
                  <a:srgbClr val="FFFFFF"/>
                </a:solidFill>
              </a:rPr>
              <a:t> </a:t>
            </a:r>
            <a:r>
              <a:rPr lang="en-US" sz="2400" spc="-20" dirty="0">
                <a:solidFill>
                  <a:srgbClr val="FFFFFF"/>
                </a:solidFill>
              </a:rPr>
              <a:t>link</a:t>
            </a:r>
            <a:r>
              <a:rPr lang="en-US" sz="2400" dirty="0">
                <a:solidFill>
                  <a:srgbClr val="FFFFFF"/>
                </a:solidFill>
              </a:rPr>
              <a:t> </a:t>
            </a:r>
            <a:r>
              <a:rPr lang="en-US" sz="2400" spc="-20" dirty="0">
                <a:solidFill>
                  <a:srgbClr val="FFFFFF"/>
                </a:solidFill>
              </a:rPr>
              <a:t>with,</a:t>
            </a:r>
            <a:r>
              <a:rPr lang="en-US" sz="2400" spc="-5" dirty="0">
                <a:solidFill>
                  <a:srgbClr val="FFFFFF"/>
                </a:solidFill>
              </a:rPr>
              <a:t> </a:t>
            </a:r>
            <a:r>
              <a:rPr lang="en-US" sz="2400" spc="-20" dirty="0">
                <a:solidFill>
                  <a:srgbClr val="FFFFFF"/>
                </a:solidFill>
              </a:rPr>
              <a:t>then</a:t>
            </a:r>
            <a:r>
              <a:rPr lang="en-US" sz="2400" dirty="0">
                <a:solidFill>
                  <a:srgbClr val="FFFFFF"/>
                </a:solidFill>
              </a:rPr>
              <a:t> </a:t>
            </a:r>
            <a:r>
              <a:rPr lang="en-US" sz="2400" spc="-35" dirty="0">
                <a:solidFill>
                  <a:srgbClr val="FFFFFF"/>
                </a:solidFill>
              </a:rPr>
              <a:t>why </a:t>
            </a:r>
            <a:r>
              <a:rPr lang="en-US" sz="2400" spc="-30" dirty="0">
                <a:solidFill>
                  <a:srgbClr val="FFFFFF"/>
                </a:solidFill>
              </a:rPr>
              <a:t> </a:t>
            </a:r>
            <a:r>
              <a:rPr lang="en-US" sz="2400" spc="-15" dirty="0">
                <a:solidFill>
                  <a:srgbClr val="FFFFFF"/>
                </a:solidFill>
              </a:rPr>
              <a:t>would</a:t>
            </a:r>
            <a:r>
              <a:rPr lang="en-US" sz="2400" spc="-10" dirty="0">
                <a:solidFill>
                  <a:srgbClr val="FFFFFF"/>
                </a:solidFill>
              </a:rPr>
              <a:t> </a:t>
            </a:r>
            <a:r>
              <a:rPr lang="en-US" sz="2400" spc="-15" dirty="0">
                <a:solidFill>
                  <a:srgbClr val="FFFFFF"/>
                </a:solidFill>
              </a:rPr>
              <a:t>the</a:t>
            </a:r>
            <a:r>
              <a:rPr lang="en-US" sz="2400" spc="-5" dirty="0">
                <a:solidFill>
                  <a:srgbClr val="FFFFFF"/>
                </a:solidFill>
              </a:rPr>
              <a:t> </a:t>
            </a:r>
            <a:r>
              <a:rPr lang="en-US" sz="2400" spc="-10" dirty="0">
                <a:solidFill>
                  <a:srgbClr val="FFFFFF"/>
                </a:solidFill>
              </a:rPr>
              <a:t>seller adopt</a:t>
            </a:r>
            <a:r>
              <a:rPr lang="en-US" sz="2400" spc="-5" dirty="0">
                <a:solidFill>
                  <a:srgbClr val="FFFFFF"/>
                </a:solidFill>
              </a:rPr>
              <a:t> </a:t>
            </a:r>
            <a:r>
              <a:rPr lang="en-US" sz="2400" spc="-25" dirty="0" err="1">
                <a:solidFill>
                  <a:srgbClr val="FFFFFF"/>
                </a:solidFill>
              </a:rPr>
              <a:t>Swiggy</a:t>
            </a:r>
            <a:r>
              <a:rPr lang="en-US" sz="2400" spc="-5" dirty="0">
                <a:solidFill>
                  <a:srgbClr val="FFFFFF"/>
                </a:solidFill>
              </a:rPr>
              <a:t> </a:t>
            </a:r>
            <a:r>
              <a:rPr lang="en-US" sz="2400" spc="-15" dirty="0" smtClean="0">
                <a:solidFill>
                  <a:srgbClr val="FFFFFF"/>
                </a:solidFill>
              </a:rPr>
              <a:t>Meals</a:t>
            </a:r>
            <a:r>
              <a:rPr lang="en-US" sz="2400" spc="-10" dirty="0" smtClean="0">
                <a:solidFill>
                  <a:srgbClr val="FFFFFF"/>
                </a:solidFill>
              </a:rPr>
              <a:t> </a:t>
            </a:r>
            <a:r>
              <a:rPr lang="en-US" sz="2400" spc="-25" dirty="0">
                <a:solidFill>
                  <a:srgbClr val="FFFFFF"/>
                </a:solidFill>
              </a:rPr>
              <a:t>in</a:t>
            </a:r>
            <a:r>
              <a:rPr lang="en-US" sz="2400" spc="-5" dirty="0">
                <a:solidFill>
                  <a:srgbClr val="FFFFFF"/>
                </a:solidFill>
              </a:rPr>
              <a:t> </a:t>
            </a:r>
            <a:r>
              <a:rPr lang="en-US" sz="2400" spc="-15" dirty="0">
                <a:solidFill>
                  <a:srgbClr val="FFFFFF"/>
                </a:solidFill>
              </a:rPr>
              <a:t>the</a:t>
            </a:r>
            <a:r>
              <a:rPr lang="en-US" sz="2400" spc="-5" dirty="0">
                <a:solidFill>
                  <a:srgbClr val="FFFFFF"/>
                </a:solidFill>
              </a:rPr>
              <a:t> </a:t>
            </a:r>
            <a:r>
              <a:rPr lang="en-US" sz="2400" spc="-10" dirty="0">
                <a:solidFill>
                  <a:srgbClr val="FFFFFF"/>
                </a:solidFill>
              </a:rPr>
              <a:t>first</a:t>
            </a:r>
            <a:endParaRPr lang="en-US" sz="2400" dirty="0"/>
          </a:p>
          <a:p>
            <a:pPr algn="ctr">
              <a:lnSpc>
                <a:spcPct val="100000"/>
              </a:lnSpc>
              <a:spcBef>
                <a:spcPts val="310"/>
              </a:spcBef>
            </a:pPr>
            <a:r>
              <a:rPr lang="en-US" sz="2400" spc="-10" dirty="0">
                <a:solidFill>
                  <a:srgbClr val="FFFFFF"/>
                </a:solidFill>
              </a:rPr>
              <a:t>place.</a:t>
            </a:r>
            <a:endParaRPr lang="en-US" sz="2400" dirty="0"/>
          </a:p>
        </p:txBody>
      </p:sp>
      <p:pic>
        <p:nvPicPr>
          <p:cNvPr id="4" name="Picture 3"/>
          <p:cNvPicPr>
            <a:picLocks noChangeAspect="1"/>
          </p:cNvPicPr>
          <p:nvPr/>
        </p:nvPicPr>
        <p:blipFill>
          <a:blip r:embed="rId2"/>
          <a:stretch>
            <a:fillRect/>
          </a:stretch>
        </p:blipFill>
        <p:spPr>
          <a:xfrm>
            <a:off x="381001" y="4305300"/>
            <a:ext cx="8077200" cy="5334000"/>
          </a:xfrm>
          <a:prstGeom prst="rect">
            <a:avLst/>
          </a:prstGeom>
        </p:spPr>
      </p:pic>
      <p:pic>
        <p:nvPicPr>
          <p:cNvPr id="5" name="Picture 4"/>
          <p:cNvPicPr>
            <a:picLocks noChangeAspect="1"/>
          </p:cNvPicPr>
          <p:nvPr/>
        </p:nvPicPr>
        <p:blipFill>
          <a:blip r:embed="rId3"/>
          <a:stretch>
            <a:fillRect/>
          </a:stretch>
        </p:blipFill>
        <p:spPr>
          <a:xfrm>
            <a:off x="8991600" y="4305300"/>
            <a:ext cx="8804884" cy="4985242"/>
          </a:xfrm>
          <a:prstGeom prst="rect">
            <a:avLst/>
          </a:prstGeom>
        </p:spPr>
      </p:pic>
    </p:spTree>
    <p:extLst>
      <p:ext uri="{BB962C8B-B14F-4D97-AF65-F5344CB8AC3E}">
        <p14:creationId xmlns:p14="http://schemas.microsoft.com/office/powerpoint/2010/main" val="916404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0" y="190500"/>
            <a:ext cx="8536740" cy="939800"/>
          </a:xfrm>
        </p:spPr>
        <p:txBody>
          <a:bodyPr/>
          <a:lstStyle/>
          <a:p>
            <a:r>
              <a:rPr lang="en-US" dirty="0" smtClean="0"/>
              <a:t>ADOPTION</a:t>
            </a:r>
            <a:endParaRPr lang="en-US" dirty="0"/>
          </a:p>
        </p:txBody>
      </p:sp>
      <p:sp>
        <p:nvSpPr>
          <p:cNvPr id="3" name="Text Placeholder 2"/>
          <p:cNvSpPr>
            <a:spLocks noGrp="1"/>
          </p:cNvSpPr>
          <p:nvPr>
            <p:ph type="body" idx="1"/>
          </p:nvPr>
        </p:nvSpPr>
        <p:spPr>
          <a:xfrm>
            <a:off x="1524000" y="1462793"/>
            <a:ext cx="15697200" cy="2870016"/>
          </a:xfrm>
          <a:solidFill>
            <a:srgbClr val="00B050"/>
          </a:solidFill>
        </p:spPr>
        <p:txBody>
          <a:bodyPr/>
          <a:lstStyle/>
          <a:p>
            <a:pPr marL="12700" marR="5080" algn="ctr">
              <a:lnSpc>
                <a:spcPct val="114599"/>
              </a:lnSpc>
              <a:spcBef>
                <a:spcPts val="100"/>
              </a:spcBef>
            </a:pPr>
            <a:r>
              <a:rPr lang="en-US" sz="2400" b="1" spc="5" dirty="0">
                <a:solidFill>
                  <a:srgbClr val="FFFFFF"/>
                </a:solidFill>
              </a:rPr>
              <a:t>Customers</a:t>
            </a:r>
            <a:r>
              <a:rPr lang="en-US" sz="2400" b="1" spc="10" dirty="0">
                <a:solidFill>
                  <a:srgbClr val="FFFFFF"/>
                </a:solidFill>
              </a:rPr>
              <a:t> </a:t>
            </a:r>
            <a:r>
              <a:rPr lang="en-US" sz="2400" b="1" spc="15" dirty="0">
                <a:solidFill>
                  <a:srgbClr val="FFFFFF"/>
                </a:solidFill>
              </a:rPr>
              <a:t>are</a:t>
            </a:r>
            <a:r>
              <a:rPr lang="en-US" sz="2400" b="1" spc="10" dirty="0">
                <a:solidFill>
                  <a:srgbClr val="FFFFFF"/>
                </a:solidFill>
              </a:rPr>
              <a:t> </a:t>
            </a:r>
            <a:r>
              <a:rPr lang="en-US" sz="2400" b="1" spc="5" dirty="0">
                <a:solidFill>
                  <a:srgbClr val="FFFFFF"/>
                </a:solidFill>
              </a:rPr>
              <a:t>experiencing</a:t>
            </a:r>
            <a:r>
              <a:rPr lang="en-US" sz="2400" b="1" spc="10" dirty="0">
                <a:solidFill>
                  <a:srgbClr val="FFFFFF"/>
                </a:solidFill>
              </a:rPr>
              <a:t> </a:t>
            </a:r>
            <a:r>
              <a:rPr lang="en-US" sz="2400" b="1" spc="-5" dirty="0">
                <a:solidFill>
                  <a:srgbClr val="FFFFFF"/>
                </a:solidFill>
              </a:rPr>
              <a:t>difficulty</a:t>
            </a:r>
            <a:r>
              <a:rPr lang="en-US" sz="2400" b="1" spc="10" dirty="0">
                <a:solidFill>
                  <a:srgbClr val="FFFFFF"/>
                </a:solidFill>
              </a:rPr>
              <a:t> </a:t>
            </a:r>
            <a:r>
              <a:rPr lang="en-US" sz="2400" b="1" spc="-10" dirty="0">
                <a:solidFill>
                  <a:srgbClr val="FFFFFF"/>
                </a:solidFill>
              </a:rPr>
              <a:t>in</a:t>
            </a:r>
            <a:r>
              <a:rPr lang="en-US" sz="2400" b="1" spc="15" dirty="0">
                <a:solidFill>
                  <a:srgbClr val="FFFFFF"/>
                </a:solidFill>
              </a:rPr>
              <a:t> </a:t>
            </a:r>
            <a:r>
              <a:rPr lang="en-US" sz="2400" b="1" spc="-5" dirty="0">
                <a:solidFill>
                  <a:srgbClr val="FFFFFF"/>
                </a:solidFill>
              </a:rPr>
              <a:t>locating</a:t>
            </a:r>
            <a:r>
              <a:rPr lang="en-US" sz="2400" b="1" spc="10" dirty="0">
                <a:solidFill>
                  <a:srgbClr val="FFFFFF"/>
                </a:solidFill>
              </a:rPr>
              <a:t> </a:t>
            </a:r>
            <a:r>
              <a:rPr lang="en-US" sz="2400" b="1" dirty="0">
                <a:solidFill>
                  <a:srgbClr val="FFFFFF"/>
                </a:solidFill>
              </a:rPr>
              <a:t>the</a:t>
            </a:r>
            <a:r>
              <a:rPr lang="en-US" sz="2400" b="1" spc="10" dirty="0">
                <a:solidFill>
                  <a:srgbClr val="FFFFFF"/>
                </a:solidFill>
              </a:rPr>
              <a:t> </a:t>
            </a:r>
            <a:r>
              <a:rPr lang="en-US" sz="2400" b="1" spc="-5" dirty="0" err="1">
                <a:solidFill>
                  <a:srgbClr val="FFFFFF"/>
                </a:solidFill>
              </a:rPr>
              <a:t>Swiggy</a:t>
            </a:r>
            <a:r>
              <a:rPr lang="en-US" sz="2400" b="1" spc="-5" dirty="0">
                <a:solidFill>
                  <a:srgbClr val="FFFFFF"/>
                </a:solidFill>
              </a:rPr>
              <a:t> </a:t>
            </a:r>
            <a:r>
              <a:rPr lang="en-US" sz="2400" b="1" spc="-440" dirty="0">
                <a:solidFill>
                  <a:srgbClr val="FFFFFF"/>
                </a:solidFill>
              </a:rPr>
              <a:t> </a:t>
            </a:r>
            <a:r>
              <a:rPr lang="en-US" sz="2400" b="1" spc="-5" dirty="0" smtClean="0">
                <a:solidFill>
                  <a:srgbClr val="FFFFFF"/>
                </a:solidFill>
              </a:rPr>
              <a:t>Meals option</a:t>
            </a:r>
            <a:r>
              <a:rPr lang="en-US" sz="2400" b="1" dirty="0" smtClean="0">
                <a:solidFill>
                  <a:srgbClr val="FFFFFF"/>
                </a:solidFill>
              </a:rPr>
              <a:t> </a:t>
            </a:r>
            <a:r>
              <a:rPr lang="en-US" sz="2400" b="1" spc="-10" dirty="0">
                <a:solidFill>
                  <a:srgbClr val="FFFFFF"/>
                </a:solidFill>
              </a:rPr>
              <a:t>within</a:t>
            </a:r>
            <a:r>
              <a:rPr lang="en-US" sz="2400" b="1" dirty="0">
                <a:solidFill>
                  <a:srgbClr val="FFFFFF"/>
                </a:solidFill>
              </a:rPr>
              <a:t> the </a:t>
            </a:r>
            <a:r>
              <a:rPr lang="en-US" sz="2400" b="1" spc="-5" dirty="0" err="1">
                <a:solidFill>
                  <a:srgbClr val="FFFFFF"/>
                </a:solidFill>
              </a:rPr>
              <a:t>Swiggy</a:t>
            </a:r>
            <a:r>
              <a:rPr lang="en-US" sz="2400" b="1" dirty="0">
                <a:solidFill>
                  <a:srgbClr val="FFFFFF"/>
                </a:solidFill>
              </a:rPr>
              <a:t> </a:t>
            </a:r>
            <a:r>
              <a:rPr lang="en-US" sz="2400" b="1" spc="-5" dirty="0">
                <a:solidFill>
                  <a:srgbClr val="FFFFFF"/>
                </a:solidFill>
              </a:rPr>
              <a:t>app.</a:t>
            </a:r>
            <a:r>
              <a:rPr lang="en-US" sz="2400" b="1" dirty="0">
                <a:solidFill>
                  <a:srgbClr val="FFFFFF"/>
                </a:solidFill>
              </a:rPr>
              <a:t> </a:t>
            </a:r>
            <a:r>
              <a:rPr lang="en-US" sz="2400" spc="-15" dirty="0">
                <a:solidFill>
                  <a:srgbClr val="FFFFFF"/>
                </a:solidFill>
              </a:rPr>
              <a:t>Presently,</a:t>
            </a:r>
            <a:r>
              <a:rPr lang="en-US" sz="2400" spc="-5" dirty="0">
                <a:solidFill>
                  <a:srgbClr val="FFFFFF"/>
                </a:solidFill>
              </a:rPr>
              <a:t> </a:t>
            </a:r>
            <a:r>
              <a:rPr lang="en-US" sz="2400" spc="-15" dirty="0">
                <a:solidFill>
                  <a:srgbClr val="FFFFFF"/>
                </a:solidFill>
              </a:rPr>
              <a:t>the</a:t>
            </a:r>
            <a:r>
              <a:rPr lang="en-US" sz="2400" spc="-5" dirty="0">
                <a:solidFill>
                  <a:srgbClr val="FFFFFF"/>
                </a:solidFill>
              </a:rPr>
              <a:t> </a:t>
            </a:r>
            <a:r>
              <a:rPr lang="en-US" sz="2400" spc="-15" dirty="0">
                <a:solidFill>
                  <a:srgbClr val="FFFFFF"/>
                </a:solidFill>
              </a:rPr>
              <a:t>app</a:t>
            </a:r>
            <a:r>
              <a:rPr lang="en-US" sz="2400" spc="-5" dirty="0">
                <a:solidFill>
                  <a:srgbClr val="FFFFFF"/>
                </a:solidFill>
              </a:rPr>
              <a:t> </a:t>
            </a:r>
            <a:r>
              <a:rPr lang="en-US" sz="2400" spc="-25" dirty="0">
                <a:solidFill>
                  <a:srgbClr val="FFFFFF"/>
                </a:solidFill>
              </a:rPr>
              <a:t>only </a:t>
            </a:r>
            <a:r>
              <a:rPr lang="en-US" sz="2400" spc="-20" dirty="0">
                <a:solidFill>
                  <a:srgbClr val="FFFFFF"/>
                </a:solidFill>
              </a:rPr>
              <a:t> displays</a:t>
            </a:r>
            <a:r>
              <a:rPr lang="en-US" sz="2400" spc="-5" dirty="0">
                <a:solidFill>
                  <a:srgbClr val="FFFFFF"/>
                </a:solidFill>
              </a:rPr>
              <a:t> </a:t>
            </a:r>
            <a:r>
              <a:rPr lang="en-US" sz="2400" spc="-15" dirty="0">
                <a:solidFill>
                  <a:srgbClr val="FFFFFF"/>
                </a:solidFill>
              </a:rPr>
              <a:t>the</a:t>
            </a:r>
            <a:r>
              <a:rPr lang="en-US" sz="2400" spc="-5" dirty="0">
                <a:solidFill>
                  <a:srgbClr val="FFFFFF"/>
                </a:solidFill>
              </a:rPr>
              <a:t> </a:t>
            </a:r>
            <a:r>
              <a:rPr lang="en-US" sz="2400" spc="-15" dirty="0" smtClean="0">
                <a:solidFill>
                  <a:srgbClr val="FFFFFF"/>
                </a:solidFill>
              </a:rPr>
              <a:t>selective restaurants </a:t>
            </a:r>
            <a:r>
              <a:rPr lang="en-US" sz="2400" spc="-5" dirty="0" smtClean="0">
                <a:solidFill>
                  <a:srgbClr val="FFFFFF"/>
                </a:solidFill>
              </a:rPr>
              <a:t>once </a:t>
            </a:r>
            <a:r>
              <a:rPr lang="en-US" sz="2400" spc="-15" dirty="0">
                <a:solidFill>
                  <a:srgbClr val="FFFFFF"/>
                </a:solidFill>
              </a:rPr>
              <a:t>the</a:t>
            </a:r>
            <a:r>
              <a:rPr lang="en-US" sz="2400" spc="-5" dirty="0">
                <a:solidFill>
                  <a:srgbClr val="FFFFFF"/>
                </a:solidFill>
              </a:rPr>
              <a:t> </a:t>
            </a:r>
            <a:r>
              <a:rPr lang="en-US" sz="2400" spc="-10" dirty="0">
                <a:solidFill>
                  <a:srgbClr val="FFFFFF"/>
                </a:solidFill>
              </a:rPr>
              <a:t>customer</a:t>
            </a:r>
            <a:r>
              <a:rPr lang="en-US" sz="2400" dirty="0">
                <a:solidFill>
                  <a:srgbClr val="FFFFFF"/>
                </a:solidFill>
              </a:rPr>
              <a:t> </a:t>
            </a:r>
            <a:r>
              <a:rPr lang="en-US" sz="2400" spc="-20" dirty="0">
                <a:solidFill>
                  <a:srgbClr val="FFFFFF"/>
                </a:solidFill>
              </a:rPr>
              <a:t>has</a:t>
            </a:r>
            <a:r>
              <a:rPr lang="en-US" sz="2400" spc="-5" dirty="0">
                <a:solidFill>
                  <a:srgbClr val="FFFFFF"/>
                </a:solidFill>
              </a:rPr>
              <a:t> </a:t>
            </a:r>
            <a:r>
              <a:rPr lang="en-US" sz="2400" spc="-10" dirty="0">
                <a:solidFill>
                  <a:srgbClr val="FFFFFF"/>
                </a:solidFill>
              </a:rPr>
              <a:t>clicked</a:t>
            </a:r>
            <a:r>
              <a:rPr lang="en-US" sz="2400" spc="-5" dirty="0">
                <a:solidFill>
                  <a:srgbClr val="FFFFFF"/>
                </a:solidFill>
              </a:rPr>
              <a:t> </a:t>
            </a:r>
            <a:r>
              <a:rPr lang="en-US" sz="2400" spc="-15" dirty="0">
                <a:solidFill>
                  <a:srgbClr val="FFFFFF"/>
                </a:solidFill>
              </a:rPr>
              <a:t>on </a:t>
            </a:r>
            <a:r>
              <a:rPr lang="en-US" sz="2400" spc="-10" dirty="0">
                <a:solidFill>
                  <a:srgbClr val="FFFFFF"/>
                </a:solidFill>
              </a:rPr>
              <a:t> </a:t>
            </a:r>
            <a:r>
              <a:rPr lang="en-US" sz="2400" spc="-15" dirty="0">
                <a:solidFill>
                  <a:srgbClr val="FFFFFF"/>
                </a:solidFill>
              </a:rPr>
              <a:t>a</a:t>
            </a:r>
            <a:r>
              <a:rPr lang="en-US" sz="2400" spc="-5" dirty="0">
                <a:solidFill>
                  <a:srgbClr val="FFFFFF"/>
                </a:solidFill>
              </a:rPr>
              <a:t> </a:t>
            </a:r>
            <a:r>
              <a:rPr lang="en-US" sz="2400" spc="-15" dirty="0" smtClean="0">
                <a:solidFill>
                  <a:srgbClr val="FFFFFF"/>
                </a:solidFill>
              </a:rPr>
              <a:t>meals </a:t>
            </a:r>
            <a:r>
              <a:rPr lang="en-US" sz="2400" spc="-10" dirty="0" smtClean="0">
                <a:solidFill>
                  <a:srgbClr val="FFFFFF"/>
                </a:solidFill>
              </a:rPr>
              <a:t>store</a:t>
            </a:r>
            <a:r>
              <a:rPr lang="en-US" sz="2400" dirty="0" smtClean="0">
                <a:solidFill>
                  <a:srgbClr val="FFFFFF"/>
                </a:solidFill>
              </a:rPr>
              <a:t> </a:t>
            </a:r>
            <a:r>
              <a:rPr lang="en-US" sz="2400" spc="-20" dirty="0" smtClean="0">
                <a:solidFill>
                  <a:srgbClr val="FFFFFF"/>
                </a:solidFill>
              </a:rPr>
              <a:t>link. Proper filter is missing for “Healthy Meals”. User cannot sort Meals based on price ,cuisine.</a:t>
            </a:r>
            <a:r>
              <a:rPr lang="en-US" sz="2400" spc="-5" dirty="0" smtClean="0">
                <a:solidFill>
                  <a:srgbClr val="FFFFFF"/>
                </a:solidFill>
              </a:rPr>
              <a:t> </a:t>
            </a:r>
            <a:r>
              <a:rPr lang="en-US" sz="2400" spc="-10" dirty="0">
                <a:solidFill>
                  <a:srgbClr val="FFFFFF"/>
                </a:solidFill>
              </a:rPr>
              <a:t>The</a:t>
            </a:r>
            <a:r>
              <a:rPr lang="en-US" sz="2400" dirty="0">
                <a:solidFill>
                  <a:srgbClr val="FFFFFF"/>
                </a:solidFill>
              </a:rPr>
              <a:t> </a:t>
            </a:r>
            <a:r>
              <a:rPr lang="en-US" sz="2400" spc="-20" dirty="0">
                <a:solidFill>
                  <a:srgbClr val="FFFFFF"/>
                </a:solidFill>
              </a:rPr>
              <a:t>customers'</a:t>
            </a:r>
            <a:r>
              <a:rPr lang="en-US" sz="2400" spc="-5" dirty="0">
                <a:solidFill>
                  <a:srgbClr val="FFFFFF"/>
                </a:solidFill>
              </a:rPr>
              <a:t> </a:t>
            </a:r>
            <a:r>
              <a:rPr lang="en-US" sz="2400" spc="-20" dirty="0">
                <a:solidFill>
                  <a:srgbClr val="FFFFFF"/>
                </a:solidFill>
              </a:rPr>
              <a:t>unfamiliarity</a:t>
            </a:r>
            <a:r>
              <a:rPr lang="en-US" sz="2400" spc="-5" dirty="0">
                <a:solidFill>
                  <a:srgbClr val="FFFFFF"/>
                </a:solidFill>
              </a:rPr>
              <a:t> </a:t>
            </a:r>
            <a:r>
              <a:rPr lang="en-US" sz="2400" spc="-20" dirty="0">
                <a:solidFill>
                  <a:srgbClr val="FFFFFF"/>
                </a:solidFill>
              </a:rPr>
              <a:t>with</a:t>
            </a:r>
            <a:endParaRPr lang="en-US" sz="2400" dirty="0"/>
          </a:p>
          <a:p>
            <a:pPr marL="325755" marR="317500" algn="ctr">
              <a:lnSpc>
                <a:spcPct val="114599"/>
              </a:lnSpc>
            </a:pPr>
            <a:r>
              <a:rPr lang="en-US" sz="2400" spc="-20" dirty="0">
                <a:solidFill>
                  <a:srgbClr val="FFFFFF"/>
                </a:solidFill>
              </a:rPr>
              <a:t>purchasing</a:t>
            </a:r>
            <a:r>
              <a:rPr lang="en-US" sz="2400" spc="-5" dirty="0">
                <a:solidFill>
                  <a:srgbClr val="FFFFFF"/>
                </a:solidFill>
              </a:rPr>
              <a:t> </a:t>
            </a:r>
            <a:r>
              <a:rPr lang="en-US" sz="2400" spc="-15" dirty="0">
                <a:solidFill>
                  <a:srgbClr val="FFFFFF"/>
                </a:solidFill>
              </a:rPr>
              <a:t>products</a:t>
            </a:r>
            <a:r>
              <a:rPr lang="en-US" sz="2400" spc="-5" dirty="0">
                <a:solidFill>
                  <a:srgbClr val="FFFFFF"/>
                </a:solidFill>
              </a:rPr>
              <a:t> </a:t>
            </a:r>
            <a:r>
              <a:rPr lang="en-US" sz="2400" dirty="0">
                <a:solidFill>
                  <a:srgbClr val="FFFFFF"/>
                </a:solidFill>
              </a:rPr>
              <a:t>from</a:t>
            </a:r>
            <a:r>
              <a:rPr lang="en-US" sz="2400" spc="-5" dirty="0">
                <a:solidFill>
                  <a:srgbClr val="FFFFFF"/>
                </a:solidFill>
              </a:rPr>
              <a:t> </a:t>
            </a:r>
            <a:r>
              <a:rPr lang="en-US" sz="2400" spc="-10" dirty="0">
                <a:solidFill>
                  <a:srgbClr val="FFFFFF"/>
                </a:solidFill>
              </a:rPr>
              <a:t>these</a:t>
            </a:r>
            <a:r>
              <a:rPr lang="en-US" sz="2400" spc="-5" dirty="0">
                <a:solidFill>
                  <a:srgbClr val="FFFFFF"/>
                </a:solidFill>
              </a:rPr>
              <a:t> </a:t>
            </a:r>
            <a:r>
              <a:rPr lang="en-US" sz="2400" spc="-10" dirty="0">
                <a:solidFill>
                  <a:srgbClr val="FFFFFF"/>
                </a:solidFill>
              </a:rPr>
              <a:t>stores</a:t>
            </a:r>
            <a:r>
              <a:rPr lang="en-US" sz="2400" dirty="0">
                <a:solidFill>
                  <a:srgbClr val="FFFFFF"/>
                </a:solidFill>
              </a:rPr>
              <a:t> </a:t>
            </a:r>
            <a:r>
              <a:rPr lang="en-US" sz="2400" spc="-15" dirty="0">
                <a:solidFill>
                  <a:srgbClr val="FFFFFF"/>
                </a:solidFill>
              </a:rPr>
              <a:t>is</a:t>
            </a:r>
            <a:r>
              <a:rPr lang="en-US" sz="2400" spc="-5" dirty="0">
                <a:solidFill>
                  <a:srgbClr val="FFFFFF"/>
                </a:solidFill>
              </a:rPr>
              <a:t> </a:t>
            </a:r>
            <a:r>
              <a:rPr lang="en-US" sz="2400" spc="-20" dirty="0">
                <a:solidFill>
                  <a:srgbClr val="FFFFFF"/>
                </a:solidFill>
              </a:rPr>
              <a:t>hindering</a:t>
            </a:r>
            <a:r>
              <a:rPr lang="en-US" sz="2400" spc="-5" dirty="0">
                <a:solidFill>
                  <a:srgbClr val="FFFFFF"/>
                </a:solidFill>
              </a:rPr>
              <a:t> </a:t>
            </a:r>
            <a:r>
              <a:rPr lang="en-US" sz="2400" spc="-15" dirty="0">
                <a:solidFill>
                  <a:srgbClr val="FFFFFF"/>
                </a:solidFill>
              </a:rPr>
              <a:t>the </a:t>
            </a:r>
            <a:r>
              <a:rPr lang="en-US" sz="2400" spc="-430" dirty="0">
                <a:solidFill>
                  <a:srgbClr val="FFFFFF"/>
                </a:solidFill>
              </a:rPr>
              <a:t> </a:t>
            </a:r>
            <a:r>
              <a:rPr lang="en-US" sz="2400" spc="-15" dirty="0">
                <a:solidFill>
                  <a:srgbClr val="FFFFFF"/>
                </a:solidFill>
              </a:rPr>
              <a:t>adoption</a:t>
            </a:r>
            <a:r>
              <a:rPr lang="en-US" sz="2400" spc="-5" dirty="0">
                <a:solidFill>
                  <a:srgbClr val="FFFFFF"/>
                </a:solidFill>
              </a:rPr>
              <a:t> </a:t>
            </a:r>
            <a:r>
              <a:rPr lang="en-US" sz="2400" spc="-10" dirty="0">
                <a:solidFill>
                  <a:srgbClr val="FFFFFF"/>
                </a:solidFill>
              </a:rPr>
              <a:t>rate</a:t>
            </a:r>
            <a:r>
              <a:rPr lang="en-US" sz="2400" spc="-5" dirty="0">
                <a:solidFill>
                  <a:srgbClr val="FFFFFF"/>
                </a:solidFill>
              </a:rPr>
              <a:t> </a:t>
            </a:r>
            <a:r>
              <a:rPr lang="en-US" sz="2400" spc="15" dirty="0">
                <a:solidFill>
                  <a:srgbClr val="FFFFFF"/>
                </a:solidFill>
              </a:rPr>
              <a:t>of</a:t>
            </a:r>
            <a:r>
              <a:rPr lang="en-US" sz="2400" spc="-5" dirty="0">
                <a:solidFill>
                  <a:srgbClr val="FFFFFF"/>
                </a:solidFill>
              </a:rPr>
              <a:t> </a:t>
            </a:r>
            <a:r>
              <a:rPr lang="en-US" sz="2400" spc="-20" dirty="0">
                <a:solidFill>
                  <a:srgbClr val="FFFFFF"/>
                </a:solidFill>
              </a:rPr>
              <a:t>this</a:t>
            </a:r>
            <a:r>
              <a:rPr lang="en-US" sz="2400" spc="-5" dirty="0">
                <a:solidFill>
                  <a:srgbClr val="FFFFFF"/>
                </a:solidFill>
              </a:rPr>
              <a:t> feature. </a:t>
            </a:r>
            <a:r>
              <a:rPr lang="en-US" sz="2400" spc="-20" dirty="0">
                <a:solidFill>
                  <a:srgbClr val="FFFFFF"/>
                </a:solidFill>
              </a:rPr>
              <a:t>This</a:t>
            </a:r>
            <a:r>
              <a:rPr lang="en-US" sz="2400" spc="-5" dirty="0">
                <a:solidFill>
                  <a:srgbClr val="FFFFFF"/>
                </a:solidFill>
              </a:rPr>
              <a:t> </a:t>
            </a:r>
            <a:r>
              <a:rPr lang="en-US" sz="2400" spc="-15" dirty="0">
                <a:solidFill>
                  <a:srgbClr val="FFFFFF"/>
                </a:solidFill>
              </a:rPr>
              <a:t>issue</a:t>
            </a:r>
            <a:r>
              <a:rPr lang="en-US" sz="2400" spc="-5" dirty="0">
                <a:solidFill>
                  <a:srgbClr val="FFFFFF"/>
                </a:solidFill>
              </a:rPr>
              <a:t> </a:t>
            </a:r>
            <a:r>
              <a:rPr lang="en-US" sz="2400" spc="-10" dirty="0">
                <a:solidFill>
                  <a:srgbClr val="FFFFFF"/>
                </a:solidFill>
              </a:rPr>
              <a:t>needs</a:t>
            </a:r>
            <a:r>
              <a:rPr lang="en-US" sz="2400" spc="-5" dirty="0">
                <a:solidFill>
                  <a:srgbClr val="FFFFFF"/>
                </a:solidFill>
              </a:rPr>
              <a:t> </a:t>
            </a:r>
            <a:r>
              <a:rPr lang="en-US" sz="2400" spc="-10" dirty="0">
                <a:solidFill>
                  <a:srgbClr val="FFFFFF"/>
                </a:solidFill>
              </a:rPr>
              <a:t>to</a:t>
            </a:r>
            <a:r>
              <a:rPr lang="en-US" sz="2400" spc="-5" dirty="0">
                <a:solidFill>
                  <a:srgbClr val="FFFFFF"/>
                </a:solidFill>
              </a:rPr>
              <a:t> be </a:t>
            </a:r>
            <a:r>
              <a:rPr lang="en-US" sz="2400" dirty="0">
                <a:solidFill>
                  <a:srgbClr val="FFFFFF"/>
                </a:solidFill>
              </a:rPr>
              <a:t> </a:t>
            </a:r>
            <a:r>
              <a:rPr lang="en-US" sz="2400" spc="-10" dirty="0">
                <a:solidFill>
                  <a:srgbClr val="FFFFFF"/>
                </a:solidFill>
              </a:rPr>
              <a:t>addressed</a:t>
            </a:r>
            <a:r>
              <a:rPr lang="en-US" sz="2400" spc="-5" dirty="0">
                <a:solidFill>
                  <a:srgbClr val="FFFFFF"/>
                </a:solidFill>
              </a:rPr>
              <a:t> </a:t>
            </a:r>
            <a:r>
              <a:rPr lang="en-US" sz="2400" spc="-25" dirty="0">
                <a:solidFill>
                  <a:srgbClr val="FFFFFF"/>
                </a:solidFill>
              </a:rPr>
              <a:t>urgently</a:t>
            </a:r>
            <a:r>
              <a:rPr lang="en-US" sz="2400" spc="-5" dirty="0">
                <a:solidFill>
                  <a:srgbClr val="FFFFFF"/>
                </a:solidFill>
              </a:rPr>
              <a:t> </a:t>
            </a:r>
            <a:r>
              <a:rPr lang="en-US" sz="2400" spc="-10" dirty="0">
                <a:solidFill>
                  <a:srgbClr val="FFFFFF"/>
                </a:solidFill>
              </a:rPr>
              <a:t>to</a:t>
            </a:r>
            <a:r>
              <a:rPr lang="en-US" sz="2400" spc="-5" dirty="0">
                <a:solidFill>
                  <a:srgbClr val="FFFFFF"/>
                </a:solidFill>
              </a:rPr>
              <a:t> </a:t>
            </a:r>
            <a:r>
              <a:rPr lang="en-US" sz="2400" spc="-10" dirty="0">
                <a:solidFill>
                  <a:srgbClr val="FFFFFF"/>
                </a:solidFill>
              </a:rPr>
              <a:t>improve</a:t>
            </a:r>
            <a:r>
              <a:rPr lang="en-US" sz="2400" spc="-5" dirty="0">
                <a:solidFill>
                  <a:srgbClr val="FFFFFF"/>
                </a:solidFill>
              </a:rPr>
              <a:t> </a:t>
            </a:r>
            <a:r>
              <a:rPr lang="en-US" sz="2400" spc="-15" dirty="0">
                <a:solidFill>
                  <a:srgbClr val="FFFFFF"/>
                </a:solidFill>
              </a:rPr>
              <a:t>the</a:t>
            </a:r>
            <a:r>
              <a:rPr lang="en-US" sz="2400" dirty="0">
                <a:solidFill>
                  <a:srgbClr val="FFFFFF"/>
                </a:solidFill>
              </a:rPr>
              <a:t> </a:t>
            </a:r>
            <a:r>
              <a:rPr lang="en-US" sz="2400" spc="-15" dirty="0">
                <a:solidFill>
                  <a:srgbClr val="FFFFFF"/>
                </a:solidFill>
              </a:rPr>
              <a:t>overall</a:t>
            </a:r>
            <a:r>
              <a:rPr lang="en-US" sz="2400" spc="-5" dirty="0">
                <a:solidFill>
                  <a:srgbClr val="FFFFFF"/>
                </a:solidFill>
              </a:rPr>
              <a:t> </a:t>
            </a:r>
            <a:r>
              <a:rPr lang="en-US" sz="2400" spc="-10" dirty="0">
                <a:solidFill>
                  <a:srgbClr val="FFFFFF"/>
                </a:solidFill>
              </a:rPr>
              <a:t>customer</a:t>
            </a:r>
          </a:p>
          <a:p>
            <a:pPr algn="ctr">
              <a:lnSpc>
                <a:spcPct val="100000"/>
              </a:lnSpc>
              <a:spcBef>
                <a:spcPts val="315"/>
              </a:spcBef>
            </a:pPr>
            <a:r>
              <a:rPr lang="en-US" sz="2400" spc="-10" dirty="0">
                <a:solidFill>
                  <a:srgbClr val="FFFFFF"/>
                </a:solidFill>
              </a:rPr>
              <a:t>experience.</a:t>
            </a:r>
            <a:endParaRPr lang="en-US" sz="2400" dirty="0"/>
          </a:p>
          <a:p>
            <a:endParaRPr lang="en-US" dirty="0"/>
          </a:p>
        </p:txBody>
      </p:sp>
      <p:pic>
        <p:nvPicPr>
          <p:cNvPr id="4" name="Picture 3"/>
          <p:cNvPicPr>
            <a:picLocks noChangeAspect="1"/>
          </p:cNvPicPr>
          <p:nvPr/>
        </p:nvPicPr>
        <p:blipFill>
          <a:blip r:embed="rId2"/>
          <a:stretch>
            <a:fillRect/>
          </a:stretch>
        </p:blipFill>
        <p:spPr>
          <a:xfrm>
            <a:off x="990600" y="4104393"/>
            <a:ext cx="15697200" cy="5863011"/>
          </a:xfrm>
          <a:prstGeom prst="rect">
            <a:avLst/>
          </a:prstGeom>
        </p:spPr>
      </p:pic>
    </p:spTree>
    <p:extLst>
      <p:ext uri="{BB962C8B-B14F-4D97-AF65-F5344CB8AC3E}">
        <p14:creationId xmlns:p14="http://schemas.microsoft.com/office/powerpoint/2010/main" val="63750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conversion Report</a:t>
            </a:r>
            <a:endParaRPr lang="en-US" dirty="0"/>
          </a:p>
        </p:txBody>
      </p:sp>
      <p:sp>
        <p:nvSpPr>
          <p:cNvPr id="3" name="Text Placeholder 2"/>
          <p:cNvSpPr>
            <a:spLocks noGrp="1"/>
          </p:cNvSpPr>
          <p:nvPr>
            <p:ph type="body" idx="1"/>
          </p:nvPr>
        </p:nvSpPr>
        <p:spPr>
          <a:xfrm>
            <a:off x="838200" y="1517650"/>
            <a:ext cx="16764000" cy="1015663"/>
          </a:xfrm>
          <a:solidFill>
            <a:srgbClr val="00B050"/>
          </a:solidFill>
        </p:spPr>
        <p:txBody>
          <a:bodyPr/>
          <a:lstStyle/>
          <a:p>
            <a:r>
              <a:rPr lang="en-US" spc="-30" dirty="0">
                <a:solidFill>
                  <a:schemeClr val="bg1"/>
                </a:solidFill>
              </a:rPr>
              <a:t>Supporting</a:t>
            </a:r>
            <a:r>
              <a:rPr lang="en-US" spc="-10" dirty="0">
                <a:solidFill>
                  <a:schemeClr val="bg1"/>
                </a:solidFill>
              </a:rPr>
              <a:t> </a:t>
            </a:r>
            <a:r>
              <a:rPr lang="en-US" spc="-20" dirty="0">
                <a:solidFill>
                  <a:schemeClr val="bg1"/>
                </a:solidFill>
              </a:rPr>
              <a:t>multiple </a:t>
            </a:r>
            <a:r>
              <a:rPr lang="en-US" spc="-15" dirty="0">
                <a:solidFill>
                  <a:schemeClr val="bg1"/>
                </a:solidFill>
              </a:rPr>
              <a:t> </a:t>
            </a:r>
            <a:r>
              <a:rPr lang="en-US" spc="-25" dirty="0">
                <a:solidFill>
                  <a:schemeClr val="bg1"/>
                </a:solidFill>
              </a:rPr>
              <a:t>languages</a:t>
            </a:r>
            <a:r>
              <a:rPr lang="en-US" spc="-10" dirty="0">
                <a:solidFill>
                  <a:schemeClr val="bg1"/>
                </a:solidFill>
              </a:rPr>
              <a:t> </a:t>
            </a:r>
            <a:r>
              <a:rPr lang="en-US" spc="-25" dirty="0">
                <a:solidFill>
                  <a:schemeClr val="bg1"/>
                </a:solidFill>
              </a:rPr>
              <a:t>and </a:t>
            </a:r>
            <a:r>
              <a:rPr lang="en-US" spc="-20" dirty="0">
                <a:solidFill>
                  <a:schemeClr val="bg1"/>
                </a:solidFill>
              </a:rPr>
              <a:t> </a:t>
            </a:r>
            <a:r>
              <a:rPr lang="en-US" spc="-25" dirty="0">
                <a:solidFill>
                  <a:schemeClr val="bg1"/>
                </a:solidFill>
              </a:rPr>
              <a:t>multilingual</a:t>
            </a:r>
            <a:r>
              <a:rPr lang="en-US" spc="-15" dirty="0">
                <a:solidFill>
                  <a:schemeClr val="bg1"/>
                </a:solidFill>
              </a:rPr>
              <a:t> </a:t>
            </a:r>
            <a:r>
              <a:rPr lang="en-US" spc="-20" dirty="0">
                <a:solidFill>
                  <a:schemeClr val="bg1"/>
                </a:solidFill>
              </a:rPr>
              <a:t>product </a:t>
            </a:r>
            <a:r>
              <a:rPr lang="en-US" spc="-15" dirty="0">
                <a:solidFill>
                  <a:schemeClr val="bg1"/>
                </a:solidFill>
              </a:rPr>
              <a:t> </a:t>
            </a:r>
            <a:r>
              <a:rPr lang="en-US" spc="-20" dirty="0">
                <a:solidFill>
                  <a:schemeClr val="bg1"/>
                </a:solidFill>
              </a:rPr>
              <a:t>descriptions can </a:t>
            </a:r>
            <a:r>
              <a:rPr lang="en-US" spc="-15" dirty="0" smtClean="0">
                <a:solidFill>
                  <a:schemeClr val="bg1"/>
                </a:solidFill>
              </a:rPr>
              <a:t>increase More Footfalls. What user needs is good  customer support , Quick Order delivery and viable Seller partners. With diversified taste Indian users looks for cheaper and affordable solutions </a:t>
            </a:r>
            <a:r>
              <a:rPr lang="en-US" spc="-15" dirty="0">
                <a:solidFill>
                  <a:schemeClr val="bg1"/>
                </a:solidFill>
              </a:rPr>
              <a:t>w</a:t>
            </a:r>
            <a:r>
              <a:rPr lang="en-US" spc="-15" dirty="0" smtClean="0">
                <a:solidFill>
                  <a:schemeClr val="bg1"/>
                </a:solidFill>
              </a:rPr>
              <a:t>hen it comes to meals</a:t>
            </a: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76200" y="2896048"/>
            <a:ext cx="9279444" cy="6133652"/>
          </a:xfrm>
          <a:prstGeom prst="rect">
            <a:avLst/>
          </a:prstGeom>
        </p:spPr>
      </p:pic>
      <p:pic>
        <p:nvPicPr>
          <p:cNvPr id="5" name="Picture 4"/>
          <p:cNvPicPr>
            <a:picLocks noChangeAspect="1"/>
          </p:cNvPicPr>
          <p:nvPr/>
        </p:nvPicPr>
        <p:blipFill>
          <a:blip r:embed="rId3"/>
          <a:stretch>
            <a:fillRect/>
          </a:stretch>
        </p:blipFill>
        <p:spPr>
          <a:xfrm>
            <a:off x="9525000" y="3619500"/>
            <a:ext cx="8562486" cy="6096000"/>
          </a:xfrm>
          <a:prstGeom prst="rect">
            <a:avLst/>
          </a:prstGeom>
        </p:spPr>
      </p:pic>
    </p:spTree>
    <p:extLst>
      <p:ext uri="{BB962C8B-B14F-4D97-AF65-F5344CB8AC3E}">
        <p14:creationId xmlns:p14="http://schemas.microsoft.com/office/powerpoint/2010/main" val="2882548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4555</TotalTime>
  <Words>827</Words>
  <Application>Microsoft Office PowerPoint</Application>
  <PresentationFormat>Custom</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Roboto</vt:lpstr>
      <vt:lpstr>Trebuchet MS</vt:lpstr>
      <vt:lpstr>Office Theme</vt:lpstr>
      <vt:lpstr>HANDS-ON PROJECT - 3 Understanding Key Metrics via Product Analytics </vt:lpstr>
      <vt:lpstr>The Problem Statement</vt:lpstr>
      <vt:lpstr>Market Analysis</vt:lpstr>
      <vt:lpstr>User Persona</vt:lpstr>
      <vt:lpstr>ENGAGEMENT</vt:lpstr>
      <vt:lpstr>RETENTION</vt:lpstr>
      <vt:lpstr>GROWTH</vt:lpstr>
      <vt:lpstr>ADOPTION</vt:lpstr>
      <vt:lpstr>User conversion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Swiggy_Minis_Deck</dc:title>
  <dc:creator>Soumyajit Mondal</dc:creator>
  <cp:keywords>DAFytf1nCXY,BAFSNnep3VQ</cp:keywords>
  <cp:lastModifiedBy>networkuser</cp:lastModifiedBy>
  <cp:revision>16</cp:revision>
  <dcterms:created xsi:type="dcterms:W3CDTF">2023-12-02T18:35:47Z</dcterms:created>
  <dcterms:modified xsi:type="dcterms:W3CDTF">2023-12-07T18:16:50Z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2023-10-31T00:00:00Z</vt:filetime>
  </property>
  <property fmtid="{D5CDD505-2E9C-101B-9397-08002B2CF9AE}" pid="3" name="Creator">
    <vt:lpwstr>Canva</vt:lpwstr>
  </property>
  <property fmtid="{D5CDD505-2E9C-101B-9397-08002B2CF9AE}" pid="4" name="LastSaved">
    <vt:filetime>2023-12-02T00:00:00Z</vt:filetime>
  </property>
</Properties>
</file>