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6" r:id="rId3"/>
    <p:sldId id="257" r:id="rId4"/>
    <p:sldId id="266" r:id="rId5"/>
    <p:sldId id="259" r:id="rId6"/>
    <p:sldId id="258" r:id="rId7"/>
    <p:sldId id="260" r:id="rId8"/>
    <p:sldId id="277" r:id="rId9"/>
    <p:sldId id="261" r:id="rId10"/>
    <p:sldId id="271" r:id="rId11"/>
    <p:sldId id="269" r:id="rId12"/>
    <p:sldId id="275" r:id="rId13"/>
    <p:sldId id="270" r:id="rId14"/>
    <p:sldId id="262" r:id="rId15"/>
    <p:sldId id="268" r:id="rId16"/>
    <p:sldId id="272" r:id="rId17"/>
    <p:sldId id="265" r:id="rId18"/>
    <p:sldId id="273" r:id="rId19"/>
    <p:sldId id="274" r:id="rId20"/>
    <p:sldId id="26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312"/>
    <a:srgbClr val="00823B"/>
    <a:srgbClr val="9F5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76444" autoAdjust="0"/>
  </p:normalViewPr>
  <p:slideViewPr>
    <p:cSldViewPr snapToGrid="0">
      <p:cViewPr varScale="1">
        <p:scale>
          <a:sx n="93" d="100"/>
          <a:sy n="93" d="100"/>
        </p:scale>
        <p:origin x="17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Clock Cycles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Accelerator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Iteration</c:v>
                </c:pt>
                <c:pt idx="1">
                  <c:v>20 Iterations</c:v>
                </c:pt>
                <c:pt idx="2">
                  <c:v>1000 Iterations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158</c:v>
                </c:pt>
                <c:pt idx="1">
                  <c:v>158</c:v>
                </c:pt>
                <c:pt idx="2">
                  <c:v>1093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C7-4C43-83DD-D4ED7FBB9E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 Iteration</c:v>
                </c:pt>
                <c:pt idx="1">
                  <c:v>20 Iterations</c:v>
                </c:pt>
                <c:pt idx="2">
                  <c:v>1000 Iterations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325426</c:v>
                </c:pt>
                <c:pt idx="1">
                  <c:v>6452393</c:v>
                </c:pt>
                <c:pt idx="2">
                  <c:v>322508521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C7-4C43-83DD-D4ED7FBB9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0697119"/>
        <c:axId val="1464762831"/>
      </c:barChart>
      <c:catAx>
        <c:axId val="203069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62831"/>
        <c:crosses val="autoZero"/>
        <c:auto val="1"/>
        <c:lblAlgn val="ctr"/>
        <c:lblOffset val="100"/>
        <c:noMultiLvlLbl val="0"/>
      </c:catAx>
      <c:valAx>
        <c:axId val="146476283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069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Single Cell Resource</a:t>
            </a:r>
            <a:r>
              <a:rPr lang="en-GB" baseline="0" dirty="0"/>
              <a:t> Usage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CGOL Cell</c:v>
                </c:pt>
                <c:pt idx="1">
                  <c:v>Wolfram Code Cell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B-41F0-8D78-8940C2BDEF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CGOL Cell</c:v>
                </c:pt>
                <c:pt idx="1">
                  <c:v>Wolfram Code Cell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CB-41F0-8D78-8940C2BDE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6950895"/>
        <c:axId val="1647002751"/>
      </c:barChart>
      <c:catAx>
        <c:axId val="164695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7002751"/>
        <c:crosses val="autoZero"/>
        <c:auto val="1"/>
        <c:lblAlgn val="ctr"/>
        <c:lblOffset val="100"/>
        <c:noMultiLvlLbl val="0"/>
      </c:catAx>
      <c:valAx>
        <c:axId val="1647002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0895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Resource</a:t>
            </a:r>
            <a:r>
              <a:rPr lang="en-GB" baseline="0" dirty="0"/>
              <a:t> Usage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32x32 CGOL</c:v>
                </c:pt>
                <c:pt idx="1">
                  <c:v>1024 Wolfram Code</c:v>
                </c:pt>
                <c:pt idx="2">
                  <c:v>Processor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6514</c:v>
                </c:pt>
                <c:pt idx="1">
                  <c:v>3906</c:v>
                </c:pt>
                <c:pt idx="2">
                  <c:v>49339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6-49E7-9C2C-0457AAAEF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32x32 CGOL</c:v>
                </c:pt>
                <c:pt idx="1">
                  <c:v>1024 Wolfram Code</c:v>
                </c:pt>
                <c:pt idx="2">
                  <c:v>Processor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2145</c:v>
                </c:pt>
                <c:pt idx="1">
                  <c:v>2254</c:v>
                </c:pt>
                <c:pt idx="2">
                  <c:v>30890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C6-49E7-9C2C-0457AAAEFE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6936975"/>
        <c:axId val="1360939567"/>
      </c:barChart>
      <c:catAx>
        <c:axId val="1646936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0939567"/>
        <c:crosses val="autoZero"/>
        <c:auto val="1"/>
        <c:lblAlgn val="ctr"/>
        <c:lblOffset val="100"/>
        <c:noMultiLvlLbl val="0"/>
      </c:catAx>
      <c:valAx>
        <c:axId val="136093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3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Resource Usage (LUT)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8F-4610-9A6D-5C22446FBB3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63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68F-4610-9A6D-5C22446FBB3B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8F-4610-9A6D-5C22446FBB3B}"/>
              </c:ext>
            </c:extLst>
          </c:dPt>
          <c:dLbls>
            <c:dLbl>
              <c:idx val="0"/>
              <c:layout>
                <c:manualLayout>
                  <c:x val="0.2311541209484107"/>
                  <c:y val="-2.9369893223093708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srgbClr val="000000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91515"/>
                        <a:gd name="adj2" fmla="val -66164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668F-4610-9A6D-5C22446FBB3B}"/>
                </c:ext>
              </c:extLst>
            </c:dLbl>
            <c:dLbl>
              <c:idx val="1"/>
              <c:layout>
                <c:manualLayout>
                  <c:x val="-0.19079387760821212"/>
                  <c:y val="0.1644714020493248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68F-4610-9A6D-5C22446FBB3B}"/>
                </c:ext>
              </c:extLst>
            </c:dLbl>
            <c:dLbl>
              <c:idx val="2"/>
              <c:layout>
                <c:manualLayout>
                  <c:x val="-0.187124764577285"/>
                  <c:y val="-4.699182915694993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68F-4610-9A6D-5C22446FBB3B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Processor</c:v>
                </c:pt>
                <c:pt idx="1">
                  <c:v>32x32 CGOL</c:v>
                </c:pt>
                <c:pt idx="2">
                  <c:v>Unused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77.819999999999993</c:v>
                </c:pt>
                <c:pt idx="1">
                  <c:v>10.27</c:v>
                </c:pt>
                <c:pt idx="2">
                  <c:v>11.91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4610-9A6D-5C22446FB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Total Resource Usage (FF)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Resource Usage (LUT)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63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70-4DB2-88BA-BEA5932E2A8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63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70-4DB2-88BA-BEA5932E2A89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63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70-4DB2-88BA-BEA5932E2A89}"/>
              </c:ext>
            </c:extLst>
          </c:dPt>
          <c:dLbls>
            <c:dLbl>
              <c:idx val="0"/>
              <c:layout>
                <c:manualLayout>
                  <c:x val="0.20913944276284777"/>
                  <c:y val="-2.349591457847496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70-4DB2-88BA-BEA5932E2A89}"/>
                </c:ext>
              </c:extLst>
            </c:dLbl>
            <c:dLbl>
              <c:idx val="1"/>
              <c:layout>
                <c:manualLayout>
                  <c:x val="0.16511008639172189"/>
                  <c:y val="0.1116055942477559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70-4DB2-88BA-BEA5932E2A89}"/>
                </c:ext>
              </c:extLst>
            </c:dLbl>
            <c:dLbl>
              <c:idx val="2"/>
              <c:layout>
                <c:manualLayout>
                  <c:x val="-0.16877919942264918"/>
                  <c:y val="2.3495914578474966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srgbClr val="000000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3074"/>
                        <a:gd name="adj2" fmla="val -75524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6970-4DB2-88BA-BEA5932E2A89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Processor</c:v>
                </c:pt>
                <c:pt idx="1">
                  <c:v>32x32 CGOL</c:v>
                </c:pt>
                <c:pt idx="2">
                  <c:v>Unused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24.36</c:v>
                </c:pt>
                <c:pt idx="1">
                  <c:v>1.69</c:v>
                </c:pt>
                <c:pt idx="2">
                  <c:v>73.95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70-4DB2-88BA-BEA5932E2A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FC07-586A-4D0C-8361-D5AAC2932331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F9A7E-8582-4FC1-B66A-B29AA5736C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Grid of cells in one or more dimensions</a:t>
            </a:r>
          </a:p>
          <a:p>
            <a:pPr marL="0" indent="0">
              <a:buNone/>
            </a:pPr>
            <a:r>
              <a:rPr lang="en-GB" dirty="0"/>
              <a:t>Multiple states</a:t>
            </a:r>
          </a:p>
          <a:p>
            <a:pPr marL="0" indent="0">
              <a:buNone/>
            </a:pPr>
            <a:r>
              <a:rPr lang="en-GB" dirty="0"/>
              <a:t>Simple rules dictate how states change</a:t>
            </a:r>
          </a:p>
          <a:p>
            <a:pPr marL="0" indent="0">
              <a:buNone/>
            </a:pPr>
            <a:r>
              <a:rPr lang="en-GB" dirty="0"/>
              <a:t>Used von </a:t>
            </a:r>
            <a:r>
              <a:rPr lang="en-GB" dirty="0" err="1"/>
              <a:t>neumann</a:t>
            </a:r>
            <a:r>
              <a:rPr lang="en-GB" dirty="0"/>
              <a:t> in 1966 (universal constructor 29 state)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Elementary cellular automata</a:t>
            </a:r>
          </a:p>
          <a:p>
            <a:pPr marL="0" indent="0">
              <a:buNone/>
            </a:pPr>
            <a:r>
              <a:rPr lang="en-GB" dirty="0"/>
              <a:t>Binary, one dimension, nearest neighbour</a:t>
            </a:r>
          </a:p>
          <a:p>
            <a:pPr marL="0" indent="0">
              <a:buNone/>
            </a:pPr>
            <a:r>
              <a:rPr lang="en-GB" dirty="0"/>
              <a:t>256 possible rules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binary, 2-dimensional, Moore Neighbourhood</a:t>
            </a:r>
          </a:p>
          <a:p>
            <a:pPr marL="0" indent="0">
              <a:buNone/>
            </a:pPr>
            <a:r>
              <a:rPr lang="en-GB" dirty="0"/>
              <a:t>Uses average - </a:t>
            </a:r>
            <a:r>
              <a:rPr lang="en-GB" dirty="0" err="1"/>
              <a:t>totalistic</a:t>
            </a:r>
            <a:r>
              <a:rPr lang="en-GB" dirty="0"/>
              <a:t> cellular automaton</a:t>
            </a:r>
          </a:p>
          <a:p>
            <a:pPr marL="0" indent="0">
              <a:buNone/>
            </a:pPr>
            <a:r>
              <a:rPr lang="en-GB" dirty="0"/>
              <a:t>Sum less than 2 or greater then 3 the cell is set to a state of 0</a:t>
            </a:r>
          </a:p>
          <a:p>
            <a:pPr marL="0" indent="0">
              <a:buNone/>
            </a:pPr>
            <a:r>
              <a:rPr lang="en-GB" dirty="0"/>
              <a:t>Sum exactly 3 the cell is set to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Traffic modelling Rule 184, BML Model</a:t>
            </a:r>
          </a:p>
          <a:p>
            <a:pPr marL="0" indent="0">
              <a:buNone/>
            </a:pPr>
            <a:r>
              <a:rPr lang="en-GB" dirty="0"/>
              <a:t>Disease spread</a:t>
            </a:r>
          </a:p>
          <a:p>
            <a:pPr marL="0" indent="0">
              <a:buNone/>
            </a:pPr>
            <a:r>
              <a:rPr lang="en-GB" dirty="0"/>
              <a:t>Forest fire model to simulate fire-fighting strategies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1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Localparams</a:t>
            </a:r>
            <a:r>
              <a:rPr lang="en-GB" dirty="0"/>
              <a:t> calculated at compile time to find </a:t>
            </a:r>
            <a:r>
              <a:rPr lang="en-GB" dirty="0" err="1"/>
              <a:t>neigboure</a:t>
            </a:r>
            <a:r>
              <a:rPr lang="en-GB" dirty="0"/>
              <a:t> indexes using the parameters X and Y</a:t>
            </a:r>
          </a:p>
          <a:p>
            <a:r>
              <a:rPr lang="en-GB" dirty="0"/>
              <a:t>Every cell can view full board state and set its own cell state</a:t>
            </a:r>
          </a:p>
          <a:p>
            <a:r>
              <a:rPr lang="en-GB" dirty="0"/>
              <a:t>Sets next state following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2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modules tested using testbench before being implemented on FPGA</a:t>
            </a:r>
          </a:p>
          <a:p>
            <a:r>
              <a:rPr lang="en-GB" dirty="0"/>
              <a:t>Example shows </a:t>
            </a:r>
            <a:r>
              <a:rPr lang="en-GB" dirty="0" err="1"/>
              <a:t>seting</a:t>
            </a:r>
            <a:r>
              <a:rPr lang="en-GB" dirty="0"/>
              <a:t> a cell state  and running 30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248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Bare metal c code run on processor</a:t>
            </a:r>
          </a:p>
          <a:p>
            <a:r>
              <a:rPr lang="en-GB" dirty="0" err="1"/>
              <a:t>Interfcaes</a:t>
            </a:r>
            <a:r>
              <a:rPr lang="en-GB" dirty="0"/>
              <a:t> with the </a:t>
            </a:r>
            <a:r>
              <a:rPr lang="en-GB" dirty="0" err="1"/>
              <a:t>axi</a:t>
            </a:r>
            <a:r>
              <a:rPr lang="en-GB" dirty="0"/>
              <a:t> virtual memory address by creating a struct pointer at the base address</a:t>
            </a:r>
          </a:p>
          <a:p>
            <a:endParaRPr lang="en-GB" dirty="0"/>
          </a:p>
          <a:p>
            <a:r>
              <a:rPr lang="en-GB" dirty="0"/>
              <a:t>Use struct variables to interact with accelerator in this case setting it to iterate 15 times and waiting for the response reg to be set</a:t>
            </a:r>
          </a:p>
          <a:p>
            <a:r>
              <a:rPr lang="en-GB" dirty="0"/>
              <a:t>To time how long it took the risk-v machine cycle counter is read using an assembly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4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Written to different array as if it directly changes the cell it will cause future cells to be calculated incorrectly</a:t>
            </a:r>
          </a:p>
          <a:p>
            <a:endParaRPr lang="en-GB" dirty="0"/>
          </a:p>
          <a:p>
            <a:r>
              <a:rPr lang="en-GB" dirty="0"/>
              <a:t>Could be made more efficient by writing new state to a different bard then swapping the pointers in the variables holding the boards removing the need for the second full iteration of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00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1, 20 and 1000 iterations</a:t>
            </a:r>
          </a:p>
          <a:p>
            <a:r>
              <a:rPr lang="en-GB" dirty="0" err="1"/>
              <a:t>Logaritghimc</a:t>
            </a:r>
            <a:r>
              <a:rPr lang="en-GB" dirty="0"/>
              <a:t> scale used due to exponential decrease in time</a:t>
            </a:r>
          </a:p>
          <a:p>
            <a:endParaRPr lang="en-GB" dirty="0"/>
          </a:p>
          <a:p>
            <a:r>
              <a:rPr lang="en-GB" dirty="0"/>
              <a:t>1 and 20 iterations to same number of clock cycles as the bottle neck in the system is </a:t>
            </a:r>
            <a:r>
              <a:rPr lang="en-GB" dirty="0" err="1"/>
              <a:t>axi</a:t>
            </a:r>
            <a:r>
              <a:rPr lang="en-GB" dirty="0"/>
              <a:t> read time</a:t>
            </a:r>
          </a:p>
          <a:p>
            <a:r>
              <a:rPr lang="en-GB" dirty="0"/>
              <a:t>About 26 iterations in one </a:t>
            </a:r>
            <a:r>
              <a:rPr lang="en-GB" dirty="0" err="1"/>
              <a:t>axi</a:t>
            </a:r>
            <a:r>
              <a:rPr lang="en-GB" dirty="0"/>
              <a:t> read</a:t>
            </a:r>
          </a:p>
          <a:p>
            <a:endParaRPr lang="en-GB" dirty="0"/>
          </a:p>
          <a:p>
            <a:r>
              <a:rPr lang="en-GB" dirty="0"/>
              <a:t>Could increase the clock speed of accelerator to allow for more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3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Wolfram code also implemented</a:t>
            </a:r>
          </a:p>
          <a:p>
            <a:r>
              <a:rPr lang="en-GB" dirty="0"/>
              <a:t>Individual cells took same amount of resources</a:t>
            </a:r>
          </a:p>
          <a:p>
            <a:r>
              <a:rPr lang="en-GB" dirty="0"/>
              <a:t>Board of 1024 cells had wolfram codes using less resources</a:t>
            </a:r>
          </a:p>
          <a:p>
            <a:r>
              <a:rPr lang="en-GB" dirty="0"/>
              <a:t>Possible due to less neighbours allowing for optimisation of </a:t>
            </a:r>
            <a:r>
              <a:rPr lang="en-GB" dirty="0" err="1"/>
              <a:t>lut</a:t>
            </a:r>
            <a:r>
              <a:rPr lang="en-GB" dirty="0"/>
              <a:t> usage</a:t>
            </a:r>
          </a:p>
          <a:p>
            <a:endParaRPr lang="en-GB" dirty="0"/>
          </a:p>
          <a:p>
            <a:r>
              <a:rPr lang="en-GB" dirty="0"/>
              <a:t>Chart shows resources used overall of accelerator and processor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17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Completed all Specified functionality</a:t>
            </a:r>
          </a:p>
          <a:p>
            <a:pPr lvl="1"/>
            <a:r>
              <a:rPr lang="en-GB" dirty="0"/>
              <a:t>Worked Significantly faster than a software implementation</a:t>
            </a:r>
          </a:p>
          <a:p>
            <a:pPr lvl="1"/>
            <a:r>
              <a:rPr lang="en-GB" dirty="0"/>
              <a:t>Relatively simple to couple an accelerator to a risk-v processor using the AXI bus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Maximum size limited by FPGA resources</a:t>
            </a:r>
          </a:p>
          <a:p>
            <a:endParaRPr lang="en-GB" dirty="0"/>
          </a:p>
          <a:p>
            <a:r>
              <a:rPr lang="en-GB" dirty="0"/>
              <a:t>Future work</a:t>
            </a:r>
          </a:p>
          <a:p>
            <a:pPr lvl="1"/>
            <a:r>
              <a:rPr lang="en-GB" dirty="0"/>
              <a:t>More complicated CA rule sets</a:t>
            </a:r>
          </a:p>
          <a:p>
            <a:pPr lvl="1"/>
            <a:r>
              <a:rPr lang="en-GB" dirty="0"/>
              <a:t>Linux driver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7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Independently calculate next state</a:t>
            </a:r>
          </a:p>
          <a:p>
            <a:r>
              <a:rPr lang="en-GB" dirty="0"/>
              <a:t>Inherent parallelism</a:t>
            </a:r>
          </a:p>
          <a:p>
            <a:r>
              <a:rPr lang="en-GB" dirty="0"/>
              <a:t>Exploited using hardware</a:t>
            </a:r>
          </a:p>
          <a:p>
            <a:endParaRPr lang="en-GB" dirty="0"/>
          </a:p>
          <a:p>
            <a:r>
              <a:rPr lang="en-GB" dirty="0"/>
              <a:t>Greatly decrease computation time</a:t>
            </a:r>
          </a:p>
          <a:p>
            <a:endParaRPr lang="en-GB" dirty="0"/>
          </a:p>
          <a:p>
            <a:r>
              <a:rPr lang="en-GB" dirty="0"/>
              <a:t>Aim: implement accelerator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87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Matrix of </a:t>
            </a:r>
            <a:r>
              <a:rPr lang="en-GB" dirty="0" err="1"/>
              <a:t>configuralble</a:t>
            </a:r>
            <a:r>
              <a:rPr lang="en-GB" dirty="0"/>
              <a:t> logic blocks</a:t>
            </a:r>
          </a:p>
          <a:p>
            <a:r>
              <a:rPr lang="en-GB" dirty="0"/>
              <a:t>Restructured and configured with RTL code</a:t>
            </a:r>
          </a:p>
          <a:p>
            <a:r>
              <a:rPr lang="en-GB" dirty="0"/>
              <a:t>Form any combinatorial or sequential logic</a:t>
            </a:r>
          </a:p>
          <a:p>
            <a:endParaRPr lang="en-GB" dirty="0"/>
          </a:p>
          <a:p>
            <a:r>
              <a:rPr lang="en-GB" dirty="0"/>
              <a:t>HDL Verilog</a:t>
            </a:r>
          </a:p>
          <a:p>
            <a:r>
              <a:rPr lang="en-GB" dirty="0"/>
              <a:t>Rapid development</a:t>
            </a:r>
          </a:p>
          <a:p>
            <a:r>
              <a:rPr lang="en-GB" dirty="0" err="1"/>
              <a:t>Nexys</a:t>
            </a:r>
            <a:r>
              <a:rPr lang="en-GB" dirty="0"/>
              <a:t> A7-100T board and </a:t>
            </a:r>
            <a:r>
              <a:rPr lang="en-GB" dirty="0" err="1"/>
              <a:t>Vivado</a:t>
            </a:r>
            <a:endParaRPr lang="en-GB" dirty="0"/>
          </a:p>
          <a:p>
            <a:endParaRPr lang="en-GB" dirty="0"/>
          </a:p>
          <a:p>
            <a:r>
              <a:rPr lang="en-GB" dirty="0"/>
              <a:t>Development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1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Open-source Instruction Set</a:t>
            </a:r>
          </a:p>
          <a:p>
            <a:pPr marL="0" indent="0">
              <a:buNone/>
            </a:pPr>
            <a:r>
              <a:rPr lang="en-GB" dirty="0"/>
              <a:t>Implemented by anyone leading to wide adoption</a:t>
            </a:r>
          </a:p>
          <a:p>
            <a:pPr marL="0" indent="0">
              <a:buNone/>
            </a:pPr>
            <a:r>
              <a:rPr lang="en-GB" dirty="0"/>
              <a:t>Rocket chip gens synthesisable RTL</a:t>
            </a:r>
          </a:p>
          <a:p>
            <a:pPr marL="0" indent="0">
              <a:buNone/>
            </a:pPr>
            <a:r>
              <a:rPr lang="en-GB" dirty="0" err="1"/>
              <a:t>Vivado</a:t>
            </a:r>
            <a:r>
              <a:rPr lang="en-GB" dirty="0"/>
              <a:t>-risk-v uses rocket chip to generate core for the FPGA board used</a:t>
            </a:r>
          </a:p>
          <a:p>
            <a:pPr marL="0" indent="0">
              <a:buNone/>
            </a:pPr>
            <a:r>
              <a:rPr lang="en-GB" dirty="0"/>
              <a:t>64-bit single core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AXI4 interface standard ARM</a:t>
            </a:r>
          </a:p>
          <a:p>
            <a:pPr marL="0" indent="0">
              <a:buNone/>
            </a:pPr>
            <a:r>
              <a:rPr lang="en-GB" dirty="0"/>
              <a:t>Very commonly used</a:t>
            </a:r>
          </a:p>
          <a:p>
            <a:pPr marL="0" indent="0">
              <a:buNone/>
            </a:pPr>
            <a:r>
              <a:rPr lang="en-GB" dirty="0" err="1"/>
              <a:t>Vertial</a:t>
            </a:r>
            <a:r>
              <a:rPr lang="en-GB" dirty="0"/>
              <a:t> memory address</a:t>
            </a:r>
          </a:p>
          <a:p>
            <a:pPr marL="0" indent="0">
              <a:buNone/>
            </a:pPr>
            <a:r>
              <a:rPr lang="en-GB" dirty="0"/>
              <a:t>Three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35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followed a hierarchical design</a:t>
            </a:r>
          </a:p>
          <a:p>
            <a:r>
              <a:rPr lang="en-GB" dirty="0"/>
              <a:t>Incremental development</a:t>
            </a:r>
          </a:p>
          <a:p>
            <a:r>
              <a:rPr lang="en-GB" dirty="0"/>
              <a:t>Test driven dev</a:t>
            </a:r>
          </a:p>
          <a:p>
            <a:r>
              <a:rPr lang="en-GB" dirty="0" err="1"/>
              <a:t>Github</a:t>
            </a:r>
            <a:r>
              <a:rPr lang="en-GB" dirty="0"/>
              <a:t> and kanban</a:t>
            </a:r>
          </a:p>
          <a:p>
            <a:r>
              <a:rPr lang="en-GB" dirty="0"/>
              <a:t>Weekly meetings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Linux issues, bare metal</a:t>
            </a:r>
          </a:p>
          <a:p>
            <a:r>
              <a:rPr lang="en-GB" dirty="0"/>
              <a:t>Roughly flowed update timeline in progress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0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Conways</a:t>
            </a:r>
            <a:r>
              <a:rPr lang="en-GB" dirty="0"/>
              <a:t> game of life choses and rule set</a:t>
            </a:r>
          </a:p>
          <a:p>
            <a:r>
              <a:rPr lang="en-GB" dirty="0"/>
              <a:t>Block design of overall project</a:t>
            </a:r>
          </a:p>
          <a:p>
            <a:r>
              <a:rPr lang="en-GB" dirty="0"/>
              <a:t>Hierarchy</a:t>
            </a:r>
          </a:p>
          <a:p>
            <a:r>
              <a:rPr lang="en-GB" dirty="0"/>
              <a:t>Plan interfaces/connections</a:t>
            </a:r>
          </a:p>
          <a:p>
            <a:r>
              <a:rPr lang="en-GB" dirty="0"/>
              <a:t>Individual module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77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AXI Lite was used</a:t>
            </a:r>
          </a:p>
          <a:p>
            <a:r>
              <a:rPr lang="en-GB" dirty="0"/>
              <a:t>Did not need greater then 32-bit registers or burst transfers</a:t>
            </a:r>
          </a:p>
          <a:p>
            <a:r>
              <a:rPr lang="en-GB" dirty="0"/>
              <a:t>Xilinx generator used</a:t>
            </a:r>
          </a:p>
          <a:p>
            <a:endParaRPr lang="en-GB" dirty="0"/>
          </a:p>
          <a:p>
            <a:r>
              <a:rPr lang="en-GB" dirty="0"/>
              <a:t>Accelerator needed 4 interactions</a:t>
            </a:r>
          </a:p>
          <a:p>
            <a:r>
              <a:rPr lang="en-GB" dirty="0"/>
              <a:t>Set initial state</a:t>
            </a:r>
          </a:p>
          <a:p>
            <a:r>
              <a:rPr lang="en-GB" dirty="0"/>
              <a:t>Read state</a:t>
            </a:r>
          </a:p>
          <a:p>
            <a:r>
              <a:rPr lang="en-GB" dirty="0"/>
              <a:t>Control signals</a:t>
            </a:r>
          </a:p>
          <a:p>
            <a:r>
              <a:rPr lang="en-GB" dirty="0"/>
              <a:t>Check if finished</a:t>
            </a:r>
          </a:p>
          <a:p>
            <a:endParaRPr lang="en-GB" dirty="0"/>
          </a:p>
          <a:p>
            <a:r>
              <a:rPr lang="en-GB" dirty="0"/>
              <a:t>Modified to flag when a specific reg is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544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Connect the AXI interface clock and reset line</a:t>
            </a:r>
          </a:p>
          <a:p>
            <a:r>
              <a:rPr lang="en-GB" dirty="0"/>
              <a:t>Assign the base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5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Interfaces with </a:t>
            </a:r>
            <a:r>
              <a:rPr lang="en-GB" dirty="0" err="1"/>
              <a:t>axi</a:t>
            </a:r>
            <a:r>
              <a:rPr lang="en-GB" dirty="0"/>
              <a:t> registers</a:t>
            </a:r>
          </a:p>
          <a:p>
            <a:r>
              <a:rPr lang="en-GB" dirty="0"/>
              <a:t>Holds a reg for the board state, every cell can be simultaneously modified</a:t>
            </a:r>
          </a:p>
          <a:p>
            <a:r>
              <a:rPr lang="en-GB" dirty="0"/>
              <a:t>Dynamically instantiates cell modules and assigns their x and y param</a:t>
            </a:r>
          </a:p>
          <a:p>
            <a:endParaRPr lang="en-GB" dirty="0"/>
          </a:p>
          <a:p>
            <a:r>
              <a:rPr lang="en-GB" dirty="0"/>
              <a:t>Runs command read from </a:t>
            </a:r>
            <a:r>
              <a:rPr lang="en-GB" dirty="0" err="1"/>
              <a:t>axi</a:t>
            </a:r>
            <a:r>
              <a:rPr lang="en-GB" dirty="0"/>
              <a:t> and set response 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F9A7E-8582-4FC1-B66A-B29AA5736C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3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04A7-3EF6-42C4-8293-8C0A09656D80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8FCBD-B8D1-429F-BDC2-37EB1BD11049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934B-AEEB-49A9-91E8-64238FF0493A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54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2DF1-725D-41AE-B7A9-658CCC1D6A89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B802D-B81A-4B7E-8AD9-5FE6CE28BFCF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2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9163-E078-421E-8130-26A8637B4F81}" type="datetime1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11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FC68-1BD8-4612-B8E4-B6809CE7427A}" type="datetime1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8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DE0F-D2DC-4367-A11B-4346ECBBEA5E}" type="datetime1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2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D4F2-B4EF-4451-B91A-55F80A04AAB0}" type="datetime1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04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E26BAE-4040-44D7-9A95-4C576A2B84B1}" type="datetime1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2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9CED-D0B1-457F-8B47-C16D0840B5EB}" type="datetime1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B9320F-4998-4617-A549-A51F4EA2D380}" type="datetime1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C6E76E-58D3-479C-AAEE-3D3AF7CC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1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cjph.2020.04.0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967-47BD-171C-D568-6A5A181A2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Cellular Automata Accelerator in RISC-V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988BD-C56D-F173-316F-372757E24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cap="none" dirty="0"/>
              <a:t>Callum Stew</a:t>
            </a:r>
          </a:p>
          <a:p>
            <a:r>
              <a:rPr lang="en-GB" cap="none" dirty="0"/>
              <a:t>3</a:t>
            </a:r>
            <a:r>
              <a:rPr lang="en-GB" cap="none" baseline="30000" dirty="0"/>
              <a:t>rd</a:t>
            </a:r>
            <a:r>
              <a:rPr lang="en-GB" cap="none" dirty="0"/>
              <a:t> Year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216C3-13E2-145A-DCD9-39CEF7C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8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516A-B70D-DDF6-9311-65C02AD0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into RISC-V Processor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F19A6-A7AC-3A9F-A94F-71203250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576" y="1847618"/>
            <a:ext cx="8962910" cy="4420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248CD-A425-C67B-ABE1-9E6D3C6E7B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83" b="866"/>
          <a:stretch/>
        </p:blipFill>
        <p:spPr>
          <a:xfrm>
            <a:off x="365760" y="1847618"/>
            <a:ext cx="5347004" cy="13771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523CDB-6088-3EC5-CD6C-F33C9BEECF4C}"/>
              </a:ext>
            </a:extLst>
          </p:cNvPr>
          <p:cNvSpPr/>
          <p:nvPr/>
        </p:nvSpPr>
        <p:spPr>
          <a:xfrm>
            <a:off x="6438897" y="2660072"/>
            <a:ext cx="1009144" cy="768927"/>
          </a:xfrm>
          <a:prstGeom prst="rect">
            <a:avLst/>
          </a:prstGeom>
          <a:noFill/>
          <a:ln w="28575">
            <a:solidFill>
              <a:srgbClr val="E083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5A5BA7-3FC5-E9D9-FC02-B5B8D29D4189}"/>
              </a:ext>
            </a:extLst>
          </p:cNvPr>
          <p:cNvSpPr/>
          <p:nvPr/>
        </p:nvSpPr>
        <p:spPr>
          <a:xfrm>
            <a:off x="867332" y="2360982"/>
            <a:ext cx="4845431" cy="189477"/>
          </a:xfrm>
          <a:prstGeom prst="rect">
            <a:avLst/>
          </a:prstGeom>
          <a:noFill/>
          <a:ln w="28575">
            <a:solidFill>
              <a:srgbClr val="E083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706A2-B4E5-7A77-DD4E-D201BC22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7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8C35-3F8E-B3A4-4F20-697003C82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040F-38A6-5808-5512-D7C62173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Board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9DA39BC-2DE8-F8DE-5B97-F75E7EC4C917}"/>
              </a:ext>
            </a:extLst>
          </p:cNvPr>
          <p:cNvGrpSpPr/>
          <p:nvPr/>
        </p:nvGrpSpPr>
        <p:grpSpPr>
          <a:xfrm>
            <a:off x="1097280" y="2009888"/>
            <a:ext cx="4261104" cy="3845320"/>
            <a:chOff x="1097280" y="2009888"/>
            <a:chExt cx="4261104" cy="3845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8D90061-A983-DED0-50E8-56EA2E47677D}"/>
                </a:ext>
              </a:extLst>
            </p:cNvPr>
            <p:cNvSpPr/>
            <p:nvPr/>
          </p:nvSpPr>
          <p:spPr>
            <a:xfrm>
              <a:off x="1911096" y="2009888"/>
              <a:ext cx="2590800" cy="107289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dirty="0"/>
                <a:t>AXI Lite Register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01F9DE0-3E35-565E-EC53-8676B709FDC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325880" y="2546336"/>
              <a:ext cx="58521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9FA3DD-8A01-5D11-DEC4-D36FC197865E}"/>
                </a:ext>
              </a:extLst>
            </p:cNvPr>
            <p:cNvSpPr txBox="1"/>
            <p:nvPr/>
          </p:nvSpPr>
          <p:spPr>
            <a:xfrm>
              <a:off x="1325880" y="2177004"/>
              <a:ext cx="664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AXI Lite Interface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6B69A6-EFC9-3BC0-0B9F-7D79E250304D}"/>
                </a:ext>
              </a:extLst>
            </p:cNvPr>
            <p:cNvSpPr/>
            <p:nvPr/>
          </p:nvSpPr>
          <p:spPr>
            <a:xfrm>
              <a:off x="1097280" y="3374136"/>
              <a:ext cx="4261104" cy="2481072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dirty="0"/>
                <a:t>Board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A201539-3B48-5A1A-EAE6-70FE021CA3F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3206496" y="3082784"/>
              <a:ext cx="0" cy="2834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09F615-611D-B393-B508-BBA17C74A3C7}"/>
                </a:ext>
              </a:extLst>
            </p:cNvPr>
            <p:cNvSpPr txBox="1"/>
            <p:nvPr/>
          </p:nvSpPr>
          <p:spPr>
            <a:xfrm>
              <a:off x="3206496" y="3109100"/>
              <a:ext cx="16215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Registers 0-65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5FAB58-7152-192F-5A01-10C815DDAFDF}"/>
                </a:ext>
              </a:extLst>
            </p:cNvPr>
            <p:cNvSpPr/>
            <p:nvPr/>
          </p:nvSpPr>
          <p:spPr>
            <a:xfrm>
              <a:off x="3011424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040BCC-EDA6-CFBE-71AF-A20791F08869}"/>
                </a:ext>
              </a:extLst>
            </p:cNvPr>
            <p:cNvSpPr/>
            <p:nvPr/>
          </p:nvSpPr>
          <p:spPr>
            <a:xfrm>
              <a:off x="3429000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EA3487-6ABF-DD73-5124-AB2C767E2527}"/>
                </a:ext>
              </a:extLst>
            </p:cNvPr>
            <p:cNvSpPr/>
            <p:nvPr/>
          </p:nvSpPr>
          <p:spPr>
            <a:xfrm>
              <a:off x="3846576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5C465CE-6954-17D9-64EE-53DF29205D4A}"/>
                </a:ext>
              </a:extLst>
            </p:cNvPr>
            <p:cNvSpPr/>
            <p:nvPr/>
          </p:nvSpPr>
          <p:spPr>
            <a:xfrm>
              <a:off x="4264152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79BD3F-36DE-E6F8-DCA4-6557A1490F0A}"/>
                </a:ext>
              </a:extLst>
            </p:cNvPr>
            <p:cNvSpPr/>
            <p:nvPr/>
          </p:nvSpPr>
          <p:spPr>
            <a:xfrm>
              <a:off x="4681728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3CDF1C-D245-B59E-9AE7-DAEA03E34195}"/>
                </a:ext>
              </a:extLst>
            </p:cNvPr>
            <p:cNvSpPr/>
            <p:nvPr/>
          </p:nvSpPr>
          <p:spPr>
            <a:xfrm>
              <a:off x="3011424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697AEB-0EC1-9B53-9374-36AB8B26884F}"/>
                </a:ext>
              </a:extLst>
            </p:cNvPr>
            <p:cNvSpPr/>
            <p:nvPr/>
          </p:nvSpPr>
          <p:spPr>
            <a:xfrm>
              <a:off x="3429000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A932CE-19D6-768D-B12F-571F06F1EAC0}"/>
                </a:ext>
              </a:extLst>
            </p:cNvPr>
            <p:cNvSpPr/>
            <p:nvPr/>
          </p:nvSpPr>
          <p:spPr>
            <a:xfrm>
              <a:off x="3846576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586AB6-A098-C2A2-F352-7D0E16BCDE99}"/>
                </a:ext>
              </a:extLst>
            </p:cNvPr>
            <p:cNvSpPr/>
            <p:nvPr/>
          </p:nvSpPr>
          <p:spPr>
            <a:xfrm>
              <a:off x="4264152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542883-A544-D3EC-A244-BC3A755E4986}"/>
                </a:ext>
              </a:extLst>
            </p:cNvPr>
            <p:cNvSpPr/>
            <p:nvPr/>
          </p:nvSpPr>
          <p:spPr>
            <a:xfrm>
              <a:off x="4681728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C6BBDA-B499-53FB-3180-A898597348E2}"/>
                </a:ext>
              </a:extLst>
            </p:cNvPr>
            <p:cNvSpPr/>
            <p:nvPr/>
          </p:nvSpPr>
          <p:spPr>
            <a:xfrm>
              <a:off x="3011424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3D11B9-1616-782D-3039-5F6970C43879}"/>
                </a:ext>
              </a:extLst>
            </p:cNvPr>
            <p:cNvSpPr/>
            <p:nvPr/>
          </p:nvSpPr>
          <p:spPr>
            <a:xfrm>
              <a:off x="3429000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C1BB2C-D4F5-6508-1347-C2DCA13F243C}"/>
                </a:ext>
              </a:extLst>
            </p:cNvPr>
            <p:cNvSpPr/>
            <p:nvPr/>
          </p:nvSpPr>
          <p:spPr>
            <a:xfrm>
              <a:off x="3846576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F399C8E-67B0-633C-70EE-A87309C7175D}"/>
                </a:ext>
              </a:extLst>
            </p:cNvPr>
            <p:cNvSpPr/>
            <p:nvPr/>
          </p:nvSpPr>
          <p:spPr>
            <a:xfrm>
              <a:off x="4264152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D009B37-9E23-BEF2-6DF4-FD7404D143F1}"/>
                </a:ext>
              </a:extLst>
            </p:cNvPr>
            <p:cNvSpPr/>
            <p:nvPr/>
          </p:nvSpPr>
          <p:spPr>
            <a:xfrm>
              <a:off x="4681728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9DAACA-B3DE-C198-1248-00257E546EF9}"/>
                </a:ext>
              </a:extLst>
            </p:cNvPr>
            <p:cNvSpPr/>
            <p:nvPr/>
          </p:nvSpPr>
          <p:spPr>
            <a:xfrm>
              <a:off x="3011424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4AE5A4-9340-337E-61A1-673F2445E61B}"/>
                </a:ext>
              </a:extLst>
            </p:cNvPr>
            <p:cNvSpPr/>
            <p:nvPr/>
          </p:nvSpPr>
          <p:spPr>
            <a:xfrm>
              <a:off x="3429000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A423-85D5-F461-A041-7E1CCDC0AEF5}"/>
                </a:ext>
              </a:extLst>
            </p:cNvPr>
            <p:cNvSpPr/>
            <p:nvPr/>
          </p:nvSpPr>
          <p:spPr>
            <a:xfrm>
              <a:off x="3846576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10C74E2-7984-940D-3398-E8A5E1FDB4E5}"/>
                </a:ext>
              </a:extLst>
            </p:cNvPr>
            <p:cNvSpPr/>
            <p:nvPr/>
          </p:nvSpPr>
          <p:spPr>
            <a:xfrm>
              <a:off x="4264152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F66EBB-BF95-6819-6418-27B1B51BC563}"/>
                </a:ext>
              </a:extLst>
            </p:cNvPr>
            <p:cNvSpPr/>
            <p:nvPr/>
          </p:nvSpPr>
          <p:spPr>
            <a:xfrm>
              <a:off x="4681728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75337F-61BD-8D4E-4C2F-F29978EECAC5}"/>
                </a:ext>
              </a:extLst>
            </p:cNvPr>
            <p:cNvSpPr/>
            <p:nvPr/>
          </p:nvSpPr>
          <p:spPr>
            <a:xfrm>
              <a:off x="3011424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6D8162-474D-140D-C141-DE6CC0067B79}"/>
                </a:ext>
              </a:extLst>
            </p:cNvPr>
            <p:cNvSpPr/>
            <p:nvPr/>
          </p:nvSpPr>
          <p:spPr>
            <a:xfrm>
              <a:off x="3429000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A18C69-0D40-E638-7247-D69B1A207373}"/>
                </a:ext>
              </a:extLst>
            </p:cNvPr>
            <p:cNvSpPr/>
            <p:nvPr/>
          </p:nvSpPr>
          <p:spPr>
            <a:xfrm>
              <a:off x="3846576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8A91E7-3213-4FD6-B291-5332BEE1771C}"/>
                </a:ext>
              </a:extLst>
            </p:cNvPr>
            <p:cNvSpPr/>
            <p:nvPr/>
          </p:nvSpPr>
          <p:spPr>
            <a:xfrm>
              <a:off x="4264152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ADF522-60E0-FE99-6F70-F08D5E9E90AC}"/>
                </a:ext>
              </a:extLst>
            </p:cNvPr>
            <p:cNvSpPr/>
            <p:nvPr/>
          </p:nvSpPr>
          <p:spPr>
            <a:xfrm>
              <a:off x="4681728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E32D30-43B4-D2A8-FFFC-5B240DAA516F}"/>
                </a:ext>
              </a:extLst>
            </p:cNvPr>
            <p:cNvSpPr/>
            <p:nvPr/>
          </p:nvSpPr>
          <p:spPr>
            <a:xfrm>
              <a:off x="3011424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3EDA0A-051C-603B-F8E7-5909E44D8E08}"/>
                </a:ext>
              </a:extLst>
            </p:cNvPr>
            <p:cNvSpPr/>
            <p:nvPr/>
          </p:nvSpPr>
          <p:spPr>
            <a:xfrm>
              <a:off x="3429000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8CFEFB-CDD0-7753-F386-C89F0B34C00B}"/>
                </a:ext>
              </a:extLst>
            </p:cNvPr>
            <p:cNvSpPr/>
            <p:nvPr/>
          </p:nvSpPr>
          <p:spPr>
            <a:xfrm>
              <a:off x="3846576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C7D756-390D-A9BD-C0A0-4001F41BE90F}"/>
                </a:ext>
              </a:extLst>
            </p:cNvPr>
            <p:cNvSpPr/>
            <p:nvPr/>
          </p:nvSpPr>
          <p:spPr>
            <a:xfrm>
              <a:off x="4264152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93EA3F-DB81-55C1-98C8-4BD73D4DCB8C}"/>
                </a:ext>
              </a:extLst>
            </p:cNvPr>
            <p:cNvSpPr/>
            <p:nvPr/>
          </p:nvSpPr>
          <p:spPr>
            <a:xfrm>
              <a:off x="4681728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761100-E3A4-CE68-42BC-08F15A1833F5}"/>
                </a:ext>
              </a:extLst>
            </p:cNvPr>
            <p:cNvSpPr/>
            <p:nvPr/>
          </p:nvSpPr>
          <p:spPr>
            <a:xfrm>
              <a:off x="1524000" y="3694176"/>
              <a:ext cx="1078991" cy="152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sz="800" dirty="0"/>
                <a:t>Board State Register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0E422F-0517-2661-638D-F6B3BAB49F87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3883152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9D69E85-97BF-D605-87BC-5BF95218FFDA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4069080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392652-7E61-2BAF-CC6A-12969A843842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4236720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4A404B-06CA-EC02-D23E-B58DF35D1E6F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4422648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9FC88B-882C-A359-9D07-E9EA49729428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4590288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D6FE5A-2A50-05FA-8635-E4AE89F175BE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4776216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14C88B-7735-888B-9D3A-7ED90837AFE5}"/>
                </a:ext>
              </a:extLst>
            </p:cNvPr>
            <p:cNvSpPr txBox="1"/>
            <p:nvPr/>
          </p:nvSpPr>
          <p:spPr>
            <a:xfrm>
              <a:off x="1700781" y="3673956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1 State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32532F-2A1C-C622-F3DD-E6FF76D458CE}"/>
                </a:ext>
              </a:extLst>
            </p:cNvPr>
            <p:cNvSpPr txBox="1"/>
            <p:nvPr/>
          </p:nvSpPr>
          <p:spPr>
            <a:xfrm>
              <a:off x="1699256" y="3862374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2 State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439BA2-4446-F127-B3F3-549990899FCE}"/>
                </a:ext>
              </a:extLst>
            </p:cNvPr>
            <p:cNvSpPr txBox="1"/>
            <p:nvPr/>
          </p:nvSpPr>
          <p:spPr>
            <a:xfrm>
              <a:off x="1700781" y="4039138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3 State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FF1B51-322D-122F-72C9-CC703C2D8EE4}"/>
                </a:ext>
              </a:extLst>
            </p:cNvPr>
            <p:cNvSpPr txBox="1"/>
            <p:nvPr/>
          </p:nvSpPr>
          <p:spPr>
            <a:xfrm>
              <a:off x="1699256" y="4209268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4 State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DB4287-3CDA-3225-BE4D-8E29B827586E}"/>
                </a:ext>
              </a:extLst>
            </p:cNvPr>
            <p:cNvSpPr txBox="1"/>
            <p:nvPr/>
          </p:nvSpPr>
          <p:spPr>
            <a:xfrm>
              <a:off x="1708402" y="4386032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5 State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05E595-3195-C69A-894B-5574EBE0A508}"/>
                </a:ext>
              </a:extLst>
            </p:cNvPr>
            <p:cNvSpPr txBox="1"/>
            <p:nvPr/>
          </p:nvSpPr>
          <p:spPr>
            <a:xfrm>
              <a:off x="1706877" y="4568354"/>
              <a:ext cx="71323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30C217FE-83E4-5D8B-EDCA-A030B09BA3C1}"/>
                </a:ext>
              </a:extLst>
            </p:cNvPr>
            <p:cNvSpPr/>
            <p:nvPr/>
          </p:nvSpPr>
          <p:spPr>
            <a:xfrm>
              <a:off x="2676144" y="3694172"/>
              <a:ext cx="274320" cy="15240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C60E28C-4799-5B87-1F64-835A4D792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40" y="2931600"/>
            <a:ext cx="4937760" cy="1451424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E1679BAC-4041-C219-3C8B-BD3F97BBB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2368" y="2002006"/>
            <a:ext cx="5163312" cy="402998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Interfaces with the registers set by the AXI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Holds a register storing the state of every cell in the board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Uses ‘generate’ block to instantiate the cell module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Translates the command register to control signals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Reset board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Set new state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200" dirty="0"/>
              <a:t>Iterate n 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Asserts response register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30497-7053-6D33-0384-5894D4B9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0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E693F-98F1-D5D7-8FD4-A336CA669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3E39-A17A-E092-87CB-18722057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Cell – CGOL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D06C-D677-58CC-4A13-A2E30B1E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Pre-calculate neighbour indexes with ‘localparam’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Retrieves the state from the board state register at calculated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Sums number of alive neighbours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Sets next state of the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BA0FD-6477-467D-341A-B595313F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95" y="2237973"/>
            <a:ext cx="4359018" cy="480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EF2E8-22D2-F1CD-E883-2F103871A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995" y="3857414"/>
            <a:ext cx="5052498" cy="22480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30C98-5A13-92DD-29A2-9B8D50A6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76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3CBD57-CB4F-B8E7-688D-4A1A07B18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6555-DD1D-4CD0-97C6-D1E3E96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Wolfram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D89-9C2F-41B1-074B-BBA053413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Additional AXI Lite register used to hold the 8-bit Wolfram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Board is generated using only 1 dimension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Cell calculates left and right neighbour indexes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Checks which 3-bit pattern is matched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Sets state to relevant bit from Wolfram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7BA3A-D9F7-B51B-A22D-49BC1656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878" y="2424730"/>
            <a:ext cx="2385267" cy="28653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09505-80B3-2081-DFF4-437353BF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97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BA0B-6EF4-73E8-3F11-9C11098F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26B1-8820-76E6-6193-C8DD4AD3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2199302"/>
            <a:ext cx="3877056" cy="338651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Testbench simulates the AXI Write signals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Sets the State of register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Sends command to generate 30 iterations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B82A42-2438-C5D4-140A-B1BBF85EF46A}"/>
              </a:ext>
            </a:extLst>
          </p:cNvPr>
          <p:cNvGrpSpPr/>
          <p:nvPr/>
        </p:nvGrpSpPr>
        <p:grpSpPr>
          <a:xfrm>
            <a:off x="4576862" y="2066622"/>
            <a:ext cx="6788372" cy="3386511"/>
            <a:chOff x="4576862" y="2066622"/>
            <a:chExt cx="6788372" cy="33865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24BC3F-9904-6EBA-B17E-A553F22A0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366"/>
            <a:stretch/>
          </p:blipFill>
          <p:spPr>
            <a:xfrm>
              <a:off x="4576862" y="2066622"/>
              <a:ext cx="5617923" cy="338651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5BF71A-62BD-188B-D80F-E52DB12DB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78"/>
            <a:stretch/>
          </p:blipFill>
          <p:spPr>
            <a:xfrm>
              <a:off x="10227693" y="2066622"/>
              <a:ext cx="1137541" cy="338651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157EFCE-E773-E526-6DF0-3A8AD7E67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601" y="3759878"/>
            <a:ext cx="2949196" cy="14555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5B050-D34D-1716-C0D2-44D7CCE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DF53E-8446-E3ED-F557-95A1ED227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303" y="4430742"/>
            <a:ext cx="182898" cy="1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7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B3BF-CFF7-F3B8-343B-C7A2C10E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Bare-metal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41D6-7677-C6D7-3C4F-0A1431B2A1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AXI Interface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Struct with 32-bit </a:t>
            </a:r>
            <a:r>
              <a:rPr lang="en-GB" dirty="0" err="1"/>
              <a:t>ints</a:t>
            </a:r>
            <a:r>
              <a:rPr lang="en-GB" dirty="0"/>
              <a:t> defined at the AXI base address for the accelerator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Each int points to the relevant address of the AXI Lite register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This can be used to set the initial state, read state and send control signals</a:t>
            </a:r>
          </a:p>
          <a:p>
            <a:pPr marL="384048" lvl="2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Accelerator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Get a time stamp by reading the machine cycle counter register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Send the number of iterations to complete to the accelerator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Busy wait on the response register getting set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Get finish time stamp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F83ED2-AEA8-3A4C-3C9D-E65AF3FD17DB}"/>
              </a:ext>
            </a:extLst>
          </p:cNvPr>
          <p:cNvSpPr txBox="1">
            <a:spLocks/>
          </p:cNvSpPr>
          <p:nvPr/>
        </p:nvSpPr>
        <p:spPr>
          <a:xfrm>
            <a:off x="6217920" y="1845734"/>
            <a:ext cx="3401291" cy="45758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GB" sz="1000" dirty="0">
                <a:solidFill>
                  <a:srgbClr val="00823B"/>
                </a:solidFill>
              </a:rPr>
              <a:t>#define</a:t>
            </a:r>
            <a:r>
              <a:rPr lang="en-GB" sz="1000" dirty="0"/>
              <a:t> AXI_BASEADDRESS </a:t>
            </a:r>
            <a:r>
              <a:rPr lang="en-GB" sz="1000" dirty="0">
                <a:solidFill>
                  <a:srgbClr val="E08312"/>
                </a:solidFill>
              </a:rPr>
              <a:t>0x6004000</a:t>
            </a:r>
          </a:p>
          <a:p>
            <a:pPr marL="201168" lvl="1" indent="0">
              <a:buNone/>
            </a:pPr>
            <a:r>
              <a:rPr lang="en-GB" sz="1000" dirty="0">
                <a:solidFill>
                  <a:srgbClr val="00823B"/>
                </a:solidFill>
              </a:rPr>
              <a:t>#define</a:t>
            </a:r>
            <a:r>
              <a:rPr lang="en-GB" sz="1000" dirty="0"/>
              <a:t> NUM_ITER </a:t>
            </a:r>
            <a:r>
              <a:rPr lang="en-GB" sz="1000" dirty="0">
                <a:solidFill>
                  <a:srgbClr val="E08312"/>
                </a:solidFill>
              </a:rPr>
              <a:t>10</a:t>
            </a:r>
          </a:p>
          <a:p>
            <a:pPr marL="201168" lvl="1" indent="0">
              <a:buNone/>
            </a:pPr>
            <a:endParaRPr lang="en-GB" sz="1000" dirty="0"/>
          </a:p>
          <a:p>
            <a:pPr marL="201168" lvl="1" indent="0">
              <a:buNone/>
            </a:pPr>
            <a:r>
              <a:rPr lang="en-GB" sz="1000" dirty="0">
                <a:solidFill>
                  <a:srgbClr val="0070C0"/>
                </a:solidFill>
              </a:rPr>
              <a:t>typedef struct</a:t>
            </a:r>
            <a:r>
              <a:rPr lang="en-GB" sz="1000" dirty="0"/>
              <a:t> reg {</a:t>
            </a:r>
          </a:p>
          <a:p>
            <a:pPr marL="201168" lvl="1" indent="0">
              <a:buNone/>
            </a:pPr>
            <a:r>
              <a:rPr lang="en-GB" sz="1000" dirty="0"/>
              <a:t>    </a:t>
            </a:r>
            <a:r>
              <a:rPr lang="en-GB" sz="1000" dirty="0">
                <a:solidFill>
                  <a:srgbClr val="0070C0"/>
                </a:solidFill>
              </a:rPr>
              <a:t>volatile</a:t>
            </a:r>
            <a:r>
              <a:rPr lang="en-GB" sz="1000" dirty="0"/>
              <a:t> uint32_t reg_1;</a:t>
            </a:r>
          </a:p>
          <a:p>
            <a:pPr marL="201168" lvl="1" indent="0">
              <a:buNone/>
            </a:pPr>
            <a:r>
              <a:rPr lang="en-GB" sz="1000" dirty="0"/>
              <a:t>    </a:t>
            </a:r>
            <a:r>
              <a:rPr lang="en-GB" sz="1000" dirty="0">
                <a:solidFill>
                  <a:srgbClr val="0070C0"/>
                </a:solidFill>
              </a:rPr>
              <a:t>volatile</a:t>
            </a:r>
            <a:r>
              <a:rPr lang="en-GB" sz="1000" dirty="0"/>
              <a:t> uint32_t reg_2;</a:t>
            </a:r>
          </a:p>
          <a:p>
            <a:pPr marL="201168" lvl="1" indent="0">
              <a:buNone/>
            </a:pPr>
            <a:r>
              <a:rPr lang="en-GB" sz="1000" dirty="0"/>
              <a:t>} REG;</a:t>
            </a:r>
          </a:p>
          <a:p>
            <a:pPr marL="201168" lvl="1" indent="0">
              <a:buNone/>
            </a:pPr>
            <a:endParaRPr lang="en-GB" sz="1000" dirty="0"/>
          </a:p>
          <a:p>
            <a:pPr marL="201168" lvl="1" indent="0">
              <a:buNone/>
            </a:pPr>
            <a:r>
              <a:rPr lang="en-GB" sz="1000" dirty="0"/>
              <a:t>REG * reg = (REG *)AXI_BASEADDRESS</a:t>
            </a:r>
          </a:p>
          <a:p>
            <a:pPr marL="201168" lvl="1" indent="0">
              <a:buNone/>
            </a:pPr>
            <a:endParaRPr lang="en-GB" sz="1000" dirty="0"/>
          </a:p>
          <a:p>
            <a:pPr marL="201168" lvl="1" indent="0">
              <a:buNone/>
            </a:pPr>
            <a:r>
              <a:rPr lang="en-GB" sz="1000" dirty="0"/>
              <a:t>int done = </a:t>
            </a:r>
            <a:r>
              <a:rPr lang="en-GB" sz="1000" dirty="0">
                <a:solidFill>
                  <a:srgbClr val="E08312"/>
                </a:solidFill>
              </a:rPr>
              <a:t>0</a:t>
            </a:r>
            <a:r>
              <a:rPr lang="en-GB" sz="1000" dirty="0"/>
              <a:t>;</a:t>
            </a:r>
          </a:p>
          <a:p>
            <a:pPr marL="201168" lvl="1" indent="0">
              <a:buNone/>
            </a:pPr>
            <a:r>
              <a:rPr lang="en-GB" sz="1000" dirty="0"/>
              <a:t>uintptr_t time_start;</a:t>
            </a:r>
          </a:p>
          <a:p>
            <a:pPr marL="201168" lvl="1" indent="0">
              <a:buNone/>
            </a:pPr>
            <a:r>
              <a:rPr lang="en-GB" sz="1000" dirty="0"/>
              <a:t>uintptr_t time_end;</a:t>
            </a:r>
          </a:p>
          <a:p>
            <a:pPr marL="201168" lvl="1" indent="0">
              <a:buNone/>
            </a:pPr>
            <a:endParaRPr lang="en-GB" sz="1000" dirty="0"/>
          </a:p>
          <a:p>
            <a:pPr marL="201168" lvl="1" indent="0">
              <a:buNone/>
            </a:pPr>
            <a:r>
              <a:rPr lang="en-GB" sz="1000" dirty="0">
                <a:solidFill>
                  <a:srgbClr val="0070C0"/>
                </a:solidFill>
              </a:rPr>
              <a:t>asm volatile </a:t>
            </a:r>
            <a:r>
              <a:rPr lang="en-GB" sz="1000" dirty="0"/>
              <a:t>("</a:t>
            </a:r>
            <a:r>
              <a:rPr lang="en-GB" sz="1000" dirty="0">
                <a:solidFill>
                  <a:srgbClr val="9F5FCF"/>
                </a:solidFill>
              </a:rPr>
              <a:t>csrr %0, 0xB00</a:t>
            </a:r>
            <a:r>
              <a:rPr lang="en-GB" sz="1000" dirty="0"/>
              <a:t>" : "</a:t>
            </a:r>
            <a:r>
              <a:rPr lang="en-GB" sz="1000" dirty="0">
                <a:solidFill>
                  <a:srgbClr val="9F5FCF"/>
                </a:solidFill>
              </a:rPr>
              <a:t>=r</a:t>
            </a:r>
            <a:r>
              <a:rPr lang="en-GB" sz="1000" dirty="0"/>
              <a:t>" (time_start));</a:t>
            </a:r>
          </a:p>
          <a:p>
            <a:pPr marL="201168" lvl="1" indent="0">
              <a:buNone/>
            </a:pPr>
            <a:r>
              <a:rPr lang="en-GB" sz="1000" dirty="0"/>
              <a:t>reg-&gt;control = </a:t>
            </a:r>
            <a:r>
              <a:rPr lang="en-GB" sz="1000" dirty="0">
                <a:solidFill>
                  <a:srgbClr val="E08312"/>
                </a:solidFill>
              </a:rPr>
              <a:t>15</a:t>
            </a:r>
            <a:r>
              <a:rPr lang="en-GB" sz="1000" dirty="0"/>
              <a:t>;</a:t>
            </a:r>
          </a:p>
          <a:p>
            <a:pPr marL="201168" lvl="1" indent="0">
              <a:buNone/>
            </a:pPr>
            <a:r>
              <a:rPr lang="en-GB" sz="1000" dirty="0">
                <a:solidFill>
                  <a:srgbClr val="0070C0"/>
                </a:solidFill>
              </a:rPr>
              <a:t>while</a:t>
            </a:r>
            <a:r>
              <a:rPr lang="en-GB" sz="1000" dirty="0"/>
              <a:t>(!done) {</a:t>
            </a:r>
          </a:p>
          <a:p>
            <a:pPr marL="201168" lvl="1" indent="0">
              <a:buNone/>
            </a:pPr>
            <a:r>
              <a:rPr lang="en-GB" sz="1000" dirty="0"/>
              <a:t>    </a:t>
            </a:r>
            <a:r>
              <a:rPr lang="en-GB" sz="1000" dirty="0">
                <a:solidFill>
                  <a:srgbClr val="0070C0"/>
                </a:solidFill>
              </a:rPr>
              <a:t>if</a:t>
            </a:r>
            <a:r>
              <a:rPr lang="en-GB" sz="1000" dirty="0"/>
              <a:t> (reg-&gt;response) {</a:t>
            </a:r>
          </a:p>
          <a:p>
            <a:pPr marL="201168" lvl="1" indent="0">
              <a:buNone/>
            </a:pPr>
            <a:r>
              <a:rPr lang="en-GB" sz="1000" dirty="0"/>
              <a:t>        </a:t>
            </a:r>
            <a:r>
              <a:rPr lang="en-GB" sz="1000" dirty="0">
                <a:solidFill>
                  <a:srgbClr val="0070C0"/>
                </a:solidFill>
              </a:rPr>
              <a:t>asm volatile</a:t>
            </a:r>
            <a:r>
              <a:rPr lang="en-GB" sz="1000" dirty="0"/>
              <a:t> ("</a:t>
            </a:r>
            <a:r>
              <a:rPr lang="en-GB" sz="1000" dirty="0">
                <a:solidFill>
                  <a:srgbClr val="9F5FCF"/>
                </a:solidFill>
              </a:rPr>
              <a:t>csrr %0, 0xB00</a:t>
            </a:r>
            <a:r>
              <a:rPr lang="en-GB" sz="1000" dirty="0"/>
              <a:t>" : "</a:t>
            </a:r>
            <a:r>
              <a:rPr lang="en-GB" sz="1000" dirty="0">
                <a:solidFill>
                  <a:srgbClr val="9F5FCF"/>
                </a:solidFill>
              </a:rPr>
              <a:t>=r</a:t>
            </a:r>
            <a:r>
              <a:rPr lang="en-GB" sz="1000" dirty="0"/>
              <a:t>" (time_end));</a:t>
            </a:r>
          </a:p>
          <a:p>
            <a:pPr marL="201168" lvl="1" indent="0">
              <a:buNone/>
            </a:pPr>
            <a:r>
              <a:rPr lang="en-GB" sz="1000" dirty="0"/>
              <a:t>        done = </a:t>
            </a:r>
            <a:r>
              <a:rPr lang="en-GB" sz="1000" dirty="0">
                <a:solidFill>
                  <a:srgbClr val="E08312"/>
                </a:solidFill>
              </a:rPr>
              <a:t>1</a:t>
            </a:r>
            <a:r>
              <a:rPr lang="en-GB" sz="1000" dirty="0"/>
              <a:t>;</a:t>
            </a:r>
          </a:p>
          <a:p>
            <a:pPr marL="201168" lvl="1" indent="0">
              <a:buNone/>
            </a:pPr>
            <a:r>
              <a:rPr lang="en-GB" sz="1000" dirty="0"/>
              <a:t>      }</a:t>
            </a:r>
          </a:p>
          <a:p>
            <a:pPr marL="201168" lvl="1" indent="0">
              <a:buNone/>
            </a:pPr>
            <a:r>
              <a:rPr lang="en-GB" sz="1000" dirty="0"/>
              <a:t>}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F940BF-ED93-A6B7-62F3-EAAE3390492A}"/>
              </a:ext>
            </a:extLst>
          </p:cNvPr>
          <p:cNvCxnSpPr>
            <a:cxnSpLocks/>
          </p:cNvCxnSpPr>
          <p:nvPr/>
        </p:nvCxnSpPr>
        <p:spPr>
          <a:xfrm>
            <a:off x="1336964" y="3719945"/>
            <a:ext cx="9705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D7BBA-342B-7A2C-52A4-FB3499F2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2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7E3D-D410-114E-6A38-B550F3F7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Bare-metal 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2984-0FF8-A19F-BDB9-EF5DBC6C7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12225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Calculate Sum of Neighbours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It first iterates over the board to find the number of alive neighbours for each cell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Checks that the indexes are valid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Writes sum to a different array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Write new state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Iterate over the board again assigning the new states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O(2n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8B9FB-EFF1-6350-8560-7AF578B0ED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nvalid = (y-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)&gt;=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evalid = (x+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)&lt;</a:t>
            </a:r>
            <a:r>
              <a:rPr lang="en-GB" sz="900" dirty="0">
                <a:solidFill>
                  <a:srgbClr val="E08312"/>
                </a:solidFill>
              </a:rPr>
              <a:t>32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svalid = (y+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)&lt;</a:t>
            </a:r>
            <a:r>
              <a:rPr lang="en-GB" sz="900" dirty="0">
                <a:solidFill>
                  <a:srgbClr val="E08312"/>
                </a:solidFill>
              </a:rPr>
              <a:t>32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wvalid = (x-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)&gt;=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endParaRPr lang="en-GB" sz="9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n  = nvalid ? board[y-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][x] : 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e  = evalid ? board[y][x+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 : 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s  = svalid ? board[y+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][x] :</a:t>
            </a:r>
            <a:r>
              <a:rPr lang="en-GB" sz="900" dirty="0">
                <a:solidFill>
                  <a:srgbClr val="E08312"/>
                </a:solidFill>
              </a:rPr>
              <a:t> 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w  = wvalid ? board[y][x-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 : 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ne = nvalid &amp;&amp; evalid ? board[y-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][x+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 : 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nw = nvalid &amp;&amp; wvalid ? board[y-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][x-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 : 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se = svalid &amp;&amp; evalid ? board[y+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][x+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 : 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int</a:t>
            </a:r>
            <a:r>
              <a:rPr lang="en-GB" sz="900" dirty="0">
                <a:solidFill>
                  <a:schemeClr val="tx1"/>
                </a:solidFill>
              </a:rPr>
              <a:t> sw = svalid &amp;&amp; wvalid ? board[y+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][x-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] : </a:t>
            </a:r>
            <a:r>
              <a:rPr lang="en-GB" sz="900" dirty="0">
                <a:solidFill>
                  <a:srgbClr val="E08312"/>
                </a:solidFill>
              </a:rPr>
              <a:t>0</a:t>
            </a:r>
            <a:r>
              <a:rPr lang="en-GB" sz="900" dirty="0">
                <a:solidFill>
                  <a:schemeClr val="tx1"/>
                </a:solidFill>
              </a:rPr>
              <a:t>;</a:t>
            </a:r>
          </a:p>
          <a:p>
            <a:pPr marL="201168" lvl="1" indent="0">
              <a:buNone/>
            </a:pPr>
            <a:endParaRPr lang="en-GB" sz="9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900" dirty="0">
                <a:solidFill>
                  <a:schemeClr val="tx1"/>
                </a:solidFill>
              </a:rPr>
              <a:t>board_counts[y][x] = n+e+s+w+ne+nw+se+sw;</a:t>
            </a:r>
          </a:p>
          <a:p>
            <a:pPr marL="201168" lvl="1" indent="0">
              <a:buNone/>
            </a:pPr>
            <a:endParaRPr lang="en-GB" sz="900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900" dirty="0">
                <a:solidFill>
                  <a:srgbClr val="0070C0"/>
                </a:solidFill>
              </a:rPr>
              <a:t>if</a:t>
            </a:r>
            <a:r>
              <a:rPr lang="en-GB" sz="900" dirty="0">
                <a:solidFill>
                  <a:schemeClr val="tx1"/>
                </a:solidFill>
              </a:rPr>
              <a:t> (board[y][x]) { // Alive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chemeClr val="tx1"/>
                </a:solidFill>
              </a:rPr>
              <a:t>    </a:t>
            </a:r>
            <a:r>
              <a:rPr lang="en-GB" sz="900" dirty="0">
                <a:solidFill>
                  <a:srgbClr val="0070C0"/>
                </a:solidFill>
              </a:rPr>
              <a:t>if</a:t>
            </a:r>
            <a:r>
              <a:rPr lang="en-GB" sz="900" dirty="0">
                <a:solidFill>
                  <a:schemeClr val="tx1"/>
                </a:solidFill>
              </a:rPr>
              <a:t> (board_counts[y][x] &lt; </a:t>
            </a:r>
            <a:r>
              <a:rPr lang="en-GB" sz="900" dirty="0">
                <a:solidFill>
                  <a:srgbClr val="E08312"/>
                </a:solidFill>
              </a:rPr>
              <a:t>2</a:t>
            </a:r>
            <a:r>
              <a:rPr lang="en-GB" sz="900" dirty="0">
                <a:solidFill>
                  <a:schemeClr val="tx1"/>
                </a:solidFill>
              </a:rPr>
              <a:t> || board_counts[y][x] &gt; </a:t>
            </a:r>
            <a:r>
              <a:rPr lang="en-GB" sz="900" dirty="0">
                <a:solidFill>
                  <a:srgbClr val="E08312"/>
                </a:solidFill>
              </a:rPr>
              <a:t>3</a:t>
            </a:r>
            <a:r>
              <a:rPr lang="en-GB" sz="900" dirty="0">
                <a:solidFill>
                  <a:schemeClr val="tx1"/>
                </a:solidFill>
              </a:rPr>
              <a:t>) { board[y][x] =</a:t>
            </a:r>
            <a:r>
              <a:rPr lang="en-GB" sz="900" dirty="0">
                <a:solidFill>
                  <a:srgbClr val="E08312"/>
                </a:solidFill>
              </a:rPr>
              <a:t> 0 </a:t>
            </a:r>
            <a:r>
              <a:rPr lang="en-GB" sz="900" dirty="0">
                <a:solidFill>
                  <a:schemeClr val="tx1"/>
                </a:solidFill>
              </a:rPr>
              <a:t>}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chemeClr val="tx1"/>
                </a:solidFill>
              </a:rPr>
              <a:t>} </a:t>
            </a:r>
            <a:r>
              <a:rPr lang="en-GB" sz="900" dirty="0">
                <a:solidFill>
                  <a:srgbClr val="0070C0"/>
                </a:solidFill>
              </a:rPr>
              <a:t>else</a:t>
            </a:r>
            <a:r>
              <a:rPr lang="en-GB" sz="900" dirty="0">
                <a:solidFill>
                  <a:schemeClr val="tx1"/>
                </a:solidFill>
              </a:rPr>
              <a:t> { // Dead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chemeClr val="tx1"/>
                </a:solidFill>
              </a:rPr>
              <a:t>    </a:t>
            </a:r>
            <a:r>
              <a:rPr lang="en-GB" sz="900" dirty="0">
                <a:solidFill>
                  <a:srgbClr val="0070C0"/>
                </a:solidFill>
              </a:rPr>
              <a:t>if</a:t>
            </a:r>
            <a:r>
              <a:rPr lang="en-GB" sz="900" dirty="0">
                <a:solidFill>
                  <a:schemeClr val="tx1"/>
                </a:solidFill>
              </a:rPr>
              <a:t> (board_counts[y][x] == </a:t>
            </a:r>
            <a:r>
              <a:rPr lang="en-GB" sz="900" dirty="0">
                <a:solidFill>
                  <a:srgbClr val="E08312"/>
                </a:solidFill>
              </a:rPr>
              <a:t>3</a:t>
            </a:r>
            <a:r>
              <a:rPr lang="en-GB" sz="900" dirty="0">
                <a:solidFill>
                  <a:schemeClr val="tx1"/>
                </a:solidFill>
              </a:rPr>
              <a:t>) { board[y][x] = </a:t>
            </a:r>
            <a:r>
              <a:rPr lang="en-GB" sz="900" dirty="0">
                <a:solidFill>
                  <a:srgbClr val="E08312"/>
                </a:solidFill>
              </a:rPr>
              <a:t>1</a:t>
            </a:r>
            <a:r>
              <a:rPr lang="en-GB" sz="900" dirty="0">
                <a:solidFill>
                  <a:schemeClr val="tx1"/>
                </a:solidFill>
              </a:rPr>
              <a:t> }</a:t>
            </a:r>
          </a:p>
          <a:p>
            <a:pPr marL="201168" lvl="1" indent="0">
              <a:buNone/>
            </a:pPr>
            <a:r>
              <a:rPr lang="en-GB" sz="9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479A9B-6308-CEE2-331F-7E8DAB75545E}"/>
              </a:ext>
            </a:extLst>
          </p:cNvPr>
          <p:cNvCxnSpPr>
            <a:cxnSpLocks/>
          </p:cNvCxnSpPr>
          <p:nvPr/>
        </p:nvCxnSpPr>
        <p:spPr>
          <a:xfrm>
            <a:off x="1336964" y="4744073"/>
            <a:ext cx="97051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F949-5ED6-6E94-5E79-8608EAF6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2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389C-0CE9-61E7-537B-8C64DEF9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4C07-7A6C-7A36-3465-F7456AE2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1 Iteration</a:t>
            </a:r>
          </a:p>
          <a:p>
            <a:pPr lvl="1"/>
            <a:r>
              <a:rPr lang="en-GB" dirty="0"/>
              <a:t>Accel: 158 clock cycles</a:t>
            </a:r>
          </a:p>
          <a:p>
            <a:pPr lvl="1"/>
            <a:r>
              <a:rPr lang="en-GB" dirty="0"/>
              <a:t>Soft: 325426 clock cycles</a:t>
            </a:r>
          </a:p>
          <a:p>
            <a:r>
              <a:rPr lang="en-GB" dirty="0"/>
              <a:t>20 Iterations</a:t>
            </a:r>
          </a:p>
          <a:p>
            <a:pPr lvl="1"/>
            <a:r>
              <a:rPr lang="en-GB" dirty="0"/>
              <a:t>Accel: 158 clock cycles</a:t>
            </a:r>
          </a:p>
          <a:p>
            <a:pPr lvl="1"/>
            <a:r>
              <a:rPr lang="en-GB" dirty="0"/>
              <a:t>Soft: 6452393 clock cycles</a:t>
            </a:r>
          </a:p>
          <a:p>
            <a:r>
              <a:rPr lang="en-GB" dirty="0"/>
              <a:t>1000 Iterations</a:t>
            </a:r>
          </a:p>
          <a:p>
            <a:pPr lvl="1"/>
            <a:r>
              <a:rPr lang="en-GB" dirty="0"/>
              <a:t>Accel: 1093 clock cycles</a:t>
            </a:r>
          </a:p>
          <a:p>
            <a:pPr lvl="1"/>
            <a:r>
              <a:rPr lang="en-GB" dirty="0"/>
              <a:t>Soft: 322508521 clock cycles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329E86-F54A-DEC4-E087-4A79EDC49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926775"/>
              </p:ext>
            </p:extLst>
          </p:nvPr>
        </p:nvGraphicFramePr>
        <p:xfrm>
          <a:off x="4459316" y="1845734"/>
          <a:ext cx="6696364" cy="423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6026-EDCE-42E6-CC08-2D0ADD45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7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2D5B-8D6E-79D1-C433-0F7F7DAF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- Synthesis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352D639-CFA1-FBCD-3F6C-17481A4E3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708678"/>
              </p:ext>
            </p:extLst>
          </p:nvPr>
        </p:nvGraphicFramePr>
        <p:xfrm>
          <a:off x="383771" y="1855740"/>
          <a:ext cx="3557847" cy="43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CE7B1A-C62B-F9C1-B21D-945E5ED4A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907414"/>
              </p:ext>
            </p:extLst>
          </p:nvPr>
        </p:nvGraphicFramePr>
        <p:xfrm>
          <a:off x="3941618" y="1855740"/>
          <a:ext cx="4745182" cy="434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20EB2AE-9F62-BB3D-0191-783D34B6CE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683191"/>
              </p:ext>
            </p:extLst>
          </p:nvPr>
        </p:nvGraphicFramePr>
        <p:xfrm>
          <a:off x="8346902" y="1855740"/>
          <a:ext cx="3461327" cy="216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E8CE339-E650-599F-03E2-4B866C504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779849"/>
              </p:ext>
            </p:extLst>
          </p:nvPr>
        </p:nvGraphicFramePr>
        <p:xfrm>
          <a:off x="8346902" y="4037830"/>
          <a:ext cx="3461327" cy="216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735B3-11EC-E4E2-B8D0-E29AAE09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50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6DB4-AF39-21B5-678B-2FA6C2F5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B0D5-D86E-FDC4-91E4-9FB88164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Completed the aim of this project by creating a functional accelerator providing significant decrease in calculation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Using an AXI register connected directly to the processor it is relatively simple to the connect custom hardware allowing for easy adaption to any new cellular automata rule set.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Maximum size of board is limited by FPGA resources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Future 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Implement a more complicated rule set such as those described at the start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Modify the Linux device tree and create a driver to allow use of the accelerator in Linux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Use direct memory access to allow the accelerator to directly read and write a board state to memory allowing for larger boards to be split into sections which can be loaded into the accelerator without needed into do it manually in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F0DE1-224E-492E-A4FF-7891F8B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7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2A76-1CA0-DD29-17FF-CF7FD09B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Structure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D909A3-30EF-E09B-20BA-9DC58A56EC86}"/>
              </a:ext>
            </a:extLst>
          </p:cNvPr>
          <p:cNvGrpSpPr/>
          <p:nvPr/>
        </p:nvGrpSpPr>
        <p:grpSpPr>
          <a:xfrm>
            <a:off x="1133994" y="2235775"/>
            <a:ext cx="9924011" cy="3449787"/>
            <a:chOff x="1097280" y="1972538"/>
            <a:chExt cx="9924011" cy="344978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EB215B4-CC23-8CDC-8A1B-6491A7ADA2A8}"/>
                </a:ext>
              </a:extLst>
            </p:cNvPr>
            <p:cNvSpPr/>
            <p:nvPr/>
          </p:nvSpPr>
          <p:spPr>
            <a:xfrm>
              <a:off x="1097280" y="1972539"/>
              <a:ext cx="2708564" cy="8659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Background on Cellular Automata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A58EDE-8499-F02C-2414-3288E4A05C23}"/>
                </a:ext>
              </a:extLst>
            </p:cNvPr>
            <p:cNvSpPr/>
            <p:nvPr/>
          </p:nvSpPr>
          <p:spPr>
            <a:xfrm>
              <a:off x="4705003" y="1972538"/>
              <a:ext cx="2708564" cy="86590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Background on FPGAs, Verilog and RISC-V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0BB39E7-59FA-CA70-56FA-2561F2662C88}"/>
                </a:ext>
              </a:extLst>
            </p:cNvPr>
            <p:cNvSpPr/>
            <p:nvPr/>
          </p:nvSpPr>
          <p:spPr>
            <a:xfrm>
              <a:off x="8312727" y="1972541"/>
              <a:ext cx="2708564" cy="865909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Project Management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EC82DF-9DAB-9086-3927-5CA6A5BAE4FA}"/>
                </a:ext>
              </a:extLst>
            </p:cNvPr>
            <p:cNvSpPr/>
            <p:nvPr/>
          </p:nvSpPr>
          <p:spPr>
            <a:xfrm>
              <a:off x="1101437" y="3264478"/>
              <a:ext cx="2708564" cy="865909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Hardware Implementation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35C0E82-51DD-3878-65FC-1F91D3C9FF15}"/>
                </a:ext>
              </a:extLst>
            </p:cNvPr>
            <p:cNvSpPr/>
            <p:nvPr/>
          </p:nvSpPr>
          <p:spPr>
            <a:xfrm>
              <a:off x="4707082" y="3264477"/>
              <a:ext cx="2708564" cy="865909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Software Driver and Implementation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260986-03D4-BF1D-53AA-45BCD8DA028B}"/>
                </a:ext>
              </a:extLst>
            </p:cNvPr>
            <p:cNvSpPr/>
            <p:nvPr/>
          </p:nvSpPr>
          <p:spPr>
            <a:xfrm>
              <a:off x="8312727" y="3264477"/>
              <a:ext cx="2708564" cy="86590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Results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056C237-331E-4E07-1A11-E25D72B32DF9}"/>
                </a:ext>
              </a:extLst>
            </p:cNvPr>
            <p:cNvSpPr/>
            <p:nvPr/>
          </p:nvSpPr>
          <p:spPr>
            <a:xfrm>
              <a:off x="4705003" y="4556416"/>
              <a:ext cx="2708564" cy="865909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Conclusion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BA4BDC-7748-D618-1B44-2253BBB468B7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805844" y="2405493"/>
              <a:ext cx="8991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3C8ADB6-027B-B2DF-5DDB-0E88B41F0CE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413567" y="2405493"/>
              <a:ext cx="899160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9036118-D731-DABA-60B6-BEBE69B4D20C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3810001" y="3697432"/>
              <a:ext cx="8970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DF6C11-37D0-DE54-DB7A-48F582E389A0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7415646" y="3697432"/>
              <a:ext cx="8970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5F3A0E6-B896-8000-0D43-A2DE1B9B64F1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5848350" y="-554181"/>
              <a:ext cx="426028" cy="721129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58C8FFB3-B241-A417-797F-3BBBA3D8EAD2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rot="5400000">
              <a:off x="7650132" y="2539539"/>
              <a:ext cx="426030" cy="36077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23DA9-7EDC-4936-5E1E-1D08E9D1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85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D0DE-F6F4-67ED-549C-B8E78448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92F06-DED6-5A0A-23A0-1EF2BD59D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E3E3-9141-290B-CFF7-25B14969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04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716A-B264-50C0-314E-F33AED68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429CF-384B-2BDF-D808-D34F8EC3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[1] – 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-apple-system"/>
              </a:rPr>
              <a:t>Li, X., Wu, J., Li, X. (2018). The Application Fields of Cellular Automata. In: Theory of Practical Cellular Automaton. Springer, Singapore. https://doi.org/10.1007/978-981-10-7497-4_8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[2] – 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-apple-system"/>
              </a:rPr>
              <a:t>K. 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-apple-system"/>
              </a:rPr>
              <a:t>Mutthulakshmi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-apple-system"/>
              </a:rPr>
              <a:t>, Megan Rui En Wee, Yew Chong Kester Wong, Joel </a:t>
            </a:r>
            <a:r>
              <a:rPr lang="en-GB" sz="1400" b="0" i="0" dirty="0" err="1">
                <a:solidFill>
                  <a:srgbClr val="333333"/>
                </a:solidFill>
                <a:effectLst/>
                <a:latin typeface="-apple-system"/>
              </a:rPr>
              <a:t>Weijia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-apple-system"/>
              </a:rPr>
              <a:t> Lai, Jin Ming Koh, U. Rajendra Acharya, Kang Hao Cheong, Simulating forest fire spread and fire-fighting using cellular automata, Chinese Journal of Physics, Volume 65,  2020, Pages 642-650, ISSN 0577-9073, 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https://doi.org/10.1016/j.cjph.2020.04.001</a:t>
            </a:r>
            <a:endParaRPr lang="en-GB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333333"/>
                </a:solidFill>
                <a:latin typeface="-apple-system"/>
              </a:rPr>
              <a:t>[3] – Xilinx, AMD. What is an </a:t>
            </a:r>
            <a:r>
              <a:rPr lang="en-GB" sz="1400" dirty="0" err="1">
                <a:solidFill>
                  <a:srgbClr val="333333"/>
                </a:solidFill>
                <a:latin typeface="-apple-system"/>
              </a:rPr>
              <a:t>fpga</a:t>
            </a:r>
            <a:r>
              <a:rPr lang="en-GB" sz="1400" dirty="0">
                <a:solidFill>
                  <a:srgbClr val="333333"/>
                </a:solidFill>
                <a:latin typeface="-apple-system"/>
              </a:rPr>
              <a:t>?, https://xilinx.com/products/silicon-devices/fpga/what-is-an-fpga.html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3EF3-00FA-90B9-E3CF-D322F0E4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69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3CA4-70A1-ABB4-93EF-8DAF5968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C91A-20BF-2C5E-7B4E-9310E6F9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2432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Grid of cells in one or more dimensions with multiple states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Simple rules dictate how a cells state changes on each iteration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First used by Von Neumann in his Universal Constructor from 1966</a:t>
            </a:r>
          </a:p>
          <a:p>
            <a:pPr marL="201168" lvl="1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Wolfram extensively studied "elementary cellular automata“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Conway's Game of Life (CGOL)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/>
              <a:t>Biham</a:t>
            </a:r>
            <a:r>
              <a:rPr lang="en-GB" dirty="0"/>
              <a:t>-Middleton-Levine Traffic Model</a:t>
            </a:r>
            <a:r>
              <a:rPr lang="en-GB" baseline="-25000" dirty="0"/>
              <a:t>[1]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Disease Spreading Process</a:t>
            </a:r>
            <a:r>
              <a:rPr lang="en-GB" baseline="-25000" dirty="0"/>
              <a:t>[1]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Forest fire modelling to find fire-fighting strategy effectiveness</a:t>
            </a:r>
            <a:r>
              <a:rPr lang="en-GB" baseline="-25000" dirty="0"/>
              <a:t>[2]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507E5-F555-3AE1-2304-74F2DDA40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422" y="1845733"/>
            <a:ext cx="3105298" cy="2396707"/>
          </a:xfrm>
          <a:prstGeom prst="rect">
            <a:avLst/>
          </a:prstGeom>
        </p:spPr>
      </p:pic>
      <p:pic>
        <p:nvPicPr>
          <p:cNvPr id="7" name="Picture 6" descr="A grid with black squares&#10;&#10;Description automatically generated with medium confidence">
            <a:extLst>
              <a:ext uri="{FF2B5EF4-FFF2-40B4-BE49-F238E27FC236}">
                <a16:creationId xmlns:a16="http://schemas.microsoft.com/office/drawing/2014/main" id="{5B518516-5116-2D8C-503D-993F76F3F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33" y="4350814"/>
            <a:ext cx="3361467" cy="1693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BA0EC5-0774-A784-F4B7-D5680299BE2E}"/>
              </a:ext>
            </a:extLst>
          </p:cNvPr>
          <p:cNvSpPr txBox="1"/>
          <p:nvPr/>
        </p:nvSpPr>
        <p:spPr>
          <a:xfrm>
            <a:off x="1510146" y="5997481"/>
            <a:ext cx="5285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Images from: mathworld.wolfram.com/CellularAutomaton.html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7982C-7DF0-386A-5F07-3B83055F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4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B54-B1BB-5EAF-49E1-330A7613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Cellular Automata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2BC4-06A9-3C7B-CC35-F4328CBC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Each cell can independently calculate its next state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Inherently parallel process to calculate next step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Excellent opportunity to exploit this using a hardware accelerator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Greatly decreases time to compute large simulations allowing for faster development and testing of different situations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Aim: Implement a hardware accelerator into a processor for basic cellular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5F6BA-E2AB-E956-B72D-3179F7C1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062-8921-D55D-2547-4CE8E23D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FPGAs and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00A0-176F-6E96-5035-331A9D01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545"/>
            <a:ext cx="6525768" cy="4076699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An FPGA (Field Programmable Gate Array) is a semiconductor device based around a matrix of configurable logic blocks</a:t>
            </a:r>
            <a:r>
              <a:rPr lang="en-GB" baseline="-25000" dirty="0"/>
              <a:t>[3]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structure and configuration of these logic blocks are defined through register-transfer level (RTL) code to form any combinatorial or sequential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Hardware Description Languages (HDL) such as Verilog are used to program the FPGA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Allows for hardware to be developed and iterated on rapidly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Vivado software by Xilinx was used for this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Nexys A7-100T FPGA used for this project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97A430-AEA7-3A42-1D2C-DF7C1C01EAA0}"/>
              </a:ext>
            </a:extLst>
          </p:cNvPr>
          <p:cNvGrpSpPr/>
          <p:nvPr/>
        </p:nvGrpSpPr>
        <p:grpSpPr>
          <a:xfrm>
            <a:off x="7834746" y="1987545"/>
            <a:ext cx="3724656" cy="4076700"/>
            <a:chOff x="6553200" y="2041483"/>
            <a:chExt cx="3724656" cy="40767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0EB2DFE-342F-24A7-C1AF-ABE9F2FACC5E}"/>
                </a:ext>
              </a:extLst>
            </p:cNvPr>
            <p:cNvSpPr/>
            <p:nvPr/>
          </p:nvSpPr>
          <p:spPr>
            <a:xfrm>
              <a:off x="6553200" y="2041483"/>
              <a:ext cx="1597152" cy="42062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Block Design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600B22-AF17-D09D-BDD8-420FF46B4F29}"/>
                </a:ext>
              </a:extLst>
            </p:cNvPr>
            <p:cNvSpPr/>
            <p:nvPr/>
          </p:nvSpPr>
          <p:spPr>
            <a:xfrm>
              <a:off x="6553200" y="2807208"/>
              <a:ext cx="1597152" cy="420624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HDL Code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C06200-6866-2D4E-367E-ACBC7C33EF64}"/>
                </a:ext>
              </a:extLst>
            </p:cNvPr>
            <p:cNvSpPr/>
            <p:nvPr/>
          </p:nvSpPr>
          <p:spPr>
            <a:xfrm>
              <a:off x="8455152" y="3103374"/>
              <a:ext cx="1597152" cy="54694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Behavioural Simulation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5F01480-92A5-6846-7449-8519C1F7124C}"/>
                </a:ext>
              </a:extLst>
            </p:cNvPr>
            <p:cNvSpPr/>
            <p:nvPr/>
          </p:nvSpPr>
          <p:spPr>
            <a:xfrm>
              <a:off x="6553200" y="3572933"/>
              <a:ext cx="1597152" cy="420624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Synthesis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383054-61E3-B917-482B-3A3F710D7292}"/>
                </a:ext>
              </a:extLst>
            </p:cNvPr>
            <p:cNvSpPr/>
            <p:nvPr/>
          </p:nvSpPr>
          <p:spPr>
            <a:xfrm>
              <a:off x="6553200" y="4338658"/>
              <a:ext cx="1597152" cy="420624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Implementation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8FF4D00-4A49-0DCD-990C-5005E34FBBC2}"/>
                </a:ext>
              </a:extLst>
            </p:cNvPr>
            <p:cNvSpPr/>
            <p:nvPr/>
          </p:nvSpPr>
          <p:spPr>
            <a:xfrm>
              <a:off x="8455152" y="3913972"/>
              <a:ext cx="1597152" cy="49817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Functional Verification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353C050-6028-96B7-BFBA-B4E672DF3FB4}"/>
                </a:ext>
              </a:extLst>
            </p:cNvPr>
            <p:cNvSpPr/>
            <p:nvPr/>
          </p:nvSpPr>
          <p:spPr>
            <a:xfrm>
              <a:off x="6553200" y="5103876"/>
              <a:ext cx="1597152" cy="420624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Bitstream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D6B68E0-EFE3-C3CB-106C-1C90E1CF119D}"/>
                </a:ext>
              </a:extLst>
            </p:cNvPr>
            <p:cNvSpPr/>
            <p:nvPr/>
          </p:nvSpPr>
          <p:spPr>
            <a:xfrm>
              <a:off x="8455152" y="5620005"/>
              <a:ext cx="1597152" cy="49817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In Circuit Verification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3CC2BF-3D29-1EE2-C14E-ADED9E5F08A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351776" y="2462107"/>
              <a:ext cx="0" cy="345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A8D3A7-D9CF-DDB4-952B-9FEE05E108B5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7351776" y="3227832"/>
              <a:ext cx="0" cy="345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563680-BACB-9200-E6BC-0EB06D719F9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351776" y="3993557"/>
              <a:ext cx="0" cy="345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1A672F-6383-5984-F994-A6CC8BEB2679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7351776" y="4759282"/>
              <a:ext cx="0" cy="34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7BA55D-8D19-8469-1027-E39F495A4818}"/>
                </a:ext>
              </a:extLst>
            </p:cNvPr>
            <p:cNvCxnSpPr>
              <a:cxnSpLocks/>
            </p:cNvCxnSpPr>
            <p:nvPr/>
          </p:nvCxnSpPr>
          <p:spPr>
            <a:xfrm>
              <a:off x="7351776" y="4163061"/>
              <a:ext cx="1103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7D02C6-1990-079C-B0E7-97A49A65EF85}"/>
                </a:ext>
              </a:extLst>
            </p:cNvPr>
            <p:cNvCxnSpPr>
              <a:cxnSpLocks/>
            </p:cNvCxnSpPr>
            <p:nvPr/>
          </p:nvCxnSpPr>
          <p:spPr>
            <a:xfrm>
              <a:off x="7351776" y="3376847"/>
              <a:ext cx="1103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623E162-AAF4-0D9D-61DD-98740AC27308}"/>
                </a:ext>
              </a:extLst>
            </p:cNvPr>
            <p:cNvCxnSpPr>
              <a:stCxn id="10" idx="2"/>
              <a:endCxn id="11" idx="1"/>
            </p:cNvCxnSpPr>
            <p:nvPr/>
          </p:nvCxnSpPr>
          <p:spPr>
            <a:xfrm rot="16200000" flipH="1">
              <a:off x="7731167" y="5145109"/>
              <a:ext cx="344594" cy="11033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DFA4A05-DF36-7B89-00BD-5FF0F5FDA137}"/>
                </a:ext>
              </a:extLst>
            </p:cNvPr>
            <p:cNvCxnSpPr>
              <a:stCxn id="6" idx="3"/>
              <a:endCxn id="5" idx="3"/>
            </p:cNvCxnSpPr>
            <p:nvPr/>
          </p:nvCxnSpPr>
          <p:spPr>
            <a:xfrm flipH="1" flipV="1">
              <a:off x="8150352" y="3017520"/>
              <a:ext cx="1901952" cy="359327"/>
            </a:xfrm>
            <a:prstGeom prst="bentConnector3">
              <a:avLst>
                <a:gd name="adj1" fmla="val -1169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4B73DF76-054E-AC49-1AC9-EB6D19BF0FC1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10052304" y="3376847"/>
              <a:ext cx="225552" cy="786214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48F4E99-A187-EA4E-64B2-496EC6054745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10052304" y="4163061"/>
              <a:ext cx="225552" cy="170603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32F443-B398-D73A-1F35-7BE16BB0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387B-B77C-97D8-BABC-A08A6A6D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RISC-V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479D-A191-4C51-3836-F5EE674E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 standard Instruction Set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Can be freely implemented by anyone allowing for wide adoption and modification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Rocket Chip is an open-source System-on-Chip design generator that can produce synthesisable RTL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Open-source project ‘</a:t>
            </a:r>
            <a:r>
              <a:rPr lang="en-GB" dirty="0" err="1"/>
              <a:t>vivado</a:t>
            </a:r>
            <a:r>
              <a:rPr lang="en-GB" dirty="0"/>
              <a:t>-risk-v’ used to generate a Rocket Core for the FPGA development board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64-bit single core processor was generated for this project due to the resource constraints of the FPGA used.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AXI4 is an interface specification made by ARM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Commonly used to connect custom hardware to the processor by making it available through virtual memory addresses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Three types of interface: AXI4, AXI4-Lite, AXI4-Stream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4D0C9-5294-718D-D1A5-27523E10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25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5D81-BD35-8165-1288-46A8D19F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39AD-4E4C-4E00-B041-051D91DDA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Incremental development methodology using the inherent hierarchical design of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Test driven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GitHub used for version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Kanban board used for tracking progress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Weekly meetings with project supervisor to discuss progress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Issues with the initial project idea was found as the Linux implementation for this project had functionality issues so bare metal code was used as an alternative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Roughly followed the updated timeline from the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C3B38-B054-EE63-27BD-BF8AD4D0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72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9AD2-C53F-EC20-E9D6-21C458F2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Block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53AD-5FDD-3E83-753F-2B1A683C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21036" cy="4023360"/>
          </a:xfrm>
        </p:spPr>
        <p:txBody>
          <a:bodyPr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Hierarchy of modules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AXI Register -&gt; Board -&gt; Cell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Plan interfaces between modules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AXI registers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Board control signals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Cell control signals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Individual testing ensures that hard hardware is fully functional before build off from it.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C522E0-B024-5155-E1DE-4873743B6B45}"/>
              </a:ext>
            </a:extLst>
          </p:cNvPr>
          <p:cNvGrpSpPr/>
          <p:nvPr/>
        </p:nvGrpSpPr>
        <p:grpSpPr>
          <a:xfrm>
            <a:off x="6770717" y="1934754"/>
            <a:ext cx="4261104" cy="3845320"/>
            <a:chOff x="1097280" y="2009888"/>
            <a:chExt cx="4261104" cy="38453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E6043AA-9277-FF61-D1E9-B3423A77D04D}"/>
                </a:ext>
              </a:extLst>
            </p:cNvPr>
            <p:cNvSpPr/>
            <p:nvPr/>
          </p:nvSpPr>
          <p:spPr>
            <a:xfrm>
              <a:off x="1911096" y="2009888"/>
              <a:ext cx="2590800" cy="107289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dirty="0"/>
                <a:t>AXI Lite Register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6F3BC6-F4FC-A592-DE23-953F4E6631A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325880" y="2546336"/>
              <a:ext cx="58521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9542D4-2E71-C300-B37B-8E25676C7026}"/>
                </a:ext>
              </a:extLst>
            </p:cNvPr>
            <p:cNvSpPr txBox="1"/>
            <p:nvPr/>
          </p:nvSpPr>
          <p:spPr>
            <a:xfrm>
              <a:off x="1325880" y="2177004"/>
              <a:ext cx="664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AXI Lite Interface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48F027-EAAA-0CFE-4B02-AF30CEE3F39F}"/>
                </a:ext>
              </a:extLst>
            </p:cNvPr>
            <p:cNvSpPr/>
            <p:nvPr/>
          </p:nvSpPr>
          <p:spPr>
            <a:xfrm>
              <a:off x="1097280" y="3374136"/>
              <a:ext cx="4261104" cy="2481072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dirty="0"/>
                <a:t>Board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F29A35-0593-2026-7C74-19C7706E577E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206496" y="3082784"/>
              <a:ext cx="0" cy="28346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6AA9D8-D529-269C-9B8D-E6BF7E667F8B}"/>
                </a:ext>
              </a:extLst>
            </p:cNvPr>
            <p:cNvSpPr txBox="1"/>
            <p:nvPr/>
          </p:nvSpPr>
          <p:spPr>
            <a:xfrm>
              <a:off x="3206496" y="3109100"/>
              <a:ext cx="16215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Registers 0-65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CBAEA2-884E-D130-9EA1-A1A5536925CF}"/>
                </a:ext>
              </a:extLst>
            </p:cNvPr>
            <p:cNvSpPr/>
            <p:nvPr/>
          </p:nvSpPr>
          <p:spPr>
            <a:xfrm>
              <a:off x="3011424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8968A1-80DD-B811-A679-CE01A596BB96}"/>
                </a:ext>
              </a:extLst>
            </p:cNvPr>
            <p:cNvSpPr/>
            <p:nvPr/>
          </p:nvSpPr>
          <p:spPr>
            <a:xfrm>
              <a:off x="3429000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C55BA1-7314-EE37-B2A5-617F6E093F6F}"/>
                </a:ext>
              </a:extLst>
            </p:cNvPr>
            <p:cNvSpPr/>
            <p:nvPr/>
          </p:nvSpPr>
          <p:spPr>
            <a:xfrm>
              <a:off x="3846576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FFEC23-FCFE-2F3E-B98F-CB9E93A6B9EC}"/>
                </a:ext>
              </a:extLst>
            </p:cNvPr>
            <p:cNvSpPr/>
            <p:nvPr/>
          </p:nvSpPr>
          <p:spPr>
            <a:xfrm>
              <a:off x="4264152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9C920C-4C53-523F-74A7-4EE219F0DCC4}"/>
                </a:ext>
              </a:extLst>
            </p:cNvPr>
            <p:cNvSpPr/>
            <p:nvPr/>
          </p:nvSpPr>
          <p:spPr>
            <a:xfrm>
              <a:off x="4681728" y="3578352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11EEC3-8D25-997C-228E-B604AEFE0A17}"/>
                </a:ext>
              </a:extLst>
            </p:cNvPr>
            <p:cNvSpPr/>
            <p:nvPr/>
          </p:nvSpPr>
          <p:spPr>
            <a:xfrm>
              <a:off x="3011424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AD089F-1A53-B098-D058-77E71AF7320B}"/>
                </a:ext>
              </a:extLst>
            </p:cNvPr>
            <p:cNvSpPr/>
            <p:nvPr/>
          </p:nvSpPr>
          <p:spPr>
            <a:xfrm>
              <a:off x="3429000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FC438E-2D44-3B79-AC54-95F9D793919D}"/>
                </a:ext>
              </a:extLst>
            </p:cNvPr>
            <p:cNvSpPr/>
            <p:nvPr/>
          </p:nvSpPr>
          <p:spPr>
            <a:xfrm>
              <a:off x="3846576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1C724E-E168-7204-A017-C93EEB1E7BF9}"/>
                </a:ext>
              </a:extLst>
            </p:cNvPr>
            <p:cNvSpPr/>
            <p:nvPr/>
          </p:nvSpPr>
          <p:spPr>
            <a:xfrm>
              <a:off x="4264152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792DB3-9386-09F0-071C-A904C244A028}"/>
                </a:ext>
              </a:extLst>
            </p:cNvPr>
            <p:cNvSpPr/>
            <p:nvPr/>
          </p:nvSpPr>
          <p:spPr>
            <a:xfrm>
              <a:off x="4681728" y="3931920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110067-7B13-546A-1637-A9144BE231EF}"/>
                </a:ext>
              </a:extLst>
            </p:cNvPr>
            <p:cNvSpPr/>
            <p:nvPr/>
          </p:nvSpPr>
          <p:spPr>
            <a:xfrm>
              <a:off x="3011424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501774-E4C7-FABF-883B-CA6CC8CB5C07}"/>
                </a:ext>
              </a:extLst>
            </p:cNvPr>
            <p:cNvSpPr/>
            <p:nvPr/>
          </p:nvSpPr>
          <p:spPr>
            <a:xfrm>
              <a:off x="3429000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DBB73D-8C3D-17F2-A389-7F0362E992BA}"/>
                </a:ext>
              </a:extLst>
            </p:cNvPr>
            <p:cNvSpPr/>
            <p:nvPr/>
          </p:nvSpPr>
          <p:spPr>
            <a:xfrm>
              <a:off x="3846576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F9D178-4FC9-EF11-E0DD-24001950CC3C}"/>
                </a:ext>
              </a:extLst>
            </p:cNvPr>
            <p:cNvSpPr/>
            <p:nvPr/>
          </p:nvSpPr>
          <p:spPr>
            <a:xfrm>
              <a:off x="4264152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78BEAE-31C6-3F3A-17D2-08BBE406927A}"/>
                </a:ext>
              </a:extLst>
            </p:cNvPr>
            <p:cNvSpPr/>
            <p:nvPr/>
          </p:nvSpPr>
          <p:spPr>
            <a:xfrm>
              <a:off x="4681728" y="4285488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4F286C-7F70-823A-A854-9F9E96778D04}"/>
                </a:ext>
              </a:extLst>
            </p:cNvPr>
            <p:cNvSpPr/>
            <p:nvPr/>
          </p:nvSpPr>
          <p:spPr>
            <a:xfrm>
              <a:off x="3011424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9065E1-0EB3-BDD7-8E63-5919961DEDA0}"/>
                </a:ext>
              </a:extLst>
            </p:cNvPr>
            <p:cNvSpPr/>
            <p:nvPr/>
          </p:nvSpPr>
          <p:spPr>
            <a:xfrm>
              <a:off x="3429000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E9204-D164-1EEB-BC75-38723066AA18}"/>
                </a:ext>
              </a:extLst>
            </p:cNvPr>
            <p:cNvSpPr/>
            <p:nvPr/>
          </p:nvSpPr>
          <p:spPr>
            <a:xfrm>
              <a:off x="3846576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3D675B-B626-EDF4-FB29-8FF4F1496EF5}"/>
                </a:ext>
              </a:extLst>
            </p:cNvPr>
            <p:cNvSpPr/>
            <p:nvPr/>
          </p:nvSpPr>
          <p:spPr>
            <a:xfrm>
              <a:off x="4264152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0BCF06-F15E-F119-B84A-B996D345B1A0}"/>
                </a:ext>
              </a:extLst>
            </p:cNvPr>
            <p:cNvSpPr/>
            <p:nvPr/>
          </p:nvSpPr>
          <p:spPr>
            <a:xfrm>
              <a:off x="4681728" y="463905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B76E4C-CA1C-3260-B50A-5DBC06040D52}"/>
                </a:ext>
              </a:extLst>
            </p:cNvPr>
            <p:cNvSpPr/>
            <p:nvPr/>
          </p:nvSpPr>
          <p:spPr>
            <a:xfrm>
              <a:off x="3011424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865A90-2C79-73CF-6F7A-C98305BE15A9}"/>
                </a:ext>
              </a:extLst>
            </p:cNvPr>
            <p:cNvSpPr/>
            <p:nvPr/>
          </p:nvSpPr>
          <p:spPr>
            <a:xfrm>
              <a:off x="3429000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A97154-2E61-77A6-A55B-6CFE2CE11B2E}"/>
                </a:ext>
              </a:extLst>
            </p:cNvPr>
            <p:cNvSpPr/>
            <p:nvPr/>
          </p:nvSpPr>
          <p:spPr>
            <a:xfrm>
              <a:off x="3846576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F14F1B-B886-D505-9367-70D536ABC309}"/>
                </a:ext>
              </a:extLst>
            </p:cNvPr>
            <p:cNvSpPr/>
            <p:nvPr/>
          </p:nvSpPr>
          <p:spPr>
            <a:xfrm>
              <a:off x="4264152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B12430-B008-2FC7-5FBF-26E54C596755}"/>
                </a:ext>
              </a:extLst>
            </p:cNvPr>
            <p:cNvSpPr/>
            <p:nvPr/>
          </p:nvSpPr>
          <p:spPr>
            <a:xfrm>
              <a:off x="4681728" y="4989576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74EEF0-CAC7-189B-1B81-7B7E36DC0386}"/>
                </a:ext>
              </a:extLst>
            </p:cNvPr>
            <p:cNvSpPr/>
            <p:nvPr/>
          </p:nvSpPr>
          <p:spPr>
            <a:xfrm>
              <a:off x="3011424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8DBB81-C1B4-A1AD-AE67-3FA494410E0A}"/>
                </a:ext>
              </a:extLst>
            </p:cNvPr>
            <p:cNvSpPr/>
            <p:nvPr/>
          </p:nvSpPr>
          <p:spPr>
            <a:xfrm>
              <a:off x="3429000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EC7A84-96E9-C589-B321-ED4AE53809A8}"/>
                </a:ext>
              </a:extLst>
            </p:cNvPr>
            <p:cNvSpPr/>
            <p:nvPr/>
          </p:nvSpPr>
          <p:spPr>
            <a:xfrm>
              <a:off x="3846576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869A92C-B0B4-D235-36A7-71276D5DCC8D}"/>
                </a:ext>
              </a:extLst>
            </p:cNvPr>
            <p:cNvSpPr/>
            <p:nvPr/>
          </p:nvSpPr>
          <p:spPr>
            <a:xfrm>
              <a:off x="4264152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A26DA9-3A6B-DB19-A327-3DD0629507D7}"/>
                </a:ext>
              </a:extLst>
            </p:cNvPr>
            <p:cNvSpPr/>
            <p:nvPr/>
          </p:nvSpPr>
          <p:spPr>
            <a:xfrm>
              <a:off x="4681728" y="5343144"/>
              <a:ext cx="356616" cy="27432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Cell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5B65C4-FD59-A752-8F7A-2467A87B4E7B}"/>
                </a:ext>
              </a:extLst>
            </p:cNvPr>
            <p:cNvSpPr/>
            <p:nvPr/>
          </p:nvSpPr>
          <p:spPr>
            <a:xfrm>
              <a:off x="1524000" y="3694176"/>
              <a:ext cx="1078991" cy="1524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sz="800" dirty="0"/>
                <a:t>Board State Register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ECFCE5-0702-B9CA-1B85-AC670157EC4B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3883152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23230B-9EA2-3667-93BB-440A735E6E13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4069080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66FEBB-3AA6-0F56-A2A8-574F34687E30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4236720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F7CF8B-6A50-08B2-4B5D-F39FFB41DDBC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4422648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474234-C522-CCAC-DD1C-42FE6822308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4590288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3C2BFB8-C933-1194-47AB-088A97CE8877}"/>
                </a:ext>
              </a:extLst>
            </p:cNvPr>
            <p:cNvCxnSpPr>
              <a:cxnSpLocks/>
            </p:cNvCxnSpPr>
            <p:nvPr/>
          </p:nvCxnSpPr>
          <p:spPr>
            <a:xfrm>
              <a:off x="1523999" y="4776216"/>
              <a:ext cx="10789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6CFB19-2AC6-324C-4C70-7ABBD92AD12A}"/>
                </a:ext>
              </a:extLst>
            </p:cNvPr>
            <p:cNvSpPr txBox="1"/>
            <p:nvPr/>
          </p:nvSpPr>
          <p:spPr>
            <a:xfrm>
              <a:off x="1700781" y="3673956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1 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2092FC-5F97-6F21-F184-259223E3E6E7}"/>
                </a:ext>
              </a:extLst>
            </p:cNvPr>
            <p:cNvSpPr txBox="1"/>
            <p:nvPr/>
          </p:nvSpPr>
          <p:spPr>
            <a:xfrm>
              <a:off x="1699256" y="3862374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2 State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D1C30E-EDC2-AFCD-6623-C81214AF90B0}"/>
                </a:ext>
              </a:extLst>
            </p:cNvPr>
            <p:cNvSpPr txBox="1"/>
            <p:nvPr/>
          </p:nvSpPr>
          <p:spPr>
            <a:xfrm>
              <a:off x="1700781" y="4039138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3 State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1BA036-709D-39B3-D279-891CE9A89968}"/>
                </a:ext>
              </a:extLst>
            </p:cNvPr>
            <p:cNvSpPr txBox="1"/>
            <p:nvPr/>
          </p:nvSpPr>
          <p:spPr>
            <a:xfrm>
              <a:off x="1699256" y="4209268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4 State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D737A3-25F1-0337-2054-64294375E077}"/>
                </a:ext>
              </a:extLst>
            </p:cNvPr>
            <p:cNvSpPr txBox="1"/>
            <p:nvPr/>
          </p:nvSpPr>
          <p:spPr>
            <a:xfrm>
              <a:off x="1708402" y="4386032"/>
              <a:ext cx="7132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Cell 5 State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185424F-F030-DC1C-6DF3-4A042F5226BF}"/>
                </a:ext>
              </a:extLst>
            </p:cNvPr>
            <p:cNvSpPr txBox="1"/>
            <p:nvPr/>
          </p:nvSpPr>
          <p:spPr>
            <a:xfrm>
              <a:off x="1706877" y="4568354"/>
              <a:ext cx="71323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42509771-6D04-C74F-A01A-86BC3EABD998}"/>
                </a:ext>
              </a:extLst>
            </p:cNvPr>
            <p:cNvSpPr/>
            <p:nvPr/>
          </p:nvSpPr>
          <p:spPr>
            <a:xfrm>
              <a:off x="2676144" y="3694172"/>
              <a:ext cx="274320" cy="1524000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47844831-A52A-3B73-4745-DEE0D6EE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54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B00B-8D5C-2C62-F0A8-3341A81A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AXI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D72E-1BB6-715F-1E9F-E5F5290B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AXI Lite standard used to interface with processor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Up to 512 32-bit wide registers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Does not support burst transfers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Xilinx AXI Lite IP generator used to create the interface RTL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Four Interactions need: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Set initial state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Read board state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Send control signals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Read if board has finished generating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Flag needed when a value is set to the initial state or control registers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71860-B8DB-56D8-184A-99B95FE1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18" y="2072269"/>
            <a:ext cx="4013662" cy="2713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F3869-662A-99B4-CDEF-35BD4B278FF8}"/>
              </a:ext>
            </a:extLst>
          </p:cNvPr>
          <p:cNvSpPr txBox="1"/>
          <p:nvPr/>
        </p:nvSpPr>
        <p:spPr>
          <a:xfrm>
            <a:off x="1510146" y="5997481"/>
            <a:ext cx="5285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Image from: www.realdigital.org/doc/a9fee931f7a172423e1ba73f66ca4081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1F7D8-432A-4F40-36F9-99E93502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E76E-58D3-479C-AAEE-3D3AF7CC191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91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4418</TotalTime>
  <Words>2404</Words>
  <Application>Microsoft Office PowerPoint</Application>
  <PresentationFormat>Widescreen</PresentationFormat>
  <Paragraphs>462</Paragraphs>
  <Slides>21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Aptos</vt:lpstr>
      <vt:lpstr>Arial</vt:lpstr>
      <vt:lpstr>Calibri</vt:lpstr>
      <vt:lpstr>Calibri Light</vt:lpstr>
      <vt:lpstr>Retrospect</vt:lpstr>
      <vt:lpstr>Cellular Automata Accelerator in RISC-V Processor</vt:lpstr>
      <vt:lpstr>Presentation Structure</vt:lpstr>
      <vt:lpstr>Cellular Automata</vt:lpstr>
      <vt:lpstr>Cellular Automata Acceleration</vt:lpstr>
      <vt:lpstr>FPGAs and Verilog</vt:lpstr>
      <vt:lpstr>RISC-V</vt:lpstr>
      <vt:lpstr>Project Management</vt:lpstr>
      <vt:lpstr>Implementation – Block Design</vt:lpstr>
      <vt:lpstr>Implementation – AXI</vt:lpstr>
      <vt:lpstr>Integration into RISC-V Processor</vt:lpstr>
      <vt:lpstr>Implementation – Board</vt:lpstr>
      <vt:lpstr>Implementation – Cell – CGOL</vt:lpstr>
      <vt:lpstr>Implementation – Wolfram Code</vt:lpstr>
      <vt:lpstr>Testing</vt:lpstr>
      <vt:lpstr>Bare-metal Driver</vt:lpstr>
      <vt:lpstr>Bare-metal Software Implementation</vt:lpstr>
      <vt:lpstr>Results</vt:lpstr>
      <vt:lpstr>Results - Synthesis</vt:lpstr>
      <vt:lpstr>Conclusion</vt:lpstr>
      <vt:lpstr>Demo and Questions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Stew</dc:creator>
  <cp:lastModifiedBy>Callum Stew</cp:lastModifiedBy>
  <cp:revision>16</cp:revision>
  <dcterms:created xsi:type="dcterms:W3CDTF">2024-03-04T12:36:35Z</dcterms:created>
  <dcterms:modified xsi:type="dcterms:W3CDTF">2024-03-11T22:14:08Z</dcterms:modified>
</cp:coreProperties>
</file>