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81" r:id="rId3"/>
    <p:sldId id="257" r:id="rId4"/>
    <p:sldId id="289" r:id="rId5"/>
    <p:sldId id="290" r:id="rId6"/>
    <p:sldId id="291" r:id="rId7"/>
    <p:sldId id="258" r:id="rId8"/>
    <p:sldId id="303" r:id="rId9"/>
    <p:sldId id="302" r:id="rId10"/>
    <p:sldId id="279" r:id="rId11"/>
    <p:sldId id="259" r:id="rId12"/>
    <p:sldId id="292" r:id="rId13"/>
    <p:sldId id="270" r:id="rId14"/>
    <p:sldId id="262" r:id="rId15"/>
    <p:sldId id="280" r:id="rId16"/>
    <p:sldId id="265" r:id="rId17"/>
    <p:sldId id="268" r:id="rId18"/>
    <p:sldId id="293" r:id="rId19"/>
    <p:sldId id="267" r:id="rId20"/>
    <p:sldId id="284" r:id="rId21"/>
    <p:sldId id="294" r:id="rId22"/>
    <p:sldId id="306" r:id="rId23"/>
    <p:sldId id="304" r:id="rId24"/>
    <p:sldId id="305" r:id="rId25"/>
    <p:sldId id="283" r:id="rId26"/>
    <p:sldId id="271" r:id="rId27"/>
    <p:sldId id="296" r:id="rId28"/>
    <p:sldId id="295" r:id="rId29"/>
    <p:sldId id="285" r:id="rId30"/>
    <p:sldId id="276" r:id="rId31"/>
    <p:sldId id="277" r:id="rId32"/>
    <p:sldId id="297" r:id="rId33"/>
    <p:sldId id="298"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p:scale>
          <a:sx n="82" d="100"/>
          <a:sy n="82" d="100"/>
        </p:scale>
        <p:origin x="464" y="108"/>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3/09/2020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26</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27</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28</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32</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403822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80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1553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225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3/09/2020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11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3/09/2020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7754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5792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a:t>Click to 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1922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7275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112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542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5603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669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a:t>Click to 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4172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93087148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fonts.google.com/specimen/Alegreya" TargetMode="External"/><Relationship Id="rId3" Type="http://schemas.openxmlformats.org/officeDocument/2006/relationships/hyperlink" Target="https://fonts.google.com/specimen/Raleway" TargetMode="External"/><Relationship Id="rId7" Type="http://schemas.openxmlformats.org/officeDocument/2006/relationships/hyperlink" Target="https://fonts.google.com/specimen/Lora"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fonts.google.com/specimen/Montserrat" TargetMode="Externa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allumc20171/3.4-Assessment/commits/master"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s.statcounter.com/browser-market-share/desktop/worldwid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914400" y="2055567"/>
            <a:ext cx="7653600" cy="2746800"/>
          </a:xfrm>
        </p:spPr>
        <p:txBody>
          <a:bodyPr wrap="square" anchor="ctr">
            <a:normAutofit/>
          </a:bodyPr>
          <a:lstStyle/>
          <a:p>
            <a:r>
              <a:rPr lang="en-NZ" sz="3200" b="1" i="0" dirty="0">
                <a:effectLst/>
              </a:rPr>
              <a:t>Use complex techniques to develop a digital media outcome</a:t>
            </a:r>
            <a:br>
              <a:rPr lang="en-NZ" sz="3200" b="1" i="0" dirty="0">
                <a:effectLst/>
              </a:rPr>
            </a:br>
            <a:r>
              <a:rPr lang="en-NZ" sz="3200" b="1" i="0" dirty="0">
                <a:effectLst/>
              </a:rPr>
              <a:t/>
            </a:r>
            <a:br>
              <a:rPr lang="en-NZ" sz="3200" b="1" i="0" dirty="0">
                <a:effectLst/>
              </a:rPr>
            </a:br>
            <a:r>
              <a:rPr lang="en-NZ" sz="3200" b="1" i="0" dirty="0">
                <a:effectLst/>
              </a:rPr>
              <a:t>your name </a:t>
            </a:r>
            <a:endParaRPr lang="en-NZ" sz="3200" dirty="0"/>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2 : Define</a:t>
            </a:r>
          </a:p>
        </p:txBody>
      </p:sp>
    </p:spTree>
    <p:extLst>
      <p:ext uri="{BB962C8B-B14F-4D97-AF65-F5344CB8AC3E}">
        <p14:creationId xmlns:p14="http://schemas.microsoft.com/office/powerpoint/2010/main" val="33096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93074"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books.html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interview.html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ysClr val="windowText" lastClr="000000"/>
                </a:solidFill>
              </a:rPr>
              <a:t>about.</a:t>
            </a:r>
            <a:r>
              <a:rPr lang="en-NZ" dirty="0">
                <a:solidFill>
                  <a:sysClr val="windowText" lastClr="000000"/>
                </a:solidFill>
              </a:rPr>
              <a: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102A64-A14A-4563-9869-1BC13A8400E0}"/>
              </a:ext>
            </a:extLst>
          </p:cNvPr>
          <p:cNvSpPr txBox="1"/>
          <p:nvPr/>
        </p:nvSpPr>
        <p:spPr>
          <a:xfrm>
            <a:off x="666974" y="355002"/>
            <a:ext cx="4012602" cy="584775"/>
          </a:xfrm>
          <a:prstGeom prst="rect">
            <a:avLst/>
          </a:prstGeom>
          <a:noFill/>
        </p:spPr>
        <p:txBody>
          <a:bodyPr wrap="square" rtlCol="0">
            <a:spAutoFit/>
          </a:bodyPr>
          <a:lstStyle/>
          <a:p>
            <a:r>
              <a:rPr lang="en-NZ" sz="3200" dirty="0"/>
              <a:t>Website Site Map</a:t>
            </a:r>
          </a:p>
        </p:txBody>
      </p:sp>
    </p:spTree>
    <p:extLst>
      <p:ext uri="{BB962C8B-B14F-4D97-AF65-F5344CB8AC3E}">
        <p14:creationId xmlns:p14="http://schemas.microsoft.com/office/powerpoint/2010/main" val="253127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a:xfrm>
            <a:off x="881467" y="885733"/>
            <a:ext cx="10457600" cy="871600"/>
          </a:xfrm>
        </p:spPr>
        <p:txBody>
          <a:bodyPr wrap="square" anchor="ctr">
            <a:normAutofit/>
          </a:bodyPr>
          <a:lstStyle/>
          <a:p>
            <a:r>
              <a:rPr lang="en-NZ" dirty="0"/>
              <a:t>Evidence of written permission </a:t>
            </a:r>
          </a:p>
        </p:txBody>
      </p:sp>
      <p:pic>
        <p:nvPicPr>
          <p:cNvPr id="3" name="Picture 2"/>
          <p:cNvPicPr>
            <a:picLocks noChangeAspect="1"/>
          </p:cNvPicPr>
          <p:nvPr/>
        </p:nvPicPr>
        <p:blipFill>
          <a:blip r:embed="rId2"/>
          <a:stretch>
            <a:fillRect/>
          </a:stretch>
        </p:blipFill>
        <p:spPr>
          <a:xfrm>
            <a:off x="1593463" y="2768443"/>
            <a:ext cx="8416446" cy="1634498"/>
          </a:xfrm>
          <a:prstGeom prst="rect">
            <a:avLst/>
          </a:prstGeom>
        </p:spPr>
      </p:pic>
    </p:spTree>
    <p:extLst>
      <p:ext uri="{BB962C8B-B14F-4D97-AF65-F5344CB8AC3E}">
        <p14:creationId xmlns:p14="http://schemas.microsoft.com/office/powerpoint/2010/main" val="244049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a:xfrm>
            <a:off x="881467" y="885733"/>
            <a:ext cx="10457600" cy="871600"/>
          </a:xfrm>
        </p:spPr>
        <p:txBody>
          <a:bodyPr wrap="square" anchor="ctr">
            <a:normAutofit/>
          </a:bodyPr>
          <a:lstStyle/>
          <a:p>
            <a:r>
              <a:rPr lang="en-NZ" sz="2000" b="1"/>
              <a:t>Data Integrity</a:t>
            </a:r>
            <a:br>
              <a:rPr lang="en-NZ" sz="2000" b="1"/>
            </a:br>
            <a:r>
              <a:rPr lang="en-NZ" sz="2000" b="1"/>
              <a:t/>
            </a:r>
            <a:br>
              <a:rPr lang="en-NZ" sz="2000" b="1"/>
            </a:br>
            <a:r>
              <a:rPr lang="en-NZ" sz="2000" b="1"/>
              <a:t>Gather content – proofread and edit</a:t>
            </a:r>
          </a:p>
        </p:txBody>
      </p:sp>
      <p:sp>
        <p:nvSpPr>
          <p:cNvPr id="8" name="Text Placeholder 2">
            <a:extLst>
              <a:ext uri="{FF2B5EF4-FFF2-40B4-BE49-F238E27FC236}">
                <a16:creationId xmlns:a16="http://schemas.microsoft.com/office/drawing/2014/main" id="{3E79732B-95C2-4026-AA7A-88D8374FBCED}"/>
              </a:ext>
            </a:extLst>
          </p:cNvPr>
          <p:cNvSpPr>
            <a:spLocks noGrp="1"/>
          </p:cNvSpPr>
          <p:nvPr>
            <p:ph type="body" idx="1"/>
          </p:nvPr>
        </p:nvSpPr>
        <p:spPr>
          <a:xfrm>
            <a:off x="1599700" y="2132933"/>
            <a:ext cx="3498773" cy="3848000"/>
          </a:xfrm>
          <a:solidFill>
            <a:schemeClr val="tx2"/>
          </a:solidFill>
        </p:spPr>
        <p:txBody>
          <a:bodyPr/>
          <a:lstStyle/>
          <a:p>
            <a:r>
              <a:rPr lang="en-US" dirty="0"/>
              <a:t>Original</a:t>
            </a: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31000" y="3084823"/>
            <a:ext cx="3272559" cy="1653431"/>
          </a:xfrm>
          <a:prstGeom prst="rect">
            <a:avLst/>
          </a:prstGeom>
        </p:spPr>
      </p:pic>
      <p:sp>
        <p:nvSpPr>
          <p:cNvPr id="5" name="Text Placeholder 2">
            <a:extLst>
              <a:ext uri="{FF2B5EF4-FFF2-40B4-BE49-F238E27FC236}">
                <a16:creationId xmlns:a16="http://schemas.microsoft.com/office/drawing/2014/main" id="{3E79732B-95C2-4026-AA7A-88D8374FBCED}"/>
              </a:ext>
            </a:extLst>
          </p:cNvPr>
          <p:cNvSpPr txBox="1">
            <a:spLocks/>
          </p:cNvSpPr>
          <p:nvPr/>
        </p:nvSpPr>
        <p:spPr>
          <a:xfrm>
            <a:off x="7266209" y="2132933"/>
            <a:ext cx="3498773" cy="3848000"/>
          </a:xfrm>
          <a:prstGeom prst="rect">
            <a:avLst/>
          </a:prstGeom>
          <a:solidFill>
            <a:schemeClr val="tx2"/>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507987" algn="l" rtl="0" eaLnBrk="1" hangingPunct="1">
              <a:lnSpc>
                <a:spcPct val="115000"/>
              </a:lnSpc>
              <a:spcBef>
                <a:spcPts val="8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1219170" marR="0" lvl="1" indent="-507987" algn="l" rtl="0" eaLnBrk="1" hangingPunct="1">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828754" marR="0" lvl="2"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2438339" marR="0" lvl="3"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3047924" marR="0" lvl="4"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3657509" marR="0" lvl="5"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4267093" marR="0" lvl="6"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4876678" marR="0" lvl="7"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5486263" marR="0" lvl="8"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en-US" dirty="0"/>
              <a:t>Edited</a:t>
            </a:r>
          </a:p>
          <a:p>
            <a:endParaRPr lang="en-US" dirty="0"/>
          </a:p>
          <a:p>
            <a:endParaRPr lang="en-US" dirty="0"/>
          </a:p>
          <a:p>
            <a:endParaRPr lang="en-US" dirty="0"/>
          </a:p>
          <a:p>
            <a:endParaRPr lang="en-US" dirty="0"/>
          </a:p>
          <a:p>
            <a:r>
              <a:rPr lang="en-US" dirty="0"/>
              <a:t>Added transparency and compressed file</a:t>
            </a:r>
          </a:p>
        </p:txBody>
      </p:sp>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69279" y="3074681"/>
            <a:ext cx="3292631" cy="1663573"/>
          </a:xfrm>
          <a:prstGeom prst="rect">
            <a:avLst/>
          </a:prstGeom>
        </p:spPr>
      </p:pic>
    </p:spTree>
    <p:extLst>
      <p:ext uri="{BB962C8B-B14F-4D97-AF65-F5344CB8AC3E}">
        <p14:creationId xmlns:p14="http://schemas.microsoft.com/office/powerpoint/2010/main" val="177276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a:xfrm>
            <a:off x="678267" y="862000"/>
            <a:ext cx="5712400" cy="871600"/>
          </a:xfrm>
        </p:spPr>
        <p:txBody>
          <a:bodyPr wrap="square" anchor="ctr">
            <a:normAutofit/>
          </a:bodyPr>
          <a:lstStyle/>
          <a:p>
            <a:r>
              <a:rPr lang="en-NZ" b="1" dirty="0"/>
              <a:t>Gather Content</a:t>
            </a:r>
          </a:p>
        </p:txBody>
      </p:sp>
      <p:sp>
        <p:nvSpPr>
          <p:cNvPr id="8" name="Text Placeholder 2">
            <a:extLst>
              <a:ext uri="{FF2B5EF4-FFF2-40B4-BE49-F238E27FC236}">
                <a16:creationId xmlns:a16="http://schemas.microsoft.com/office/drawing/2014/main" id="{C914DBB3-8DD3-4D52-90CB-AC0EC8F026D3}"/>
              </a:ext>
            </a:extLst>
          </p:cNvPr>
          <p:cNvSpPr>
            <a:spLocks noGrp="1"/>
          </p:cNvSpPr>
          <p:nvPr>
            <p:ph type="body" idx="1"/>
          </p:nvPr>
        </p:nvSpPr>
        <p:spPr>
          <a:xfrm>
            <a:off x="678267" y="2132933"/>
            <a:ext cx="5712400" cy="3848000"/>
          </a:xfrm>
        </p:spPr>
        <p:txBody>
          <a:bodyPr/>
          <a:lstStyle/>
          <a:p>
            <a:endParaRPr lang="en-US"/>
          </a:p>
        </p:txBody>
      </p:sp>
    </p:spTree>
    <p:extLst>
      <p:ext uri="{BB962C8B-B14F-4D97-AF65-F5344CB8AC3E}">
        <p14:creationId xmlns:p14="http://schemas.microsoft.com/office/powerpoint/2010/main" val="255078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3 : Ideate</a:t>
            </a:r>
          </a:p>
        </p:txBody>
      </p:sp>
    </p:spTree>
    <p:extLst>
      <p:ext uri="{BB962C8B-B14F-4D97-AF65-F5344CB8AC3E}">
        <p14:creationId xmlns:p14="http://schemas.microsoft.com/office/powerpoint/2010/main" val="35527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881467" y="885733"/>
            <a:ext cx="10457600" cy="871600"/>
          </a:xfrm>
        </p:spPr>
        <p:txBody>
          <a:bodyPr wrap="square" anchor="ctr">
            <a:normAutofit/>
          </a:bodyPr>
          <a:lstStyle/>
          <a:p>
            <a:r>
              <a:rPr lang="en-NZ" b="1" dirty="0"/>
              <a:t>Font Combinations</a:t>
            </a:r>
          </a:p>
        </p:txBody>
      </p:sp>
      <p:sp>
        <p:nvSpPr>
          <p:cNvPr id="11"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1554500" y="2132933"/>
            <a:ext cx="4638482" cy="3853600"/>
          </a:xfrm>
        </p:spPr>
        <p:txBody>
          <a:bodyPr/>
          <a:lstStyle/>
          <a:p>
            <a:r>
              <a:rPr lang="en-GB" sz="2000" dirty="0">
                <a:hlinkClick r:id="rId3"/>
              </a:rPr>
              <a:t>https://fonts.google.com/specimen/Raleway</a:t>
            </a:r>
            <a:endParaRPr lang="en-GB" sz="2000" dirty="0"/>
          </a:p>
          <a:p>
            <a:endParaRPr lang="en-GB" sz="2000" dirty="0"/>
          </a:p>
          <a:p>
            <a:r>
              <a:rPr lang="en-GB" sz="2000" dirty="0">
                <a:hlinkClick r:id="rId4"/>
              </a:rPr>
              <a:t>https://fonts.google.com/specimen/Montserrat</a:t>
            </a:r>
            <a:endParaRPr lang="en-US" sz="2000" dirty="0"/>
          </a:p>
        </p:txBody>
      </p:sp>
      <p:pic>
        <p:nvPicPr>
          <p:cNvPr id="3" name="Picture 2"/>
          <p:cNvPicPr>
            <a:picLocks noChangeAspect="1"/>
          </p:cNvPicPr>
          <p:nvPr/>
        </p:nvPicPr>
        <p:blipFill>
          <a:blip r:embed="rId5"/>
          <a:stretch>
            <a:fillRect/>
          </a:stretch>
        </p:blipFill>
        <p:spPr>
          <a:xfrm>
            <a:off x="1859107" y="2969861"/>
            <a:ext cx="4487278" cy="521484"/>
          </a:xfrm>
          <a:prstGeom prst="rect">
            <a:avLst/>
          </a:prstGeom>
        </p:spPr>
      </p:pic>
      <p:pic>
        <p:nvPicPr>
          <p:cNvPr id="4" name="Picture 3"/>
          <p:cNvPicPr>
            <a:picLocks noChangeAspect="1"/>
          </p:cNvPicPr>
          <p:nvPr/>
        </p:nvPicPr>
        <p:blipFill>
          <a:blip r:embed="rId6"/>
          <a:stretch>
            <a:fillRect/>
          </a:stretch>
        </p:blipFill>
        <p:spPr>
          <a:xfrm>
            <a:off x="1859107" y="4634346"/>
            <a:ext cx="4778608" cy="482017"/>
          </a:xfrm>
          <a:prstGeom prst="rect">
            <a:avLst/>
          </a:prstGeom>
        </p:spPr>
      </p:pic>
      <p:sp>
        <p:nvSpPr>
          <p:cNvPr id="8"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6637715" y="2132933"/>
            <a:ext cx="4638482" cy="3853600"/>
          </a:xfrm>
        </p:spPr>
        <p:txBody>
          <a:bodyPr/>
          <a:lstStyle/>
          <a:p>
            <a:r>
              <a:rPr lang="en-GB" sz="2000" dirty="0">
                <a:hlinkClick r:id="rId7"/>
              </a:rPr>
              <a:t>https://fonts.google.com/specimen/Lora</a:t>
            </a:r>
            <a:endParaRPr lang="en-GB" sz="2000" dirty="0"/>
          </a:p>
          <a:p>
            <a:endParaRPr lang="en-GB" sz="2000" dirty="0"/>
          </a:p>
          <a:p>
            <a:r>
              <a:rPr lang="en-GB" sz="2000" dirty="0">
                <a:hlinkClick r:id="rId8"/>
              </a:rPr>
              <a:t>https://fonts.google.com/specimen/Alegreya</a:t>
            </a:r>
            <a:endParaRPr lang="en-US" sz="2000" dirty="0"/>
          </a:p>
        </p:txBody>
      </p:sp>
      <p:pic>
        <p:nvPicPr>
          <p:cNvPr id="5" name="Picture 4"/>
          <p:cNvPicPr>
            <a:picLocks noChangeAspect="1"/>
          </p:cNvPicPr>
          <p:nvPr/>
        </p:nvPicPr>
        <p:blipFill>
          <a:blip r:embed="rId9"/>
          <a:stretch>
            <a:fillRect/>
          </a:stretch>
        </p:blipFill>
        <p:spPr>
          <a:xfrm>
            <a:off x="6668589" y="2973098"/>
            <a:ext cx="4607608" cy="518247"/>
          </a:xfrm>
          <a:prstGeom prst="rect">
            <a:avLst/>
          </a:prstGeom>
        </p:spPr>
      </p:pic>
      <p:pic>
        <p:nvPicPr>
          <p:cNvPr id="6" name="Picture 5"/>
          <p:cNvPicPr>
            <a:picLocks noChangeAspect="1"/>
          </p:cNvPicPr>
          <p:nvPr/>
        </p:nvPicPr>
        <p:blipFill>
          <a:blip r:embed="rId10"/>
          <a:stretch>
            <a:fillRect/>
          </a:stretch>
        </p:blipFill>
        <p:spPr>
          <a:xfrm>
            <a:off x="6637715" y="4491208"/>
            <a:ext cx="5349586" cy="768292"/>
          </a:xfrm>
          <a:prstGeom prst="rect">
            <a:avLst/>
          </a:prstGeom>
        </p:spPr>
      </p:pic>
      <p:sp>
        <p:nvSpPr>
          <p:cNvPr id="7" name="TextBox 6">
            <a:extLst>
              <a:ext uri="{FF2B5EF4-FFF2-40B4-BE49-F238E27FC236}">
                <a16:creationId xmlns:a16="http://schemas.microsoft.com/office/drawing/2014/main" id="{615A75D1-CA55-4F83-BD1E-D42F755B7DF3}"/>
              </a:ext>
            </a:extLst>
          </p:cNvPr>
          <p:cNvSpPr txBox="1"/>
          <p:nvPr/>
        </p:nvSpPr>
        <p:spPr>
          <a:xfrm>
            <a:off x="1956089" y="5986533"/>
            <a:ext cx="4236893" cy="307777"/>
          </a:xfrm>
          <a:prstGeom prst="rect">
            <a:avLst/>
          </a:prstGeom>
          <a:noFill/>
        </p:spPr>
        <p:txBody>
          <a:bodyPr wrap="square" rtlCol="0">
            <a:spAutoFit/>
          </a:bodyPr>
          <a:lstStyle/>
          <a:p>
            <a:r>
              <a:rPr lang="en-NZ" dirty="0"/>
              <a:t>Feedback: 11111</a:t>
            </a:r>
          </a:p>
        </p:txBody>
      </p:sp>
      <p:sp>
        <p:nvSpPr>
          <p:cNvPr id="10" name="TextBox 9">
            <a:extLst>
              <a:ext uri="{FF2B5EF4-FFF2-40B4-BE49-F238E27FC236}">
                <a16:creationId xmlns:a16="http://schemas.microsoft.com/office/drawing/2014/main" id="{50709729-E30C-4406-8D4B-5C3E63620BB8}"/>
              </a:ext>
            </a:extLst>
          </p:cNvPr>
          <p:cNvSpPr txBox="1"/>
          <p:nvPr/>
        </p:nvSpPr>
        <p:spPr>
          <a:xfrm>
            <a:off x="6928237" y="5942739"/>
            <a:ext cx="4236893" cy="307777"/>
          </a:xfrm>
          <a:prstGeom prst="rect">
            <a:avLst/>
          </a:prstGeom>
          <a:noFill/>
        </p:spPr>
        <p:txBody>
          <a:bodyPr wrap="square" rtlCol="0">
            <a:spAutoFit/>
          </a:bodyPr>
          <a:lstStyle/>
          <a:p>
            <a:r>
              <a:rPr lang="en-NZ" dirty="0"/>
              <a:t>Feedback: 1111</a:t>
            </a:r>
          </a:p>
        </p:txBody>
      </p:sp>
      <p:sp>
        <p:nvSpPr>
          <p:cNvPr id="9" name="Rectangle 8">
            <a:extLst>
              <a:ext uri="{FF2B5EF4-FFF2-40B4-BE49-F238E27FC236}">
                <a16:creationId xmlns:a16="http://schemas.microsoft.com/office/drawing/2014/main" id="{EBF3BB40-8E14-4B8A-AEAC-A8A7A48520DB}"/>
              </a:ext>
            </a:extLst>
          </p:cNvPr>
          <p:cNvSpPr/>
          <p:nvPr/>
        </p:nvSpPr>
        <p:spPr>
          <a:xfrm>
            <a:off x="1477107" y="2039815"/>
            <a:ext cx="5160607"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1F7E1B82-4890-48FD-9233-D6FC74F43A51}"/>
              </a:ext>
            </a:extLst>
          </p:cNvPr>
          <p:cNvSpPr/>
          <p:nvPr/>
        </p:nvSpPr>
        <p:spPr>
          <a:xfrm>
            <a:off x="6637715" y="2039814"/>
            <a:ext cx="5285860"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0191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colours</a:t>
            </a:r>
          </a:p>
        </p:txBody>
      </p:sp>
      <p:pic>
        <p:nvPicPr>
          <p:cNvPr id="4" name="Picture 3"/>
          <p:cNvPicPr>
            <a:picLocks noChangeAspect="1"/>
          </p:cNvPicPr>
          <p:nvPr/>
        </p:nvPicPr>
        <p:blipFill>
          <a:blip r:embed="rId3"/>
          <a:stretch>
            <a:fillRect/>
          </a:stretch>
        </p:blipFill>
        <p:spPr>
          <a:xfrm>
            <a:off x="2077684" y="2182091"/>
            <a:ext cx="3568098" cy="1129145"/>
          </a:xfrm>
          <a:prstGeom prst="rect">
            <a:avLst/>
          </a:prstGeom>
        </p:spPr>
      </p:pic>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3311235"/>
            <a:ext cx="4596400" cy="2675297"/>
          </a:xfrm>
        </p:spPr>
        <p:txBody>
          <a:bodyPr/>
          <a:lstStyle/>
          <a:p>
            <a:pPr marL="135464" indent="0">
              <a:buNone/>
            </a:pPr>
            <a:r>
              <a:rPr lang="en-US" dirty="0"/>
              <a:t>Feedback:111</a:t>
            </a:r>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973630" y="3405877"/>
            <a:ext cx="4596400" cy="2675298"/>
          </a:xfrm>
        </p:spPr>
        <p:txBody>
          <a:bodyPr/>
          <a:lstStyle/>
          <a:p>
            <a:pPr marL="135464" indent="0">
              <a:buNone/>
            </a:pPr>
            <a:r>
              <a:rPr lang="en-US" dirty="0"/>
              <a:t>Feedback: 111111</a:t>
            </a:r>
          </a:p>
        </p:txBody>
      </p:sp>
      <p:pic>
        <p:nvPicPr>
          <p:cNvPr id="5" name="Picture 4"/>
          <p:cNvPicPr>
            <a:picLocks noChangeAspect="1"/>
          </p:cNvPicPr>
          <p:nvPr/>
        </p:nvPicPr>
        <p:blipFill>
          <a:blip r:embed="rId4"/>
          <a:stretch>
            <a:fillRect/>
          </a:stretch>
        </p:blipFill>
        <p:spPr>
          <a:xfrm>
            <a:off x="6973630" y="1851253"/>
            <a:ext cx="3989122" cy="1366062"/>
          </a:xfrm>
          <a:prstGeom prst="rect">
            <a:avLst/>
          </a:prstGeom>
        </p:spPr>
      </p:pic>
      <p:sp>
        <p:nvSpPr>
          <p:cNvPr id="7" name="Rectangle 6">
            <a:extLst>
              <a:ext uri="{FF2B5EF4-FFF2-40B4-BE49-F238E27FC236}">
                <a16:creationId xmlns:a16="http://schemas.microsoft.com/office/drawing/2014/main" id="{37947823-4892-4824-8426-700957F9C7E0}"/>
              </a:ext>
            </a:extLst>
          </p:cNvPr>
          <p:cNvSpPr/>
          <p:nvPr/>
        </p:nvSpPr>
        <p:spPr>
          <a:xfrm>
            <a:off x="147710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CD29C905-5CEE-4D67-AC72-3572B11801AF}"/>
              </a:ext>
            </a:extLst>
          </p:cNvPr>
          <p:cNvSpPr/>
          <p:nvPr/>
        </p:nvSpPr>
        <p:spPr>
          <a:xfrm>
            <a:off x="687474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a:xfrm>
            <a:off x="881467" y="885733"/>
            <a:ext cx="10457600" cy="871600"/>
          </a:xfrm>
        </p:spPr>
        <p:txBody>
          <a:bodyPr wrap="square" anchor="ctr">
            <a:normAutofit/>
          </a:bodyPr>
          <a:lstStyle/>
          <a:p>
            <a:r>
              <a:rPr lang="en-NZ" dirty="0"/>
              <a:t>Low fidelity wireframes</a:t>
            </a:r>
          </a:p>
        </p:txBody>
      </p:sp>
      <p:pic>
        <p:nvPicPr>
          <p:cNvPr id="3" name="Picture 2">
            <a:extLst>
              <a:ext uri="{FF2B5EF4-FFF2-40B4-BE49-F238E27FC236}">
                <a16:creationId xmlns:a16="http://schemas.microsoft.com/office/drawing/2014/main" id="{E18E4EF2-EF47-44AF-80F7-D2751D1740BC}"/>
              </a:ext>
            </a:extLst>
          </p:cNvPr>
          <p:cNvPicPr>
            <a:picLocks noChangeAspect="1"/>
          </p:cNvPicPr>
          <p:nvPr/>
        </p:nvPicPr>
        <p:blipFill>
          <a:blip r:embed="rId3"/>
          <a:stretch>
            <a:fillRect/>
          </a:stretch>
        </p:blipFill>
        <p:spPr>
          <a:xfrm>
            <a:off x="1825806" y="2132933"/>
            <a:ext cx="1642740" cy="3994220"/>
          </a:xfrm>
          <a:prstGeom prst="rect">
            <a:avLst/>
          </a:prstGeom>
        </p:spPr>
      </p:pic>
      <p:pic>
        <p:nvPicPr>
          <p:cNvPr id="4" name="Picture 3">
            <a:extLst>
              <a:ext uri="{FF2B5EF4-FFF2-40B4-BE49-F238E27FC236}">
                <a16:creationId xmlns:a16="http://schemas.microsoft.com/office/drawing/2014/main" id="{B6E4724C-B42B-4C0A-8A6B-34EE366BF9FF}"/>
              </a:ext>
            </a:extLst>
          </p:cNvPr>
          <p:cNvPicPr>
            <a:picLocks noChangeAspect="1"/>
          </p:cNvPicPr>
          <p:nvPr/>
        </p:nvPicPr>
        <p:blipFill>
          <a:blip r:embed="rId4"/>
          <a:stretch>
            <a:fillRect/>
          </a:stretch>
        </p:blipFill>
        <p:spPr>
          <a:xfrm>
            <a:off x="4229736" y="2132933"/>
            <a:ext cx="1676387" cy="3994220"/>
          </a:xfrm>
          <a:prstGeom prst="rect">
            <a:avLst/>
          </a:prstGeom>
        </p:spPr>
      </p:pic>
      <p:pic>
        <p:nvPicPr>
          <p:cNvPr id="5" name="Picture 4">
            <a:extLst>
              <a:ext uri="{FF2B5EF4-FFF2-40B4-BE49-F238E27FC236}">
                <a16:creationId xmlns:a16="http://schemas.microsoft.com/office/drawing/2014/main" id="{B167290E-3354-46AA-95D2-FCB57C08FC4D}"/>
              </a:ext>
            </a:extLst>
          </p:cNvPr>
          <p:cNvPicPr>
            <a:picLocks noChangeAspect="1"/>
          </p:cNvPicPr>
          <p:nvPr/>
        </p:nvPicPr>
        <p:blipFill>
          <a:blip r:embed="rId5"/>
          <a:stretch>
            <a:fillRect/>
          </a:stretch>
        </p:blipFill>
        <p:spPr>
          <a:xfrm>
            <a:off x="6667314" y="2132933"/>
            <a:ext cx="1673769" cy="3994221"/>
          </a:xfrm>
          <a:prstGeom prst="rect">
            <a:avLst/>
          </a:prstGeom>
        </p:spPr>
      </p:pic>
      <p:pic>
        <p:nvPicPr>
          <p:cNvPr id="6" name="Picture 5">
            <a:extLst>
              <a:ext uri="{FF2B5EF4-FFF2-40B4-BE49-F238E27FC236}">
                <a16:creationId xmlns:a16="http://schemas.microsoft.com/office/drawing/2014/main" id="{351B5435-DDF0-4FC6-8D90-DB7F830C5897}"/>
              </a:ext>
            </a:extLst>
          </p:cNvPr>
          <p:cNvPicPr>
            <a:picLocks noChangeAspect="1"/>
          </p:cNvPicPr>
          <p:nvPr/>
        </p:nvPicPr>
        <p:blipFill>
          <a:blip r:embed="rId6"/>
          <a:stretch>
            <a:fillRect/>
          </a:stretch>
        </p:blipFill>
        <p:spPr>
          <a:xfrm>
            <a:off x="9102274" y="2132933"/>
            <a:ext cx="1642740" cy="3989512"/>
          </a:xfrm>
          <a:prstGeom prst="rect">
            <a:avLst/>
          </a:prstGeom>
        </p:spPr>
      </p:pic>
    </p:spTree>
    <p:extLst>
      <p:ext uri="{BB962C8B-B14F-4D97-AF65-F5344CB8AC3E}">
        <p14:creationId xmlns:p14="http://schemas.microsoft.com/office/powerpoint/2010/main" val="207504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a:xfrm>
            <a:off x="881467" y="885733"/>
            <a:ext cx="10457600" cy="871600"/>
          </a:xfrm>
        </p:spPr>
        <p:txBody>
          <a:bodyPr wrap="square" anchor="ctr">
            <a:normAutofit/>
          </a:bodyPr>
          <a:lstStyle/>
          <a:p>
            <a:r>
              <a:rPr lang="en-NZ" b="1" dirty="0"/>
              <a:t>Feedback from client / stakeholders</a:t>
            </a:r>
          </a:p>
        </p:txBody>
      </p:sp>
      <p:sp>
        <p:nvSpPr>
          <p:cNvPr id="8" name="Text Placeholder 2">
            <a:extLst>
              <a:ext uri="{FF2B5EF4-FFF2-40B4-BE49-F238E27FC236}">
                <a16:creationId xmlns:a16="http://schemas.microsoft.com/office/drawing/2014/main" id="{91F20AC8-0C2D-45FB-9E20-0CFE215B6E8F}"/>
              </a:ext>
            </a:extLst>
          </p:cNvPr>
          <p:cNvSpPr>
            <a:spLocks noGrp="1"/>
          </p:cNvSpPr>
          <p:nvPr>
            <p:ph type="body" idx="1"/>
          </p:nvPr>
        </p:nvSpPr>
        <p:spPr>
          <a:xfrm>
            <a:off x="1599700" y="2132933"/>
            <a:ext cx="8867600" cy="3848000"/>
          </a:xfrm>
        </p:spPr>
        <p:txBody>
          <a:bodyPr/>
          <a:lstStyle/>
          <a:p>
            <a:pPr marL="101598" indent="0">
              <a:buNone/>
            </a:pPr>
            <a:r>
              <a:rPr lang="en-US" dirty="0" smtClean="0"/>
              <a:t>Chosen fonts – </a:t>
            </a:r>
            <a:r>
              <a:rPr lang="en-US" dirty="0" err="1" smtClean="0"/>
              <a:t>Raleway</a:t>
            </a:r>
            <a:r>
              <a:rPr lang="en-US" dirty="0" smtClean="0"/>
              <a:t> + Montserrat</a:t>
            </a:r>
          </a:p>
          <a:p>
            <a:pPr marL="101598" indent="0">
              <a:buNone/>
            </a:pPr>
            <a:endParaRPr lang="en-US" dirty="0" smtClean="0"/>
          </a:p>
          <a:p>
            <a:pPr marL="101598" indent="0">
              <a:buNone/>
            </a:pPr>
            <a:r>
              <a:rPr lang="en-US" dirty="0" smtClean="0"/>
              <a:t>Chosen color - </a:t>
            </a:r>
            <a:endParaRPr lang="en-US" dirty="0"/>
          </a:p>
        </p:txBody>
      </p:sp>
      <p:pic>
        <p:nvPicPr>
          <p:cNvPr id="6" name="Picture 5"/>
          <p:cNvPicPr>
            <a:picLocks noChangeAspect="1"/>
          </p:cNvPicPr>
          <p:nvPr/>
        </p:nvPicPr>
        <p:blipFill>
          <a:blip r:embed="rId3"/>
          <a:stretch>
            <a:fillRect/>
          </a:stretch>
        </p:blipFill>
        <p:spPr>
          <a:xfrm>
            <a:off x="3826570" y="2911851"/>
            <a:ext cx="8962216" cy="3069082"/>
          </a:xfrm>
          <a:prstGeom prst="rect">
            <a:avLst/>
          </a:prstGeom>
        </p:spPr>
      </p:pic>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title"/>
          </p:nvPr>
        </p:nvSpPr>
        <p:spPr>
          <a:xfrm>
            <a:off x="881467" y="885733"/>
            <a:ext cx="10457600" cy="871600"/>
          </a:xfrm>
        </p:spPr>
        <p:txBody>
          <a:bodyPr wrap="square" anchor="ctr">
            <a:normAutofit/>
          </a:bodyPr>
          <a:lstStyle/>
          <a:p>
            <a:pPr marL="0" indent="0">
              <a:buNone/>
            </a:pPr>
            <a:r>
              <a:rPr lang="en-NZ"/>
              <a:t>Step 1 : Empathize</a:t>
            </a:r>
          </a:p>
        </p:txBody>
      </p:sp>
      <p:sp>
        <p:nvSpPr>
          <p:cNvPr id="2" name="TextBox 1"/>
          <p:cNvSpPr txBox="1"/>
          <p:nvPr/>
        </p:nvSpPr>
        <p:spPr>
          <a:xfrm>
            <a:off x="881467" y="2171700"/>
            <a:ext cx="10291358" cy="1477328"/>
          </a:xfrm>
          <a:prstGeom prst="rect">
            <a:avLst/>
          </a:prstGeom>
          <a:noFill/>
        </p:spPr>
        <p:txBody>
          <a:bodyPr wrap="square" rtlCol="0">
            <a:spAutoFit/>
          </a:bodyPr>
          <a:lstStyle/>
          <a:p>
            <a:endParaRPr lang="en-GB" sz="1800" dirty="0"/>
          </a:p>
          <a:p>
            <a:r>
              <a:rPr lang="en-GB" sz="1800" dirty="0"/>
              <a:t>The implications I will be focusing on are copyright, accessibility and aesthetics as I believe these are the most important parts of making an appealing website.</a:t>
            </a:r>
          </a:p>
          <a:p>
            <a:endParaRPr lang="en-GB" sz="1800" dirty="0"/>
          </a:p>
          <a:p>
            <a:endParaRPr lang="en-GB" sz="1800" dirty="0"/>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881467" y="885733"/>
            <a:ext cx="10457600" cy="871600"/>
          </a:xfrm>
        </p:spPr>
        <p:txBody>
          <a:bodyPr wrap="square" anchor="ctr">
            <a:normAutofit/>
          </a:bodyPr>
          <a:lstStyle/>
          <a:p>
            <a:r>
              <a:rPr lang="en-NZ" dirty="0"/>
              <a:t>Site setup</a:t>
            </a:r>
          </a:p>
        </p:txBody>
      </p:sp>
      <p:sp>
        <p:nvSpPr>
          <p:cNvPr id="8" name="Text Placeholder 2">
            <a:extLst>
              <a:ext uri="{FF2B5EF4-FFF2-40B4-BE49-F238E27FC236}">
                <a16:creationId xmlns:a16="http://schemas.microsoft.com/office/drawing/2014/main" id="{EF8C1CFD-8A71-4E80-8AA2-2A61D3C21AD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04178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 Control</a:t>
            </a:r>
            <a:endParaRPr lang="en-GB" dirty="0"/>
          </a:p>
        </p:txBody>
      </p:sp>
      <p:sp>
        <p:nvSpPr>
          <p:cNvPr id="3" name="Text Placeholder 2"/>
          <p:cNvSpPr>
            <a:spLocks noGrp="1"/>
          </p:cNvSpPr>
          <p:nvPr>
            <p:ph type="body" idx="1"/>
          </p:nvPr>
        </p:nvSpPr>
        <p:spPr/>
        <p:txBody>
          <a:bodyPr/>
          <a:lstStyle/>
          <a:p>
            <a:r>
              <a:rPr lang="en-GB" dirty="0" smtClean="0">
                <a:hlinkClick r:id="rId2"/>
              </a:rPr>
              <a:t>Version Control:</a:t>
            </a:r>
          </a:p>
          <a:p>
            <a:endParaRPr lang="en-GB" dirty="0" smtClean="0">
              <a:hlinkClick r:id="rId2"/>
            </a:endParaRPr>
          </a:p>
          <a:p>
            <a:r>
              <a:rPr lang="en-GB" dirty="0" smtClean="0">
                <a:hlinkClick r:id="rId2"/>
              </a:rPr>
              <a:t>https</a:t>
            </a:r>
            <a:r>
              <a:rPr lang="en-GB" dirty="0">
                <a:hlinkClick r:id="rId2"/>
              </a:rPr>
              <a:t>://github.com/callumc20171/3.4-Assessment/commits/master</a:t>
            </a:r>
            <a:endParaRPr lang="en-GB" dirty="0"/>
          </a:p>
        </p:txBody>
      </p:sp>
    </p:spTree>
    <p:extLst>
      <p:ext uri="{BB962C8B-B14F-4D97-AF65-F5344CB8AC3E}">
        <p14:creationId xmlns:p14="http://schemas.microsoft.com/office/powerpoint/2010/main" val="372052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Day 1</a:t>
            </a:r>
            <a:endParaRPr lang="en-GB" dirty="0"/>
          </a:p>
        </p:txBody>
      </p:sp>
      <p:pic>
        <p:nvPicPr>
          <p:cNvPr id="4" name="Picture 3"/>
          <p:cNvPicPr>
            <a:picLocks noChangeAspect="1"/>
          </p:cNvPicPr>
          <p:nvPr/>
        </p:nvPicPr>
        <p:blipFill>
          <a:blip r:embed="rId2"/>
          <a:stretch>
            <a:fillRect/>
          </a:stretch>
        </p:blipFill>
        <p:spPr>
          <a:xfrm>
            <a:off x="4491690" y="342900"/>
            <a:ext cx="4713269" cy="6276805"/>
          </a:xfrm>
          <a:prstGeom prst="rect">
            <a:avLst/>
          </a:prstGeom>
        </p:spPr>
      </p:pic>
    </p:spTree>
    <p:extLst>
      <p:ext uri="{BB962C8B-B14F-4D97-AF65-F5344CB8AC3E}">
        <p14:creationId xmlns:p14="http://schemas.microsoft.com/office/powerpoint/2010/main" val="147478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Day 2</a:t>
            </a:r>
            <a:endParaRPr lang="en-GB" dirty="0"/>
          </a:p>
        </p:txBody>
      </p:sp>
      <p:pic>
        <p:nvPicPr>
          <p:cNvPr id="4" name="Picture 3"/>
          <p:cNvPicPr>
            <a:picLocks noChangeAspect="1"/>
          </p:cNvPicPr>
          <p:nvPr/>
        </p:nvPicPr>
        <p:blipFill>
          <a:blip r:embed="rId2"/>
          <a:stretch>
            <a:fillRect/>
          </a:stretch>
        </p:blipFill>
        <p:spPr>
          <a:xfrm>
            <a:off x="6954299" y="464820"/>
            <a:ext cx="4862947" cy="6001702"/>
          </a:xfrm>
          <a:prstGeom prst="rect">
            <a:avLst/>
          </a:prstGeom>
        </p:spPr>
      </p:pic>
      <p:pic>
        <p:nvPicPr>
          <p:cNvPr id="5" name="Picture 4"/>
          <p:cNvPicPr>
            <a:picLocks noChangeAspect="1"/>
          </p:cNvPicPr>
          <p:nvPr/>
        </p:nvPicPr>
        <p:blipFill>
          <a:blip r:embed="rId3"/>
          <a:stretch>
            <a:fillRect/>
          </a:stretch>
        </p:blipFill>
        <p:spPr>
          <a:xfrm>
            <a:off x="418051" y="2634712"/>
            <a:ext cx="6281432" cy="2607444"/>
          </a:xfrm>
          <a:prstGeom prst="rect">
            <a:avLst/>
          </a:prstGeom>
        </p:spPr>
      </p:pic>
    </p:spTree>
    <p:extLst>
      <p:ext uri="{BB962C8B-B14F-4D97-AF65-F5344CB8AC3E}">
        <p14:creationId xmlns:p14="http://schemas.microsoft.com/office/powerpoint/2010/main" val="44270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dirty="0"/>
              <a:t>Testing Scaling:</a:t>
            </a:r>
            <a:br>
              <a:rPr lang="en-NZ" sz="2000" b="1" dirty="0"/>
            </a:br>
            <a:r>
              <a:rPr lang="en-NZ" sz="2000" b="1" dirty="0"/>
              <a:t/>
            </a:r>
            <a:br>
              <a:rPr lang="en-NZ" sz="2000" b="1" dirty="0"/>
            </a:br>
            <a:r>
              <a:rPr lang="en-NZ" sz="2000" b="1" dirty="0"/>
              <a:t>Phone vs Tablet vs Desktop</a:t>
            </a:r>
            <a:endParaRPr lang="en-NZ" sz="2000" dirty="0"/>
          </a:p>
        </p:txBody>
      </p:sp>
      <p:sp>
        <p:nvSpPr>
          <p:cNvPr id="11" name="Text Placeholder 2">
            <a:extLst>
              <a:ext uri="{FF2B5EF4-FFF2-40B4-BE49-F238E27FC236}">
                <a16:creationId xmlns:a16="http://schemas.microsoft.com/office/drawing/2014/main" id="{41111B54-E543-4AA0-8EA4-772BEF67A2B2}"/>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834749D5-E720-4C2F-9E02-EAC2FA660380}"/>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B32D9749-DC62-4E51-AF32-4AF933AD9E2C}"/>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192656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a:t>Testing Procedures:</a:t>
            </a:r>
            <a:br>
              <a:rPr lang="en-NZ" sz="2000" b="1"/>
            </a:br>
            <a:r>
              <a:rPr lang="en-NZ" sz="2000" b="1"/>
              <a:t/>
            </a:r>
            <a:br>
              <a:rPr lang="en-NZ" sz="2000" b="1"/>
            </a:br>
            <a:r>
              <a:rPr lang="en-NZ" sz="2000" b="1"/>
              <a:t>Validating the HTML/CSS</a:t>
            </a:r>
            <a:endParaRPr lang="en-NZ" sz="2000"/>
          </a:p>
        </p:txBody>
      </p:sp>
      <p:sp>
        <p:nvSpPr>
          <p:cNvPr id="10" name="Text Placeholder 2">
            <a:extLst>
              <a:ext uri="{FF2B5EF4-FFF2-40B4-BE49-F238E27FC236}">
                <a16:creationId xmlns:a16="http://schemas.microsoft.com/office/drawing/2014/main" id="{AD9C8A07-B662-4395-860E-A8A2343DE666}"/>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756374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a:xfrm>
            <a:off x="881467" y="885733"/>
            <a:ext cx="10457600" cy="871600"/>
          </a:xfrm>
        </p:spPr>
        <p:txBody>
          <a:bodyPr wrap="square" anchor="ctr">
            <a:normAutofit/>
          </a:bodyPr>
          <a:lstStyle/>
          <a:p>
            <a:r>
              <a:rPr lang="en-NZ" dirty="0"/>
              <a:t>Applying the UX (BASIC </a:t>
            </a:r>
            <a:r>
              <a:rPr lang="en-NZ" dirty="0" err="1"/>
              <a:t>priniciples</a:t>
            </a:r>
            <a:r>
              <a:rPr lang="en-NZ" dirty="0"/>
              <a:t>)to improve your design</a:t>
            </a:r>
          </a:p>
        </p:txBody>
      </p:sp>
      <p:sp>
        <p:nvSpPr>
          <p:cNvPr id="8" name="Text Placeholder 2">
            <a:extLst>
              <a:ext uri="{FF2B5EF4-FFF2-40B4-BE49-F238E27FC236}">
                <a16:creationId xmlns:a16="http://schemas.microsoft.com/office/drawing/2014/main" id="{054AF2E7-6AC5-440B-B68C-6719858892C7}"/>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764296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CB05AD-35EB-40B3-A0DD-AA82CCF48579}"/>
              </a:ext>
            </a:extLst>
          </p:cNvPr>
          <p:cNvSpPr>
            <a:spLocks noGrp="1"/>
          </p:cNvSpPr>
          <p:nvPr>
            <p:ph type="title"/>
          </p:nvPr>
        </p:nvSpPr>
        <p:spPr>
          <a:xfrm>
            <a:off x="881467" y="885733"/>
            <a:ext cx="10457600" cy="871600"/>
          </a:xfrm>
        </p:spPr>
        <p:txBody>
          <a:bodyPr/>
          <a:lstStyle/>
          <a:p>
            <a:r>
              <a:rPr lang="en-NZ" dirty="0"/>
              <a:t>Explain how your final design addressed the relevant implications </a:t>
            </a:r>
            <a:br>
              <a:rPr lang="en-NZ" dirty="0"/>
            </a:br>
            <a:endParaRPr lang="en-US" dirty="0"/>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body" idx="1"/>
          </p:nvPr>
        </p:nvSpPr>
        <p:spPr>
          <a:xfrm>
            <a:off x="1599700" y="2132933"/>
            <a:ext cx="8867600" cy="3848000"/>
          </a:xfrm>
        </p:spPr>
        <p:txBody>
          <a:bodyPr wrap="square" anchor="t">
            <a:normAutofit/>
          </a:bodyPr>
          <a:lstStyle/>
          <a:p>
            <a:pPr marL="0" indent="0">
              <a:buNone/>
            </a:pPr>
            <a:endParaRPr lang="en-NZ" dirty="0"/>
          </a:p>
        </p:txBody>
      </p:sp>
    </p:spTree>
    <p:extLst>
      <p:ext uri="{BB962C8B-B14F-4D97-AF65-F5344CB8AC3E}">
        <p14:creationId xmlns:p14="http://schemas.microsoft.com/office/powerpoint/2010/main" val="368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a:xfrm>
            <a:off x="881467" y="885733"/>
            <a:ext cx="10457600" cy="871600"/>
          </a:xfrm>
        </p:spPr>
        <p:txBody>
          <a:bodyPr wrap="square" anchor="ctr">
            <a:normAutofit/>
          </a:bodyPr>
          <a:lstStyle/>
          <a:p>
            <a:r>
              <a:rPr lang="en-NZ" sz="2000" b="1"/>
              <a:t>Task 1 :</a:t>
            </a:r>
            <a:br>
              <a:rPr lang="en-NZ" sz="2000" b="1"/>
            </a:br>
            <a:r>
              <a:rPr lang="en-NZ" sz="2000" b="1"/>
              <a:t/>
            </a:r>
            <a:br>
              <a:rPr lang="en-NZ" sz="2000" b="1"/>
            </a:br>
            <a:r>
              <a:rPr lang="en-NZ" sz="2000" b="1"/>
              <a:t>Identify your client and the purpose of your website, who is your target audience?</a:t>
            </a:r>
          </a:p>
        </p:txBody>
      </p:sp>
      <p:sp>
        <p:nvSpPr>
          <p:cNvPr id="8" name="Text Placeholder 2">
            <a:extLst>
              <a:ext uri="{FF2B5EF4-FFF2-40B4-BE49-F238E27FC236}">
                <a16:creationId xmlns:a16="http://schemas.microsoft.com/office/drawing/2014/main" id="{489ED000-E1FD-4E14-9593-1CCDA29DD40F}"/>
              </a:ext>
            </a:extLst>
          </p:cNvPr>
          <p:cNvSpPr>
            <a:spLocks noGrp="1"/>
          </p:cNvSpPr>
          <p:nvPr>
            <p:ph type="body" idx="1"/>
          </p:nvPr>
        </p:nvSpPr>
        <p:spPr>
          <a:xfrm>
            <a:off x="1599700" y="2132933"/>
            <a:ext cx="8867600" cy="3848000"/>
          </a:xfrm>
        </p:spPr>
        <p:txBody>
          <a:bodyPr/>
          <a:lstStyle/>
          <a:p>
            <a:r>
              <a:rPr lang="en-GB" dirty="0"/>
              <a:t>My client is the current OBHS Basketball coach Brent </a:t>
            </a:r>
            <a:r>
              <a:rPr lang="en-GB" dirty="0" err="1"/>
              <a:t>Matehaere</a:t>
            </a:r>
            <a:r>
              <a:rPr lang="en-GB" dirty="0"/>
              <a:t>. </a:t>
            </a:r>
          </a:p>
          <a:p>
            <a:r>
              <a:rPr lang="en-GB" dirty="0"/>
              <a:t>The target audience will be anyone interested in the basketball team, either players or school pupils.</a:t>
            </a:r>
          </a:p>
          <a:p>
            <a:r>
              <a:rPr lang="en-GB" dirty="0"/>
              <a:t>This means the target audience demographic will likely be teenagers who are at school.</a:t>
            </a:r>
          </a:p>
          <a:p>
            <a:endParaRPr lang="en-US"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B9D9A462-3AC6-46AC-802A-2C1D41CF992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3662432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E99DFBD2-CB18-41D1-A138-27D32BAC205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096176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a:xfrm>
            <a:off x="881467" y="885733"/>
            <a:ext cx="10457600" cy="871600"/>
          </a:xfrm>
        </p:spPr>
        <p:txBody>
          <a:bodyPr wrap="square" anchor="ctr">
            <a:normAutofit/>
          </a:bodyPr>
          <a:lstStyle/>
          <a:p>
            <a:r>
              <a:rPr lang="en-NZ" dirty="0"/>
              <a:t>Final website</a:t>
            </a:r>
          </a:p>
        </p:txBody>
      </p:sp>
      <p:sp>
        <p:nvSpPr>
          <p:cNvPr id="8" name="Text Placeholder 2">
            <a:extLst>
              <a:ext uri="{FF2B5EF4-FFF2-40B4-BE49-F238E27FC236}">
                <a16:creationId xmlns:a16="http://schemas.microsoft.com/office/drawing/2014/main" id="{8F9692B4-94DD-4089-9B4B-10A55667A07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465058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a:xfrm>
            <a:off x="881467" y="885733"/>
            <a:ext cx="10457600" cy="871600"/>
          </a:xfrm>
        </p:spPr>
        <p:txBody>
          <a:bodyPr wrap="square" anchor="ctr">
            <a:normAutofit/>
          </a:bodyPr>
          <a:lstStyle/>
          <a:p>
            <a:r>
              <a:rPr lang="en-NZ" b="1" dirty="0"/>
              <a:t>Final feedback from client</a:t>
            </a:r>
          </a:p>
        </p:txBody>
      </p:sp>
      <p:sp>
        <p:nvSpPr>
          <p:cNvPr id="8" name="Text Placeholder 2">
            <a:extLst>
              <a:ext uri="{FF2B5EF4-FFF2-40B4-BE49-F238E27FC236}">
                <a16:creationId xmlns:a16="http://schemas.microsoft.com/office/drawing/2014/main" id="{601E8567-2554-4F6E-9077-8DAE738FF881}"/>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4196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#1 – Copyright</a:t>
            </a:r>
          </a:p>
        </p:txBody>
      </p:sp>
      <p:sp>
        <p:nvSpPr>
          <p:cNvPr id="8" name="Text Placeholder 2">
            <a:extLst>
              <a:ext uri="{FF2B5EF4-FFF2-40B4-BE49-F238E27FC236}">
                <a16:creationId xmlns:a16="http://schemas.microsoft.com/office/drawing/2014/main" id="{BCD4CFE7-051C-4F44-A17F-BC9B8EA09032}"/>
              </a:ext>
            </a:extLst>
          </p:cNvPr>
          <p:cNvSpPr>
            <a:spLocks noGrp="1"/>
          </p:cNvSpPr>
          <p:nvPr>
            <p:ph type="body" idx="1"/>
          </p:nvPr>
        </p:nvSpPr>
        <p:spPr>
          <a:xfrm>
            <a:off x="1599700" y="2132933"/>
            <a:ext cx="8867600" cy="3848000"/>
          </a:xfrm>
        </p:spPr>
        <p:txBody>
          <a:bodyPr/>
          <a:lstStyle/>
          <a:p>
            <a:r>
              <a:rPr lang="en-US" dirty="0"/>
              <a:t>Copyright is an important implication as all images and logos used on the site must be used with proper permissions to ensure that the site isn’t breaking any laws.</a:t>
            </a:r>
          </a:p>
          <a:p>
            <a:r>
              <a:rPr lang="en-US" dirty="0"/>
              <a:t>All images uses will be used with permission from their creators and won’t be modified unless permission to do so is given.</a:t>
            </a:r>
          </a:p>
          <a:p>
            <a:pPr marL="101598" indent="0">
              <a:buNone/>
            </a:pPr>
            <a:endParaRPr lang="en-US" dirty="0"/>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#2 -  Accessibility</a:t>
            </a:r>
          </a:p>
        </p:txBody>
      </p:sp>
      <p:sp>
        <p:nvSpPr>
          <p:cNvPr id="8" name="Text Placeholder 2">
            <a:extLst>
              <a:ext uri="{FF2B5EF4-FFF2-40B4-BE49-F238E27FC236}">
                <a16:creationId xmlns:a16="http://schemas.microsoft.com/office/drawing/2014/main" id="{17C78251-35CD-4132-BD6A-8CCA1CC3D13C}"/>
              </a:ext>
            </a:extLst>
          </p:cNvPr>
          <p:cNvSpPr>
            <a:spLocks noGrp="1"/>
          </p:cNvSpPr>
          <p:nvPr>
            <p:ph type="body" idx="1"/>
          </p:nvPr>
        </p:nvSpPr>
        <p:spPr>
          <a:xfrm>
            <a:off x="1599700" y="2132933"/>
            <a:ext cx="8867600" cy="3848000"/>
          </a:xfrm>
        </p:spPr>
        <p:txBody>
          <a:bodyPr/>
          <a:lstStyle/>
          <a:p>
            <a:r>
              <a:rPr lang="en-US" dirty="0"/>
              <a:t>The site should be easily accessed by any device and any user at any time. </a:t>
            </a:r>
          </a:p>
          <a:p>
            <a:r>
              <a:rPr lang="en-US" dirty="0"/>
              <a:t>This is important to ensure that no matter what device is used to view the site it should still look appealing and function correctly. Furthermore, all browsers should be supported so that the site looks the same across each device.</a:t>
            </a:r>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#3 - Aesthetic</a:t>
            </a:r>
          </a:p>
        </p:txBody>
      </p:sp>
      <p:sp>
        <p:nvSpPr>
          <p:cNvPr id="8" name="Text Placeholder 2">
            <a:extLst>
              <a:ext uri="{FF2B5EF4-FFF2-40B4-BE49-F238E27FC236}">
                <a16:creationId xmlns:a16="http://schemas.microsoft.com/office/drawing/2014/main" id="{66350A50-A222-410D-B86D-FD83D8B24A38}"/>
              </a:ext>
            </a:extLst>
          </p:cNvPr>
          <p:cNvSpPr>
            <a:spLocks noGrp="1"/>
          </p:cNvSpPr>
          <p:nvPr>
            <p:ph type="body" idx="1"/>
          </p:nvPr>
        </p:nvSpPr>
        <p:spPr>
          <a:xfrm>
            <a:off x="1599700" y="2132933"/>
            <a:ext cx="8867600" cy="3848000"/>
          </a:xfrm>
        </p:spPr>
        <p:txBody>
          <a:bodyPr/>
          <a:lstStyle/>
          <a:p>
            <a:r>
              <a:rPr lang="en-US" dirty="0"/>
              <a:t>The website should look visually appealing with consistently styled elements and a theme that matches the clients logos.</a:t>
            </a:r>
          </a:p>
          <a:p>
            <a:r>
              <a:rPr lang="en-US" dirty="0"/>
              <a:t>The website should have a modern and appealing GUI with a vibrant color pallet that reflects the websites intentions.</a:t>
            </a:r>
          </a:p>
          <a:p>
            <a:r>
              <a:rPr lang="en-US" dirty="0"/>
              <a:t>The site should have a simple design and should not be difficult for users to look at or understand.</a:t>
            </a:r>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a:xfrm>
            <a:off x="881467" y="885733"/>
            <a:ext cx="10457600" cy="871600"/>
          </a:xfrm>
        </p:spPr>
        <p:txBody>
          <a:bodyPr wrap="square" anchor="ctr">
            <a:normAutofit/>
          </a:bodyPr>
          <a:lstStyle/>
          <a:p>
            <a:r>
              <a:rPr lang="en-NZ" b="1"/>
              <a:t>What are your client’s specifications?</a:t>
            </a:r>
          </a:p>
        </p:txBody>
      </p:sp>
      <p:sp>
        <p:nvSpPr>
          <p:cNvPr id="8" name="Text Placeholder 2">
            <a:extLst>
              <a:ext uri="{FF2B5EF4-FFF2-40B4-BE49-F238E27FC236}">
                <a16:creationId xmlns:a16="http://schemas.microsoft.com/office/drawing/2014/main" id="{787318B6-75D9-4102-AE79-3D668602D6CE}"/>
              </a:ext>
            </a:extLst>
          </p:cNvPr>
          <p:cNvSpPr>
            <a:spLocks noGrp="1"/>
          </p:cNvSpPr>
          <p:nvPr>
            <p:ph type="body" idx="1"/>
          </p:nvPr>
        </p:nvSpPr>
        <p:spPr>
          <a:xfrm>
            <a:off x="1599700" y="2132933"/>
            <a:ext cx="8867600" cy="3848000"/>
          </a:xfrm>
        </p:spPr>
        <p:txBody>
          <a:bodyPr/>
          <a:lstStyle/>
          <a:p>
            <a:r>
              <a:rPr lang="en-US" dirty="0"/>
              <a:t>The site should contain information about the team and what they do.</a:t>
            </a:r>
          </a:p>
          <a:p>
            <a:r>
              <a:rPr lang="en-US" dirty="0"/>
              <a:t>The site should show the current team and their members </a:t>
            </a:r>
          </a:p>
          <a:p>
            <a:r>
              <a:rPr lang="en-US" dirty="0"/>
              <a:t>The website should show the teams schedule and current results for the season.</a:t>
            </a:r>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Specifications</a:t>
            </a:r>
          </a:p>
        </p:txBody>
      </p:sp>
      <p:sp>
        <p:nvSpPr>
          <p:cNvPr id="3" name="Text Placeholder 2"/>
          <p:cNvSpPr>
            <a:spLocks noGrp="1"/>
          </p:cNvSpPr>
          <p:nvPr>
            <p:ph type="body" idx="1"/>
          </p:nvPr>
        </p:nvSpPr>
        <p:spPr/>
        <p:txBody>
          <a:bodyPr/>
          <a:lstStyle/>
          <a:p>
            <a:r>
              <a:rPr lang="en-GB" sz="2000" dirty="0"/>
              <a:t>sophisticated digital effects (CSS3)</a:t>
            </a:r>
          </a:p>
          <a:p>
            <a:r>
              <a:rPr lang="en-GB" sz="2000" dirty="0"/>
              <a:t>responsive design (mobile vs tablet vs desktop)</a:t>
            </a:r>
          </a:p>
          <a:p>
            <a:r>
              <a:rPr lang="en-GB" sz="2000" dirty="0"/>
              <a:t>industry standards or guidelines for layout/design</a:t>
            </a:r>
          </a:p>
          <a:p>
            <a:r>
              <a:rPr lang="en-GB" sz="2000" dirty="0"/>
              <a:t>integration of original media types (your own photographs/ videos </a:t>
            </a:r>
            <a:r>
              <a:rPr lang="en-GB" sz="2000" dirty="0" err="1"/>
              <a:t>etc</a:t>
            </a:r>
            <a:r>
              <a:rPr lang="en-GB" sz="2000" dirty="0"/>
              <a:t>)</a:t>
            </a:r>
          </a:p>
          <a:p>
            <a:r>
              <a:rPr lang="en-GB" sz="2000" dirty="0"/>
              <a:t>coded using HTML5/CSS3 language</a:t>
            </a:r>
          </a:p>
          <a:p>
            <a:r>
              <a:rPr lang="en-GB" sz="2000" dirty="0"/>
              <a:t>4 html pages and with an externally linked style sheet / </a:t>
            </a:r>
            <a:r>
              <a:rPr lang="en-GB" sz="2000" dirty="0" err="1"/>
              <a:t>js</a:t>
            </a:r>
            <a:r>
              <a:rPr lang="en-GB" sz="2000" dirty="0"/>
              <a:t> file for responsive navigation</a:t>
            </a:r>
          </a:p>
          <a:p>
            <a:endParaRPr lang="en-GB" sz="2000" dirty="0"/>
          </a:p>
          <a:p>
            <a:endParaRPr lang="en-GB" sz="2000" dirty="0"/>
          </a:p>
        </p:txBody>
      </p:sp>
    </p:spTree>
    <p:extLst>
      <p:ext uri="{BB962C8B-B14F-4D97-AF65-F5344CB8AC3E}">
        <p14:creationId xmlns:p14="http://schemas.microsoft.com/office/powerpoint/2010/main" val="194148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Current Browsing trends</a:t>
            </a:r>
          </a:p>
        </p:txBody>
      </p:sp>
      <p:sp>
        <p:nvSpPr>
          <p:cNvPr id="3" name="Text Placeholder 2"/>
          <p:cNvSpPr>
            <a:spLocks noGrp="1"/>
          </p:cNvSpPr>
          <p:nvPr>
            <p:ph type="body" idx="1"/>
          </p:nvPr>
        </p:nvSpPr>
        <p:spPr>
          <a:xfrm>
            <a:off x="1599699" y="2132933"/>
            <a:ext cx="9172209" cy="4579594"/>
          </a:xfrm>
        </p:spPr>
        <p:txBody>
          <a:bodyPr/>
          <a:lstStyle/>
          <a:p>
            <a:pPr marL="0" lvl="0" indent="0">
              <a:lnSpc>
                <a:spcPct val="90000"/>
              </a:lnSpc>
              <a:spcBef>
                <a:spcPts val="1400"/>
              </a:spcBef>
              <a:buSzPts val="1800"/>
              <a:buNone/>
            </a:pPr>
            <a:r>
              <a:rPr lang="en-GB" sz="2000" dirty="0"/>
              <a:t>50% of users use their mobile phone to access the internet while 46% use desktop and 4% use a tablet</a:t>
            </a:r>
          </a:p>
          <a:p>
            <a:pPr marL="0" lvl="0" indent="0">
              <a:lnSpc>
                <a:spcPct val="90000"/>
              </a:lnSpc>
              <a:spcBef>
                <a:spcPts val="1400"/>
              </a:spcBef>
              <a:buSzPts val="1800"/>
              <a:buNone/>
            </a:pPr>
            <a:r>
              <a:rPr lang="en-GB" sz="2000" dirty="0"/>
              <a:t>The majority will be accessing the site using a mobile phone, 60% will be using Chrome while 25% will be on Safari.</a:t>
            </a:r>
          </a:p>
          <a:p>
            <a:pPr marL="0" lvl="0" indent="0">
              <a:lnSpc>
                <a:spcPct val="90000"/>
              </a:lnSpc>
              <a:spcBef>
                <a:spcPts val="1400"/>
              </a:spcBef>
              <a:buSzPts val="1800"/>
              <a:buNone/>
            </a:pPr>
            <a:r>
              <a:rPr lang="en-GB" sz="2000" dirty="0"/>
              <a:t>Almost the same amount of people as mobile will be using a desktop computer – according to </a:t>
            </a:r>
            <a:r>
              <a:rPr lang="en-GB" sz="2000" u="sng" dirty="0">
                <a:solidFill>
                  <a:schemeClr val="hlink"/>
                </a:solidFill>
                <a:hlinkClick r:id="rId2"/>
              </a:rPr>
              <a:t>https://gs.statcounter.com/browser-market-share/desktop/worldwide</a:t>
            </a:r>
            <a:r>
              <a:rPr lang="en-GB" sz="2000" dirty="0"/>
              <a:t> around 70% will be using Chrome with both Safari and Firefox taking up 10%.</a:t>
            </a:r>
          </a:p>
          <a:p>
            <a:pPr marL="0" lvl="0" indent="0">
              <a:lnSpc>
                <a:spcPct val="90000"/>
              </a:lnSpc>
              <a:spcBef>
                <a:spcPts val="1400"/>
              </a:spcBef>
              <a:buSzPts val="1800"/>
              <a:buNone/>
            </a:pPr>
            <a:r>
              <a:rPr lang="en-GB" sz="2000" dirty="0"/>
              <a:t>Some users may also be using a tablet with almost 50% of these using Safari as their primary browser while Chrome has a 35% user rate on tablet.</a:t>
            </a:r>
          </a:p>
          <a:p>
            <a:pPr marL="0" lvl="0" indent="0">
              <a:lnSpc>
                <a:spcPct val="90000"/>
              </a:lnSpc>
              <a:spcBef>
                <a:spcPts val="1400"/>
              </a:spcBef>
              <a:buSzPts val="1800"/>
              <a:buNone/>
            </a:pPr>
            <a:r>
              <a:rPr lang="en-GB" sz="2000" dirty="0"/>
              <a:t>Therefore, both chrome and safari are the majority for browser usage with other browsers such as Firefox and Opera also seeing a small percent of usage.</a:t>
            </a:r>
          </a:p>
          <a:p>
            <a:pPr marL="101598" indent="0">
              <a:buNone/>
            </a:pPr>
            <a:endParaRPr lang="en-GB" sz="2000" dirty="0"/>
          </a:p>
        </p:txBody>
      </p:sp>
    </p:spTree>
    <p:extLst>
      <p:ext uri="{BB962C8B-B14F-4D97-AF65-F5344CB8AC3E}">
        <p14:creationId xmlns:p14="http://schemas.microsoft.com/office/powerpoint/2010/main" val="2628293518"/>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962</Words>
  <Application>Microsoft Office PowerPoint</Application>
  <PresentationFormat>Widescreen</PresentationFormat>
  <Paragraphs>118</Paragraphs>
  <Slides>33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Barlow Light</vt:lpstr>
      <vt:lpstr>Barlow SemiBold</vt:lpstr>
      <vt:lpstr>Calibri</vt:lpstr>
      <vt:lpstr>Lodovico template</vt:lpstr>
      <vt:lpstr>Use complex techniques to develop a digital media outcome  your name </vt:lpstr>
      <vt:lpstr>Step 1 : Empathize</vt:lpstr>
      <vt:lpstr>Task 1 :  Identify your client and the purpose of your website, who is your target audience?</vt:lpstr>
      <vt:lpstr>Relevant Implication #1 – Copyright</vt:lpstr>
      <vt:lpstr>Relevant Implication #2 -  Accessibility</vt:lpstr>
      <vt:lpstr>Relevant Implication #3 - Aesthetic</vt:lpstr>
      <vt:lpstr>What are your client’s specifications?</vt:lpstr>
      <vt:lpstr>Client Specifications</vt:lpstr>
      <vt:lpstr>Current Browsing trends</vt:lpstr>
      <vt:lpstr>Step 2 : Define</vt:lpstr>
      <vt:lpstr>Website Structure</vt:lpstr>
      <vt:lpstr>Evidence of written permission </vt:lpstr>
      <vt:lpstr>Data Integrity  Gather content – proofread and edit</vt:lpstr>
      <vt:lpstr>Gather Content</vt:lpstr>
      <vt:lpstr>Step 3 : Ideate</vt:lpstr>
      <vt:lpstr>Font Combinations</vt:lpstr>
      <vt:lpstr>A vs B testing - colours</vt:lpstr>
      <vt:lpstr>Low fidelity wireframes</vt:lpstr>
      <vt:lpstr>Feedback from client / stakeholders</vt:lpstr>
      <vt:lpstr>Step 4 : Protype/ Testing</vt:lpstr>
      <vt:lpstr>Site setup</vt:lpstr>
      <vt:lpstr>Version Control</vt:lpstr>
      <vt:lpstr>Day 1</vt:lpstr>
      <vt:lpstr>Day 2</vt:lpstr>
      <vt:lpstr>Evidence of iterative improvement</vt:lpstr>
      <vt:lpstr>Testing Scaling:  Phone vs Tablet vs Desktop</vt:lpstr>
      <vt:lpstr>Testing Procedures:  Validating the HTML/CSS</vt:lpstr>
      <vt:lpstr>Applying the UX (BASIC priniciples)to improve your design</vt:lpstr>
      <vt:lpstr>Explain how your final design addressed the relevant implications  </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complex techniques to develop a digital media outcome  your name </dc:title>
  <dc:creator>Nicole Bennett</dc:creator>
  <cp:lastModifiedBy>Callum Cooper</cp:lastModifiedBy>
  <cp:revision>17</cp:revision>
  <dcterms:created xsi:type="dcterms:W3CDTF">2020-08-25T02:28:20Z</dcterms:created>
  <dcterms:modified xsi:type="dcterms:W3CDTF">2020-09-03T03:00:05Z</dcterms:modified>
</cp:coreProperties>
</file>