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303" r:id="rId5"/>
    <p:sldId id="304" r:id="rId6"/>
    <p:sldId id="305" r:id="rId7"/>
    <p:sldId id="259" r:id="rId8"/>
    <p:sldId id="306" r:id="rId9"/>
    <p:sldId id="261" r:id="rId10"/>
    <p:sldId id="291" r:id="rId11"/>
    <p:sldId id="292" r:id="rId12"/>
    <p:sldId id="293" r:id="rId13"/>
    <p:sldId id="260" r:id="rId14"/>
    <p:sldId id="263" r:id="rId15"/>
    <p:sldId id="264" r:id="rId16"/>
    <p:sldId id="265" r:id="rId17"/>
    <p:sldId id="269" r:id="rId18"/>
    <p:sldId id="267" r:id="rId19"/>
    <p:sldId id="268" r:id="rId20"/>
    <p:sldId id="270" r:id="rId21"/>
    <p:sldId id="294" r:id="rId22"/>
    <p:sldId id="280" r:id="rId23"/>
    <p:sldId id="299" r:id="rId24"/>
    <p:sldId id="300" r:id="rId25"/>
    <p:sldId id="301" r:id="rId26"/>
    <p:sldId id="271" r:id="rId27"/>
    <p:sldId id="272" r:id="rId28"/>
    <p:sldId id="281" r:id="rId29"/>
    <p:sldId id="273" r:id="rId30"/>
    <p:sldId id="282" r:id="rId31"/>
    <p:sldId id="274" r:id="rId32"/>
    <p:sldId id="283" r:id="rId33"/>
    <p:sldId id="284" r:id="rId34"/>
    <p:sldId id="285" r:id="rId35"/>
    <p:sldId id="286" r:id="rId36"/>
    <p:sldId id="276" r:id="rId37"/>
    <p:sldId id="287" r:id="rId38"/>
    <p:sldId id="277" r:id="rId39"/>
    <p:sldId id="298" r:id="rId40"/>
    <p:sldId id="295" r:id="rId41"/>
    <p:sldId id="296" r:id="rId42"/>
    <p:sldId id="297" r:id="rId43"/>
    <p:sldId id="275" r:id="rId44"/>
    <p:sldId id="289" r:id="rId45"/>
    <p:sldId id="288" r:id="rId46"/>
    <p:sldId id="278" r:id="rId47"/>
    <p:sldId id="279" r:id="rId48"/>
    <p:sldId id="302" r:id="rId49"/>
    <p:sldId id="29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9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95AEDE-ECA8-48C1-ADAB-87079DD9874B}" type="datetimeFigureOut">
              <a:rPr lang="en-NZ" smtClean="0"/>
              <a:t>3/06/2020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4F252B6-1CC6-4B38-B941-ACAD900580C7}" type="slidenum">
              <a:rPr lang="en-NZ" smtClean="0"/>
              <a:t>‹#›</a:t>
            </a:fld>
            <a:endParaRPr lang="en-NZ"/>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75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5AEDE-ECA8-48C1-ADAB-87079DD9874B}" type="datetimeFigureOut">
              <a:rPr lang="en-NZ" smtClean="0"/>
              <a:t>3/06/2020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393821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5AEDE-ECA8-48C1-ADAB-87079DD9874B}" type="datetimeFigureOut">
              <a:rPr lang="en-NZ" smtClean="0"/>
              <a:t>3/06/2020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4F252B6-1CC6-4B38-B941-ACAD900580C7}" type="slidenum">
              <a:rPr lang="en-NZ" smtClean="0"/>
              <a:t>‹#›</a:t>
            </a:fld>
            <a:endParaRPr lang="en-NZ"/>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39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5AEDE-ECA8-48C1-ADAB-87079DD9874B}" type="datetimeFigureOut">
              <a:rPr lang="en-NZ" smtClean="0"/>
              <a:t>3/06/2020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237164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95AEDE-ECA8-48C1-ADAB-87079DD9874B}" type="datetimeFigureOut">
              <a:rPr lang="en-NZ" smtClean="0"/>
              <a:t>3/06/2020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4F252B6-1CC6-4B38-B941-ACAD900580C7}" type="slidenum">
              <a:rPr lang="en-NZ" smtClean="0"/>
              <a:t>‹#›</a:t>
            </a:fld>
            <a:endParaRPr lang="en-NZ"/>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96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5AEDE-ECA8-48C1-ADAB-87079DD9874B}" type="datetimeFigureOut">
              <a:rPr lang="en-NZ" smtClean="0"/>
              <a:t>3/06/2020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68619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95AEDE-ECA8-48C1-ADAB-87079DD9874B}" type="datetimeFigureOut">
              <a:rPr lang="en-NZ" smtClean="0"/>
              <a:t>3/06/2020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44312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95AEDE-ECA8-48C1-ADAB-87079DD9874B}" type="datetimeFigureOut">
              <a:rPr lang="en-NZ" smtClean="0"/>
              <a:t>3/06/2020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420053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5AEDE-ECA8-48C1-ADAB-87079DD9874B}" type="datetimeFigureOut">
              <a:rPr lang="en-NZ" smtClean="0"/>
              <a:t>3/06/2020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106943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95AEDE-ECA8-48C1-ADAB-87079DD9874B}" type="datetimeFigureOut">
              <a:rPr lang="en-NZ" smtClean="0"/>
              <a:t>3/06/2020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4F252B6-1CC6-4B38-B941-ACAD900580C7}" type="slidenum">
              <a:rPr lang="en-NZ" smtClean="0"/>
              <a:t>‹#›</a:t>
            </a:fld>
            <a:endParaRPr lang="en-NZ"/>
          </a:p>
        </p:txBody>
      </p:sp>
    </p:spTree>
    <p:extLst>
      <p:ext uri="{BB962C8B-B14F-4D97-AF65-F5344CB8AC3E}">
        <p14:creationId xmlns:p14="http://schemas.microsoft.com/office/powerpoint/2010/main" val="276760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95AEDE-ECA8-48C1-ADAB-87079DD9874B}" type="datetimeFigureOut">
              <a:rPr lang="en-NZ" smtClean="0"/>
              <a:t>3/06/2020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4F252B6-1CC6-4B38-B941-ACAD900580C7}" type="slidenum">
              <a:rPr lang="en-NZ" smtClean="0"/>
              <a:t>‹#›</a:t>
            </a:fld>
            <a:endParaRPr lang="en-NZ"/>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58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95AEDE-ECA8-48C1-ADAB-87079DD9874B}" type="datetimeFigureOut">
              <a:rPr lang="en-NZ" smtClean="0"/>
              <a:t>3/06/2020</a:t>
            </a:fld>
            <a:endParaRPr lang="en-NZ"/>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Z"/>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F252B6-1CC6-4B38-B941-ACAD900580C7}" type="slidenum">
              <a:rPr lang="en-NZ" smtClean="0"/>
              <a:t>‹#›</a:t>
            </a:fld>
            <a:endParaRPr lang="en-NZ"/>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173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710A-2636-4464-808B-A31510A1989C}"/>
              </a:ext>
            </a:extLst>
          </p:cNvPr>
          <p:cNvSpPr>
            <a:spLocks noGrp="1"/>
          </p:cNvSpPr>
          <p:nvPr>
            <p:ph type="ctrTitle"/>
          </p:nvPr>
        </p:nvSpPr>
        <p:spPr/>
        <p:txBody>
          <a:bodyPr/>
          <a:lstStyle/>
          <a:p>
            <a:r>
              <a:rPr lang="en-US" b="1" dirty="0"/>
              <a:t>Assessment: </a:t>
            </a:r>
            <a:br>
              <a:rPr lang="en-US" b="1" dirty="0"/>
            </a:br>
            <a:r>
              <a:rPr lang="en-US" b="1" dirty="0" smtClean="0"/>
              <a:t>Kiwi </a:t>
            </a:r>
            <a:r>
              <a:rPr lang="en-US" b="1" dirty="0" err="1" smtClean="0"/>
              <a:t>kars</a:t>
            </a:r>
            <a:endParaRPr lang="en-NZ" b="1" dirty="0"/>
          </a:p>
        </p:txBody>
      </p:sp>
      <p:sp>
        <p:nvSpPr>
          <p:cNvPr id="3" name="Subtitle 2">
            <a:extLst>
              <a:ext uri="{FF2B5EF4-FFF2-40B4-BE49-F238E27FC236}">
                <a16:creationId xmlns:a16="http://schemas.microsoft.com/office/drawing/2014/main" id="{3856E0C9-B910-4E55-BA5B-B59B31CC9198}"/>
              </a:ext>
            </a:extLst>
          </p:cNvPr>
          <p:cNvSpPr>
            <a:spLocks noGrp="1"/>
          </p:cNvSpPr>
          <p:nvPr>
            <p:ph type="subTitle" idx="1"/>
          </p:nvPr>
        </p:nvSpPr>
        <p:spPr/>
        <p:txBody>
          <a:bodyPr/>
          <a:lstStyle/>
          <a:p>
            <a:endParaRPr lang="en-US" dirty="0"/>
          </a:p>
          <a:p>
            <a:r>
              <a:rPr lang="en-US" dirty="0"/>
              <a:t>Portfolio for 3.7 / </a:t>
            </a:r>
            <a:r>
              <a:rPr lang="en-US" dirty="0" smtClean="0"/>
              <a:t>3.8</a:t>
            </a:r>
          </a:p>
          <a:p>
            <a:r>
              <a:rPr lang="en-US" dirty="0" smtClean="0"/>
              <a:t>Callum Cooper</a:t>
            </a:r>
            <a:endParaRPr lang="en-US" dirty="0"/>
          </a:p>
        </p:txBody>
      </p:sp>
    </p:spTree>
    <p:extLst>
      <p:ext uri="{BB962C8B-B14F-4D97-AF65-F5344CB8AC3E}">
        <p14:creationId xmlns:p14="http://schemas.microsoft.com/office/powerpoint/2010/main" val="101668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84E-E985-4173-AC0F-AC46CC409D1E}"/>
              </a:ext>
            </a:extLst>
          </p:cNvPr>
          <p:cNvSpPr>
            <a:spLocks noGrp="1"/>
          </p:cNvSpPr>
          <p:nvPr>
            <p:ph type="title"/>
          </p:nvPr>
        </p:nvSpPr>
        <p:spPr/>
        <p:txBody>
          <a:bodyPr/>
          <a:lstStyle/>
          <a:p>
            <a:r>
              <a:rPr lang="en-NZ" b="1" dirty="0"/>
              <a:t>PROJECT MANAGEMENT TOOL: TRELLO</a:t>
            </a:r>
          </a:p>
        </p:txBody>
      </p:sp>
      <p:sp>
        <p:nvSpPr>
          <p:cNvPr id="3" name="Content Placeholder 2">
            <a:extLst>
              <a:ext uri="{FF2B5EF4-FFF2-40B4-BE49-F238E27FC236}">
                <a16:creationId xmlns:a16="http://schemas.microsoft.com/office/drawing/2014/main" id="{D30F3F0B-4FE5-4544-BDEB-B8B69A17CD26}"/>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8550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84E-E985-4173-AC0F-AC46CC409D1E}"/>
              </a:ext>
            </a:extLst>
          </p:cNvPr>
          <p:cNvSpPr>
            <a:spLocks noGrp="1"/>
          </p:cNvSpPr>
          <p:nvPr>
            <p:ph type="title"/>
          </p:nvPr>
        </p:nvSpPr>
        <p:spPr/>
        <p:txBody>
          <a:bodyPr/>
          <a:lstStyle/>
          <a:p>
            <a:r>
              <a:rPr lang="en-NZ" b="1" dirty="0"/>
              <a:t>PROJECT MANAGEMENT TOOL: TRELLO</a:t>
            </a:r>
          </a:p>
        </p:txBody>
      </p:sp>
      <p:sp>
        <p:nvSpPr>
          <p:cNvPr id="3" name="Content Placeholder 2">
            <a:extLst>
              <a:ext uri="{FF2B5EF4-FFF2-40B4-BE49-F238E27FC236}">
                <a16:creationId xmlns:a16="http://schemas.microsoft.com/office/drawing/2014/main" id="{D30F3F0B-4FE5-4544-BDEB-B8B69A17CD26}"/>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5187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84E-E985-4173-AC0F-AC46CC409D1E}"/>
              </a:ext>
            </a:extLst>
          </p:cNvPr>
          <p:cNvSpPr>
            <a:spLocks noGrp="1"/>
          </p:cNvSpPr>
          <p:nvPr>
            <p:ph type="title"/>
          </p:nvPr>
        </p:nvSpPr>
        <p:spPr/>
        <p:txBody>
          <a:bodyPr/>
          <a:lstStyle/>
          <a:p>
            <a:endParaRPr lang="en-NZ" b="1" dirty="0"/>
          </a:p>
        </p:txBody>
      </p:sp>
      <p:sp>
        <p:nvSpPr>
          <p:cNvPr id="3" name="Content Placeholder 2">
            <a:extLst>
              <a:ext uri="{FF2B5EF4-FFF2-40B4-BE49-F238E27FC236}">
                <a16:creationId xmlns:a16="http://schemas.microsoft.com/office/drawing/2014/main" id="{D30F3F0B-4FE5-4544-BDEB-B8B69A17CD26}"/>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7182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2DDA-3CDE-4D98-AA3D-36A77B4884E2}"/>
              </a:ext>
            </a:extLst>
          </p:cNvPr>
          <p:cNvSpPr>
            <a:spLocks noGrp="1"/>
          </p:cNvSpPr>
          <p:nvPr>
            <p:ph type="title"/>
          </p:nvPr>
        </p:nvSpPr>
        <p:spPr>
          <a:xfrm>
            <a:off x="1024128" y="585216"/>
            <a:ext cx="10184342" cy="1499616"/>
          </a:xfrm>
        </p:spPr>
        <p:txBody>
          <a:bodyPr/>
          <a:lstStyle/>
          <a:p>
            <a:r>
              <a:rPr lang="en-US" b="1" dirty="0"/>
              <a:t>Step 2:Ideate (high fidelity wireframe)</a:t>
            </a:r>
            <a:endParaRPr lang="en-NZ" b="1" dirty="0"/>
          </a:p>
        </p:txBody>
      </p:sp>
      <p:sp>
        <p:nvSpPr>
          <p:cNvPr id="3" name="Content Placeholder 2">
            <a:extLst>
              <a:ext uri="{FF2B5EF4-FFF2-40B4-BE49-F238E27FC236}">
                <a16:creationId xmlns:a16="http://schemas.microsoft.com/office/drawing/2014/main" id="{5E6F4721-4A1E-4841-99B8-571CA3074920}"/>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281620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2DDA-3CDE-4D98-AA3D-36A77B4884E2}"/>
              </a:ext>
            </a:extLst>
          </p:cNvPr>
          <p:cNvSpPr>
            <a:spLocks noGrp="1"/>
          </p:cNvSpPr>
          <p:nvPr>
            <p:ph type="title"/>
          </p:nvPr>
        </p:nvSpPr>
        <p:spPr/>
        <p:txBody>
          <a:bodyPr/>
          <a:lstStyle/>
          <a:p>
            <a:r>
              <a:rPr lang="en-US" b="1" dirty="0"/>
              <a:t>Wireframe feedback</a:t>
            </a:r>
            <a:endParaRPr lang="en-NZ" b="1" dirty="0"/>
          </a:p>
        </p:txBody>
      </p:sp>
      <p:sp>
        <p:nvSpPr>
          <p:cNvPr id="3" name="Content Placeholder 2">
            <a:extLst>
              <a:ext uri="{FF2B5EF4-FFF2-40B4-BE49-F238E27FC236}">
                <a16:creationId xmlns:a16="http://schemas.microsoft.com/office/drawing/2014/main" id="{5E6F4721-4A1E-4841-99B8-571CA3074920}"/>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306912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5335-7F57-4DC3-BCEF-8B28223FB328}"/>
              </a:ext>
            </a:extLst>
          </p:cNvPr>
          <p:cNvSpPr>
            <a:spLocks noGrp="1"/>
          </p:cNvSpPr>
          <p:nvPr>
            <p:ph type="title"/>
          </p:nvPr>
        </p:nvSpPr>
        <p:spPr/>
        <p:txBody>
          <a:bodyPr/>
          <a:lstStyle/>
          <a:p>
            <a:r>
              <a:rPr lang="en-US" b="1" dirty="0"/>
              <a:t>Font combinations</a:t>
            </a:r>
            <a:endParaRPr lang="en-NZ" b="1" dirty="0"/>
          </a:p>
        </p:txBody>
      </p:sp>
      <p:sp>
        <p:nvSpPr>
          <p:cNvPr id="3" name="Content Placeholder 2">
            <a:extLst>
              <a:ext uri="{FF2B5EF4-FFF2-40B4-BE49-F238E27FC236}">
                <a16:creationId xmlns:a16="http://schemas.microsoft.com/office/drawing/2014/main" id="{54C5F830-008A-47E3-98DA-5AC659BC8C2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690752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C25A-959F-4CB0-BDB8-495EEC7AC9C6}"/>
              </a:ext>
            </a:extLst>
          </p:cNvPr>
          <p:cNvSpPr>
            <a:spLocks noGrp="1"/>
          </p:cNvSpPr>
          <p:nvPr>
            <p:ph type="title"/>
          </p:nvPr>
        </p:nvSpPr>
        <p:spPr/>
        <p:txBody>
          <a:bodyPr/>
          <a:lstStyle/>
          <a:p>
            <a:r>
              <a:rPr lang="en-US" b="1" dirty="0"/>
              <a:t>Colour palettes</a:t>
            </a:r>
            <a:endParaRPr lang="en-NZ" b="1" dirty="0"/>
          </a:p>
        </p:txBody>
      </p:sp>
      <p:sp>
        <p:nvSpPr>
          <p:cNvPr id="3" name="Content Placeholder 2">
            <a:extLst>
              <a:ext uri="{FF2B5EF4-FFF2-40B4-BE49-F238E27FC236}">
                <a16:creationId xmlns:a16="http://schemas.microsoft.com/office/drawing/2014/main" id="{E3A69ABD-2B0E-407E-896C-31F0E7C390E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572113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5D7F-CB6D-4633-8F74-1FC502B25787}"/>
              </a:ext>
            </a:extLst>
          </p:cNvPr>
          <p:cNvSpPr>
            <a:spLocks noGrp="1"/>
          </p:cNvSpPr>
          <p:nvPr>
            <p:ph type="title"/>
          </p:nvPr>
        </p:nvSpPr>
        <p:spPr/>
        <p:txBody>
          <a:bodyPr/>
          <a:lstStyle/>
          <a:p>
            <a:r>
              <a:rPr lang="en-US" b="1" dirty="0"/>
              <a:t>Feedback on fonts/</a:t>
            </a:r>
            <a:r>
              <a:rPr lang="en-US" b="1" dirty="0" err="1"/>
              <a:t>colours</a:t>
            </a:r>
            <a:endParaRPr lang="en-NZ" b="1" dirty="0"/>
          </a:p>
        </p:txBody>
      </p:sp>
      <p:sp>
        <p:nvSpPr>
          <p:cNvPr id="3" name="Content Placeholder 2">
            <a:extLst>
              <a:ext uri="{FF2B5EF4-FFF2-40B4-BE49-F238E27FC236}">
                <a16:creationId xmlns:a16="http://schemas.microsoft.com/office/drawing/2014/main" id="{B838AC84-E5E6-40D3-8108-9F6173660E44}"/>
              </a:ext>
            </a:extLst>
          </p:cNvPr>
          <p:cNvSpPr>
            <a:spLocks noGrp="1"/>
          </p:cNvSpPr>
          <p:nvPr>
            <p:ph idx="1"/>
          </p:nvPr>
        </p:nvSpPr>
        <p:spPr>
          <a:xfrm>
            <a:off x="838200" y="1870013"/>
            <a:ext cx="10515600" cy="4351338"/>
          </a:xfrm>
        </p:spPr>
        <p:txBody>
          <a:bodyPr/>
          <a:lstStyle/>
          <a:p>
            <a:endParaRPr lang="en-NZ"/>
          </a:p>
        </p:txBody>
      </p:sp>
    </p:spTree>
    <p:extLst>
      <p:ext uri="{BB962C8B-B14F-4D97-AF65-F5344CB8AC3E}">
        <p14:creationId xmlns:p14="http://schemas.microsoft.com/office/powerpoint/2010/main" val="416904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F71A-9F0D-4E9A-8960-8CB5DD7A0E8A}"/>
              </a:ext>
            </a:extLst>
          </p:cNvPr>
          <p:cNvSpPr>
            <a:spLocks noGrp="1"/>
          </p:cNvSpPr>
          <p:nvPr>
            <p:ph type="title"/>
          </p:nvPr>
        </p:nvSpPr>
        <p:spPr/>
        <p:txBody>
          <a:bodyPr/>
          <a:lstStyle/>
          <a:p>
            <a:r>
              <a:rPr lang="en-US" b="1" dirty="0"/>
              <a:t>Site set up</a:t>
            </a:r>
            <a:endParaRPr lang="en-NZ" b="1" dirty="0"/>
          </a:p>
        </p:txBody>
      </p:sp>
      <p:sp>
        <p:nvSpPr>
          <p:cNvPr id="3" name="Content Placeholder 2">
            <a:extLst>
              <a:ext uri="{FF2B5EF4-FFF2-40B4-BE49-F238E27FC236}">
                <a16:creationId xmlns:a16="http://schemas.microsoft.com/office/drawing/2014/main" id="{0C78CC3B-BD9E-4E5A-8C31-0B9AC183272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6859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B756-1DD8-4829-9518-AEEA7A928AFD}"/>
              </a:ext>
            </a:extLst>
          </p:cNvPr>
          <p:cNvSpPr>
            <a:spLocks noGrp="1"/>
          </p:cNvSpPr>
          <p:nvPr>
            <p:ph type="title"/>
          </p:nvPr>
        </p:nvSpPr>
        <p:spPr/>
        <p:txBody>
          <a:bodyPr/>
          <a:lstStyle/>
          <a:p>
            <a:r>
              <a:rPr lang="en-US" b="1" dirty="0"/>
              <a:t>Set up the GUI</a:t>
            </a:r>
            <a:endParaRPr lang="en-NZ" b="1" dirty="0"/>
          </a:p>
        </p:txBody>
      </p:sp>
      <p:sp>
        <p:nvSpPr>
          <p:cNvPr id="3" name="Content Placeholder 2">
            <a:extLst>
              <a:ext uri="{FF2B5EF4-FFF2-40B4-BE49-F238E27FC236}">
                <a16:creationId xmlns:a16="http://schemas.microsoft.com/office/drawing/2014/main" id="{1775300D-1A64-45DD-B5BA-69E5F56D14E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5705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C849-7CFC-4FE1-81A3-1CA9506DB087}"/>
              </a:ext>
            </a:extLst>
          </p:cNvPr>
          <p:cNvSpPr>
            <a:spLocks noGrp="1"/>
          </p:cNvSpPr>
          <p:nvPr>
            <p:ph type="title"/>
          </p:nvPr>
        </p:nvSpPr>
        <p:spPr/>
        <p:txBody>
          <a:bodyPr/>
          <a:lstStyle/>
          <a:p>
            <a:r>
              <a:rPr lang="en-US" b="1" dirty="0"/>
              <a:t>Create Project Management Tools</a:t>
            </a:r>
            <a:endParaRPr lang="en-NZ" b="1" dirty="0"/>
          </a:p>
        </p:txBody>
      </p:sp>
      <p:sp>
        <p:nvSpPr>
          <p:cNvPr id="3" name="Content Placeholder 2">
            <a:extLst>
              <a:ext uri="{FF2B5EF4-FFF2-40B4-BE49-F238E27FC236}">
                <a16:creationId xmlns:a16="http://schemas.microsoft.com/office/drawing/2014/main" id="{65DFD9F3-1BAD-4083-8925-0CEA4C916BF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56375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C2F2-DAF9-4E58-8717-1856E1896FC8}"/>
              </a:ext>
            </a:extLst>
          </p:cNvPr>
          <p:cNvSpPr>
            <a:spLocks noGrp="1"/>
          </p:cNvSpPr>
          <p:nvPr>
            <p:ph type="title"/>
          </p:nvPr>
        </p:nvSpPr>
        <p:spPr/>
        <p:txBody>
          <a:bodyPr/>
          <a:lstStyle/>
          <a:p>
            <a:r>
              <a:rPr lang="en-US" b="1" dirty="0"/>
              <a:t>Trialing inputs</a:t>
            </a:r>
            <a:endParaRPr lang="en-NZ" b="1" dirty="0"/>
          </a:p>
        </p:txBody>
      </p:sp>
      <p:sp>
        <p:nvSpPr>
          <p:cNvPr id="3" name="Content Placeholder 2">
            <a:extLst>
              <a:ext uri="{FF2B5EF4-FFF2-40B4-BE49-F238E27FC236}">
                <a16:creationId xmlns:a16="http://schemas.microsoft.com/office/drawing/2014/main" id="{1E4A30C7-F62B-4E68-B4EE-D00741CA74B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74193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AF0252-04A0-4426-9AD8-19424295094E}"/>
              </a:ext>
            </a:extLst>
          </p:cNvPr>
          <p:cNvSpPr>
            <a:spLocks noGrp="1"/>
          </p:cNvSpPr>
          <p:nvPr>
            <p:ph idx="1"/>
          </p:nvPr>
        </p:nvSpPr>
        <p:spPr>
          <a:xfrm>
            <a:off x="1024128" y="527901"/>
            <a:ext cx="9720073" cy="5781459"/>
          </a:xfrm>
        </p:spPr>
        <p:txBody>
          <a:bodyPr>
            <a:normAutofit/>
          </a:bodyPr>
          <a:lstStyle/>
          <a:p>
            <a:pPr algn="ctr"/>
            <a:r>
              <a:rPr lang="en-NZ" sz="5400" dirty="0"/>
              <a:t>Every LESSON – TAKE A SCREENSHOT OF YOU USING YOUR TRELLO BOARD – ADDING NOTES TO YOUR CARDS ETC AND A SCREENSHOT OF YOUR CODE AND GUI</a:t>
            </a:r>
          </a:p>
        </p:txBody>
      </p:sp>
    </p:spTree>
    <p:extLst>
      <p:ext uri="{BB962C8B-B14F-4D97-AF65-F5344CB8AC3E}">
        <p14:creationId xmlns:p14="http://schemas.microsoft.com/office/powerpoint/2010/main" val="390213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C2F2-DAF9-4E58-8717-1856E1896FC8}"/>
              </a:ext>
            </a:extLst>
          </p:cNvPr>
          <p:cNvSpPr>
            <a:spLocks noGrp="1"/>
          </p:cNvSpPr>
          <p:nvPr>
            <p:ph type="title"/>
          </p:nvPr>
        </p:nvSpPr>
        <p:spPr/>
        <p:txBody>
          <a:bodyPr/>
          <a:lstStyle/>
          <a:p>
            <a:r>
              <a:rPr lang="en-US" b="1" dirty="0"/>
              <a:t>Trialing inputs</a:t>
            </a:r>
            <a:endParaRPr lang="en-NZ" b="1" dirty="0"/>
          </a:p>
        </p:txBody>
      </p:sp>
      <p:sp>
        <p:nvSpPr>
          <p:cNvPr id="3" name="Content Placeholder 2">
            <a:extLst>
              <a:ext uri="{FF2B5EF4-FFF2-40B4-BE49-F238E27FC236}">
                <a16:creationId xmlns:a16="http://schemas.microsoft.com/office/drawing/2014/main" id="{1E4A30C7-F62B-4E68-B4EE-D00741CA74B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879569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ADFB-7893-48C3-AC6F-AE093DCDE390}"/>
              </a:ext>
            </a:extLst>
          </p:cNvPr>
          <p:cNvSpPr>
            <a:spLocks noGrp="1"/>
          </p:cNvSpPr>
          <p:nvPr>
            <p:ph type="title"/>
          </p:nvPr>
        </p:nvSpPr>
        <p:spPr/>
        <p:txBody>
          <a:bodyPr/>
          <a:lstStyle/>
          <a:p>
            <a:r>
              <a:rPr lang="en-NZ" b="1" dirty="0"/>
              <a:t>FEEBACK ON THE FUNCTIONALITY</a:t>
            </a:r>
          </a:p>
        </p:txBody>
      </p:sp>
      <p:sp>
        <p:nvSpPr>
          <p:cNvPr id="3" name="Content Placeholder 2">
            <a:extLst>
              <a:ext uri="{FF2B5EF4-FFF2-40B4-BE49-F238E27FC236}">
                <a16:creationId xmlns:a16="http://schemas.microsoft.com/office/drawing/2014/main" id="{DB99433D-296F-4966-A302-3480B291D6C7}"/>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6041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ADFB-7893-48C3-AC6F-AE093DCDE390}"/>
              </a:ext>
            </a:extLst>
          </p:cNvPr>
          <p:cNvSpPr>
            <a:spLocks noGrp="1"/>
          </p:cNvSpPr>
          <p:nvPr>
            <p:ph type="title"/>
          </p:nvPr>
        </p:nvSpPr>
        <p:spPr/>
        <p:txBody>
          <a:bodyPr/>
          <a:lstStyle/>
          <a:p>
            <a:r>
              <a:rPr lang="en-NZ" b="1" dirty="0"/>
              <a:t>FEEBACK ON THE ASETHETHICS</a:t>
            </a:r>
          </a:p>
        </p:txBody>
      </p:sp>
      <p:sp>
        <p:nvSpPr>
          <p:cNvPr id="3" name="Content Placeholder 2">
            <a:extLst>
              <a:ext uri="{FF2B5EF4-FFF2-40B4-BE49-F238E27FC236}">
                <a16:creationId xmlns:a16="http://schemas.microsoft.com/office/drawing/2014/main" id="{DB99433D-296F-4966-A302-3480B291D6C7}"/>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6884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ADFB-7893-48C3-AC6F-AE093DCDE390}"/>
              </a:ext>
            </a:extLst>
          </p:cNvPr>
          <p:cNvSpPr>
            <a:spLocks noGrp="1"/>
          </p:cNvSpPr>
          <p:nvPr>
            <p:ph type="title"/>
          </p:nvPr>
        </p:nvSpPr>
        <p:spPr/>
        <p:txBody>
          <a:bodyPr/>
          <a:lstStyle/>
          <a:p>
            <a:r>
              <a:rPr lang="en-NZ" b="1" dirty="0"/>
              <a:t>FEEBACK ON THE USABILILTY</a:t>
            </a:r>
          </a:p>
        </p:txBody>
      </p:sp>
      <p:sp>
        <p:nvSpPr>
          <p:cNvPr id="3" name="Content Placeholder 2">
            <a:extLst>
              <a:ext uri="{FF2B5EF4-FFF2-40B4-BE49-F238E27FC236}">
                <a16:creationId xmlns:a16="http://schemas.microsoft.com/office/drawing/2014/main" id="{DB99433D-296F-4966-A302-3480B291D6C7}"/>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995186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459-C00A-4745-B1CD-6007E39B64E7}"/>
              </a:ext>
            </a:extLst>
          </p:cNvPr>
          <p:cNvSpPr>
            <a:spLocks noGrp="1"/>
          </p:cNvSpPr>
          <p:nvPr>
            <p:ph type="title"/>
          </p:nvPr>
        </p:nvSpPr>
        <p:spPr/>
        <p:txBody>
          <a:bodyPr/>
          <a:lstStyle/>
          <a:p>
            <a:r>
              <a:rPr lang="en-US" b="1" dirty="0"/>
              <a:t>Trialing layouts</a:t>
            </a:r>
            <a:endParaRPr lang="en-NZ" b="1" dirty="0"/>
          </a:p>
        </p:txBody>
      </p:sp>
      <p:sp>
        <p:nvSpPr>
          <p:cNvPr id="3" name="Content Placeholder 2">
            <a:extLst>
              <a:ext uri="{FF2B5EF4-FFF2-40B4-BE49-F238E27FC236}">
                <a16:creationId xmlns:a16="http://schemas.microsoft.com/office/drawing/2014/main" id="{C7CC2051-177E-46D7-8CBF-34F2366CDF97}"/>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02233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BFC3-750B-487E-8148-7D9FDF163140}"/>
              </a:ext>
            </a:extLst>
          </p:cNvPr>
          <p:cNvSpPr>
            <a:spLocks noGrp="1"/>
          </p:cNvSpPr>
          <p:nvPr>
            <p:ph type="title"/>
          </p:nvPr>
        </p:nvSpPr>
        <p:spPr/>
        <p:txBody>
          <a:bodyPr/>
          <a:lstStyle/>
          <a:p>
            <a:r>
              <a:rPr lang="en-US" b="1" dirty="0"/>
              <a:t>Trialing outputs / error messages</a:t>
            </a:r>
            <a:endParaRPr lang="en-NZ" b="1" dirty="0"/>
          </a:p>
        </p:txBody>
      </p:sp>
      <p:sp>
        <p:nvSpPr>
          <p:cNvPr id="3" name="Content Placeholder 2">
            <a:extLst>
              <a:ext uri="{FF2B5EF4-FFF2-40B4-BE49-F238E27FC236}">
                <a16:creationId xmlns:a16="http://schemas.microsoft.com/office/drawing/2014/main" id="{937FFD12-FC9C-44F3-826F-E00F7243EB7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67948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BFC3-750B-487E-8148-7D9FDF163140}"/>
              </a:ext>
            </a:extLst>
          </p:cNvPr>
          <p:cNvSpPr>
            <a:spLocks noGrp="1"/>
          </p:cNvSpPr>
          <p:nvPr>
            <p:ph type="title"/>
          </p:nvPr>
        </p:nvSpPr>
        <p:spPr/>
        <p:txBody>
          <a:bodyPr/>
          <a:lstStyle/>
          <a:p>
            <a:r>
              <a:rPr lang="en-US" b="1" dirty="0"/>
              <a:t>Trialing outputs / error messages</a:t>
            </a:r>
            <a:endParaRPr lang="en-NZ" b="1" dirty="0"/>
          </a:p>
        </p:txBody>
      </p:sp>
      <p:sp>
        <p:nvSpPr>
          <p:cNvPr id="3" name="Content Placeholder 2">
            <a:extLst>
              <a:ext uri="{FF2B5EF4-FFF2-40B4-BE49-F238E27FC236}">
                <a16:creationId xmlns:a16="http://schemas.microsoft.com/office/drawing/2014/main" id="{937FFD12-FC9C-44F3-826F-E00F7243EB7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68768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FFCE-1D82-48CA-B0C9-D4B4FDAE1E33}"/>
              </a:ext>
            </a:extLst>
          </p:cNvPr>
          <p:cNvSpPr>
            <a:spLocks noGrp="1"/>
          </p:cNvSpPr>
          <p:nvPr>
            <p:ph type="title"/>
          </p:nvPr>
        </p:nvSpPr>
        <p:spPr/>
        <p:txBody>
          <a:bodyPr/>
          <a:lstStyle/>
          <a:p>
            <a:r>
              <a:rPr lang="en-US" b="1" dirty="0"/>
              <a:t>Improving the functionality</a:t>
            </a:r>
            <a:endParaRPr lang="en-NZ" b="1" dirty="0"/>
          </a:p>
        </p:txBody>
      </p:sp>
      <p:sp>
        <p:nvSpPr>
          <p:cNvPr id="3" name="Content Placeholder 2">
            <a:extLst>
              <a:ext uri="{FF2B5EF4-FFF2-40B4-BE49-F238E27FC236}">
                <a16:creationId xmlns:a16="http://schemas.microsoft.com/office/drawing/2014/main" id="{45D5334D-728B-42F0-A441-87FB464D4E2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54164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0739-1B4C-41A2-9E5C-4F460F64615D}"/>
              </a:ext>
            </a:extLst>
          </p:cNvPr>
          <p:cNvSpPr>
            <a:spLocks noGrp="1"/>
          </p:cNvSpPr>
          <p:nvPr>
            <p:ph type="title"/>
          </p:nvPr>
        </p:nvSpPr>
        <p:spPr/>
        <p:txBody>
          <a:bodyPr/>
          <a:lstStyle/>
          <a:p>
            <a:r>
              <a:rPr lang="en-US" b="1" dirty="0"/>
              <a:t>Step 1 : Define your relevant implications</a:t>
            </a:r>
            <a:endParaRPr lang="en-NZ" b="1" dirty="0"/>
          </a:p>
        </p:txBody>
      </p:sp>
      <p:sp>
        <p:nvSpPr>
          <p:cNvPr id="3" name="Content Placeholder 2">
            <a:extLst>
              <a:ext uri="{FF2B5EF4-FFF2-40B4-BE49-F238E27FC236}">
                <a16:creationId xmlns:a16="http://schemas.microsoft.com/office/drawing/2014/main" id="{AB4F1B8E-5A02-4D36-9853-855200D60C1F}"/>
              </a:ext>
            </a:extLst>
          </p:cNvPr>
          <p:cNvSpPr>
            <a:spLocks noGrp="1"/>
          </p:cNvSpPr>
          <p:nvPr>
            <p:ph idx="1"/>
          </p:nvPr>
        </p:nvSpPr>
        <p:spPr/>
        <p:txBody>
          <a:bodyPr>
            <a:normAutofit/>
          </a:bodyPr>
          <a:lstStyle/>
          <a:p>
            <a:r>
              <a:rPr lang="en-US" dirty="0"/>
              <a:t>What are 3 relevant implications you will be focusing on</a:t>
            </a:r>
            <a:r>
              <a:rPr lang="en-US" dirty="0" smtClean="0"/>
              <a:t>?</a:t>
            </a:r>
          </a:p>
          <a:p>
            <a:endParaRPr lang="en-US" dirty="0"/>
          </a:p>
          <a:p>
            <a:pPr marL="0" indent="0">
              <a:buNone/>
            </a:pPr>
            <a:endParaRPr lang="en-NZ" dirty="0"/>
          </a:p>
        </p:txBody>
      </p:sp>
    </p:spTree>
    <p:extLst>
      <p:ext uri="{BB962C8B-B14F-4D97-AF65-F5344CB8AC3E}">
        <p14:creationId xmlns:p14="http://schemas.microsoft.com/office/powerpoint/2010/main" val="2755820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BFC3-750B-487E-8148-7D9FDF163140}"/>
              </a:ext>
            </a:extLst>
          </p:cNvPr>
          <p:cNvSpPr>
            <a:spLocks noGrp="1"/>
          </p:cNvSpPr>
          <p:nvPr>
            <p:ph type="title"/>
          </p:nvPr>
        </p:nvSpPr>
        <p:spPr/>
        <p:txBody>
          <a:bodyPr/>
          <a:lstStyle/>
          <a:p>
            <a:r>
              <a:rPr lang="en-US" b="1" dirty="0"/>
              <a:t>Trialing outputs / error messages</a:t>
            </a:r>
            <a:endParaRPr lang="en-NZ" b="1" dirty="0"/>
          </a:p>
        </p:txBody>
      </p:sp>
      <p:sp>
        <p:nvSpPr>
          <p:cNvPr id="3" name="Content Placeholder 2">
            <a:extLst>
              <a:ext uri="{FF2B5EF4-FFF2-40B4-BE49-F238E27FC236}">
                <a16:creationId xmlns:a16="http://schemas.microsoft.com/office/drawing/2014/main" id="{937FFD12-FC9C-44F3-826F-E00F7243EB7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060974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expected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3455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expected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025270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expected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679496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expected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19820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expected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46613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boundary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678992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boundary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579857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73F2-C3DD-4CAB-8657-9AC7B2AD0632}"/>
              </a:ext>
            </a:extLst>
          </p:cNvPr>
          <p:cNvSpPr>
            <a:spLocks noGrp="1"/>
          </p:cNvSpPr>
          <p:nvPr>
            <p:ph type="title"/>
          </p:nvPr>
        </p:nvSpPr>
        <p:spPr/>
        <p:txBody>
          <a:bodyPr/>
          <a:lstStyle/>
          <a:p>
            <a:r>
              <a:rPr lang="en-US" b="1" dirty="0"/>
              <a:t>Debugging : works on invalid data</a:t>
            </a:r>
            <a:endParaRPr lang="en-NZ" b="1" dirty="0"/>
          </a:p>
        </p:txBody>
      </p:sp>
      <p:sp>
        <p:nvSpPr>
          <p:cNvPr id="3" name="Content Placeholder 2">
            <a:extLst>
              <a:ext uri="{FF2B5EF4-FFF2-40B4-BE49-F238E27FC236}">
                <a16:creationId xmlns:a16="http://schemas.microsoft.com/office/drawing/2014/main" id="{1D079C53-B575-42ED-892F-251D73AA028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61455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8308-6878-4916-9593-D56087E6EA15}"/>
              </a:ext>
            </a:extLst>
          </p:cNvPr>
          <p:cNvSpPr>
            <a:spLocks noGrp="1"/>
          </p:cNvSpPr>
          <p:nvPr>
            <p:ph type="title"/>
          </p:nvPr>
        </p:nvSpPr>
        <p:spPr/>
        <p:txBody>
          <a:bodyPr/>
          <a:lstStyle/>
          <a:p>
            <a:r>
              <a:rPr lang="en-NZ" b="1" dirty="0"/>
              <a:t>FEEDBACK ON GUI</a:t>
            </a:r>
          </a:p>
        </p:txBody>
      </p:sp>
      <p:sp>
        <p:nvSpPr>
          <p:cNvPr id="3" name="Content Placeholder 2">
            <a:extLst>
              <a:ext uri="{FF2B5EF4-FFF2-40B4-BE49-F238E27FC236}">
                <a16:creationId xmlns:a16="http://schemas.microsoft.com/office/drawing/2014/main" id="{1FB4AB20-CA7B-42F1-B86B-68914C3B8275}"/>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2481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 - Aesthetic</a:t>
            </a:r>
            <a:endParaRPr lang="en-GB" dirty="0"/>
          </a:p>
        </p:txBody>
      </p:sp>
      <p:sp>
        <p:nvSpPr>
          <p:cNvPr id="3" name="Content Placeholder 2"/>
          <p:cNvSpPr>
            <a:spLocks noGrp="1"/>
          </p:cNvSpPr>
          <p:nvPr>
            <p:ph idx="1"/>
          </p:nvPr>
        </p:nvSpPr>
        <p:spPr/>
        <p:txBody>
          <a:bodyPr/>
          <a:lstStyle/>
          <a:p>
            <a:r>
              <a:rPr lang="en-US" dirty="0"/>
              <a:t>Aesthetic – </a:t>
            </a:r>
            <a:r>
              <a:rPr lang="en-US" dirty="0" smtClean="0"/>
              <a:t>How appealing the website looks to a user and how well the theme matches.</a:t>
            </a:r>
          </a:p>
          <a:p>
            <a:endParaRPr lang="en-US" dirty="0"/>
          </a:p>
          <a:p>
            <a:r>
              <a:rPr lang="en-US" sz="2400" dirty="0" smtClean="0"/>
              <a:t>The </a:t>
            </a:r>
            <a:r>
              <a:rPr lang="en-US" sz="2400" dirty="0"/>
              <a:t>website should look visually appealing with a modern and sleek GUI using a vibrant color pallet. The site should look attractive to the user with consistent styled elements and a theme that is </a:t>
            </a:r>
            <a:r>
              <a:rPr lang="en-US" sz="2400" dirty="0" smtClean="0"/>
              <a:t>modern and matches what the target audience would enjoy. The site should not be overpowering for the user as it should be a simple design.</a:t>
            </a:r>
            <a:endParaRPr lang="en-US" sz="2400" dirty="0"/>
          </a:p>
          <a:p>
            <a:endParaRPr lang="en-GB" dirty="0"/>
          </a:p>
        </p:txBody>
      </p:sp>
    </p:spTree>
    <p:extLst>
      <p:ext uri="{BB962C8B-B14F-4D97-AF65-F5344CB8AC3E}">
        <p14:creationId xmlns:p14="http://schemas.microsoft.com/office/powerpoint/2010/main" val="4087529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7F1-1CD7-4D54-88A2-4CC2242B187C}"/>
              </a:ext>
            </a:extLst>
          </p:cNvPr>
          <p:cNvSpPr>
            <a:spLocks noGrp="1"/>
          </p:cNvSpPr>
          <p:nvPr>
            <p:ph type="title"/>
          </p:nvPr>
        </p:nvSpPr>
        <p:spPr/>
        <p:txBody>
          <a:bodyPr/>
          <a:lstStyle/>
          <a:p>
            <a:r>
              <a:rPr lang="en-NZ" b="1" dirty="0"/>
              <a:t>REFINEMENTS</a:t>
            </a:r>
          </a:p>
        </p:txBody>
      </p:sp>
      <p:sp>
        <p:nvSpPr>
          <p:cNvPr id="3" name="Content Placeholder 2">
            <a:extLst>
              <a:ext uri="{FF2B5EF4-FFF2-40B4-BE49-F238E27FC236}">
                <a16:creationId xmlns:a16="http://schemas.microsoft.com/office/drawing/2014/main" id="{1D169783-1E63-4B44-AEA4-904772A96AB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393201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7F1-1CD7-4D54-88A2-4CC2242B187C}"/>
              </a:ext>
            </a:extLst>
          </p:cNvPr>
          <p:cNvSpPr>
            <a:spLocks noGrp="1"/>
          </p:cNvSpPr>
          <p:nvPr>
            <p:ph type="title"/>
          </p:nvPr>
        </p:nvSpPr>
        <p:spPr/>
        <p:txBody>
          <a:bodyPr/>
          <a:lstStyle/>
          <a:p>
            <a:r>
              <a:rPr lang="en-NZ" b="1" dirty="0"/>
              <a:t>REFINEMENTS</a:t>
            </a:r>
          </a:p>
        </p:txBody>
      </p:sp>
      <p:sp>
        <p:nvSpPr>
          <p:cNvPr id="3" name="Content Placeholder 2">
            <a:extLst>
              <a:ext uri="{FF2B5EF4-FFF2-40B4-BE49-F238E27FC236}">
                <a16:creationId xmlns:a16="http://schemas.microsoft.com/office/drawing/2014/main" id="{1D169783-1E63-4B44-AEA4-904772A96AB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27255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7F1-1CD7-4D54-88A2-4CC2242B187C}"/>
              </a:ext>
            </a:extLst>
          </p:cNvPr>
          <p:cNvSpPr>
            <a:spLocks noGrp="1"/>
          </p:cNvSpPr>
          <p:nvPr>
            <p:ph type="title"/>
          </p:nvPr>
        </p:nvSpPr>
        <p:spPr/>
        <p:txBody>
          <a:bodyPr/>
          <a:lstStyle/>
          <a:p>
            <a:r>
              <a:rPr lang="en-NZ" b="1" dirty="0"/>
              <a:t>REFINEMENTS</a:t>
            </a:r>
          </a:p>
        </p:txBody>
      </p:sp>
      <p:sp>
        <p:nvSpPr>
          <p:cNvPr id="3" name="Content Placeholder 2">
            <a:extLst>
              <a:ext uri="{FF2B5EF4-FFF2-40B4-BE49-F238E27FC236}">
                <a16:creationId xmlns:a16="http://schemas.microsoft.com/office/drawing/2014/main" id="{1D169783-1E63-4B44-AEA4-904772A96AB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62707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BD94-7A66-480F-9AD7-83E5B205475D}"/>
              </a:ext>
            </a:extLst>
          </p:cNvPr>
          <p:cNvSpPr>
            <a:spLocks noGrp="1"/>
          </p:cNvSpPr>
          <p:nvPr>
            <p:ph type="title"/>
          </p:nvPr>
        </p:nvSpPr>
        <p:spPr/>
        <p:txBody>
          <a:bodyPr/>
          <a:lstStyle/>
          <a:p>
            <a:r>
              <a:rPr lang="en-US" b="1" dirty="0"/>
              <a:t>Evidence of Code Validation (html)</a:t>
            </a:r>
            <a:endParaRPr lang="en-NZ" b="1" dirty="0"/>
          </a:p>
        </p:txBody>
      </p:sp>
      <p:sp>
        <p:nvSpPr>
          <p:cNvPr id="3" name="Content Placeholder 2">
            <a:extLst>
              <a:ext uri="{FF2B5EF4-FFF2-40B4-BE49-F238E27FC236}">
                <a16:creationId xmlns:a16="http://schemas.microsoft.com/office/drawing/2014/main" id="{C61B381D-EE2A-4707-8EE2-59E4FAD2B3B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920470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BD94-7A66-480F-9AD7-83E5B205475D}"/>
              </a:ext>
            </a:extLst>
          </p:cNvPr>
          <p:cNvSpPr>
            <a:spLocks noGrp="1"/>
          </p:cNvSpPr>
          <p:nvPr>
            <p:ph type="title"/>
          </p:nvPr>
        </p:nvSpPr>
        <p:spPr/>
        <p:txBody>
          <a:bodyPr/>
          <a:lstStyle/>
          <a:p>
            <a:r>
              <a:rPr lang="en-US" b="1" dirty="0"/>
              <a:t>Evidence of Code Validation (</a:t>
            </a:r>
            <a:r>
              <a:rPr lang="en-US" b="1" dirty="0" err="1"/>
              <a:t>css</a:t>
            </a:r>
            <a:r>
              <a:rPr lang="en-US" b="1" dirty="0"/>
              <a:t>)</a:t>
            </a:r>
            <a:endParaRPr lang="en-NZ" b="1" dirty="0"/>
          </a:p>
        </p:txBody>
      </p:sp>
      <p:sp>
        <p:nvSpPr>
          <p:cNvPr id="3" name="Content Placeholder 2">
            <a:extLst>
              <a:ext uri="{FF2B5EF4-FFF2-40B4-BE49-F238E27FC236}">
                <a16:creationId xmlns:a16="http://schemas.microsoft.com/office/drawing/2014/main" id="{C61B381D-EE2A-4707-8EE2-59E4FAD2B3B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446057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BD94-7A66-480F-9AD7-83E5B205475D}"/>
              </a:ext>
            </a:extLst>
          </p:cNvPr>
          <p:cNvSpPr>
            <a:spLocks noGrp="1"/>
          </p:cNvSpPr>
          <p:nvPr>
            <p:ph type="title"/>
          </p:nvPr>
        </p:nvSpPr>
        <p:spPr/>
        <p:txBody>
          <a:bodyPr/>
          <a:lstStyle/>
          <a:p>
            <a:r>
              <a:rPr lang="en-US" b="1" dirty="0"/>
              <a:t>Evidence of Code Validation (JS)</a:t>
            </a:r>
            <a:endParaRPr lang="en-NZ" b="1" dirty="0"/>
          </a:p>
        </p:txBody>
      </p:sp>
      <p:sp>
        <p:nvSpPr>
          <p:cNvPr id="3" name="Content Placeholder 2">
            <a:extLst>
              <a:ext uri="{FF2B5EF4-FFF2-40B4-BE49-F238E27FC236}">
                <a16:creationId xmlns:a16="http://schemas.microsoft.com/office/drawing/2014/main" id="{C61B381D-EE2A-4707-8EE2-59E4FAD2B3B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66647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D23B-6901-4FE6-8AE3-3C4F67817B43}"/>
              </a:ext>
            </a:extLst>
          </p:cNvPr>
          <p:cNvSpPr>
            <a:spLocks noGrp="1"/>
          </p:cNvSpPr>
          <p:nvPr>
            <p:ph type="title"/>
          </p:nvPr>
        </p:nvSpPr>
        <p:spPr/>
        <p:txBody>
          <a:bodyPr/>
          <a:lstStyle/>
          <a:p>
            <a:r>
              <a:rPr lang="en-US" b="1" dirty="0"/>
              <a:t>Evidence of code comments (HTML/CSS/JS)</a:t>
            </a:r>
            <a:endParaRPr lang="en-NZ" b="1" dirty="0"/>
          </a:p>
        </p:txBody>
      </p:sp>
      <p:sp>
        <p:nvSpPr>
          <p:cNvPr id="3" name="Content Placeholder 2">
            <a:extLst>
              <a:ext uri="{FF2B5EF4-FFF2-40B4-BE49-F238E27FC236}">
                <a16:creationId xmlns:a16="http://schemas.microsoft.com/office/drawing/2014/main" id="{5EF198BC-F4F0-48C9-880F-A70850FD662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464791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89F04-B4AA-4612-980C-CBD665453696}"/>
              </a:ext>
            </a:extLst>
          </p:cNvPr>
          <p:cNvSpPr>
            <a:spLocks noGrp="1"/>
          </p:cNvSpPr>
          <p:nvPr>
            <p:ph type="title"/>
          </p:nvPr>
        </p:nvSpPr>
        <p:spPr>
          <a:xfrm>
            <a:off x="964788" y="804333"/>
            <a:ext cx="3391900" cy="5249334"/>
          </a:xfrm>
        </p:spPr>
        <p:txBody>
          <a:bodyPr>
            <a:normAutofit/>
          </a:bodyPr>
          <a:lstStyle/>
          <a:p>
            <a:pPr algn="r"/>
            <a:r>
              <a:rPr lang="en-US" b="1" dirty="0">
                <a:solidFill>
                  <a:srgbClr val="FFFFFF"/>
                </a:solidFill>
              </a:rPr>
              <a:t>Persistent Storage (Firebase database)</a:t>
            </a:r>
            <a:br>
              <a:rPr lang="en-US" b="1" dirty="0">
                <a:solidFill>
                  <a:srgbClr val="FFFFFF"/>
                </a:solidFill>
              </a:rPr>
            </a:br>
            <a:r>
              <a:rPr lang="en-US" b="1" dirty="0">
                <a:solidFill>
                  <a:srgbClr val="FFFFFF"/>
                </a:solidFill>
              </a:rPr>
              <a:t>SETUP</a:t>
            </a:r>
            <a:endParaRPr lang="en-NZ" b="1" dirty="0">
              <a:solidFill>
                <a:srgbClr val="FFFFFF"/>
              </a:solidFill>
            </a:endParaRPr>
          </a:p>
        </p:txBody>
      </p:sp>
      <p:sp>
        <p:nvSpPr>
          <p:cNvPr id="3" name="Content Placeholder 2">
            <a:extLst>
              <a:ext uri="{FF2B5EF4-FFF2-40B4-BE49-F238E27FC236}">
                <a16:creationId xmlns:a16="http://schemas.microsoft.com/office/drawing/2014/main" id="{A58CD7B6-7A77-495D-93AD-591397BC6601}"/>
              </a:ext>
            </a:extLst>
          </p:cNvPr>
          <p:cNvSpPr>
            <a:spLocks noGrp="1"/>
          </p:cNvSpPr>
          <p:nvPr>
            <p:ph idx="1"/>
          </p:nvPr>
        </p:nvSpPr>
        <p:spPr>
          <a:xfrm>
            <a:off x="4951048" y="804333"/>
            <a:ext cx="6306003" cy="5249334"/>
          </a:xfrm>
        </p:spPr>
        <p:txBody>
          <a:bodyPr anchor="ctr">
            <a:normAutofit/>
          </a:bodyPr>
          <a:lstStyle/>
          <a:p>
            <a:endParaRPr lang="en-NZ"/>
          </a:p>
        </p:txBody>
      </p:sp>
    </p:spTree>
    <p:extLst>
      <p:ext uri="{BB962C8B-B14F-4D97-AF65-F5344CB8AC3E}">
        <p14:creationId xmlns:p14="http://schemas.microsoft.com/office/powerpoint/2010/main" val="3991571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9F04-B4AA-4612-980C-CBD665453696}"/>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Persistent Storage (Firebase database)</a:t>
            </a:r>
            <a:endParaRPr lang="en-NZ" b="1">
              <a:solidFill>
                <a:srgbClr val="FFFFFF"/>
              </a:solidFill>
            </a:endParaRPr>
          </a:p>
        </p:txBody>
      </p:sp>
      <p:sp>
        <p:nvSpPr>
          <p:cNvPr id="3" name="Content Placeholder 2">
            <a:extLst>
              <a:ext uri="{FF2B5EF4-FFF2-40B4-BE49-F238E27FC236}">
                <a16:creationId xmlns:a16="http://schemas.microsoft.com/office/drawing/2014/main" id="{A58CD7B6-7A77-495D-93AD-591397BC6601}"/>
              </a:ext>
            </a:extLst>
          </p:cNvPr>
          <p:cNvSpPr>
            <a:spLocks noGrp="1"/>
          </p:cNvSpPr>
          <p:nvPr>
            <p:ph idx="1"/>
          </p:nvPr>
        </p:nvSpPr>
        <p:spPr>
          <a:xfrm>
            <a:off x="4951048" y="804333"/>
            <a:ext cx="6306003" cy="5249334"/>
          </a:xfrm>
        </p:spPr>
        <p:txBody>
          <a:bodyPr anchor="ctr">
            <a:normAutofit/>
          </a:bodyPr>
          <a:lstStyle/>
          <a:p>
            <a:r>
              <a:rPr lang="en-NZ" b="1" dirty="0"/>
              <a:t>Firebase database </a:t>
            </a:r>
          </a:p>
        </p:txBody>
      </p:sp>
    </p:spTree>
    <p:extLst>
      <p:ext uri="{BB962C8B-B14F-4D97-AF65-F5344CB8AC3E}">
        <p14:creationId xmlns:p14="http://schemas.microsoft.com/office/powerpoint/2010/main" val="2930028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9F04-B4AA-4612-980C-CBD665453696}"/>
              </a:ext>
            </a:extLst>
          </p:cNvPr>
          <p:cNvSpPr>
            <a:spLocks noGrp="1"/>
          </p:cNvSpPr>
          <p:nvPr>
            <p:ph type="title"/>
          </p:nvPr>
        </p:nvSpPr>
        <p:spPr/>
        <p:txBody>
          <a:bodyPr>
            <a:normAutofit/>
          </a:bodyPr>
          <a:lstStyle/>
          <a:p>
            <a:pPr algn="r"/>
            <a:r>
              <a:rPr lang="en-US" b="1">
                <a:solidFill>
                  <a:srgbClr val="FFFFFF"/>
                </a:solidFill>
              </a:rPr>
              <a:t>Persistent Storage (Firebase database)</a:t>
            </a:r>
            <a:endParaRPr lang="en-NZ" b="1">
              <a:solidFill>
                <a:srgbClr val="FFFFFF"/>
              </a:solidFill>
            </a:endParaRPr>
          </a:p>
        </p:txBody>
      </p:sp>
      <p:sp>
        <p:nvSpPr>
          <p:cNvPr id="4" name="Content Placeholder 3">
            <a:extLst>
              <a:ext uri="{FF2B5EF4-FFF2-40B4-BE49-F238E27FC236}">
                <a16:creationId xmlns:a16="http://schemas.microsoft.com/office/drawing/2014/main" id="{7B63B081-672A-4A9A-8703-453FFACED1C9}"/>
              </a:ext>
            </a:extLst>
          </p:cNvPr>
          <p:cNvSpPr>
            <a:spLocks noGrp="1"/>
          </p:cNvSpPr>
          <p:nvPr>
            <p:ph idx="1"/>
          </p:nvPr>
        </p:nvSpPr>
        <p:spPr/>
        <p:txBody>
          <a:bodyPr/>
          <a:lstStyle/>
          <a:p>
            <a:r>
              <a:rPr lang="en-NZ" dirty="0"/>
              <a:t>Final video of testing evidence / split screened GUI </a:t>
            </a:r>
            <a:r>
              <a:rPr lang="en-NZ"/>
              <a:t>with Firebase</a:t>
            </a:r>
          </a:p>
        </p:txBody>
      </p:sp>
    </p:spTree>
    <p:extLst>
      <p:ext uri="{BB962C8B-B14F-4D97-AF65-F5344CB8AC3E}">
        <p14:creationId xmlns:p14="http://schemas.microsoft.com/office/powerpoint/2010/main" val="47308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 - Functionality</a:t>
            </a:r>
            <a:endParaRPr lang="en-GB" dirty="0"/>
          </a:p>
        </p:txBody>
      </p:sp>
      <p:sp>
        <p:nvSpPr>
          <p:cNvPr id="3" name="Content Placeholder 2"/>
          <p:cNvSpPr>
            <a:spLocks noGrp="1"/>
          </p:cNvSpPr>
          <p:nvPr>
            <p:ph idx="1"/>
          </p:nvPr>
        </p:nvSpPr>
        <p:spPr/>
        <p:txBody>
          <a:bodyPr/>
          <a:lstStyle/>
          <a:p>
            <a:r>
              <a:rPr lang="en-US" dirty="0"/>
              <a:t>Functionality </a:t>
            </a:r>
            <a:r>
              <a:rPr lang="en-US" dirty="0" smtClean="0"/>
              <a:t>– Ensuring that a website performs its specified task and adding extra options to make users lives easier.</a:t>
            </a:r>
          </a:p>
          <a:p>
            <a:endParaRPr lang="en-US" dirty="0"/>
          </a:p>
          <a:p>
            <a:r>
              <a:rPr lang="en-US" sz="2400" dirty="0" smtClean="0"/>
              <a:t>All </a:t>
            </a:r>
            <a:r>
              <a:rPr lang="en-US" sz="2400" dirty="0"/>
              <a:t>elements should work as intended and the site should be bug free and work without issues as to avoid turning users away. The site should work regardless of what web browser the user is using. In addition all data should be validated and </a:t>
            </a:r>
            <a:r>
              <a:rPr lang="en-US" sz="2400" dirty="0" smtClean="0"/>
              <a:t>checked, using patterns and other checks, </a:t>
            </a:r>
            <a:r>
              <a:rPr lang="en-US" sz="2400" dirty="0"/>
              <a:t>before being sent to the data base.</a:t>
            </a:r>
          </a:p>
          <a:p>
            <a:endParaRPr lang="en-GB" dirty="0"/>
          </a:p>
        </p:txBody>
      </p:sp>
    </p:spTree>
    <p:extLst>
      <p:ext uri="{BB962C8B-B14F-4D97-AF65-F5344CB8AC3E}">
        <p14:creationId xmlns:p14="http://schemas.microsoft.com/office/powerpoint/2010/main" val="359008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 - usability</a:t>
            </a:r>
            <a:endParaRPr lang="en-GB" dirty="0"/>
          </a:p>
        </p:txBody>
      </p:sp>
      <p:sp>
        <p:nvSpPr>
          <p:cNvPr id="3" name="Content Placeholder 2"/>
          <p:cNvSpPr>
            <a:spLocks noGrp="1"/>
          </p:cNvSpPr>
          <p:nvPr>
            <p:ph idx="1"/>
          </p:nvPr>
        </p:nvSpPr>
        <p:spPr/>
        <p:txBody>
          <a:bodyPr/>
          <a:lstStyle/>
          <a:p>
            <a:r>
              <a:rPr lang="en-US" dirty="0"/>
              <a:t>Usability </a:t>
            </a:r>
            <a:r>
              <a:rPr lang="en-US" dirty="0" smtClean="0"/>
              <a:t>– How easy the user is able to interact with the website and preventing the user from inputting erroneous data</a:t>
            </a:r>
          </a:p>
          <a:p>
            <a:endParaRPr lang="en-US" dirty="0"/>
          </a:p>
          <a:p>
            <a:r>
              <a:rPr lang="en-US" sz="2400" dirty="0" smtClean="0"/>
              <a:t>Users </a:t>
            </a:r>
            <a:r>
              <a:rPr lang="en-US" sz="2400" dirty="0"/>
              <a:t>should have no difficulty pressing buttons or filling in input fields and all types of devices should be able to use the website effectively by using media queries to resize the website to better allow the user to see elements on the website. The step by step form should be used with submit buttons and allowing the user to go back to change their settings</a:t>
            </a:r>
            <a:r>
              <a:rPr lang="en-US" sz="2400" dirty="0" smtClean="0"/>
              <a:t>. Users should not be able to add information that should not be added such as phone numbers in first name inputs.</a:t>
            </a:r>
            <a:endParaRPr lang="en-NZ" sz="2400" dirty="0"/>
          </a:p>
          <a:p>
            <a:endParaRPr lang="en-GB" dirty="0"/>
          </a:p>
        </p:txBody>
      </p:sp>
    </p:spTree>
    <p:extLst>
      <p:ext uri="{BB962C8B-B14F-4D97-AF65-F5344CB8AC3E}">
        <p14:creationId xmlns:p14="http://schemas.microsoft.com/office/powerpoint/2010/main" val="242163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0739-1B4C-41A2-9E5C-4F460F64615D}"/>
              </a:ext>
            </a:extLst>
          </p:cNvPr>
          <p:cNvSpPr>
            <a:spLocks noGrp="1"/>
          </p:cNvSpPr>
          <p:nvPr>
            <p:ph type="title"/>
          </p:nvPr>
        </p:nvSpPr>
        <p:spPr/>
        <p:txBody>
          <a:bodyPr/>
          <a:lstStyle/>
          <a:p>
            <a:r>
              <a:rPr lang="en-US" b="1" dirty="0"/>
              <a:t>Step 1 : Define your audience</a:t>
            </a:r>
            <a:endParaRPr lang="en-NZ" b="1" dirty="0"/>
          </a:p>
        </p:txBody>
      </p:sp>
      <p:sp>
        <p:nvSpPr>
          <p:cNvPr id="3" name="Content Placeholder 2">
            <a:extLst>
              <a:ext uri="{FF2B5EF4-FFF2-40B4-BE49-F238E27FC236}">
                <a16:creationId xmlns:a16="http://schemas.microsoft.com/office/drawing/2014/main" id="{AB4F1B8E-5A02-4D36-9853-855200D60C1F}"/>
              </a:ext>
            </a:extLst>
          </p:cNvPr>
          <p:cNvSpPr>
            <a:spLocks noGrp="1"/>
          </p:cNvSpPr>
          <p:nvPr>
            <p:ph idx="1"/>
          </p:nvPr>
        </p:nvSpPr>
        <p:spPr/>
        <p:txBody>
          <a:bodyPr/>
          <a:lstStyle/>
          <a:p>
            <a:r>
              <a:rPr lang="en-US" dirty="0"/>
              <a:t>Who is your target audience?</a:t>
            </a:r>
          </a:p>
          <a:p>
            <a:r>
              <a:rPr lang="en-US" sz="2400" dirty="0" smtClean="0"/>
              <a:t>The target audience will largely be tourists who are looking to rent a car and thus the majority will not be from Dunedin and may be from overseas. The audience must be older than 25 so that they can book the car however they will most likely be younger than 50. Other users may be parents looking to book a hire car for a family and may require extras such as a booster seat.</a:t>
            </a:r>
          </a:p>
          <a:p>
            <a:endParaRPr lang="en-US" dirty="0"/>
          </a:p>
          <a:p>
            <a:endParaRPr lang="en-US" dirty="0"/>
          </a:p>
        </p:txBody>
      </p:sp>
    </p:spTree>
    <p:extLst>
      <p:ext uri="{BB962C8B-B14F-4D97-AF65-F5344CB8AC3E}">
        <p14:creationId xmlns:p14="http://schemas.microsoft.com/office/powerpoint/2010/main" val="227105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Users accessing the site</a:t>
            </a:r>
            <a:endParaRPr lang="en-GB" dirty="0"/>
          </a:p>
        </p:txBody>
      </p:sp>
      <p:sp>
        <p:nvSpPr>
          <p:cNvPr id="3" name="Content Placeholder 2"/>
          <p:cNvSpPr>
            <a:spLocks noGrp="1"/>
          </p:cNvSpPr>
          <p:nvPr>
            <p:ph idx="1"/>
          </p:nvPr>
        </p:nvSpPr>
        <p:spPr/>
        <p:txBody>
          <a:bodyPr>
            <a:normAutofit/>
          </a:bodyPr>
          <a:lstStyle/>
          <a:p>
            <a:r>
              <a:rPr lang="en-US" sz="1800" dirty="0"/>
              <a:t>How are they most likely going to be viewing your GUI</a:t>
            </a:r>
            <a:r>
              <a:rPr lang="en-US" sz="1800" dirty="0" smtClean="0"/>
              <a:t>?</a:t>
            </a:r>
          </a:p>
          <a:p>
            <a:pPr marL="0" indent="0">
              <a:buNone/>
            </a:pPr>
            <a:r>
              <a:rPr lang="en-US" sz="1800" dirty="0" smtClean="0"/>
              <a:t>50% of users use their mobile phone to access the internet while 46% use desktop and 4% use a tablet</a:t>
            </a:r>
          </a:p>
          <a:p>
            <a:pPr marL="0" indent="0">
              <a:buNone/>
            </a:pPr>
            <a:r>
              <a:rPr lang="en-GB" sz="1800" dirty="0"/>
              <a:t>The majority will be accessing the site using a mobile phone, 60% will be using Chrome while 25% will be on Safari.</a:t>
            </a:r>
          </a:p>
          <a:p>
            <a:pPr marL="0" indent="0">
              <a:buNone/>
            </a:pPr>
            <a:r>
              <a:rPr lang="en-US" sz="1800" dirty="0" smtClean="0"/>
              <a:t>Almost the same amount of people as mobile </a:t>
            </a:r>
            <a:r>
              <a:rPr lang="en-US" sz="1800" dirty="0"/>
              <a:t>will be using a desktop computer – according to </a:t>
            </a:r>
            <a:r>
              <a:rPr lang="en-GB" sz="1800" dirty="0">
                <a:hlinkClick r:id="rId2"/>
              </a:rPr>
              <a:t>https://gs.statcounter.com/browser-market-share/desktop/worldwide</a:t>
            </a:r>
            <a:r>
              <a:rPr lang="en-GB" sz="1800" dirty="0"/>
              <a:t> around 70% will be using </a:t>
            </a:r>
            <a:r>
              <a:rPr lang="en-GB" sz="1800" dirty="0" smtClean="0"/>
              <a:t>Chrome with both Safari and Firefox taking up 10%.</a:t>
            </a:r>
            <a:endParaRPr lang="en-GB" sz="1800" dirty="0"/>
          </a:p>
          <a:p>
            <a:pPr marL="0" indent="0">
              <a:buNone/>
            </a:pPr>
            <a:r>
              <a:rPr lang="en-GB" sz="1800" dirty="0" smtClean="0"/>
              <a:t>Some users may also be using a tablet with almost 50% of these using Safari as their primary browser while Chrome has a 35% user rate on tablet.</a:t>
            </a:r>
          </a:p>
          <a:p>
            <a:pPr marL="0" indent="0">
              <a:buNone/>
            </a:pPr>
            <a:r>
              <a:rPr lang="en-GB" sz="1800" dirty="0" smtClean="0"/>
              <a:t>Therefore, both chrome and safari are the majority for browser usage with other browsers such as Firefox and Opera also seeing a small percent of usage.</a:t>
            </a:r>
            <a:endParaRPr lang="en-GB" sz="1800" dirty="0"/>
          </a:p>
          <a:p>
            <a:pPr marL="0" indent="0">
              <a:buNone/>
            </a:pPr>
            <a:endParaRPr lang="en-US" sz="1800" dirty="0"/>
          </a:p>
          <a:p>
            <a:endParaRPr lang="en-GB" sz="1800" dirty="0"/>
          </a:p>
        </p:txBody>
      </p:sp>
    </p:spTree>
    <p:extLst>
      <p:ext uri="{BB962C8B-B14F-4D97-AF65-F5344CB8AC3E}">
        <p14:creationId xmlns:p14="http://schemas.microsoft.com/office/powerpoint/2010/main" val="120239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FE8C-9B91-40AB-880E-C1196827BB02}"/>
              </a:ext>
            </a:extLst>
          </p:cNvPr>
          <p:cNvSpPr>
            <a:spLocks noGrp="1"/>
          </p:cNvSpPr>
          <p:nvPr>
            <p:ph type="title"/>
          </p:nvPr>
        </p:nvSpPr>
        <p:spPr/>
        <p:txBody>
          <a:bodyPr/>
          <a:lstStyle/>
          <a:p>
            <a:r>
              <a:rPr lang="en-US" b="1" dirty="0"/>
              <a:t>Define the key steps of this project</a:t>
            </a:r>
            <a:endParaRPr lang="en-NZ" b="1" dirty="0"/>
          </a:p>
        </p:txBody>
      </p:sp>
      <p:sp>
        <p:nvSpPr>
          <p:cNvPr id="3" name="Content Placeholder 2">
            <a:extLst>
              <a:ext uri="{FF2B5EF4-FFF2-40B4-BE49-F238E27FC236}">
                <a16:creationId xmlns:a16="http://schemas.microsoft.com/office/drawing/2014/main" id="{1826C28F-A75B-48C9-AC95-4B8176508E07}"/>
              </a:ext>
            </a:extLst>
          </p:cNvPr>
          <p:cNvSpPr>
            <a:spLocks noGrp="1"/>
          </p:cNvSpPr>
          <p:nvPr>
            <p:ph idx="1"/>
          </p:nvPr>
        </p:nvSpPr>
        <p:spPr/>
        <p:txBody>
          <a:bodyPr/>
          <a:lstStyle/>
          <a:p>
            <a:pPr marL="514350" indent="-514350">
              <a:buFont typeface="+mj-lt"/>
              <a:buAutoNum type="arabicPeriod"/>
            </a:pPr>
            <a:r>
              <a:rPr lang="en-US" dirty="0"/>
              <a:t>Record the client specifications</a:t>
            </a:r>
          </a:p>
          <a:p>
            <a:pPr marL="514350" indent="-514350">
              <a:buFont typeface="+mj-lt"/>
              <a:buAutoNum type="arabicPeriod"/>
            </a:pPr>
            <a:r>
              <a:rPr lang="en-US" dirty="0"/>
              <a:t>Create Trello board to manage tasks</a:t>
            </a:r>
          </a:p>
          <a:p>
            <a:pPr marL="514350" indent="-514350">
              <a:buFont typeface="+mj-lt"/>
              <a:buAutoNum type="arabicPeriod"/>
            </a:pPr>
            <a:endParaRPr lang="en-US" dirty="0"/>
          </a:p>
          <a:p>
            <a:pPr marL="514350" indent="-514350">
              <a:buFont typeface="+mj-lt"/>
              <a:buAutoNum type="arabicPeriod"/>
            </a:pPr>
            <a:r>
              <a:rPr lang="en-US" b="1" dirty="0"/>
              <a:t>Ideate </a:t>
            </a:r>
            <a:r>
              <a:rPr lang="en-US" dirty="0"/>
              <a:t>(wireframe (GUI), Google fonts / </a:t>
            </a:r>
            <a:r>
              <a:rPr lang="en-US" dirty="0" err="1"/>
              <a:t>colours</a:t>
            </a:r>
            <a:r>
              <a:rPr lang="en-US" dirty="0"/>
              <a:t>)</a:t>
            </a:r>
          </a:p>
          <a:p>
            <a:pPr marL="514350" indent="-514350">
              <a:buFont typeface="+mj-lt"/>
              <a:buAutoNum type="arabicPeriod"/>
            </a:pPr>
            <a:r>
              <a:rPr lang="en-US" b="1" dirty="0"/>
              <a:t>Prototype: </a:t>
            </a:r>
            <a:r>
              <a:rPr lang="en-US" dirty="0"/>
              <a:t>Create the GUI, test inputs work, perform calculations, test outputs, form validation and error messages, create firebase project, connect to firebase and push data</a:t>
            </a:r>
          </a:p>
          <a:p>
            <a:pPr marL="514350" indent="-514350">
              <a:buFont typeface="+mj-lt"/>
              <a:buAutoNum type="arabicPeriod"/>
            </a:pPr>
            <a:r>
              <a:rPr lang="en-US" b="1" dirty="0"/>
              <a:t>Testing : </a:t>
            </a:r>
            <a:r>
              <a:rPr lang="en-US" dirty="0"/>
              <a:t>ongoing and should involve A vs B testing with end users</a:t>
            </a:r>
          </a:p>
          <a:p>
            <a:pPr lvl="2"/>
            <a:endParaRPr lang="en-NZ" dirty="0"/>
          </a:p>
        </p:txBody>
      </p:sp>
    </p:spTree>
    <p:extLst>
      <p:ext uri="{BB962C8B-B14F-4D97-AF65-F5344CB8AC3E}">
        <p14:creationId xmlns:p14="http://schemas.microsoft.com/office/powerpoint/2010/main" val="1893268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173</TotalTime>
  <Words>848</Words>
  <Application>Microsoft Office PowerPoint</Application>
  <PresentationFormat>Widescreen</PresentationFormat>
  <Paragraphs>77</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Tw Cen MT</vt:lpstr>
      <vt:lpstr>Tw Cen MT Condensed</vt:lpstr>
      <vt:lpstr>Wingdings 3</vt:lpstr>
      <vt:lpstr>Integral</vt:lpstr>
      <vt:lpstr>Assessment:  Kiwi kars</vt:lpstr>
      <vt:lpstr>Create Project Management Tools</vt:lpstr>
      <vt:lpstr>Step 1 : Define your relevant implications</vt:lpstr>
      <vt:lpstr>Implication - Aesthetic</vt:lpstr>
      <vt:lpstr>Implication - Functionality</vt:lpstr>
      <vt:lpstr>Implication - usability</vt:lpstr>
      <vt:lpstr>Step 1 : Define your audience</vt:lpstr>
      <vt:lpstr>Users accessing the site</vt:lpstr>
      <vt:lpstr>Define the key steps of this project</vt:lpstr>
      <vt:lpstr>PROJECT MANAGEMENT TOOL: TRELLO</vt:lpstr>
      <vt:lpstr>PROJECT MANAGEMENT TOOL: TRELLO</vt:lpstr>
      <vt:lpstr>PowerPoint Presentation</vt:lpstr>
      <vt:lpstr>Step 2:Ideate (high fidelity wireframe)</vt:lpstr>
      <vt:lpstr>Wireframe feedback</vt:lpstr>
      <vt:lpstr>Font combinations</vt:lpstr>
      <vt:lpstr>Colour palettes</vt:lpstr>
      <vt:lpstr>Feedback on fonts/colours</vt:lpstr>
      <vt:lpstr>Site set up</vt:lpstr>
      <vt:lpstr>Set up the GUI</vt:lpstr>
      <vt:lpstr>Trialing inputs</vt:lpstr>
      <vt:lpstr>PowerPoint Presentation</vt:lpstr>
      <vt:lpstr>Trialing inputs</vt:lpstr>
      <vt:lpstr>FEEBACK ON THE FUNCTIONALITY</vt:lpstr>
      <vt:lpstr>FEEBACK ON THE ASETHETHICS</vt:lpstr>
      <vt:lpstr>FEEBACK ON THE USABILILTY</vt:lpstr>
      <vt:lpstr>Trialing layouts</vt:lpstr>
      <vt:lpstr>Trialing outputs / error messages</vt:lpstr>
      <vt:lpstr>Trialing outputs / error messages</vt:lpstr>
      <vt:lpstr>Improving the functionality</vt:lpstr>
      <vt:lpstr>Trialing outputs / error messages</vt:lpstr>
      <vt:lpstr>Debugging : works on expected data</vt:lpstr>
      <vt:lpstr>Debugging : works on expected data</vt:lpstr>
      <vt:lpstr>Debugging : works on expected data</vt:lpstr>
      <vt:lpstr>Debugging : works on expected data</vt:lpstr>
      <vt:lpstr>Debugging : works on expected data</vt:lpstr>
      <vt:lpstr>Debugging : works on boundary data</vt:lpstr>
      <vt:lpstr>Debugging : works on boundary data</vt:lpstr>
      <vt:lpstr>Debugging : works on invalid data</vt:lpstr>
      <vt:lpstr>FEEDBACK ON GUI</vt:lpstr>
      <vt:lpstr>REFINEMENTS</vt:lpstr>
      <vt:lpstr>REFINEMENTS</vt:lpstr>
      <vt:lpstr>REFINEMENTS</vt:lpstr>
      <vt:lpstr>Evidence of Code Validation (html)</vt:lpstr>
      <vt:lpstr>Evidence of Code Validation (css)</vt:lpstr>
      <vt:lpstr>Evidence of Code Validation (JS)</vt:lpstr>
      <vt:lpstr>Evidence of code comments (HTML/CSS/JS)</vt:lpstr>
      <vt:lpstr>Persistent Storage (Firebase database) SETUP</vt:lpstr>
      <vt:lpstr>Persistent Storage (Firebase database)</vt:lpstr>
      <vt:lpstr>Persistent Storage (Firebase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Assessment:  Pete’s Pizzeria</dc:title>
  <dc:creator>Nicole Bennett</dc:creator>
  <cp:lastModifiedBy>Callum Cooper</cp:lastModifiedBy>
  <cp:revision>13</cp:revision>
  <dcterms:created xsi:type="dcterms:W3CDTF">2019-08-05T00:18:44Z</dcterms:created>
  <dcterms:modified xsi:type="dcterms:W3CDTF">2020-06-03T01:24:42Z</dcterms:modified>
</cp:coreProperties>
</file>