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16234-BBF4-4CAE-A166-B1EAA402B7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D3A893-A6FD-430B-96D1-124392619D78}">
      <dgm:prSet/>
      <dgm:spPr/>
      <dgm:t>
        <a:bodyPr/>
        <a:lstStyle/>
        <a:p>
          <a:r>
            <a:rPr lang="en-US"/>
            <a:t>High-end automobile components</a:t>
          </a:r>
        </a:p>
      </dgm:t>
    </dgm:pt>
    <dgm:pt modelId="{3A21B34D-A767-4D58-842C-69CFA4DFE043}" type="parTrans" cxnId="{E446BBEE-225E-4BA1-BA61-25398ADAFABC}">
      <dgm:prSet/>
      <dgm:spPr/>
      <dgm:t>
        <a:bodyPr/>
        <a:lstStyle/>
        <a:p>
          <a:endParaRPr lang="en-US"/>
        </a:p>
      </dgm:t>
    </dgm:pt>
    <dgm:pt modelId="{53B9EE31-E220-43E7-AD43-87E541DC56FC}" type="sibTrans" cxnId="{E446BBEE-225E-4BA1-BA61-25398ADAFABC}">
      <dgm:prSet/>
      <dgm:spPr/>
      <dgm:t>
        <a:bodyPr/>
        <a:lstStyle/>
        <a:p>
          <a:endParaRPr lang="en-US"/>
        </a:p>
      </dgm:t>
    </dgm:pt>
    <dgm:pt modelId="{EF38CD17-1A74-47E2-865A-9F5FE4D4F1B7}">
      <dgm:prSet/>
      <dgm:spPr/>
      <dgm:t>
        <a:bodyPr/>
        <a:lstStyle/>
        <a:p>
          <a:r>
            <a:rPr lang="en-US"/>
            <a:t>Bicycle frames</a:t>
          </a:r>
        </a:p>
      </dgm:t>
    </dgm:pt>
    <dgm:pt modelId="{BA130659-DA86-4B14-848A-0C2A5DE6E66B}" type="parTrans" cxnId="{8626DA81-7BFB-4348-BAC3-4E7E3FDFCC81}">
      <dgm:prSet/>
      <dgm:spPr/>
      <dgm:t>
        <a:bodyPr/>
        <a:lstStyle/>
        <a:p>
          <a:endParaRPr lang="en-US"/>
        </a:p>
      </dgm:t>
    </dgm:pt>
    <dgm:pt modelId="{CF81A6E0-9094-4418-8B75-A319142AD3D9}" type="sibTrans" cxnId="{8626DA81-7BFB-4348-BAC3-4E7E3FDFCC81}">
      <dgm:prSet/>
      <dgm:spPr/>
      <dgm:t>
        <a:bodyPr/>
        <a:lstStyle/>
        <a:p>
          <a:endParaRPr lang="en-US"/>
        </a:p>
      </dgm:t>
    </dgm:pt>
    <dgm:pt modelId="{295E5930-3424-470C-B4EA-45B0354C3FB4}">
      <dgm:prSet/>
      <dgm:spPr/>
      <dgm:t>
        <a:bodyPr/>
        <a:lstStyle/>
        <a:p>
          <a:r>
            <a:rPr lang="en-US"/>
            <a:t>Fishing rods</a:t>
          </a:r>
        </a:p>
      </dgm:t>
    </dgm:pt>
    <dgm:pt modelId="{6795AA19-7B2C-424D-9C93-921559E34A41}" type="parTrans" cxnId="{6D9A6247-D39F-4672-B881-D981099D8163}">
      <dgm:prSet/>
      <dgm:spPr/>
      <dgm:t>
        <a:bodyPr/>
        <a:lstStyle/>
        <a:p>
          <a:endParaRPr lang="en-US"/>
        </a:p>
      </dgm:t>
    </dgm:pt>
    <dgm:pt modelId="{4216159C-5244-4B5B-A866-938DBC444F4D}" type="sibTrans" cxnId="{6D9A6247-D39F-4672-B881-D981099D8163}">
      <dgm:prSet/>
      <dgm:spPr/>
      <dgm:t>
        <a:bodyPr/>
        <a:lstStyle/>
        <a:p>
          <a:endParaRPr lang="en-US"/>
        </a:p>
      </dgm:t>
    </dgm:pt>
    <dgm:pt modelId="{7C46B939-39DE-4744-B36B-1173F327A741}">
      <dgm:prSet/>
      <dgm:spPr/>
      <dgm:t>
        <a:bodyPr/>
        <a:lstStyle/>
        <a:p>
          <a:r>
            <a:rPr lang="en-US"/>
            <a:t>Shoe soles</a:t>
          </a:r>
        </a:p>
      </dgm:t>
    </dgm:pt>
    <dgm:pt modelId="{2D221C96-4B68-4941-BF2A-E8AFB5DF2C7F}" type="parTrans" cxnId="{44C0ACCC-BD88-4984-82CF-DF99E9BB9716}">
      <dgm:prSet/>
      <dgm:spPr/>
      <dgm:t>
        <a:bodyPr/>
        <a:lstStyle/>
        <a:p>
          <a:endParaRPr lang="en-US"/>
        </a:p>
      </dgm:t>
    </dgm:pt>
    <dgm:pt modelId="{117E890C-328A-45E7-BD7A-B0AB0B2844D2}" type="sibTrans" cxnId="{44C0ACCC-BD88-4984-82CF-DF99E9BB9716}">
      <dgm:prSet/>
      <dgm:spPr/>
      <dgm:t>
        <a:bodyPr/>
        <a:lstStyle/>
        <a:p>
          <a:endParaRPr lang="en-US"/>
        </a:p>
      </dgm:t>
    </dgm:pt>
    <dgm:pt modelId="{3193B958-7DA4-4F4B-A8AF-B31995A9993C}">
      <dgm:prSet/>
      <dgm:spPr/>
      <dgm:t>
        <a:bodyPr/>
        <a:lstStyle/>
        <a:p>
          <a:r>
            <a:rPr lang="en-US"/>
            <a:t>Baseball bats</a:t>
          </a:r>
        </a:p>
      </dgm:t>
    </dgm:pt>
    <dgm:pt modelId="{6C193337-E4B4-4001-9E6F-8F09E1E85F25}" type="parTrans" cxnId="{84E17014-DCD1-4D17-ACDD-F3C743206205}">
      <dgm:prSet/>
      <dgm:spPr/>
      <dgm:t>
        <a:bodyPr/>
        <a:lstStyle/>
        <a:p>
          <a:endParaRPr lang="en-US"/>
        </a:p>
      </dgm:t>
    </dgm:pt>
    <dgm:pt modelId="{F74DE5B7-BE81-4ABF-BF12-91C7DCF2CEC1}" type="sibTrans" cxnId="{84E17014-DCD1-4D17-ACDD-F3C743206205}">
      <dgm:prSet/>
      <dgm:spPr/>
      <dgm:t>
        <a:bodyPr/>
        <a:lstStyle/>
        <a:p>
          <a:endParaRPr lang="en-US"/>
        </a:p>
      </dgm:t>
    </dgm:pt>
    <dgm:pt modelId="{0EFABAA2-E9D8-4B7E-804E-57813914DF32}">
      <dgm:prSet/>
      <dgm:spPr/>
      <dgm:t>
        <a:bodyPr/>
        <a:lstStyle/>
        <a:p>
          <a:r>
            <a:rPr lang="en-US"/>
            <a:t>Protective cases for laptops and iPhones</a:t>
          </a:r>
        </a:p>
      </dgm:t>
    </dgm:pt>
    <dgm:pt modelId="{B34529F0-B196-4C2B-9688-47E6795358CF}" type="parTrans" cxnId="{056BC5A9-DA28-4B99-B57E-0F4F32746FF4}">
      <dgm:prSet/>
      <dgm:spPr/>
      <dgm:t>
        <a:bodyPr/>
        <a:lstStyle/>
        <a:p>
          <a:endParaRPr lang="en-US"/>
        </a:p>
      </dgm:t>
    </dgm:pt>
    <dgm:pt modelId="{D58D2171-CF92-44CA-BD21-2558ED94B7DE}" type="sibTrans" cxnId="{056BC5A9-DA28-4B99-B57E-0F4F32746FF4}">
      <dgm:prSet/>
      <dgm:spPr/>
      <dgm:t>
        <a:bodyPr/>
        <a:lstStyle/>
        <a:p>
          <a:endParaRPr lang="en-US"/>
        </a:p>
      </dgm:t>
    </dgm:pt>
    <dgm:pt modelId="{EE4F838F-A427-4263-8ECD-A777A49F0B6F}" type="pres">
      <dgm:prSet presAssocID="{CEA16234-BBF4-4CAE-A166-B1EAA402B77D}" presName="root" presStyleCnt="0">
        <dgm:presLayoutVars>
          <dgm:dir/>
          <dgm:resizeHandles val="exact"/>
        </dgm:presLayoutVars>
      </dgm:prSet>
      <dgm:spPr/>
    </dgm:pt>
    <dgm:pt modelId="{94961CD0-F5DD-492C-8E6A-F88BB0DBD9E5}" type="pres">
      <dgm:prSet presAssocID="{8ED3A893-A6FD-430B-96D1-124392619D78}" presName="compNode" presStyleCnt="0"/>
      <dgm:spPr/>
    </dgm:pt>
    <dgm:pt modelId="{7A5FCE8F-2826-4789-B9D4-C8F31B967D71}" type="pres">
      <dgm:prSet presAssocID="{8ED3A893-A6FD-430B-96D1-124392619D78}" presName="bgRect" presStyleLbl="bgShp" presStyleIdx="0" presStyleCnt="6"/>
      <dgm:spPr/>
    </dgm:pt>
    <dgm:pt modelId="{3FD854EF-4268-4E51-900A-DECC248824E3}" type="pres">
      <dgm:prSet presAssocID="{8ED3A893-A6FD-430B-96D1-124392619D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E1667E4A-5EB8-4929-AA48-3DCAA75A3BEF}" type="pres">
      <dgm:prSet presAssocID="{8ED3A893-A6FD-430B-96D1-124392619D78}" presName="spaceRect" presStyleCnt="0"/>
      <dgm:spPr/>
    </dgm:pt>
    <dgm:pt modelId="{4C9320ED-1B27-4960-8FFB-68725A5E3995}" type="pres">
      <dgm:prSet presAssocID="{8ED3A893-A6FD-430B-96D1-124392619D78}" presName="parTx" presStyleLbl="revTx" presStyleIdx="0" presStyleCnt="6">
        <dgm:presLayoutVars>
          <dgm:chMax val="0"/>
          <dgm:chPref val="0"/>
        </dgm:presLayoutVars>
      </dgm:prSet>
      <dgm:spPr/>
    </dgm:pt>
    <dgm:pt modelId="{C2FE58C6-A6AC-4A84-B97A-BC1D25B88444}" type="pres">
      <dgm:prSet presAssocID="{53B9EE31-E220-43E7-AD43-87E541DC56FC}" presName="sibTrans" presStyleCnt="0"/>
      <dgm:spPr/>
    </dgm:pt>
    <dgm:pt modelId="{59C61E7B-2418-4FD4-910D-9E47286CFF3A}" type="pres">
      <dgm:prSet presAssocID="{EF38CD17-1A74-47E2-865A-9F5FE4D4F1B7}" presName="compNode" presStyleCnt="0"/>
      <dgm:spPr/>
    </dgm:pt>
    <dgm:pt modelId="{DC15BF82-ED24-4A43-AE05-ECC75300950E}" type="pres">
      <dgm:prSet presAssocID="{EF38CD17-1A74-47E2-865A-9F5FE4D4F1B7}" presName="bgRect" presStyleLbl="bgShp" presStyleIdx="1" presStyleCnt="6"/>
      <dgm:spPr/>
    </dgm:pt>
    <dgm:pt modelId="{02C2817F-4D29-47CC-9716-98FCD9BB169F}" type="pres">
      <dgm:prSet presAssocID="{EF38CD17-1A74-47E2-865A-9F5FE4D4F1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ke"/>
        </a:ext>
      </dgm:extLst>
    </dgm:pt>
    <dgm:pt modelId="{059CC775-D532-41B3-8B7B-7012631AF962}" type="pres">
      <dgm:prSet presAssocID="{EF38CD17-1A74-47E2-865A-9F5FE4D4F1B7}" presName="spaceRect" presStyleCnt="0"/>
      <dgm:spPr/>
    </dgm:pt>
    <dgm:pt modelId="{5DCE8E94-4D26-4308-99F1-8248B13ADF38}" type="pres">
      <dgm:prSet presAssocID="{EF38CD17-1A74-47E2-865A-9F5FE4D4F1B7}" presName="parTx" presStyleLbl="revTx" presStyleIdx="1" presStyleCnt="6">
        <dgm:presLayoutVars>
          <dgm:chMax val="0"/>
          <dgm:chPref val="0"/>
        </dgm:presLayoutVars>
      </dgm:prSet>
      <dgm:spPr/>
    </dgm:pt>
    <dgm:pt modelId="{6DF2F081-6CDD-43BA-9324-280229481B3B}" type="pres">
      <dgm:prSet presAssocID="{CF81A6E0-9094-4418-8B75-A319142AD3D9}" presName="sibTrans" presStyleCnt="0"/>
      <dgm:spPr/>
    </dgm:pt>
    <dgm:pt modelId="{CC6A3851-6979-4D01-9649-70F105F24549}" type="pres">
      <dgm:prSet presAssocID="{295E5930-3424-470C-B4EA-45B0354C3FB4}" presName="compNode" presStyleCnt="0"/>
      <dgm:spPr/>
    </dgm:pt>
    <dgm:pt modelId="{37C2EA35-48CB-4DFA-B842-207FB008C240}" type="pres">
      <dgm:prSet presAssocID="{295E5930-3424-470C-B4EA-45B0354C3FB4}" presName="bgRect" presStyleLbl="bgShp" presStyleIdx="2" presStyleCnt="6"/>
      <dgm:spPr/>
    </dgm:pt>
    <dgm:pt modelId="{9DDC818B-24BB-4C34-86A0-6F907981C1CF}" type="pres">
      <dgm:prSet presAssocID="{295E5930-3424-470C-B4EA-45B0354C3FB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shing"/>
        </a:ext>
      </dgm:extLst>
    </dgm:pt>
    <dgm:pt modelId="{39883380-3E15-4366-BB04-F108F012E27D}" type="pres">
      <dgm:prSet presAssocID="{295E5930-3424-470C-B4EA-45B0354C3FB4}" presName="spaceRect" presStyleCnt="0"/>
      <dgm:spPr/>
    </dgm:pt>
    <dgm:pt modelId="{962B5901-6475-4874-9D8C-F803F4AE446F}" type="pres">
      <dgm:prSet presAssocID="{295E5930-3424-470C-B4EA-45B0354C3FB4}" presName="parTx" presStyleLbl="revTx" presStyleIdx="2" presStyleCnt="6">
        <dgm:presLayoutVars>
          <dgm:chMax val="0"/>
          <dgm:chPref val="0"/>
        </dgm:presLayoutVars>
      </dgm:prSet>
      <dgm:spPr/>
    </dgm:pt>
    <dgm:pt modelId="{C85D0035-80D8-417E-B956-8C7AAC093CB8}" type="pres">
      <dgm:prSet presAssocID="{4216159C-5244-4B5B-A866-938DBC444F4D}" presName="sibTrans" presStyleCnt="0"/>
      <dgm:spPr/>
    </dgm:pt>
    <dgm:pt modelId="{E59AA219-839A-478B-A936-B0F9C3705F81}" type="pres">
      <dgm:prSet presAssocID="{7C46B939-39DE-4744-B36B-1173F327A741}" presName="compNode" presStyleCnt="0"/>
      <dgm:spPr/>
    </dgm:pt>
    <dgm:pt modelId="{DA5338CF-8FC6-4F4C-919D-6D267D39C300}" type="pres">
      <dgm:prSet presAssocID="{7C46B939-39DE-4744-B36B-1173F327A741}" presName="bgRect" presStyleLbl="bgShp" presStyleIdx="3" presStyleCnt="6"/>
      <dgm:spPr/>
    </dgm:pt>
    <dgm:pt modelId="{C81D7D7E-A6DA-424E-925C-06CE2D52428C}" type="pres">
      <dgm:prSet presAssocID="{7C46B939-39DE-4744-B36B-1173F327A7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e"/>
        </a:ext>
      </dgm:extLst>
    </dgm:pt>
    <dgm:pt modelId="{44B47216-1150-410F-9C7D-18F374189979}" type="pres">
      <dgm:prSet presAssocID="{7C46B939-39DE-4744-B36B-1173F327A741}" presName="spaceRect" presStyleCnt="0"/>
      <dgm:spPr/>
    </dgm:pt>
    <dgm:pt modelId="{F17C4CE7-7DE7-4886-89AE-DD6A10E289A5}" type="pres">
      <dgm:prSet presAssocID="{7C46B939-39DE-4744-B36B-1173F327A741}" presName="parTx" presStyleLbl="revTx" presStyleIdx="3" presStyleCnt="6">
        <dgm:presLayoutVars>
          <dgm:chMax val="0"/>
          <dgm:chPref val="0"/>
        </dgm:presLayoutVars>
      </dgm:prSet>
      <dgm:spPr/>
    </dgm:pt>
    <dgm:pt modelId="{6C8B48AD-1344-48CB-A14E-7BC7D022B7E9}" type="pres">
      <dgm:prSet presAssocID="{117E890C-328A-45E7-BD7A-B0AB0B2844D2}" presName="sibTrans" presStyleCnt="0"/>
      <dgm:spPr/>
    </dgm:pt>
    <dgm:pt modelId="{39E88771-CF92-4BF9-84B1-4AA54536BD91}" type="pres">
      <dgm:prSet presAssocID="{3193B958-7DA4-4F4B-A8AF-B31995A9993C}" presName="compNode" presStyleCnt="0"/>
      <dgm:spPr/>
    </dgm:pt>
    <dgm:pt modelId="{7ADD540B-6043-4107-96FA-51F7C4CA675B}" type="pres">
      <dgm:prSet presAssocID="{3193B958-7DA4-4F4B-A8AF-B31995A9993C}" presName="bgRect" presStyleLbl="bgShp" presStyleIdx="4" presStyleCnt="6"/>
      <dgm:spPr/>
    </dgm:pt>
    <dgm:pt modelId="{A3E1F249-57C1-4738-9CA4-19A028D2D216}" type="pres">
      <dgm:prSet presAssocID="{3193B958-7DA4-4F4B-A8AF-B31995A999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seball bat and ball"/>
        </a:ext>
      </dgm:extLst>
    </dgm:pt>
    <dgm:pt modelId="{A6DC4766-7FBF-4240-80E1-555AC9F0A97F}" type="pres">
      <dgm:prSet presAssocID="{3193B958-7DA4-4F4B-A8AF-B31995A9993C}" presName="spaceRect" presStyleCnt="0"/>
      <dgm:spPr/>
    </dgm:pt>
    <dgm:pt modelId="{1A0D514B-DB2B-4747-B542-1B73BF85ADB0}" type="pres">
      <dgm:prSet presAssocID="{3193B958-7DA4-4F4B-A8AF-B31995A9993C}" presName="parTx" presStyleLbl="revTx" presStyleIdx="4" presStyleCnt="6">
        <dgm:presLayoutVars>
          <dgm:chMax val="0"/>
          <dgm:chPref val="0"/>
        </dgm:presLayoutVars>
      </dgm:prSet>
      <dgm:spPr/>
    </dgm:pt>
    <dgm:pt modelId="{1396F179-6593-48C3-A4C6-5B12AB23E382}" type="pres">
      <dgm:prSet presAssocID="{F74DE5B7-BE81-4ABF-BF12-91C7DCF2CEC1}" presName="sibTrans" presStyleCnt="0"/>
      <dgm:spPr/>
    </dgm:pt>
    <dgm:pt modelId="{7A6D069F-934C-42F1-9FF5-F625F097FE6A}" type="pres">
      <dgm:prSet presAssocID="{0EFABAA2-E9D8-4B7E-804E-57813914DF32}" presName="compNode" presStyleCnt="0"/>
      <dgm:spPr/>
    </dgm:pt>
    <dgm:pt modelId="{1A9A81DA-02AC-4070-A00B-FB02458C3F6C}" type="pres">
      <dgm:prSet presAssocID="{0EFABAA2-E9D8-4B7E-804E-57813914DF32}" presName="bgRect" presStyleLbl="bgShp" presStyleIdx="5" presStyleCnt="6"/>
      <dgm:spPr/>
    </dgm:pt>
    <dgm:pt modelId="{8D37BECC-4146-4A4A-9AD5-E4F7E567DAB0}" type="pres">
      <dgm:prSet presAssocID="{0EFABAA2-E9D8-4B7E-804E-57813914DF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11397EB1-2A76-47A6-8DC8-0F4792E6A59E}" type="pres">
      <dgm:prSet presAssocID="{0EFABAA2-E9D8-4B7E-804E-57813914DF32}" presName="spaceRect" presStyleCnt="0"/>
      <dgm:spPr/>
    </dgm:pt>
    <dgm:pt modelId="{94834C7F-94C3-419E-B731-51642C25AA89}" type="pres">
      <dgm:prSet presAssocID="{0EFABAA2-E9D8-4B7E-804E-57813914DF32}" presName="parTx" presStyleLbl="revTx" presStyleIdx="5" presStyleCnt="6">
        <dgm:presLayoutVars>
          <dgm:chMax val="0"/>
          <dgm:chPref val="0"/>
        </dgm:presLayoutVars>
      </dgm:prSet>
      <dgm:spPr/>
    </dgm:pt>
  </dgm:ptLst>
  <dgm:cxnLst>
    <dgm:cxn modelId="{D1CBE106-E2F0-4C05-B65F-5E4FC40BF079}" type="presOf" srcId="{8ED3A893-A6FD-430B-96D1-124392619D78}" destId="{4C9320ED-1B27-4960-8FFB-68725A5E3995}" srcOrd="0" destOrd="0" presId="urn:microsoft.com/office/officeart/2018/2/layout/IconVerticalSolidList"/>
    <dgm:cxn modelId="{26536A10-6966-4DCE-AFAB-08EA033057E8}" type="presOf" srcId="{7C46B939-39DE-4744-B36B-1173F327A741}" destId="{F17C4CE7-7DE7-4886-89AE-DD6A10E289A5}" srcOrd="0" destOrd="0" presId="urn:microsoft.com/office/officeart/2018/2/layout/IconVerticalSolidList"/>
    <dgm:cxn modelId="{CCD83F11-08C7-4EF8-9528-2F7BBB1D7548}" type="presOf" srcId="{3193B958-7DA4-4F4B-A8AF-B31995A9993C}" destId="{1A0D514B-DB2B-4747-B542-1B73BF85ADB0}" srcOrd="0" destOrd="0" presId="urn:microsoft.com/office/officeart/2018/2/layout/IconVerticalSolidList"/>
    <dgm:cxn modelId="{84E17014-DCD1-4D17-ACDD-F3C743206205}" srcId="{CEA16234-BBF4-4CAE-A166-B1EAA402B77D}" destId="{3193B958-7DA4-4F4B-A8AF-B31995A9993C}" srcOrd="4" destOrd="0" parTransId="{6C193337-E4B4-4001-9E6F-8F09E1E85F25}" sibTransId="{F74DE5B7-BE81-4ABF-BF12-91C7DCF2CEC1}"/>
    <dgm:cxn modelId="{E27EE133-8BE6-4846-82D9-ADAC3E644FA7}" type="presOf" srcId="{295E5930-3424-470C-B4EA-45B0354C3FB4}" destId="{962B5901-6475-4874-9D8C-F803F4AE446F}" srcOrd="0" destOrd="0" presId="urn:microsoft.com/office/officeart/2018/2/layout/IconVerticalSolidList"/>
    <dgm:cxn modelId="{6D9A6247-D39F-4672-B881-D981099D8163}" srcId="{CEA16234-BBF4-4CAE-A166-B1EAA402B77D}" destId="{295E5930-3424-470C-B4EA-45B0354C3FB4}" srcOrd="2" destOrd="0" parTransId="{6795AA19-7B2C-424D-9C93-921559E34A41}" sibTransId="{4216159C-5244-4B5B-A866-938DBC444F4D}"/>
    <dgm:cxn modelId="{A6CADE77-E89C-4535-94D3-C672365CFDAA}" type="presOf" srcId="{EF38CD17-1A74-47E2-865A-9F5FE4D4F1B7}" destId="{5DCE8E94-4D26-4308-99F1-8248B13ADF38}" srcOrd="0" destOrd="0" presId="urn:microsoft.com/office/officeart/2018/2/layout/IconVerticalSolidList"/>
    <dgm:cxn modelId="{8626DA81-7BFB-4348-BAC3-4E7E3FDFCC81}" srcId="{CEA16234-BBF4-4CAE-A166-B1EAA402B77D}" destId="{EF38CD17-1A74-47E2-865A-9F5FE4D4F1B7}" srcOrd="1" destOrd="0" parTransId="{BA130659-DA86-4B14-848A-0C2A5DE6E66B}" sibTransId="{CF81A6E0-9094-4418-8B75-A319142AD3D9}"/>
    <dgm:cxn modelId="{056BC5A9-DA28-4B99-B57E-0F4F32746FF4}" srcId="{CEA16234-BBF4-4CAE-A166-B1EAA402B77D}" destId="{0EFABAA2-E9D8-4B7E-804E-57813914DF32}" srcOrd="5" destOrd="0" parTransId="{B34529F0-B196-4C2B-9688-47E6795358CF}" sibTransId="{D58D2171-CF92-44CA-BD21-2558ED94B7DE}"/>
    <dgm:cxn modelId="{44C0ACCC-BD88-4984-82CF-DF99E9BB9716}" srcId="{CEA16234-BBF4-4CAE-A166-B1EAA402B77D}" destId="{7C46B939-39DE-4744-B36B-1173F327A741}" srcOrd="3" destOrd="0" parTransId="{2D221C96-4B68-4941-BF2A-E8AFB5DF2C7F}" sibTransId="{117E890C-328A-45E7-BD7A-B0AB0B2844D2}"/>
    <dgm:cxn modelId="{E446BBEE-225E-4BA1-BA61-25398ADAFABC}" srcId="{CEA16234-BBF4-4CAE-A166-B1EAA402B77D}" destId="{8ED3A893-A6FD-430B-96D1-124392619D78}" srcOrd="0" destOrd="0" parTransId="{3A21B34D-A767-4D58-842C-69CFA4DFE043}" sibTransId="{53B9EE31-E220-43E7-AD43-87E541DC56FC}"/>
    <dgm:cxn modelId="{EE191AFD-19CA-49F3-B01A-A7879EED8F40}" type="presOf" srcId="{0EFABAA2-E9D8-4B7E-804E-57813914DF32}" destId="{94834C7F-94C3-419E-B731-51642C25AA89}" srcOrd="0" destOrd="0" presId="urn:microsoft.com/office/officeart/2018/2/layout/IconVerticalSolidList"/>
    <dgm:cxn modelId="{FCEAD8FF-49C5-42D7-B0BB-69B97088F459}" type="presOf" srcId="{CEA16234-BBF4-4CAE-A166-B1EAA402B77D}" destId="{EE4F838F-A427-4263-8ECD-A777A49F0B6F}" srcOrd="0" destOrd="0" presId="urn:microsoft.com/office/officeart/2018/2/layout/IconVerticalSolidList"/>
    <dgm:cxn modelId="{768C2C52-9FA6-4BC1-853F-5EF9494956DE}" type="presParOf" srcId="{EE4F838F-A427-4263-8ECD-A777A49F0B6F}" destId="{94961CD0-F5DD-492C-8E6A-F88BB0DBD9E5}" srcOrd="0" destOrd="0" presId="urn:microsoft.com/office/officeart/2018/2/layout/IconVerticalSolidList"/>
    <dgm:cxn modelId="{208312F0-2FCD-462C-B4EA-D63026D9A9A5}" type="presParOf" srcId="{94961CD0-F5DD-492C-8E6A-F88BB0DBD9E5}" destId="{7A5FCE8F-2826-4789-B9D4-C8F31B967D71}" srcOrd="0" destOrd="0" presId="urn:microsoft.com/office/officeart/2018/2/layout/IconVerticalSolidList"/>
    <dgm:cxn modelId="{5C409683-52A6-461D-9295-E18351BF9592}" type="presParOf" srcId="{94961CD0-F5DD-492C-8E6A-F88BB0DBD9E5}" destId="{3FD854EF-4268-4E51-900A-DECC248824E3}" srcOrd="1" destOrd="0" presId="urn:microsoft.com/office/officeart/2018/2/layout/IconVerticalSolidList"/>
    <dgm:cxn modelId="{6D8BB03C-963C-4E50-9030-B93FD3A42EE1}" type="presParOf" srcId="{94961CD0-F5DD-492C-8E6A-F88BB0DBD9E5}" destId="{E1667E4A-5EB8-4929-AA48-3DCAA75A3BEF}" srcOrd="2" destOrd="0" presId="urn:microsoft.com/office/officeart/2018/2/layout/IconVerticalSolidList"/>
    <dgm:cxn modelId="{ECCF9336-AF23-44B1-9F42-A800942C5FEF}" type="presParOf" srcId="{94961CD0-F5DD-492C-8E6A-F88BB0DBD9E5}" destId="{4C9320ED-1B27-4960-8FFB-68725A5E3995}" srcOrd="3" destOrd="0" presId="urn:microsoft.com/office/officeart/2018/2/layout/IconVerticalSolidList"/>
    <dgm:cxn modelId="{FDB2162D-5CD9-469A-B677-3BCD257F3AF2}" type="presParOf" srcId="{EE4F838F-A427-4263-8ECD-A777A49F0B6F}" destId="{C2FE58C6-A6AC-4A84-B97A-BC1D25B88444}" srcOrd="1" destOrd="0" presId="urn:microsoft.com/office/officeart/2018/2/layout/IconVerticalSolidList"/>
    <dgm:cxn modelId="{295368CF-57C0-4D4C-BB75-D4DD3DED3556}" type="presParOf" srcId="{EE4F838F-A427-4263-8ECD-A777A49F0B6F}" destId="{59C61E7B-2418-4FD4-910D-9E47286CFF3A}" srcOrd="2" destOrd="0" presId="urn:microsoft.com/office/officeart/2018/2/layout/IconVerticalSolidList"/>
    <dgm:cxn modelId="{6A30DF04-BABB-45FE-9032-745CE8F441B2}" type="presParOf" srcId="{59C61E7B-2418-4FD4-910D-9E47286CFF3A}" destId="{DC15BF82-ED24-4A43-AE05-ECC75300950E}" srcOrd="0" destOrd="0" presId="urn:microsoft.com/office/officeart/2018/2/layout/IconVerticalSolidList"/>
    <dgm:cxn modelId="{81DAD792-D524-4C5A-A615-43AC8940E169}" type="presParOf" srcId="{59C61E7B-2418-4FD4-910D-9E47286CFF3A}" destId="{02C2817F-4D29-47CC-9716-98FCD9BB169F}" srcOrd="1" destOrd="0" presId="urn:microsoft.com/office/officeart/2018/2/layout/IconVerticalSolidList"/>
    <dgm:cxn modelId="{7E16647F-CBB7-48A8-AACC-4391E96FA2A4}" type="presParOf" srcId="{59C61E7B-2418-4FD4-910D-9E47286CFF3A}" destId="{059CC775-D532-41B3-8B7B-7012631AF962}" srcOrd="2" destOrd="0" presId="urn:microsoft.com/office/officeart/2018/2/layout/IconVerticalSolidList"/>
    <dgm:cxn modelId="{867EF9CC-ADCE-4FF6-93B6-B4BA2C5FAFE0}" type="presParOf" srcId="{59C61E7B-2418-4FD4-910D-9E47286CFF3A}" destId="{5DCE8E94-4D26-4308-99F1-8248B13ADF38}" srcOrd="3" destOrd="0" presId="urn:microsoft.com/office/officeart/2018/2/layout/IconVerticalSolidList"/>
    <dgm:cxn modelId="{78A8AD8B-E434-4DAD-B249-765DD8E859FC}" type="presParOf" srcId="{EE4F838F-A427-4263-8ECD-A777A49F0B6F}" destId="{6DF2F081-6CDD-43BA-9324-280229481B3B}" srcOrd="3" destOrd="0" presId="urn:microsoft.com/office/officeart/2018/2/layout/IconVerticalSolidList"/>
    <dgm:cxn modelId="{783995EC-2D70-4AE2-9370-8C73EA9B39CE}" type="presParOf" srcId="{EE4F838F-A427-4263-8ECD-A777A49F0B6F}" destId="{CC6A3851-6979-4D01-9649-70F105F24549}" srcOrd="4" destOrd="0" presId="urn:microsoft.com/office/officeart/2018/2/layout/IconVerticalSolidList"/>
    <dgm:cxn modelId="{DFA88DAF-45E9-45B9-AF14-091939051075}" type="presParOf" srcId="{CC6A3851-6979-4D01-9649-70F105F24549}" destId="{37C2EA35-48CB-4DFA-B842-207FB008C240}" srcOrd="0" destOrd="0" presId="urn:microsoft.com/office/officeart/2018/2/layout/IconVerticalSolidList"/>
    <dgm:cxn modelId="{96480C6D-2715-4E41-9417-BA0B6213F658}" type="presParOf" srcId="{CC6A3851-6979-4D01-9649-70F105F24549}" destId="{9DDC818B-24BB-4C34-86A0-6F907981C1CF}" srcOrd="1" destOrd="0" presId="urn:microsoft.com/office/officeart/2018/2/layout/IconVerticalSolidList"/>
    <dgm:cxn modelId="{4A117075-FCE5-4AF0-924F-683B19C1DE5F}" type="presParOf" srcId="{CC6A3851-6979-4D01-9649-70F105F24549}" destId="{39883380-3E15-4366-BB04-F108F012E27D}" srcOrd="2" destOrd="0" presId="urn:microsoft.com/office/officeart/2018/2/layout/IconVerticalSolidList"/>
    <dgm:cxn modelId="{5A1B6F1B-6D51-43F9-942A-00780B3F8F9B}" type="presParOf" srcId="{CC6A3851-6979-4D01-9649-70F105F24549}" destId="{962B5901-6475-4874-9D8C-F803F4AE446F}" srcOrd="3" destOrd="0" presId="urn:microsoft.com/office/officeart/2018/2/layout/IconVerticalSolidList"/>
    <dgm:cxn modelId="{6C0458E2-0BEE-403E-9578-9193AAE9D17D}" type="presParOf" srcId="{EE4F838F-A427-4263-8ECD-A777A49F0B6F}" destId="{C85D0035-80D8-417E-B956-8C7AAC093CB8}" srcOrd="5" destOrd="0" presId="urn:microsoft.com/office/officeart/2018/2/layout/IconVerticalSolidList"/>
    <dgm:cxn modelId="{37C418BF-55C2-4132-B60E-30BABEAFA869}" type="presParOf" srcId="{EE4F838F-A427-4263-8ECD-A777A49F0B6F}" destId="{E59AA219-839A-478B-A936-B0F9C3705F81}" srcOrd="6" destOrd="0" presId="urn:microsoft.com/office/officeart/2018/2/layout/IconVerticalSolidList"/>
    <dgm:cxn modelId="{0634E766-0BB7-44F0-A3D1-672EB229D50B}" type="presParOf" srcId="{E59AA219-839A-478B-A936-B0F9C3705F81}" destId="{DA5338CF-8FC6-4F4C-919D-6D267D39C300}" srcOrd="0" destOrd="0" presId="urn:microsoft.com/office/officeart/2018/2/layout/IconVerticalSolidList"/>
    <dgm:cxn modelId="{A90D5089-E66B-4D0B-87FC-5487DC6CC18A}" type="presParOf" srcId="{E59AA219-839A-478B-A936-B0F9C3705F81}" destId="{C81D7D7E-A6DA-424E-925C-06CE2D52428C}" srcOrd="1" destOrd="0" presId="urn:microsoft.com/office/officeart/2018/2/layout/IconVerticalSolidList"/>
    <dgm:cxn modelId="{1547C789-10BF-47B6-BB76-D211788BE5F1}" type="presParOf" srcId="{E59AA219-839A-478B-A936-B0F9C3705F81}" destId="{44B47216-1150-410F-9C7D-18F374189979}" srcOrd="2" destOrd="0" presId="urn:microsoft.com/office/officeart/2018/2/layout/IconVerticalSolidList"/>
    <dgm:cxn modelId="{BE5ABD32-207A-4C4F-9234-0BE43B7A8A59}" type="presParOf" srcId="{E59AA219-839A-478B-A936-B0F9C3705F81}" destId="{F17C4CE7-7DE7-4886-89AE-DD6A10E289A5}" srcOrd="3" destOrd="0" presId="urn:microsoft.com/office/officeart/2018/2/layout/IconVerticalSolidList"/>
    <dgm:cxn modelId="{53F1743D-4047-4B49-8A12-83A881F4579C}" type="presParOf" srcId="{EE4F838F-A427-4263-8ECD-A777A49F0B6F}" destId="{6C8B48AD-1344-48CB-A14E-7BC7D022B7E9}" srcOrd="7" destOrd="0" presId="urn:microsoft.com/office/officeart/2018/2/layout/IconVerticalSolidList"/>
    <dgm:cxn modelId="{01D66DA7-E485-4B04-B3C5-20D379ED013C}" type="presParOf" srcId="{EE4F838F-A427-4263-8ECD-A777A49F0B6F}" destId="{39E88771-CF92-4BF9-84B1-4AA54536BD91}" srcOrd="8" destOrd="0" presId="urn:microsoft.com/office/officeart/2018/2/layout/IconVerticalSolidList"/>
    <dgm:cxn modelId="{46C9FDF6-076C-4F77-84D1-8E011F6D8EF1}" type="presParOf" srcId="{39E88771-CF92-4BF9-84B1-4AA54536BD91}" destId="{7ADD540B-6043-4107-96FA-51F7C4CA675B}" srcOrd="0" destOrd="0" presId="urn:microsoft.com/office/officeart/2018/2/layout/IconVerticalSolidList"/>
    <dgm:cxn modelId="{96F99D02-6BDB-498A-9A40-8762AAC92DDC}" type="presParOf" srcId="{39E88771-CF92-4BF9-84B1-4AA54536BD91}" destId="{A3E1F249-57C1-4738-9CA4-19A028D2D216}" srcOrd="1" destOrd="0" presId="urn:microsoft.com/office/officeart/2018/2/layout/IconVerticalSolidList"/>
    <dgm:cxn modelId="{F782AE45-3448-4DD1-8AC8-234F218E9A54}" type="presParOf" srcId="{39E88771-CF92-4BF9-84B1-4AA54536BD91}" destId="{A6DC4766-7FBF-4240-80E1-555AC9F0A97F}" srcOrd="2" destOrd="0" presId="urn:microsoft.com/office/officeart/2018/2/layout/IconVerticalSolidList"/>
    <dgm:cxn modelId="{E99BA69D-961C-47DD-920A-DDC100EB4165}" type="presParOf" srcId="{39E88771-CF92-4BF9-84B1-4AA54536BD91}" destId="{1A0D514B-DB2B-4747-B542-1B73BF85ADB0}" srcOrd="3" destOrd="0" presId="urn:microsoft.com/office/officeart/2018/2/layout/IconVerticalSolidList"/>
    <dgm:cxn modelId="{7AAD63F7-3FE4-4578-8C05-577C4411307A}" type="presParOf" srcId="{EE4F838F-A427-4263-8ECD-A777A49F0B6F}" destId="{1396F179-6593-48C3-A4C6-5B12AB23E382}" srcOrd="9" destOrd="0" presId="urn:microsoft.com/office/officeart/2018/2/layout/IconVerticalSolidList"/>
    <dgm:cxn modelId="{A6A007DD-E70E-48AA-B958-0A572A03BD84}" type="presParOf" srcId="{EE4F838F-A427-4263-8ECD-A777A49F0B6F}" destId="{7A6D069F-934C-42F1-9FF5-F625F097FE6A}" srcOrd="10" destOrd="0" presId="urn:microsoft.com/office/officeart/2018/2/layout/IconVerticalSolidList"/>
    <dgm:cxn modelId="{9F51975C-9A0F-4DDD-9997-E53E0B2037A0}" type="presParOf" srcId="{7A6D069F-934C-42F1-9FF5-F625F097FE6A}" destId="{1A9A81DA-02AC-4070-A00B-FB02458C3F6C}" srcOrd="0" destOrd="0" presId="urn:microsoft.com/office/officeart/2018/2/layout/IconVerticalSolidList"/>
    <dgm:cxn modelId="{C826C9F7-A11D-454F-BF43-855EFDAB3541}" type="presParOf" srcId="{7A6D069F-934C-42F1-9FF5-F625F097FE6A}" destId="{8D37BECC-4146-4A4A-9AD5-E4F7E567DAB0}" srcOrd="1" destOrd="0" presId="urn:microsoft.com/office/officeart/2018/2/layout/IconVerticalSolidList"/>
    <dgm:cxn modelId="{CF9BB73B-4BDC-4397-86FC-ADCF3F921950}" type="presParOf" srcId="{7A6D069F-934C-42F1-9FF5-F625F097FE6A}" destId="{11397EB1-2A76-47A6-8DC8-0F4792E6A59E}" srcOrd="2" destOrd="0" presId="urn:microsoft.com/office/officeart/2018/2/layout/IconVerticalSolidList"/>
    <dgm:cxn modelId="{CB8A9FC4-3AFA-4601-BECB-A36D413EDA38}" type="presParOf" srcId="{7A6D069F-934C-42F1-9FF5-F625F097FE6A}" destId="{94834C7F-94C3-419E-B731-51642C25AA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FCE8F-2826-4789-B9D4-C8F31B967D71}">
      <dsp:nvSpPr>
        <dsp:cNvPr id="0" name=""/>
        <dsp:cNvSpPr/>
      </dsp:nvSpPr>
      <dsp:spPr>
        <a:xfrm>
          <a:off x="0" y="154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854EF-4268-4E51-900A-DECC248824E3}">
      <dsp:nvSpPr>
        <dsp:cNvPr id="0" name=""/>
        <dsp:cNvSpPr/>
      </dsp:nvSpPr>
      <dsp:spPr>
        <a:xfrm>
          <a:off x="198841" y="149441"/>
          <a:ext cx="361530" cy="361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9320ED-1B27-4960-8FFB-68725A5E3995}">
      <dsp:nvSpPr>
        <dsp:cNvPr id="0" name=""/>
        <dsp:cNvSpPr/>
      </dsp:nvSpPr>
      <dsp:spPr>
        <a:xfrm>
          <a:off x="759213" y="154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High-end automobile components</a:t>
          </a:r>
        </a:p>
      </dsp:txBody>
      <dsp:txXfrm>
        <a:off x="759213" y="1542"/>
        <a:ext cx="5431245" cy="657327"/>
      </dsp:txXfrm>
    </dsp:sp>
    <dsp:sp modelId="{DC15BF82-ED24-4A43-AE05-ECC75300950E}">
      <dsp:nvSpPr>
        <dsp:cNvPr id="0" name=""/>
        <dsp:cNvSpPr/>
      </dsp:nvSpPr>
      <dsp:spPr>
        <a:xfrm>
          <a:off x="0" y="82320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2817F-4D29-47CC-9716-98FCD9BB169F}">
      <dsp:nvSpPr>
        <dsp:cNvPr id="0" name=""/>
        <dsp:cNvSpPr/>
      </dsp:nvSpPr>
      <dsp:spPr>
        <a:xfrm>
          <a:off x="198841" y="971101"/>
          <a:ext cx="361530" cy="361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CE8E94-4D26-4308-99F1-8248B13ADF38}">
      <dsp:nvSpPr>
        <dsp:cNvPr id="0" name=""/>
        <dsp:cNvSpPr/>
      </dsp:nvSpPr>
      <dsp:spPr>
        <a:xfrm>
          <a:off x="759213" y="82320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Bicycle frames</a:t>
          </a:r>
        </a:p>
      </dsp:txBody>
      <dsp:txXfrm>
        <a:off x="759213" y="823202"/>
        <a:ext cx="5431245" cy="657327"/>
      </dsp:txXfrm>
    </dsp:sp>
    <dsp:sp modelId="{37C2EA35-48CB-4DFA-B842-207FB008C240}">
      <dsp:nvSpPr>
        <dsp:cNvPr id="0" name=""/>
        <dsp:cNvSpPr/>
      </dsp:nvSpPr>
      <dsp:spPr>
        <a:xfrm>
          <a:off x="0" y="164486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C818B-24BB-4C34-86A0-6F907981C1CF}">
      <dsp:nvSpPr>
        <dsp:cNvPr id="0" name=""/>
        <dsp:cNvSpPr/>
      </dsp:nvSpPr>
      <dsp:spPr>
        <a:xfrm>
          <a:off x="198841" y="1792761"/>
          <a:ext cx="361530" cy="361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2B5901-6475-4874-9D8C-F803F4AE446F}">
      <dsp:nvSpPr>
        <dsp:cNvPr id="0" name=""/>
        <dsp:cNvSpPr/>
      </dsp:nvSpPr>
      <dsp:spPr>
        <a:xfrm>
          <a:off x="759213" y="164486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Fishing rods</a:t>
          </a:r>
        </a:p>
      </dsp:txBody>
      <dsp:txXfrm>
        <a:off x="759213" y="1644862"/>
        <a:ext cx="5431245" cy="657327"/>
      </dsp:txXfrm>
    </dsp:sp>
    <dsp:sp modelId="{DA5338CF-8FC6-4F4C-919D-6D267D39C300}">
      <dsp:nvSpPr>
        <dsp:cNvPr id="0" name=""/>
        <dsp:cNvSpPr/>
      </dsp:nvSpPr>
      <dsp:spPr>
        <a:xfrm>
          <a:off x="0" y="246652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D7D7E-A6DA-424E-925C-06CE2D52428C}">
      <dsp:nvSpPr>
        <dsp:cNvPr id="0" name=""/>
        <dsp:cNvSpPr/>
      </dsp:nvSpPr>
      <dsp:spPr>
        <a:xfrm>
          <a:off x="198841" y="2614421"/>
          <a:ext cx="361530" cy="361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7C4CE7-7DE7-4886-89AE-DD6A10E289A5}">
      <dsp:nvSpPr>
        <dsp:cNvPr id="0" name=""/>
        <dsp:cNvSpPr/>
      </dsp:nvSpPr>
      <dsp:spPr>
        <a:xfrm>
          <a:off x="759213" y="246652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Shoe soles</a:t>
          </a:r>
        </a:p>
      </dsp:txBody>
      <dsp:txXfrm>
        <a:off x="759213" y="2466522"/>
        <a:ext cx="5431245" cy="657327"/>
      </dsp:txXfrm>
    </dsp:sp>
    <dsp:sp modelId="{7ADD540B-6043-4107-96FA-51F7C4CA675B}">
      <dsp:nvSpPr>
        <dsp:cNvPr id="0" name=""/>
        <dsp:cNvSpPr/>
      </dsp:nvSpPr>
      <dsp:spPr>
        <a:xfrm>
          <a:off x="0" y="328818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1F249-57C1-4738-9CA4-19A028D2D216}">
      <dsp:nvSpPr>
        <dsp:cNvPr id="0" name=""/>
        <dsp:cNvSpPr/>
      </dsp:nvSpPr>
      <dsp:spPr>
        <a:xfrm>
          <a:off x="198841" y="3436081"/>
          <a:ext cx="361530" cy="3615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0D514B-DB2B-4747-B542-1B73BF85ADB0}">
      <dsp:nvSpPr>
        <dsp:cNvPr id="0" name=""/>
        <dsp:cNvSpPr/>
      </dsp:nvSpPr>
      <dsp:spPr>
        <a:xfrm>
          <a:off x="759213" y="328818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Baseball bats</a:t>
          </a:r>
        </a:p>
      </dsp:txBody>
      <dsp:txXfrm>
        <a:off x="759213" y="3288182"/>
        <a:ext cx="5431245" cy="657327"/>
      </dsp:txXfrm>
    </dsp:sp>
    <dsp:sp modelId="{1A9A81DA-02AC-4070-A00B-FB02458C3F6C}">
      <dsp:nvSpPr>
        <dsp:cNvPr id="0" name=""/>
        <dsp:cNvSpPr/>
      </dsp:nvSpPr>
      <dsp:spPr>
        <a:xfrm>
          <a:off x="0" y="4109842"/>
          <a:ext cx="6190459" cy="657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7BECC-4146-4A4A-9AD5-E4F7E567DAB0}">
      <dsp:nvSpPr>
        <dsp:cNvPr id="0" name=""/>
        <dsp:cNvSpPr/>
      </dsp:nvSpPr>
      <dsp:spPr>
        <a:xfrm>
          <a:off x="198841" y="4257741"/>
          <a:ext cx="361530" cy="3615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834C7F-94C3-419E-B731-51642C25AA89}">
      <dsp:nvSpPr>
        <dsp:cNvPr id="0" name=""/>
        <dsp:cNvSpPr/>
      </dsp:nvSpPr>
      <dsp:spPr>
        <a:xfrm>
          <a:off x="759213" y="4109842"/>
          <a:ext cx="5431245" cy="65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7" tIns="69567" rIns="69567" bIns="69567" numCol="1" spcCol="1270" anchor="ctr" anchorCtr="0">
          <a:noAutofit/>
        </a:bodyPr>
        <a:lstStyle/>
        <a:p>
          <a:pPr marL="0" lvl="0" indent="0" algn="l" defTabSz="844550">
            <a:lnSpc>
              <a:spcPct val="90000"/>
            </a:lnSpc>
            <a:spcBef>
              <a:spcPct val="0"/>
            </a:spcBef>
            <a:spcAft>
              <a:spcPct val="35000"/>
            </a:spcAft>
            <a:buNone/>
          </a:pPr>
          <a:r>
            <a:rPr lang="en-US" sz="1900" kern="1200"/>
            <a:t>Protective cases for laptops and iPhones</a:t>
          </a:r>
        </a:p>
      </dsp:txBody>
      <dsp:txXfrm>
        <a:off x="759213" y="4109842"/>
        <a:ext cx="5431245" cy="6573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17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8569E3-A05A-442F-A548-0A5F948606FF}" type="datetimeFigureOut">
              <a:rPr lang="de-DE" smtClean="0"/>
              <a:t>24.02.2020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395995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267895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11825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57664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805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2139667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1819307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79204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368374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69E3-A05A-442F-A548-0A5F948606FF}" type="datetimeFigureOut">
              <a:rPr lang="de-DE" smtClean="0"/>
              <a:t>24.02.2020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70957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8569E3-A05A-442F-A548-0A5F948606FF}" type="datetimeFigureOut">
              <a:rPr lang="de-DE" smtClean="0"/>
              <a:t>24.02.2020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341921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569E3-A05A-442F-A548-0A5F948606FF}" type="datetimeFigureOut">
              <a:rPr lang="de-DE" smtClean="0"/>
              <a:t>24.02.2020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257362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569E3-A05A-442F-A548-0A5F948606FF}" type="datetimeFigureOut">
              <a:rPr lang="de-DE" smtClean="0"/>
              <a:t>24.02.2020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82094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569E3-A05A-442F-A548-0A5F948606FF}" type="datetimeFigureOut">
              <a:rPr lang="de-DE" smtClean="0"/>
              <a:t>24.02.2020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293342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569E3-A05A-442F-A548-0A5F948606FF}" type="datetimeFigureOut">
              <a:rPr lang="de-DE" smtClean="0"/>
              <a:t>24.02.2020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104996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569E3-A05A-442F-A548-0A5F948606FF}" type="datetimeFigureOut">
              <a:rPr lang="de-DE" smtClean="0"/>
              <a:t>24.02.2020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CD8F29-8813-48F1-BFE1-295D41E1C8C3}" type="slidenum">
              <a:rPr lang="de-DE" smtClean="0"/>
              <a:t>‹#›</a:t>
            </a:fld>
            <a:endParaRPr lang="de-DE"/>
          </a:p>
        </p:txBody>
      </p:sp>
    </p:spTree>
    <p:extLst>
      <p:ext uri="{BB962C8B-B14F-4D97-AF65-F5344CB8AC3E}">
        <p14:creationId xmlns:p14="http://schemas.microsoft.com/office/powerpoint/2010/main" val="211567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8569E3-A05A-442F-A548-0A5F948606FF}" type="datetimeFigureOut">
              <a:rPr lang="de-DE" smtClean="0"/>
              <a:t>24.02.2020</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1CD8F29-8813-48F1-BFE1-295D41E1C8C3}" type="slidenum">
              <a:rPr lang="de-DE" smtClean="0"/>
              <a:t>‹#›</a:t>
            </a:fld>
            <a:endParaRPr lang="de-DE"/>
          </a:p>
        </p:txBody>
      </p:sp>
    </p:spTree>
    <p:extLst>
      <p:ext uri="{BB962C8B-B14F-4D97-AF65-F5344CB8AC3E}">
        <p14:creationId xmlns:p14="http://schemas.microsoft.com/office/powerpoint/2010/main" val="39903134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34450959_PROS_AND_CONS_OF_CARBON_FIBER" TargetMode="External"/><Relationship Id="rId2" Type="http://schemas.openxmlformats.org/officeDocument/2006/relationships/hyperlink" Target="https://www.lorecentral.org/2019/02/carbon-fiber-advantages-and-disadvantages-for-application-in-the-car.html#Advantages_and_disadvantages" TargetMode="External"/><Relationship Id="rId1" Type="http://schemas.openxmlformats.org/officeDocument/2006/relationships/slideLayout" Target="../slideLayouts/slideLayout2.xml"/><Relationship Id="rId5" Type="http://schemas.openxmlformats.org/officeDocument/2006/relationships/hyperlink" Target="https://zoltek.com/carbon-fiber/the-benefits-of-carbon-fiber/" TargetMode="External"/><Relationship Id="rId4" Type="http://schemas.openxmlformats.org/officeDocument/2006/relationships/hyperlink" Target="https://www.thoughtco.com/what-is-carbon-fiber-8203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57124-F05F-4BFA-80B0-ECA6A38152D5}"/>
              </a:ext>
            </a:extLst>
          </p:cNvPr>
          <p:cNvSpPr>
            <a:spLocks noGrp="1"/>
          </p:cNvSpPr>
          <p:nvPr>
            <p:ph type="ctrTitle"/>
          </p:nvPr>
        </p:nvSpPr>
        <p:spPr>
          <a:xfrm>
            <a:off x="1005840" y="2186302"/>
            <a:ext cx="8737600" cy="2716107"/>
          </a:xfrm>
        </p:spPr>
        <p:txBody>
          <a:bodyPr anchor="b">
            <a:normAutofit/>
          </a:bodyPr>
          <a:lstStyle/>
          <a:p>
            <a:r>
              <a:rPr lang="en-GB" sz="5400">
                <a:solidFill>
                  <a:schemeClr val="tx2"/>
                </a:solidFill>
              </a:rPr>
              <a:t>Carbon Fibre</a:t>
            </a:r>
            <a:endParaRPr lang="de-DE" sz="5400">
              <a:solidFill>
                <a:schemeClr val="tx2"/>
              </a:solidFill>
            </a:endParaRPr>
          </a:p>
        </p:txBody>
      </p:sp>
      <p:sp>
        <p:nvSpPr>
          <p:cNvPr id="3" name="Subtitle 2">
            <a:extLst>
              <a:ext uri="{FF2B5EF4-FFF2-40B4-BE49-F238E27FC236}">
                <a16:creationId xmlns:a16="http://schemas.microsoft.com/office/drawing/2014/main" id="{115D0B93-9D89-415B-A373-FAC4EF0E5AE6}"/>
              </a:ext>
            </a:extLst>
          </p:cNvPr>
          <p:cNvSpPr>
            <a:spLocks noGrp="1"/>
          </p:cNvSpPr>
          <p:nvPr>
            <p:ph type="subTitle" idx="1"/>
          </p:nvPr>
        </p:nvSpPr>
        <p:spPr>
          <a:xfrm>
            <a:off x="1004915" y="4902409"/>
            <a:ext cx="6673254" cy="914401"/>
          </a:xfrm>
        </p:spPr>
        <p:txBody>
          <a:bodyPr>
            <a:normAutofit/>
          </a:bodyPr>
          <a:lstStyle/>
          <a:p>
            <a:r>
              <a:rPr lang="en-GB">
                <a:solidFill>
                  <a:schemeClr val="tx1"/>
                </a:solidFill>
              </a:rPr>
              <a:t>Callum Copping</a:t>
            </a:r>
            <a:endParaRPr lang="de-DE">
              <a:solidFill>
                <a:schemeClr val="tx1"/>
              </a:solidFill>
            </a:endParaRPr>
          </a:p>
          <a:p>
            <a:endParaRPr lang="de-DE">
              <a:solidFill>
                <a:schemeClr val="tx1"/>
              </a:solidFill>
            </a:endParaRPr>
          </a:p>
        </p:txBody>
      </p:sp>
    </p:spTree>
    <p:extLst>
      <p:ext uri="{BB962C8B-B14F-4D97-AF65-F5344CB8AC3E}">
        <p14:creationId xmlns:p14="http://schemas.microsoft.com/office/powerpoint/2010/main" val="28942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B7645-3DDC-40C2-91C4-9A9E5C7D0E93}"/>
              </a:ext>
            </a:extLst>
          </p:cNvPr>
          <p:cNvSpPr>
            <a:spLocks noGrp="1"/>
          </p:cNvSpPr>
          <p:nvPr>
            <p:ph type="title"/>
          </p:nvPr>
        </p:nvSpPr>
        <p:spPr>
          <a:xfrm>
            <a:off x="1834919" y="685800"/>
            <a:ext cx="3705269" cy="5308599"/>
          </a:xfrm>
        </p:spPr>
        <p:txBody>
          <a:bodyPr>
            <a:normAutofit/>
          </a:bodyPr>
          <a:lstStyle/>
          <a:p>
            <a:r>
              <a:rPr lang="en-GB" sz="3200">
                <a:solidFill>
                  <a:srgbClr val="FFFFFF"/>
                </a:solidFill>
              </a:rPr>
              <a:t>What is carbon fibre</a:t>
            </a:r>
            <a:endParaRPr lang="de-DE" sz="3200">
              <a:solidFill>
                <a:srgbClr val="FFFFFF"/>
              </a:solidFill>
            </a:endParaRPr>
          </a:p>
        </p:txBody>
      </p:sp>
      <p:sp>
        <p:nvSpPr>
          <p:cNvPr id="3" name="Content Placeholder 2">
            <a:extLst>
              <a:ext uri="{FF2B5EF4-FFF2-40B4-BE49-F238E27FC236}">
                <a16:creationId xmlns:a16="http://schemas.microsoft.com/office/drawing/2014/main" id="{347B2678-9986-4E83-892B-1166666B3BAE}"/>
              </a:ext>
            </a:extLst>
          </p:cNvPr>
          <p:cNvSpPr>
            <a:spLocks noGrp="1"/>
          </p:cNvSpPr>
          <p:nvPr>
            <p:ph idx="1"/>
          </p:nvPr>
        </p:nvSpPr>
        <p:spPr>
          <a:xfrm>
            <a:off x="6516553" y="685800"/>
            <a:ext cx="4754563" cy="5410200"/>
          </a:xfrm>
        </p:spPr>
        <p:txBody>
          <a:bodyPr>
            <a:normAutofit/>
          </a:bodyPr>
          <a:lstStyle/>
          <a:p>
            <a:pPr lvl="0"/>
            <a:r>
              <a:rPr lang="en-US" sz="1800">
                <a:solidFill>
                  <a:srgbClr val="FFFFFF"/>
                </a:solidFill>
              </a:rPr>
              <a:t>Carbon fiber is, fiber made of carbon. But, these fibers are only a base. What is commonly referred to as carbon fiber is a material consisting of very thin filaments of carbon atoms. When bound together with plastic polymer resin by heat, pressure or in a vacuum a composite material is formed that is both strong and lightweight.</a:t>
            </a:r>
          </a:p>
          <a:p>
            <a:pPr lvl="0"/>
            <a:r>
              <a:rPr lang="en-US" sz="1800">
                <a:solidFill>
                  <a:srgbClr val="FFFFFF"/>
                </a:solidFill>
              </a:rPr>
              <a:t>the strength of carbon fiber is in the weave. The more complex the weave, the more durable the composite will be.</a:t>
            </a:r>
          </a:p>
          <a:p>
            <a:endParaRPr lang="de-DE" sz="1800">
              <a:solidFill>
                <a:srgbClr val="FFFFFF"/>
              </a:solidFill>
            </a:endParaRPr>
          </a:p>
        </p:txBody>
      </p:sp>
    </p:spTree>
    <p:extLst>
      <p:ext uri="{BB962C8B-B14F-4D97-AF65-F5344CB8AC3E}">
        <p14:creationId xmlns:p14="http://schemas.microsoft.com/office/powerpoint/2010/main" val="26049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67F6EA6-6736-40D2-9973-838E36CDA18F}"/>
              </a:ext>
            </a:extLst>
          </p:cNvPr>
          <p:cNvSpPr>
            <a:spLocks noGrp="1"/>
          </p:cNvSpPr>
          <p:nvPr>
            <p:ph type="title"/>
          </p:nvPr>
        </p:nvSpPr>
        <p:spPr>
          <a:xfrm>
            <a:off x="8588661" y="941424"/>
            <a:ext cx="3043896" cy="3248611"/>
          </a:xfrm>
        </p:spPr>
        <p:txBody>
          <a:bodyPr>
            <a:normAutofit/>
          </a:bodyPr>
          <a:lstStyle/>
          <a:p>
            <a:r>
              <a:rPr lang="en-GB">
                <a:solidFill>
                  <a:srgbClr val="FFFFFF"/>
                </a:solidFill>
              </a:rPr>
              <a:t>Common uses of carbon fibre</a:t>
            </a:r>
            <a:endParaRPr lang="de-DE">
              <a:solidFill>
                <a:srgbClr val="FFFFFF"/>
              </a:solidFill>
            </a:endParaRPr>
          </a:p>
        </p:txBody>
      </p:sp>
      <p:graphicFrame>
        <p:nvGraphicFramePr>
          <p:cNvPr id="5" name="Content Placeholder 2">
            <a:extLst>
              <a:ext uri="{FF2B5EF4-FFF2-40B4-BE49-F238E27FC236}">
                <a16:creationId xmlns:a16="http://schemas.microsoft.com/office/drawing/2014/main" id="{19807DBD-B6E2-4FB5-9F03-9837C852E8F3}"/>
              </a:ext>
            </a:extLst>
          </p:cNvPr>
          <p:cNvGraphicFramePr>
            <a:graphicFrameLocks noGrp="1"/>
          </p:cNvGraphicFramePr>
          <p:nvPr>
            <p:ph idx="1"/>
            <p:extLst>
              <p:ext uri="{D42A27DB-BD31-4B8C-83A1-F6EECF244321}">
                <p14:modId xmlns:p14="http://schemas.microsoft.com/office/powerpoint/2010/main" val="4257189317"/>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75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39D2A-ADCE-469B-916A-1BF3D50CF857}"/>
              </a:ext>
            </a:extLst>
          </p:cNvPr>
          <p:cNvSpPr>
            <a:spLocks noGrp="1"/>
          </p:cNvSpPr>
          <p:nvPr>
            <p:ph type="title"/>
          </p:nvPr>
        </p:nvSpPr>
        <p:spPr>
          <a:xfrm>
            <a:off x="684212" y="685799"/>
            <a:ext cx="3747111" cy="4892040"/>
          </a:xfrm>
        </p:spPr>
        <p:txBody>
          <a:bodyPr>
            <a:normAutofit/>
          </a:bodyPr>
          <a:lstStyle/>
          <a:p>
            <a:pPr algn="r"/>
            <a:r>
              <a:rPr lang="en-GB" dirty="0"/>
              <a:t>Advantages of carbon fibre</a:t>
            </a:r>
            <a:endParaRPr lang="de-DE"/>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0D6330-3176-4D16-9827-9D7D6A2EB167}"/>
              </a:ext>
            </a:extLst>
          </p:cNvPr>
          <p:cNvSpPr>
            <a:spLocks noGrp="1"/>
          </p:cNvSpPr>
          <p:nvPr>
            <p:ph idx="1"/>
          </p:nvPr>
        </p:nvSpPr>
        <p:spPr>
          <a:xfrm>
            <a:off x="4979962" y="685799"/>
            <a:ext cx="6288260" cy="4892040"/>
          </a:xfrm>
        </p:spPr>
        <p:txBody>
          <a:bodyPr>
            <a:normAutofit/>
          </a:bodyPr>
          <a:lstStyle/>
          <a:p>
            <a:r>
              <a:rPr lang="en-IN">
                <a:solidFill>
                  <a:schemeClr val="tx1"/>
                </a:solidFill>
              </a:rPr>
              <a:t>“Carbon fibre is stronger than steel but lighter than aluminium. Carbon fibre is roughly five times stronger than steel and two times stiffer.” - Rajyaguru, Mansi (2019)</a:t>
            </a:r>
            <a:endParaRPr lang="en-US">
              <a:solidFill>
                <a:schemeClr val="tx1"/>
              </a:solidFill>
            </a:endParaRPr>
          </a:p>
          <a:p>
            <a:r>
              <a:rPr lang="en-IN">
                <a:solidFill>
                  <a:schemeClr val="tx1"/>
                </a:solidFill>
              </a:rPr>
              <a:t>“Cars like the McLaren MP4-12c, being able to accelerate from 0-62Mph in just 3.3 seconds and having a top speed of 205Mph, would not have been able to be made if it weren’t for its fully Carbon fibre composite chassis that lies underneath.” - Rajyaguru, Mansi (2019)</a:t>
            </a:r>
            <a:endParaRPr lang="en-US">
              <a:solidFill>
                <a:schemeClr val="tx1"/>
              </a:solidFill>
            </a:endParaRPr>
          </a:p>
          <a:p>
            <a:r>
              <a:rPr lang="en-IN">
                <a:solidFill>
                  <a:schemeClr val="tx1"/>
                </a:solidFill>
              </a:rPr>
              <a:t>Carbon fibre has a low coefficient of thermal expansion therefore less likely to change shape when exposed to heat in comparison to other materials.</a:t>
            </a:r>
            <a:endParaRPr lang="en-US">
              <a:solidFill>
                <a:schemeClr val="tx1"/>
              </a:solidFill>
            </a:endParaRPr>
          </a:p>
        </p:txBody>
      </p:sp>
    </p:spTree>
    <p:extLst>
      <p:ext uri="{BB962C8B-B14F-4D97-AF65-F5344CB8AC3E}">
        <p14:creationId xmlns:p14="http://schemas.microsoft.com/office/powerpoint/2010/main" val="252826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83093-DE1D-42EB-9A4D-6B4B837D4A80}"/>
              </a:ext>
            </a:extLst>
          </p:cNvPr>
          <p:cNvSpPr>
            <a:spLocks noGrp="1"/>
          </p:cNvSpPr>
          <p:nvPr>
            <p:ph type="title"/>
          </p:nvPr>
        </p:nvSpPr>
        <p:spPr>
          <a:xfrm>
            <a:off x="684212" y="685799"/>
            <a:ext cx="3747111" cy="4892040"/>
          </a:xfrm>
        </p:spPr>
        <p:txBody>
          <a:bodyPr>
            <a:normAutofit/>
          </a:bodyPr>
          <a:lstStyle/>
          <a:p>
            <a:pPr algn="r"/>
            <a:r>
              <a:rPr lang="en-GB" sz="3300"/>
              <a:t>Disadvantages of carbon fibre</a:t>
            </a:r>
            <a:endParaRPr lang="de-DE" sz="330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0E9EE7-DE84-49D0-8939-AEC083291CBA}"/>
              </a:ext>
            </a:extLst>
          </p:cNvPr>
          <p:cNvSpPr>
            <a:spLocks noGrp="1"/>
          </p:cNvSpPr>
          <p:nvPr>
            <p:ph idx="1"/>
          </p:nvPr>
        </p:nvSpPr>
        <p:spPr>
          <a:xfrm>
            <a:off x="4979962" y="685799"/>
            <a:ext cx="6288260" cy="4892040"/>
          </a:xfrm>
        </p:spPr>
        <p:txBody>
          <a:bodyPr>
            <a:normAutofit/>
          </a:bodyPr>
          <a:lstStyle/>
          <a:p>
            <a:r>
              <a:rPr lang="en-IN">
                <a:solidFill>
                  <a:schemeClr val="tx1"/>
                </a:solidFill>
              </a:rPr>
              <a:t>“The great disadvantage is that carbon fibre is actually very brittle. This means that though it is durable when it breaks it often breaks devastatingly.”</a:t>
            </a:r>
            <a:endParaRPr lang="en-US">
              <a:solidFill>
                <a:schemeClr val="tx1"/>
              </a:solidFill>
            </a:endParaRPr>
          </a:p>
          <a:p>
            <a:r>
              <a:rPr lang="en-IN">
                <a:solidFill>
                  <a:schemeClr val="tx1"/>
                </a:solidFill>
              </a:rPr>
              <a:t>“you need a mould if you want to make a decent product, making a mold is not always easy and you often need the help of some specialist.”</a:t>
            </a:r>
            <a:endParaRPr lang="en-US">
              <a:solidFill>
                <a:schemeClr val="tx1"/>
              </a:solidFill>
            </a:endParaRPr>
          </a:p>
          <a:p>
            <a:r>
              <a:rPr lang="en-IN">
                <a:solidFill>
                  <a:schemeClr val="tx1"/>
                </a:solidFill>
              </a:rPr>
              <a:t>Carbon fibre is also very expensive and difficult to recycle.</a:t>
            </a:r>
            <a:endParaRPr lang="en-US">
              <a:solidFill>
                <a:schemeClr val="tx1"/>
              </a:solidFill>
            </a:endParaRPr>
          </a:p>
        </p:txBody>
      </p:sp>
    </p:spTree>
    <p:extLst>
      <p:ext uri="{BB962C8B-B14F-4D97-AF65-F5344CB8AC3E}">
        <p14:creationId xmlns:p14="http://schemas.microsoft.com/office/powerpoint/2010/main" val="148914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0"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DA687AF-836D-4E2E-B549-45018F5D49E3}"/>
              </a:ext>
            </a:extLst>
          </p:cNvPr>
          <p:cNvSpPr>
            <a:spLocks noGrp="1"/>
          </p:cNvSpPr>
          <p:nvPr>
            <p:ph type="title"/>
          </p:nvPr>
        </p:nvSpPr>
        <p:spPr>
          <a:xfrm>
            <a:off x="7572083" y="941424"/>
            <a:ext cx="4060474" cy="3248611"/>
          </a:xfrm>
        </p:spPr>
        <p:txBody>
          <a:bodyPr anchor="b">
            <a:normAutofit/>
          </a:bodyPr>
          <a:lstStyle/>
          <a:p>
            <a:r>
              <a:rPr lang="en-GB" dirty="0">
                <a:solidFill>
                  <a:srgbClr val="FFFFFF"/>
                </a:solidFill>
              </a:rPr>
              <a:t>Future of carbon fibre</a:t>
            </a:r>
            <a:endParaRPr lang="de-DE" dirty="0">
              <a:solidFill>
                <a:srgbClr val="FFFFFF"/>
              </a:solidFill>
            </a:endParaRPr>
          </a:p>
        </p:txBody>
      </p:sp>
      <p:sp>
        <p:nvSpPr>
          <p:cNvPr id="3" name="Content Placeholder 2">
            <a:extLst>
              <a:ext uri="{FF2B5EF4-FFF2-40B4-BE49-F238E27FC236}">
                <a16:creationId xmlns:a16="http://schemas.microsoft.com/office/drawing/2014/main" id="{70F9613E-DE22-43D1-AC2A-3C9279C658B0}"/>
              </a:ext>
            </a:extLst>
          </p:cNvPr>
          <p:cNvSpPr>
            <a:spLocks noGrp="1"/>
          </p:cNvSpPr>
          <p:nvPr>
            <p:ph idx="1"/>
          </p:nvPr>
        </p:nvSpPr>
        <p:spPr>
          <a:xfrm>
            <a:off x="684212" y="941424"/>
            <a:ext cx="6261337" cy="4758985"/>
          </a:xfrm>
        </p:spPr>
        <p:txBody>
          <a:bodyPr anchor="ctr">
            <a:normAutofit/>
          </a:bodyPr>
          <a:lstStyle/>
          <a:p>
            <a:pPr lvl="0"/>
            <a:r>
              <a:rPr lang="en-GB" dirty="0">
                <a:solidFill>
                  <a:schemeClr val="tx1"/>
                </a:solidFill>
              </a:rPr>
              <a:t>Carbon fibre is used in many different markets, I shall focus on automobiles</a:t>
            </a:r>
          </a:p>
          <a:p>
            <a:pPr lvl="0"/>
            <a:r>
              <a:rPr lang="en-GB" dirty="0">
                <a:solidFill>
                  <a:schemeClr val="tx1"/>
                </a:solidFill>
              </a:rPr>
              <a:t>carbon fibre allows vehicles to be lighter and therefore requiring less force to travel at speed, so therefore lowering emissions. It also allows cars to get faster and faster which is important for the racing scene.</a:t>
            </a:r>
          </a:p>
          <a:p>
            <a:pPr lvl="0"/>
            <a:r>
              <a:rPr lang="en-GB" dirty="0">
                <a:solidFill>
                  <a:schemeClr val="tx1"/>
                </a:solidFill>
              </a:rPr>
              <a:t>However carbon fibre is limited by production, due to its high prices and difficulty, the technology must improve before it is used more widely.</a:t>
            </a:r>
          </a:p>
        </p:txBody>
      </p:sp>
    </p:spTree>
    <p:extLst>
      <p:ext uri="{BB962C8B-B14F-4D97-AF65-F5344CB8AC3E}">
        <p14:creationId xmlns:p14="http://schemas.microsoft.com/office/powerpoint/2010/main" val="428349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7"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8"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423522-E8F1-409A-ADCD-D38E9F8C177B}"/>
              </a:ext>
            </a:extLst>
          </p:cNvPr>
          <p:cNvSpPr>
            <a:spLocks noGrp="1"/>
          </p:cNvSpPr>
          <p:nvPr>
            <p:ph type="title"/>
          </p:nvPr>
        </p:nvSpPr>
        <p:spPr>
          <a:xfrm>
            <a:off x="684212" y="4487332"/>
            <a:ext cx="8534400" cy="1507067"/>
          </a:xfrm>
        </p:spPr>
        <p:txBody>
          <a:bodyPr>
            <a:normAutofit/>
          </a:bodyPr>
          <a:lstStyle/>
          <a:p>
            <a:r>
              <a:rPr lang="de-DE" sz="4000">
                <a:solidFill>
                  <a:schemeClr val="tx2"/>
                </a:solidFill>
              </a:rPr>
              <a:t>References</a:t>
            </a:r>
          </a:p>
        </p:txBody>
      </p:sp>
      <p:sp>
        <p:nvSpPr>
          <p:cNvPr id="3" name="Content Placeholder 2">
            <a:extLst>
              <a:ext uri="{FF2B5EF4-FFF2-40B4-BE49-F238E27FC236}">
                <a16:creationId xmlns:a16="http://schemas.microsoft.com/office/drawing/2014/main" id="{0A71C8D6-89B6-4485-A9FE-19A2F870CADF}"/>
              </a:ext>
            </a:extLst>
          </p:cNvPr>
          <p:cNvSpPr>
            <a:spLocks noGrp="1"/>
          </p:cNvSpPr>
          <p:nvPr>
            <p:ph idx="1"/>
          </p:nvPr>
        </p:nvSpPr>
        <p:spPr>
          <a:xfrm>
            <a:off x="684212" y="685800"/>
            <a:ext cx="8534400" cy="3615267"/>
          </a:xfrm>
        </p:spPr>
        <p:txBody>
          <a:bodyPr>
            <a:normAutofit/>
          </a:bodyPr>
          <a:lstStyle/>
          <a:p>
            <a:pPr lvl="0">
              <a:lnSpc>
                <a:spcPct val="90000"/>
              </a:lnSpc>
              <a:spcBef>
                <a:spcPts val="400"/>
              </a:spcBef>
            </a:pPr>
            <a:r>
              <a:rPr lang="de-DE" sz="1400">
                <a:solidFill>
                  <a:schemeClr val="tx1"/>
                </a:solidFill>
              </a:rPr>
              <a:t>LORECENTRAL. (2020). </a:t>
            </a:r>
            <a:r>
              <a:rPr lang="de-DE" sz="1400" i="1">
                <a:solidFill>
                  <a:schemeClr val="tx1"/>
                </a:solidFill>
              </a:rPr>
              <a:t>Carbon fiber advantages and disadvantages for application in the car ~ LORECENTRAL</a:t>
            </a:r>
            <a:r>
              <a:rPr lang="de-DE" sz="1400">
                <a:solidFill>
                  <a:schemeClr val="tx1"/>
                </a:solidFill>
              </a:rPr>
              <a:t>. [online] Available at: </a:t>
            </a:r>
            <a:r>
              <a:rPr lang="de-DE" sz="1400">
                <a:solidFill>
                  <a:schemeClr val="tx1"/>
                </a:solidFill>
                <a:hlinkClick r:id="rId2"/>
              </a:rPr>
              <a:t>https://www.lorecentral.org/2019/02/carbon-fiber-advantages-and-disadvantages-for-application-in-the-car.html#Advantages_and_disadvantages</a:t>
            </a:r>
            <a:r>
              <a:rPr lang="de-DE" sz="1400">
                <a:solidFill>
                  <a:schemeClr val="tx1"/>
                </a:solidFill>
              </a:rPr>
              <a:t> [Accessed 24 Feb. 2020].</a:t>
            </a:r>
          </a:p>
          <a:p>
            <a:pPr lvl="0">
              <a:lnSpc>
                <a:spcPct val="90000"/>
              </a:lnSpc>
              <a:spcBef>
                <a:spcPts val="400"/>
              </a:spcBef>
            </a:pPr>
            <a:r>
              <a:rPr lang="de-DE" sz="1400">
                <a:solidFill>
                  <a:schemeClr val="tx1"/>
                </a:solidFill>
              </a:rPr>
              <a:t>Rajyaguru, M. (2019). PROS AND CONS OF CARBON FIBER. [online] Available at: </a:t>
            </a:r>
            <a:r>
              <a:rPr lang="de-DE" sz="1400">
                <a:solidFill>
                  <a:schemeClr val="tx1"/>
                </a:solidFill>
                <a:hlinkClick r:id="rId3"/>
              </a:rPr>
              <a:t>https://www.researchgate.net/publication/334450959_PROS_AND_CONS_OF_CARBON_FIBER </a:t>
            </a:r>
            <a:r>
              <a:rPr lang="de-DE" sz="1400">
                <a:solidFill>
                  <a:schemeClr val="tx1"/>
                </a:solidFill>
              </a:rPr>
              <a:t>[Accessed 24 Feb. 2020].</a:t>
            </a:r>
          </a:p>
          <a:p>
            <a:pPr lvl="0">
              <a:lnSpc>
                <a:spcPct val="90000"/>
              </a:lnSpc>
              <a:spcBef>
                <a:spcPts val="400"/>
              </a:spcBef>
            </a:pPr>
            <a:r>
              <a:rPr lang="de-DE" sz="1400">
                <a:solidFill>
                  <a:schemeClr val="tx1"/>
                </a:solidFill>
              </a:rPr>
              <a:t>ThoughtCo. (2020). </a:t>
            </a:r>
            <a:r>
              <a:rPr lang="de-DE" sz="1400" i="1">
                <a:solidFill>
                  <a:schemeClr val="tx1"/>
                </a:solidFill>
              </a:rPr>
              <a:t>A Beginner's Guide to the Lightweight Composite Material Carbon Fiber</a:t>
            </a:r>
            <a:r>
              <a:rPr lang="de-DE" sz="1400">
                <a:solidFill>
                  <a:schemeClr val="tx1"/>
                </a:solidFill>
              </a:rPr>
              <a:t>. [online] Available at: </a:t>
            </a:r>
            <a:r>
              <a:rPr lang="de-DE" sz="1400">
                <a:solidFill>
                  <a:schemeClr val="tx1"/>
                </a:solidFill>
                <a:hlinkClick r:id="rId4"/>
              </a:rPr>
              <a:t>https://www.thoughtco.com/what-is-carbon-fiber-820397</a:t>
            </a:r>
            <a:r>
              <a:rPr lang="de-DE" sz="1400">
                <a:solidFill>
                  <a:schemeClr val="tx1"/>
                </a:solidFill>
              </a:rPr>
              <a:t> [Accessed 24 Feb. 2020].</a:t>
            </a:r>
          </a:p>
          <a:p>
            <a:pPr lvl="0">
              <a:lnSpc>
                <a:spcPct val="90000"/>
              </a:lnSpc>
              <a:spcBef>
                <a:spcPts val="400"/>
              </a:spcBef>
            </a:pPr>
            <a:r>
              <a:rPr lang="de-DE" sz="1400">
                <a:solidFill>
                  <a:schemeClr val="tx1"/>
                </a:solidFill>
              </a:rPr>
              <a:t>ZOLTEK. (2020). </a:t>
            </a:r>
            <a:r>
              <a:rPr lang="de-DE" sz="1400" i="1">
                <a:solidFill>
                  <a:schemeClr val="tx1"/>
                </a:solidFill>
              </a:rPr>
              <a:t>Benefits of Carbon Fiber | ZOLTEK</a:t>
            </a:r>
            <a:r>
              <a:rPr lang="de-DE" sz="1400">
                <a:solidFill>
                  <a:schemeClr val="tx1"/>
                </a:solidFill>
              </a:rPr>
              <a:t>. [online] Available at:</a:t>
            </a:r>
          </a:p>
          <a:p>
            <a:pPr lvl="0">
              <a:lnSpc>
                <a:spcPct val="90000"/>
              </a:lnSpc>
              <a:spcBef>
                <a:spcPts val="400"/>
              </a:spcBef>
            </a:pPr>
            <a:r>
              <a:rPr lang="de-DE" sz="1400">
                <a:solidFill>
                  <a:schemeClr val="tx1"/>
                </a:solidFill>
                <a:hlinkClick r:id="rId5"/>
              </a:rPr>
              <a:t>https://zoltek.com/carbon-fiber/the-benefits-of-carbon-fiber/ </a:t>
            </a:r>
            <a:r>
              <a:rPr lang="de-DE" sz="1400">
                <a:solidFill>
                  <a:schemeClr val="tx1"/>
                </a:solidFill>
              </a:rPr>
              <a:t>[Accessed 24 Feb. 2020].</a:t>
            </a:r>
          </a:p>
          <a:p>
            <a:pPr>
              <a:lnSpc>
                <a:spcPct val="90000"/>
              </a:lnSpc>
            </a:pPr>
            <a:endParaRPr lang="de-DE" sz="1400">
              <a:solidFill>
                <a:schemeClr val="tx1"/>
              </a:solidFill>
            </a:endParaRPr>
          </a:p>
        </p:txBody>
      </p:sp>
    </p:spTree>
    <p:extLst>
      <p:ext uri="{BB962C8B-B14F-4D97-AF65-F5344CB8AC3E}">
        <p14:creationId xmlns:p14="http://schemas.microsoft.com/office/powerpoint/2010/main" val="239562806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Carbon Fibre</vt:lpstr>
      <vt:lpstr>What is carbon fibre</vt:lpstr>
      <vt:lpstr>Common uses of carbon fibre</vt:lpstr>
      <vt:lpstr>Advantages of carbon fibre</vt:lpstr>
      <vt:lpstr>Disadvantages of carbon fibre</vt:lpstr>
      <vt:lpstr>Future of carbon fibre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Fibre</dc:title>
  <dc:creator>Callum Copping</dc:creator>
  <cp:lastModifiedBy>Callum Copping</cp:lastModifiedBy>
  <cp:revision>1</cp:revision>
  <dcterms:created xsi:type="dcterms:W3CDTF">2020-02-24T20:24:54Z</dcterms:created>
  <dcterms:modified xsi:type="dcterms:W3CDTF">2020-02-24T20:25:53Z</dcterms:modified>
</cp:coreProperties>
</file>