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6901D-8A60-4C9C-B59D-60DFECA70AD3}" v="1" dt="2023-04-24T09:21:21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lum Waller" userId="ff7bc86f-ff64-4bad-b52c-3271b64c97df" providerId="ADAL" clId="{36E6901D-8A60-4C9C-B59D-60DFECA70AD3}"/>
    <pc:docChg chg="undo redo custSel addSld delSld modSld">
      <pc:chgData name="Callum Waller" userId="ff7bc86f-ff64-4bad-b52c-3271b64c97df" providerId="ADAL" clId="{36E6901D-8A60-4C9C-B59D-60DFECA70AD3}" dt="2023-04-24T09:26:25.912" v="3079" actId="20577"/>
      <pc:docMkLst>
        <pc:docMk/>
      </pc:docMkLst>
      <pc:sldChg chg="modSp mod">
        <pc:chgData name="Callum Waller" userId="ff7bc86f-ff64-4bad-b52c-3271b64c97df" providerId="ADAL" clId="{36E6901D-8A60-4C9C-B59D-60DFECA70AD3}" dt="2023-04-24T09:23:43.872" v="2791" actId="20577"/>
        <pc:sldMkLst>
          <pc:docMk/>
          <pc:sldMk cId="592853702" sldId="257"/>
        </pc:sldMkLst>
        <pc:spChg chg="mod">
          <ac:chgData name="Callum Waller" userId="ff7bc86f-ff64-4bad-b52c-3271b64c97df" providerId="ADAL" clId="{36E6901D-8A60-4C9C-B59D-60DFECA70AD3}" dt="2023-04-20T09:11:29.798" v="1" actId="20577"/>
          <ac:spMkLst>
            <pc:docMk/>
            <pc:sldMk cId="592853702" sldId="257"/>
            <ac:spMk id="2" creationId="{2EA82720-F52A-3447-6126-344111BAC69A}"/>
          </ac:spMkLst>
        </pc:spChg>
        <pc:spChg chg="mod">
          <ac:chgData name="Callum Waller" userId="ff7bc86f-ff64-4bad-b52c-3271b64c97df" providerId="ADAL" clId="{36E6901D-8A60-4C9C-B59D-60DFECA70AD3}" dt="2023-04-24T09:23:43.872" v="2791" actId="20577"/>
          <ac:spMkLst>
            <pc:docMk/>
            <pc:sldMk cId="592853702" sldId="257"/>
            <ac:spMk id="3" creationId="{7F58F48E-32CA-D169-0DF2-E269089F58FB}"/>
          </ac:spMkLst>
        </pc:spChg>
      </pc:sldChg>
      <pc:sldChg chg="new del">
        <pc:chgData name="Callum Waller" userId="ff7bc86f-ff64-4bad-b52c-3271b64c97df" providerId="ADAL" clId="{36E6901D-8A60-4C9C-B59D-60DFECA70AD3}" dt="2023-04-20T09:11:33.735" v="3" actId="47"/>
        <pc:sldMkLst>
          <pc:docMk/>
          <pc:sldMk cId="777541628" sldId="258"/>
        </pc:sldMkLst>
      </pc:sldChg>
      <pc:sldChg chg="modSp new mod">
        <pc:chgData name="Callum Waller" userId="ff7bc86f-ff64-4bad-b52c-3271b64c97df" providerId="ADAL" clId="{36E6901D-8A60-4C9C-B59D-60DFECA70AD3}" dt="2023-04-24T05:19:46.216" v="1328" actId="21"/>
        <pc:sldMkLst>
          <pc:docMk/>
          <pc:sldMk cId="1416879934" sldId="259"/>
        </pc:sldMkLst>
        <pc:spChg chg="mod">
          <ac:chgData name="Callum Waller" userId="ff7bc86f-ff64-4bad-b52c-3271b64c97df" providerId="ADAL" clId="{36E6901D-8A60-4C9C-B59D-60DFECA70AD3}" dt="2023-04-20T09:13:15.138" v="255" actId="20577"/>
          <ac:spMkLst>
            <pc:docMk/>
            <pc:sldMk cId="1416879934" sldId="259"/>
            <ac:spMk id="2" creationId="{FEC25BA8-6340-E3F6-C2C2-C10AC7BB29B7}"/>
          </ac:spMkLst>
        </pc:spChg>
        <pc:spChg chg="mod">
          <ac:chgData name="Callum Waller" userId="ff7bc86f-ff64-4bad-b52c-3271b64c97df" providerId="ADAL" clId="{36E6901D-8A60-4C9C-B59D-60DFECA70AD3}" dt="2023-04-24T05:19:46.216" v="1328" actId="21"/>
          <ac:spMkLst>
            <pc:docMk/>
            <pc:sldMk cId="1416879934" sldId="259"/>
            <ac:spMk id="3" creationId="{46534AC9-515D-54F5-CDDE-FCA6A0AF81EA}"/>
          </ac:spMkLst>
        </pc:spChg>
      </pc:sldChg>
      <pc:sldChg chg="modSp new mod">
        <pc:chgData name="Callum Waller" userId="ff7bc86f-ff64-4bad-b52c-3271b64c97df" providerId="ADAL" clId="{36E6901D-8A60-4C9C-B59D-60DFECA70AD3}" dt="2023-04-24T09:25:32.389" v="3070" actId="313"/>
        <pc:sldMkLst>
          <pc:docMk/>
          <pc:sldMk cId="2686920261" sldId="260"/>
        </pc:sldMkLst>
        <pc:spChg chg="mod">
          <ac:chgData name="Callum Waller" userId="ff7bc86f-ff64-4bad-b52c-3271b64c97df" providerId="ADAL" clId="{36E6901D-8A60-4C9C-B59D-60DFECA70AD3}" dt="2023-04-24T09:25:32.389" v="3070" actId="313"/>
          <ac:spMkLst>
            <pc:docMk/>
            <pc:sldMk cId="2686920261" sldId="260"/>
            <ac:spMk id="2" creationId="{6401574C-A515-C156-75D8-70349A1DDC0E}"/>
          </ac:spMkLst>
        </pc:spChg>
        <pc:spChg chg="mod">
          <ac:chgData name="Callum Waller" userId="ff7bc86f-ff64-4bad-b52c-3271b64c97df" providerId="ADAL" clId="{36E6901D-8A60-4C9C-B59D-60DFECA70AD3}" dt="2023-04-24T09:25:26.314" v="3069" actId="20577"/>
          <ac:spMkLst>
            <pc:docMk/>
            <pc:sldMk cId="2686920261" sldId="260"/>
            <ac:spMk id="3" creationId="{3F8972B9-27E1-FC0E-71D7-645E71211010}"/>
          </ac:spMkLst>
        </pc:spChg>
      </pc:sldChg>
      <pc:sldChg chg="modSp mod">
        <pc:chgData name="Callum Waller" userId="ff7bc86f-ff64-4bad-b52c-3271b64c97df" providerId="ADAL" clId="{36E6901D-8A60-4C9C-B59D-60DFECA70AD3}" dt="2023-04-24T09:26:06.941" v="3075" actId="20577"/>
        <pc:sldMkLst>
          <pc:docMk/>
          <pc:sldMk cId="934807864" sldId="261"/>
        </pc:sldMkLst>
        <pc:spChg chg="mod">
          <ac:chgData name="Callum Waller" userId="ff7bc86f-ff64-4bad-b52c-3271b64c97df" providerId="ADAL" clId="{36E6901D-8A60-4C9C-B59D-60DFECA70AD3}" dt="2023-04-24T09:25:38.171" v="3071" actId="313"/>
          <ac:spMkLst>
            <pc:docMk/>
            <pc:sldMk cId="934807864" sldId="261"/>
            <ac:spMk id="2" creationId="{3C9C211E-FA18-264C-2A8A-2B208B85FA63}"/>
          </ac:spMkLst>
        </pc:spChg>
        <pc:spChg chg="mod">
          <ac:chgData name="Callum Waller" userId="ff7bc86f-ff64-4bad-b52c-3271b64c97df" providerId="ADAL" clId="{36E6901D-8A60-4C9C-B59D-60DFECA70AD3}" dt="2023-04-24T09:26:06.941" v="3075" actId="20577"/>
          <ac:spMkLst>
            <pc:docMk/>
            <pc:sldMk cId="934807864" sldId="261"/>
            <ac:spMk id="3" creationId="{6F77A46C-1F4D-AF27-37CE-E432443C3554}"/>
          </ac:spMkLst>
        </pc:spChg>
      </pc:sldChg>
      <pc:sldChg chg="modSp new mod">
        <pc:chgData name="Callum Waller" userId="ff7bc86f-ff64-4bad-b52c-3271b64c97df" providerId="ADAL" clId="{36E6901D-8A60-4C9C-B59D-60DFECA70AD3}" dt="2023-04-24T09:26:25.912" v="3079" actId="20577"/>
        <pc:sldMkLst>
          <pc:docMk/>
          <pc:sldMk cId="3293036629" sldId="262"/>
        </pc:sldMkLst>
        <pc:spChg chg="mod">
          <ac:chgData name="Callum Waller" userId="ff7bc86f-ff64-4bad-b52c-3271b64c97df" providerId="ADAL" clId="{36E6901D-8A60-4C9C-B59D-60DFECA70AD3}" dt="2023-04-24T05:39:54.992" v="2191" actId="20577"/>
          <ac:spMkLst>
            <pc:docMk/>
            <pc:sldMk cId="3293036629" sldId="262"/>
            <ac:spMk id="2" creationId="{719D6ED5-F7F1-8950-912D-CCC747F76ADF}"/>
          </ac:spMkLst>
        </pc:spChg>
        <pc:spChg chg="mod">
          <ac:chgData name="Callum Waller" userId="ff7bc86f-ff64-4bad-b52c-3271b64c97df" providerId="ADAL" clId="{36E6901D-8A60-4C9C-B59D-60DFECA70AD3}" dt="2023-04-24T09:26:25.912" v="3079" actId="20577"/>
          <ac:spMkLst>
            <pc:docMk/>
            <pc:sldMk cId="3293036629" sldId="262"/>
            <ac:spMk id="3" creationId="{694951C8-3FBA-0850-51FB-0ACA03A9DA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ADD8-E0A5-A18F-8D37-D56E5DF04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D655C-8535-BA66-2E09-6C91DE86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1A1E-A686-5A38-0488-A69912DD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FCA4-76B2-C0C5-6F4B-49C69DA8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E999-DBE5-D573-662D-194ED6A5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0335-DC79-449C-56EE-50E58E84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DB6EF-37D1-BEF2-4D4F-77C6963A1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D840-3837-625F-DE6E-27E22856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C197-747B-959D-104A-E2ACD664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E6350-3826-B2B4-3B96-4734FD9E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3E21B-778A-75DD-585F-323F57FFE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ECFDA-CEA7-A567-581C-50882B12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DFD7-F52A-32AB-A100-C0E09EAC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B9EA-E328-4512-B217-73020BE6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F2C5-97D5-EC62-F96F-87CF3C3A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8921-D65F-8471-530B-03A6DF0B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8646-0148-F236-9BC3-35A8BF5F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53AD-5224-4DFA-6066-DC91BA8A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9994-932F-D151-1292-AD2A90FE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7C4A-723A-3FCD-CABB-DD51862C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21B4-F2C9-9A46-BF1E-050490E8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3C2C-1A24-3E36-B006-A3550A0B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545CE-36D6-2F8B-9549-9EEF9FE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D013-8D91-1C2B-2551-CFC4AACC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5BFA-90C0-70D2-CD67-20C39C6D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A72D-5450-414E-72B0-526A0E4F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62B-A950-8D27-0596-6ADDA8C9A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5D83D-D364-4BAF-5BC9-90DBD79D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E30B-24AC-37A2-6FA1-43841780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F52C7-381E-EA1C-F1E1-95ED2291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B02D-274D-CA0E-1F55-4FF587DD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F6DA-BC1B-267F-32BC-3C909568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AE9A-E526-C62C-63D3-EB86BFE2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9588B-8133-0DEE-86B6-70744382A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CE769-4378-6704-BD1F-499DE23B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53E15-E280-9633-98EE-C27BA77E6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54C7A-9D72-122C-5041-55088419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727BA-46F1-424E-13EC-FB3088F6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314BA-C5E7-3835-7BAD-F458732A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5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F2F9-ADBA-92FB-F91B-61DC0662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346AE-462D-7955-291D-038525C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9BF62-6C8A-1417-93CF-D9EE6F31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4E48F-83D1-1C86-DC11-6D0762B4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75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F531A-D7EE-7D5C-B7E8-AD5DA4B5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2ED3-F88E-77F3-2E20-BC073DF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145A-2052-8BD5-9094-AA03F2AD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58D8-F898-21E9-C37D-9200A1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80E4-74E2-2C34-4610-B04272B4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BFBF9-2238-5BD8-8273-99B11BE3E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C18E8-1067-415D-9F3A-BC59D2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ECC9-035F-E463-8173-AAB4A269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E46D-87A1-57C2-2D83-04088FD0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8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2CC2-16D0-EEA0-7487-78325A30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1CBEA-2E70-E5C1-0A2E-F88450D30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C904-4F0D-49C4-BFFE-E2D33CE9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F522E-DC66-6979-8F1D-90100BA9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D0B07-4082-E3B6-87EF-DEF2F3E9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48FD2-9D44-F51F-01FF-A2C34FE3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6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02E29-A206-40A0-E816-5EFC6DD4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C6F3-CA8A-B741-FD94-AD98537F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5749-F7F8-E318-37B7-E57AE4C0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184D-54D7-4148-B717-7E6998BF382F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D79C-AC0E-0D33-B585-9C3366526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09A1-685B-1949-16B5-BA2BB63E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F6E2-A710-43D3-A8EF-3C1F3069F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henrikhl/pfam-classification#Model-formu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5BA8-6340-E3F6-C2C2-C10AC7BB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Assess the data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4AC9-515D-54F5-CDDE-FCA6A0AF8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ensure the model is well trained and has data available to validate it must be well split into training and test data.</a:t>
            </a:r>
          </a:p>
          <a:p>
            <a:pPr lvl="1"/>
            <a:r>
              <a:rPr lang="en-GB" dirty="0"/>
              <a:t>Usually a good split is ~70-80% training to 20-30% test.</a:t>
            </a:r>
          </a:p>
          <a:p>
            <a:r>
              <a:rPr lang="en-GB" dirty="0"/>
              <a:t>It also needs to be assessed whether there is data in the test set which the model would not see in the training set.</a:t>
            </a:r>
          </a:p>
          <a:p>
            <a:pPr lvl="1"/>
            <a:r>
              <a:rPr lang="en-GB" dirty="0"/>
              <a:t>This could create poor predictions.</a:t>
            </a:r>
          </a:p>
        </p:txBody>
      </p:sp>
    </p:spTree>
    <p:extLst>
      <p:ext uri="{BB962C8B-B14F-4D97-AF65-F5344CB8AC3E}">
        <p14:creationId xmlns:p14="http://schemas.microsoft.com/office/powerpoint/2010/main" val="141687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2720-F52A-3447-6126-344111BA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Assess outlying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F48E-32CA-D169-0DF2-E269089F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the goal is to make predictions using machine learning then it is important to consider bias which it could pickup while training.</a:t>
            </a:r>
          </a:p>
          <a:p>
            <a:r>
              <a:rPr lang="en-GB" dirty="0"/>
              <a:t>By assessing 90% of the data we can assess common bias in the remaining 10% which may effect the predictions.</a:t>
            </a:r>
          </a:p>
          <a:p>
            <a:r>
              <a:rPr lang="en-GB" dirty="0"/>
              <a:t>From properties of the remaining 10% we can predict what parts of the dataset are under represented in the training set and thus what the model will not be well trained to predict.</a:t>
            </a:r>
          </a:p>
        </p:txBody>
      </p:sp>
    </p:spTree>
    <p:extLst>
      <p:ext uri="{BB962C8B-B14F-4D97-AF65-F5344CB8AC3E}">
        <p14:creationId xmlns:p14="http://schemas.microsoft.com/office/powerpoint/2010/main" val="59285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574C-A515-C156-75D8-70349A1D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72B9-27E1-FC0E-71D7-645E7121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Modify the dataset to account for issues with the input data.</a:t>
            </a:r>
          </a:p>
          <a:p>
            <a:r>
              <a:rPr lang="en-GB" dirty="0"/>
              <a:t>For this example we are interested in assessing whether there are particularly uncommon protein families or sequence lengths. </a:t>
            </a:r>
          </a:p>
          <a:p>
            <a:r>
              <a:rPr lang="en-GB" dirty="0"/>
              <a:t>Other potential issues could be features such as uncommon amino acids.</a:t>
            </a:r>
          </a:p>
          <a:p>
            <a:r>
              <a:rPr lang="en-GB" dirty="0"/>
              <a:t>To address this the dataset was truncated to well represented families, sequences were padded to a consistent shape and amino acid representations were processed in an embedding layer of the model.</a:t>
            </a:r>
          </a:p>
        </p:txBody>
      </p:sp>
    </p:spTree>
    <p:extLst>
      <p:ext uri="{BB962C8B-B14F-4D97-AF65-F5344CB8AC3E}">
        <p14:creationId xmlns:p14="http://schemas.microsoft.com/office/powerpoint/2010/main" val="268692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211E-FA18-264C-2A8A-2B208B85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A46C-1F4D-AF27-37CE-E432443C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get good results out of a machine learning algorithm we need to supply it with numerical data it can interpret.</a:t>
            </a:r>
          </a:p>
          <a:p>
            <a:pPr lvl="1"/>
            <a:r>
              <a:rPr lang="en-GB" dirty="0"/>
              <a:t>Both for more accurate results and more efficient computation.</a:t>
            </a:r>
          </a:p>
          <a:p>
            <a:pPr lvl="1"/>
            <a:r>
              <a:rPr lang="en-GB" dirty="0"/>
              <a:t>For our case this means converting sequences to lists of binary matrices.</a:t>
            </a:r>
          </a:p>
          <a:p>
            <a:r>
              <a:rPr lang="en-GB" dirty="0"/>
              <a:t>The input data is then padded</a:t>
            </a:r>
          </a:p>
          <a:p>
            <a:pPr lvl="1"/>
            <a:r>
              <a:rPr lang="en-GB" dirty="0"/>
              <a:t>This ensures the input data is all of the same shape as this will improve efficiency.</a:t>
            </a:r>
          </a:p>
        </p:txBody>
      </p:sp>
    </p:spTree>
    <p:extLst>
      <p:ext uri="{BB962C8B-B14F-4D97-AF65-F5344CB8AC3E}">
        <p14:creationId xmlns:p14="http://schemas.microsoft.com/office/powerpoint/2010/main" val="9348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6ED5-F7F1-8950-912D-CCC747F7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Apply a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51C8-3FBA-0850-51FB-0ACA03A9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sequence data contains long strings of data with intricate relationships that pertain to their protein family; this makes a neural network a good choice of ML approach.</a:t>
            </a:r>
          </a:p>
          <a:p>
            <a:r>
              <a:rPr lang="en-GB" dirty="0"/>
              <a:t>As the focus was methodology and </a:t>
            </a:r>
            <a:r>
              <a:rPr lang="en-GB"/>
              <a:t>not results the </a:t>
            </a:r>
            <a:r>
              <a:rPr lang="en-GB" dirty="0"/>
              <a:t>model layers were based on that of “Henrik </a:t>
            </a:r>
            <a:r>
              <a:rPr lang="en-GB" dirty="0" err="1"/>
              <a:t>Åhl</a:t>
            </a:r>
            <a:r>
              <a:rPr lang="en-GB" dirty="0"/>
              <a:t>” and I instead focussed on explaining the method layer by layer in the notebook comments.</a:t>
            </a:r>
          </a:p>
          <a:p>
            <a:pPr lvl="1"/>
            <a:r>
              <a:rPr lang="en-GB" dirty="0">
                <a:hlinkClick r:id="rId2"/>
              </a:rPr>
              <a:t>https://www.kaggle.com/code/henrikhl/pfam-classification#Model-formulation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03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406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Step 1 – Assess the data split</vt:lpstr>
      <vt:lpstr>Step 2 – Assess outlying data</vt:lpstr>
      <vt:lpstr>Step 3 – Data preparation</vt:lpstr>
      <vt:lpstr>Step 4 – Pre-processing</vt:lpstr>
      <vt:lpstr>Step 5 – Apply a machine learning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 – Assess outlying data</dc:title>
  <dc:creator>Callum Waller</dc:creator>
  <cp:lastModifiedBy>Callum Waller</cp:lastModifiedBy>
  <cp:revision>2</cp:revision>
  <dcterms:created xsi:type="dcterms:W3CDTF">2023-04-20T04:36:30Z</dcterms:created>
  <dcterms:modified xsi:type="dcterms:W3CDTF">2023-04-24T09:26:36Z</dcterms:modified>
</cp:coreProperties>
</file>