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3"/>
  </p:handoutMasterIdLst>
  <p:sldIdLst>
    <p:sldId id="256" r:id="rId2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orient="horz" pos="26568" userDrawn="1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60A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7690"/>
  </p:normalViewPr>
  <p:slideViewPr>
    <p:cSldViewPr snapToGrid="0">
      <p:cViewPr>
        <p:scale>
          <a:sx n="20" d="100"/>
          <a:sy n="20" d="100"/>
        </p:scale>
        <p:origin x="2232" y="12"/>
      </p:cViewPr>
      <p:guideLst>
        <p:guide orient="horz" pos="936"/>
        <p:guide orient="horz" pos="26568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3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B339-91DE-4708-B59C-02B1B792E1FF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D587-2CC7-4724-8506-9A8AC6CB2E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0" y="2336811"/>
            <a:ext cx="28775660" cy="6029950"/>
          </a:xfrm>
        </p:spPr>
        <p:txBody>
          <a:bodyPr/>
          <a:lstStyle>
            <a:lvl1pPr>
              <a:defRPr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9140" y="9514848"/>
            <a:ext cx="13716000" cy="33502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48200" y="9514848"/>
            <a:ext cx="13716000" cy="33502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9601200"/>
            <a:ext cx="28392120" cy="2993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AF4B-F7AF-4F67-8699-F8E8E9427259}" type="datetimeFigureOut">
              <a:rPr lang="en-US" smtClean="0"/>
              <a:t>1/7/2019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64E7-A370-48C0-82C6-2617BC0E14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8366760"/>
          </a:xfrm>
          <a:prstGeom prst="rect">
            <a:avLst/>
          </a:prstGeom>
          <a:solidFill>
            <a:srgbClr val="046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602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1"/>
          </a:solidFill>
          <a:latin typeface="Volta Modern Display 15 XXT" pitchFamily="50" charset="0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image" Target="../media/image3.jpeg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10" Type="http://schemas.openxmlformats.org/officeDocument/2006/relationships/image" Target="../media/image2.e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04900" y="34023300"/>
            <a:ext cx="14478000" cy="15377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3486" y="1500686"/>
            <a:ext cx="28392120" cy="3474720"/>
          </a:xfrm>
        </p:spPr>
        <p:txBody>
          <a:bodyPr lIns="0" tIns="0" rIns="0" bIns="0" anchor="t" anchorCtr="0">
            <a:normAutofit fontScale="90000"/>
          </a:bodyPr>
          <a:lstStyle/>
          <a:p>
            <a:r>
              <a:rPr lang="en-US" sz="9600" dirty="0"/>
              <a:t>Uncoupling the structure-activity </a:t>
            </a:r>
            <a:r>
              <a:rPr lang="en-US" sz="9600" dirty="0" smtClean="0"/>
              <a:t>relationships </a:t>
            </a:r>
            <a:r>
              <a:rPr lang="en-US" sz="9600" dirty="0"/>
              <a:t>of β2 adrenergic receptor ligands from membrane binding</a:t>
            </a:r>
            <a:endParaRPr lang="en-US" sz="9600" dirty="0">
              <a:latin typeface="Arial" panose="020B0604020202020204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96786" y="9057648"/>
            <a:ext cx="13716000" cy="7125027"/>
          </a:xfrm>
        </p:spPr>
        <p:txBody>
          <a:bodyPr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5400" b="1" dirty="0" smtClean="0"/>
              <a:t>Introduction</a:t>
            </a:r>
          </a:p>
          <a:p>
            <a:pPr marL="571500" indent="-571500" algn="just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charset="0"/>
              </a:rPr>
              <a:t>Observed experimental binding to </a:t>
            </a:r>
            <a:r>
              <a:rPr lang="en-US" sz="3600" b="1" dirty="0">
                <a:latin typeface="Arial" charset="0"/>
              </a:rPr>
              <a:t>membrane proteins</a:t>
            </a:r>
            <a:r>
              <a:rPr lang="en-US" sz="3600" dirty="0">
                <a:latin typeface="Arial" charset="0"/>
              </a:rPr>
              <a:t> may be significantly influenced by </a:t>
            </a:r>
            <a:r>
              <a:rPr lang="en-US" sz="3600" dirty="0"/>
              <a:t>association</a:t>
            </a:r>
            <a:r>
              <a:rPr lang="en-US" sz="3600" dirty="0" smtClean="0">
                <a:latin typeface="Arial" charset="0"/>
              </a:rPr>
              <a:t> </a:t>
            </a:r>
            <a:r>
              <a:rPr lang="en-US" sz="3600" dirty="0">
                <a:latin typeface="Arial" charset="0"/>
              </a:rPr>
              <a:t>of ligands </a:t>
            </a:r>
            <a:r>
              <a:rPr lang="en-US" sz="3600" dirty="0" smtClean="0">
                <a:latin typeface="Arial" charset="0"/>
              </a:rPr>
              <a:t>to </a:t>
            </a:r>
            <a:r>
              <a:rPr lang="en-US" sz="3600" dirty="0">
                <a:latin typeface="Arial" charset="0"/>
              </a:rPr>
              <a:t>the membrane, which obscures structure-activity relationships (</a:t>
            </a:r>
            <a:r>
              <a:rPr lang="en-US" sz="3600" dirty="0" smtClean="0">
                <a:latin typeface="Arial" charset="0"/>
              </a:rPr>
              <a:t>SAR)</a:t>
            </a:r>
            <a:r>
              <a:rPr lang="en-US" sz="3600" baseline="30000" dirty="0" smtClean="0">
                <a:latin typeface="Arial" charset="0"/>
              </a:rPr>
              <a:t>1,2</a:t>
            </a:r>
            <a:r>
              <a:rPr lang="en-US" sz="3600" dirty="0" smtClean="0">
                <a:latin typeface="Arial" charset="0"/>
              </a:rPr>
              <a:t>.</a:t>
            </a:r>
          </a:p>
          <a:p>
            <a:pPr marL="571500" indent="-571500" algn="just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dirty="0">
                <a:latin typeface="Arial" charset="0"/>
              </a:rPr>
              <a:t>Intrinsic (i.e. “actual”) protein binding can be obtained by “subtracting” membrane binding from the observed binding.</a:t>
            </a:r>
            <a:endParaRPr lang="en-US" sz="3600" baseline="30000" dirty="0">
              <a:latin typeface="Arial" charset="0"/>
            </a:endParaRPr>
          </a:p>
          <a:p>
            <a:pPr marL="571500" indent="-571500" algn="just">
              <a:spcBef>
                <a:spcPts val="18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3600" b="1" dirty="0">
                <a:latin typeface="Arial" charset="0"/>
              </a:rPr>
              <a:t>Intrinsic binding affinities </a:t>
            </a:r>
            <a:r>
              <a:rPr lang="en-US" sz="3600" dirty="0">
                <a:latin typeface="Arial" charset="0"/>
              </a:rPr>
              <a:t>should allow the meaningful derivation of </a:t>
            </a:r>
            <a:r>
              <a:rPr lang="en-US" sz="3600" b="1" dirty="0">
                <a:latin typeface="Arial" charset="0"/>
              </a:rPr>
              <a:t>SAR</a:t>
            </a:r>
            <a:r>
              <a:rPr lang="en-US" sz="3600" dirty="0">
                <a:latin typeface="Arial" charset="0"/>
              </a:rPr>
              <a:t>, that can then aid in traditional structure-based drug design</a:t>
            </a:r>
            <a:r>
              <a:rPr lang="en-US" sz="3600" dirty="0" smtClean="0">
                <a:latin typeface="Arial" charset="0"/>
              </a:rPr>
              <a:t>.</a:t>
            </a:r>
            <a:endParaRPr lang="en-US" sz="3600" dirty="0">
              <a:latin typeface="Arial" charset="0"/>
            </a:endParaRPr>
          </a:p>
        </p:txBody>
      </p:sp>
      <p:sp>
        <p:nvSpPr>
          <p:cNvPr id="26" name="Title 3"/>
          <p:cNvSpPr txBox="1">
            <a:spLocks/>
          </p:cNvSpPr>
          <p:nvPr/>
        </p:nvSpPr>
        <p:spPr>
          <a:xfrm>
            <a:off x="1763486" y="5257047"/>
            <a:ext cx="29158634" cy="237308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 algn="l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sv-SE" sz="5200" b="1" dirty="0" smtClean="0">
                <a:solidFill>
                  <a:schemeClr val="bg1"/>
                </a:solidFill>
                <a:latin typeface="Arial" charset="0"/>
              </a:rPr>
              <a:t>Callum </a:t>
            </a:r>
            <a:r>
              <a:rPr lang="sv-SE" sz="5200" b="1" dirty="0">
                <a:solidFill>
                  <a:schemeClr val="bg1"/>
                </a:solidFill>
                <a:latin typeface="Arial" charset="0"/>
              </a:rPr>
              <a:t>Dickson, Viktor </a:t>
            </a:r>
            <a:r>
              <a:rPr lang="sv-SE" sz="5200" b="1" dirty="0" smtClean="0">
                <a:solidFill>
                  <a:schemeClr val="bg1"/>
                </a:solidFill>
                <a:latin typeface="Arial" charset="0"/>
              </a:rPr>
              <a:t>Hornak</a:t>
            </a:r>
            <a:endParaRPr lang="en-US" sz="5200" b="1" dirty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endParaRPr lang="en-US" sz="2400" b="1" i="1" dirty="0" smtClean="0">
              <a:solidFill>
                <a:schemeClr val="bg1"/>
              </a:solidFill>
              <a:latin typeface="Arial" charset="0"/>
            </a:endParaRP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3600" b="1" i="1" dirty="0" smtClean="0">
                <a:solidFill>
                  <a:schemeClr val="bg1"/>
                </a:solidFill>
                <a:latin typeface="Arial" charset="0"/>
              </a:rPr>
              <a:t>Computer Aided Drug Discovery, Global </a:t>
            </a:r>
            <a:r>
              <a:rPr lang="en-US" sz="3600" b="1" i="1" dirty="0">
                <a:solidFill>
                  <a:schemeClr val="bg1"/>
                </a:solidFill>
                <a:latin typeface="Arial" charset="0"/>
              </a:rPr>
              <a:t>Discovery Chemistry, Novartis Institutes for Biomedical Research, Cambridge MA, USA</a:t>
            </a:r>
            <a:r>
              <a:rPr lang="en-US" sz="3600" b="1" i="1" dirty="0" smtClean="0">
                <a:solidFill>
                  <a:schemeClr val="bg1"/>
                </a:solidFill>
                <a:latin typeface="Arial" charset="0"/>
              </a:rPr>
              <a:t>.</a:t>
            </a:r>
            <a:endParaRPr lang="en-US" sz="3600" b="1" i="1" dirty="0">
              <a:solidFill>
                <a:schemeClr val="bg1"/>
              </a:solidFill>
              <a:latin typeface="Arial" charset="0"/>
            </a:endParaRPr>
          </a:p>
        </p:txBody>
      </p:sp>
      <p:pic>
        <p:nvPicPr>
          <p:cNvPr id="1026" name="Picture 2" descr="https://pubs.acs.org/appl/literatum/publisher/achs/journals/content/jmcmar/2016/jmcmar.2016.59.issue-12/acs.jmedchem.6b00358/20160617/images/large/jm-2016-003586_0001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953" y="18266418"/>
            <a:ext cx="7456034" cy="640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623AF9A-8872-B144-B3C3-81E909BFB8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3"/>
          <a:stretch/>
        </p:blipFill>
        <p:spPr>
          <a:xfrm>
            <a:off x="3489157" y="38561305"/>
            <a:ext cx="9139335" cy="4572000"/>
          </a:xfrm>
          <a:prstGeom prst="rect">
            <a:avLst/>
          </a:prstGeom>
        </p:spPr>
      </p:pic>
      <p:pic>
        <p:nvPicPr>
          <p:cNvPr id="1028" name="Picture 4" descr="https://pubs.acs.org/appl/literatum/publisher/achs/journals/content/jmcmar/2016/jmcmar.2016.59.issue-12/acs.jmedchem.6b00358/20160617/images/large/jm-2016-003586_0004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84993" y="15384362"/>
            <a:ext cx="12999027" cy="452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666" y="28221948"/>
            <a:ext cx="13025681" cy="4524186"/>
          </a:xfrm>
          <a:prstGeom prst="rect">
            <a:avLst/>
          </a:prstGeom>
        </p:spPr>
      </p:pic>
      <p:sp>
        <p:nvSpPr>
          <p:cNvPr id="41" name="Content Placeholder 6"/>
          <p:cNvSpPr txBox="1">
            <a:spLocks/>
          </p:cNvSpPr>
          <p:nvPr/>
        </p:nvSpPr>
        <p:spPr>
          <a:xfrm>
            <a:off x="1496786" y="16525248"/>
            <a:ext cx="13716000" cy="3939540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>
                <a:latin typeface="Arial" charset="0"/>
              </a:rPr>
              <a:t>Binding hypothesis and the effect of membrane </a:t>
            </a:r>
            <a:r>
              <a:rPr lang="en-US" sz="5400" b="1" dirty="0" smtClean="0">
                <a:latin typeface="Arial" charset="0"/>
              </a:rPr>
              <a:t>binding</a:t>
            </a:r>
          </a:p>
          <a:p>
            <a:pPr>
              <a:spcAft>
                <a:spcPts val="2400"/>
              </a:spcAft>
            </a:pPr>
            <a:endParaRPr lang="en-US" sz="5400" dirty="0" smtClean="0"/>
          </a:p>
          <a:p>
            <a:pPr>
              <a:spcAft>
                <a:spcPts val="2400"/>
              </a:spcAft>
            </a:pPr>
            <a:endParaRPr lang="en-US" sz="5400" b="1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022142" y="24840607"/>
            <a:ext cx="13830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obs</a:t>
            </a: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3600" baseline="30000" dirty="0"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587369" y="24840607"/>
            <a:ext cx="68754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observed experimental affinity </a:t>
            </a:r>
            <a:b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(assay is on membrane preps)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intrinsic binding affinity to </a:t>
            </a: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</a:t>
            </a: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2-AR </a:t>
            </a:r>
            <a:endParaRPr lang="en-US" sz="3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3600" baseline="-25000" dirty="0">
                <a:latin typeface="Arial" panose="020B0604020202020204" pitchFamily="34" charset="0"/>
                <a:cs typeface="Arial" panose="020B0604020202020204" pitchFamily="34" charset="0"/>
              </a:rPr>
              <a:t>IAM</a:t>
            </a: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 approximates membrane </a:t>
            </a:r>
            <a:r>
              <a:rPr lang="en-US" sz="3600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ontent Placeholder 6"/>
          <p:cNvSpPr txBox="1">
            <a:spLocks/>
          </p:cNvSpPr>
          <p:nvPr/>
        </p:nvSpPr>
        <p:spPr>
          <a:xfrm>
            <a:off x="1496786" y="27764748"/>
            <a:ext cx="13716000" cy="7986802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3600" dirty="0" smtClean="0"/>
              <a:t>Membrane </a:t>
            </a:r>
            <a:r>
              <a:rPr lang="en-US" sz="3600" dirty="0"/>
              <a:t>binding (K</a:t>
            </a:r>
            <a:r>
              <a:rPr lang="en-US" sz="3600" baseline="-25000" dirty="0"/>
              <a:t>IAM</a:t>
            </a:r>
            <a:r>
              <a:rPr lang="en-US" sz="3600" dirty="0"/>
              <a:t>) will effectively decrease </a:t>
            </a:r>
            <a:r>
              <a:rPr lang="en-US" sz="3600" dirty="0" smtClean="0"/>
              <a:t>the </a:t>
            </a:r>
            <a:r>
              <a:rPr lang="en-US" sz="3600" dirty="0"/>
              <a:t>intrinsic affinity (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int</a:t>
            </a:r>
            <a:r>
              <a:rPr lang="en-US" sz="3600" dirty="0"/>
              <a:t>) to the receptor</a:t>
            </a:r>
            <a:r>
              <a:rPr lang="en-US" sz="3600" dirty="0" smtClean="0"/>
              <a:t>:</a:t>
            </a:r>
            <a:endParaRPr lang="en-US" sz="3600" dirty="0"/>
          </a:p>
          <a:p>
            <a:pPr algn="ctr">
              <a:lnSpc>
                <a:spcPct val="150000"/>
              </a:lnSpc>
              <a:spcAft>
                <a:spcPts val="2400"/>
              </a:spcAft>
            </a:pPr>
            <a:r>
              <a:rPr lang="en-US" sz="3600" b="1" dirty="0" err="1"/>
              <a:t>K</a:t>
            </a:r>
            <a:r>
              <a:rPr lang="en-US" sz="3600" b="1" baseline="-25000" dirty="0" err="1"/>
              <a:t>d</a:t>
            </a:r>
            <a:r>
              <a:rPr lang="en-US" sz="3600" b="1" baseline="30000" dirty="0" err="1"/>
              <a:t>int</a:t>
            </a:r>
            <a:r>
              <a:rPr lang="en-US" sz="3600" b="1" dirty="0"/>
              <a:t> = </a:t>
            </a:r>
            <a:r>
              <a:rPr lang="en-US" sz="3600" b="1" dirty="0" err="1"/>
              <a:t>K</a:t>
            </a:r>
            <a:r>
              <a:rPr lang="en-US" sz="3600" b="1" baseline="-25000" dirty="0" err="1"/>
              <a:t>d</a:t>
            </a:r>
            <a:r>
              <a:rPr lang="en-US" sz="3600" b="1" baseline="30000" dirty="0" err="1"/>
              <a:t>obs</a:t>
            </a:r>
            <a:r>
              <a:rPr lang="en-US" sz="3600" b="1" baseline="30000" dirty="0"/>
              <a:t> </a:t>
            </a:r>
            <a:r>
              <a:rPr lang="en-US" sz="3600" b="1" dirty="0">
                <a:sym typeface="Symbol"/>
              </a:rPr>
              <a:t></a:t>
            </a:r>
            <a:r>
              <a:rPr lang="en-US" sz="3600" b="1" dirty="0"/>
              <a:t> </a:t>
            </a:r>
            <a:r>
              <a:rPr lang="en-US" sz="3600" b="1" dirty="0" smtClean="0"/>
              <a:t>K</a:t>
            </a:r>
            <a:r>
              <a:rPr lang="en-US" sz="3600" b="1" baseline="-25000" dirty="0" smtClean="0"/>
              <a:t>IAM</a:t>
            </a:r>
            <a:endParaRPr lang="en-US" sz="3600" b="1" baseline="-25000" dirty="0"/>
          </a:p>
          <a:p>
            <a:pPr algn="just"/>
            <a:r>
              <a:rPr lang="en-US" sz="3600" dirty="0"/>
              <a:t>The effect of membrane association</a:t>
            </a:r>
            <a:r>
              <a:rPr lang="en-US" sz="3600" dirty="0" smtClean="0"/>
              <a:t> </a:t>
            </a:r>
            <a:r>
              <a:rPr lang="en-US" sz="3600" dirty="0"/>
              <a:t>on intrinsic binding affinity to the receptor (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int</a:t>
            </a:r>
            <a:r>
              <a:rPr lang="en-US" sz="3600" dirty="0"/>
              <a:t>) can be considerable:</a:t>
            </a:r>
          </a:p>
          <a:p>
            <a:pPr algn="just"/>
            <a:endParaRPr lang="en-US" sz="3600" dirty="0"/>
          </a:p>
          <a:p>
            <a:pPr algn="just">
              <a:spcAft>
                <a:spcPts val="601"/>
              </a:spcAft>
            </a:pPr>
            <a:r>
              <a:rPr lang="en-US" sz="3600" dirty="0"/>
              <a:t>if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obs</a:t>
            </a:r>
            <a:r>
              <a:rPr lang="en-US" sz="3600" dirty="0"/>
              <a:t> = 1 </a:t>
            </a:r>
            <a:r>
              <a:rPr lang="en-US" sz="3600" dirty="0" err="1"/>
              <a:t>nM</a:t>
            </a:r>
            <a:r>
              <a:rPr lang="en-US" sz="3600" dirty="0"/>
              <a:t> and:</a:t>
            </a:r>
          </a:p>
          <a:p>
            <a:pPr marL="457153" indent="-457153" algn="just">
              <a:buSzPct val="90000"/>
              <a:buFont typeface="Wingdings" panose="05000000000000000000" pitchFamily="2" charset="2"/>
              <a:buChar char="Ø"/>
            </a:pPr>
            <a:r>
              <a:rPr lang="en-US" sz="3600" dirty="0" err="1"/>
              <a:t>logK</a:t>
            </a:r>
            <a:r>
              <a:rPr lang="en-US" sz="3600" baseline="-25000" dirty="0" err="1"/>
              <a:t>IAM</a:t>
            </a:r>
            <a:r>
              <a:rPr lang="en-US" sz="3600" dirty="0"/>
              <a:t> = 1 (K</a:t>
            </a:r>
            <a:r>
              <a:rPr lang="en-US" sz="3600" baseline="-25000" dirty="0"/>
              <a:t>IAM</a:t>
            </a:r>
            <a:r>
              <a:rPr lang="en-US" sz="3600" dirty="0"/>
              <a:t> = 10)       </a:t>
            </a:r>
            <a:r>
              <a:rPr lang="en-US" sz="3600" dirty="0">
                <a:sym typeface="Symbol"/>
              </a:rPr>
              <a:t></a:t>
            </a:r>
            <a:r>
              <a:rPr lang="en-US" sz="3600" dirty="0"/>
              <a:t>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int</a:t>
            </a:r>
            <a:r>
              <a:rPr lang="en-US" sz="3600" dirty="0"/>
              <a:t> = 10 </a:t>
            </a:r>
            <a:r>
              <a:rPr lang="en-US" sz="3600" dirty="0" err="1"/>
              <a:t>nM</a:t>
            </a:r>
            <a:endParaRPr lang="en-US" sz="3600" dirty="0"/>
          </a:p>
          <a:p>
            <a:pPr marL="457153" indent="-457153" algn="just">
              <a:buSzPct val="90000"/>
              <a:buFont typeface="Wingdings" panose="05000000000000000000" pitchFamily="2" charset="2"/>
              <a:buChar char="Ø"/>
            </a:pPr>
            <a:r>
              <a:rPr lang="en-US" sz="3600" dirty="0" err="1"/>
              <a:t>logK</a:t>
            </a:r>
            <a:r>
              <a:rPr lang="en-US" sz="3600" baseline="-25000" dirty="0" err="1"/>
              <a:t>IAM</a:t>
            </a:r>
            <a:r>
              <a:rPr lang="en-US" sz="3600" dirty="0"/>
              <a:t> = 3 (K</a:t>
            </a:r>
            <a:r>
              <a:rPr lang="en-US" sz="3600" baseline="-25000" dirty="0"/>
              <a:t>IAM</a:t>
            </a:r>
            <a:r>
              <a:rPr lang="en-US" sz="3600" dirty="0"/>
              <a:t> = 1000 )  </a:t>
            </a:r>
            <a:r>
              <a:rPr lang="en-US" sz="3600" dirty="0">
                <a:sym typeface="Symbol"/>
              </a:rPr>
              <a:t></a:t>
            </a:r>
            <a:r>
              <a:rPr lang="en-US" sz="3600" dirty="0"/>
              <a:t>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int</a:t>
            </a:r>
            <a:r>
              <a:rPr lang="en-US" sz="3600" dirty="0"/>
              <a:t> = 10,000 </a:t>
            </a:r>
            <a:r>
              <a:rPr lang="en-US" sz="3600" dirty="0" err="1"/>
              <a:t>nM</a:t>
            </a:r>
            <a:endParaRPr lang="en-US" sz="3600" dirty="0"/>
          </a:p>
          <a:p>
            <a:pPr algn="just"/>
            <a:endParaRPr lang="en-US" sz="3600" dirty="0"/>
          </a:p>
          <a:p>
            <a:pPr algn="just"/>
            <a:r>
              <a:rPr lang="en-US" sz="3600" b="1" dirty="0" smtClean="0"/>
              <a:t>Propose </a:t>
            </a:r>
            <a:r>
              <a:rPr lang="en-US" sz="3600" b="1" dirty="0"/>
              <a:t>that structure-activity </a:t>
            </a:r>
            <a:r>
              <a:rPr lang="en-US" sz="3600" b="1" dirty="0" smtClean="0"/>
              <a:t>relationships (SAR) should be derived </a:t>
            </a:r>
            <a:r>
              <a:rPr lang="en-US" sz="3600" b="1" dirty="0"/>
              <a:t>relative to </a:t>
            </a:r>
            <a:r>
              <a:rPr lang="en-US" sz="3600" b="1" dirty="0" err="1" smtClean="0"/>
              <a:t>K</a:t>
            </a:r>
            <a:r>
              <a:rPr lang="en-US" sz="3600" b="1" baseline="-25000" dirty="0" err="1" smtClean="0"/>
              <a:t>d</a:t>
            </a:r>
            <a:r>
              <a:rPr lang="en-US" sz="3600" b="1" baseline="30000" dirty="0" err="1" smtClean="0"/>
              <a:t>int</a:t>
            </a:r>
            <a:r>
              <a:rPr lang="en-US" sz="3600" b="1" baseline="30000" dirty="0" smtClean="0"/>
              <a:t> </a:t>
            </a:r>
            <a:r>
              <a:rPr lang="en-US" sz="3600" b="1" dirty="0" smtClean="0"/>
              <a:t>rather </a:t>
            </a:r>
            <a:r>
              <a:rPr lang="en-US" sz="3600" b="1" dirty="0"/>
              <a:t>than </a:t>
            </a:r>
            <a:r>
              <a:rPr lang="en-US" sz="3600" b="1" dirty="0" err="1" smtClean="0"/>
              <a:t>K</a:t>
            </a:r>
            <a:r>
              <a:rPr lang="en-US" sz="3600" b="1" baseline="-25000" dirty="0" err="1" smtClean="0"/>
              <a:t>d</a:t>
            </a:r>
            <a:r>
              <a:rPr lang="en-US" sz="3600" b="1" baseline="30000" dirty="0" err="1" smtClean="0"/>
              <a:t>obs</a:t>
            </a:r>
            <a:r>
              <a:rPr lang="en-US" sz="3600" b="1" dirty="0" smtClean="0"/>
              <a:t>.</a:t>
            </a:r>
            <a:endParaRPr lang="en-US" sz="3600" b="1" dirty="0"/>
          </a:p>
          <a:p>
            <a:pPr algn="ctr">
              <a:spcAft>
                <a:spcPts val="2400"/>
              </a:spcAft>
            </a:pPr>
            <a:endParaRPr lang="en-US" sz="3600" baseline="-25000" dirty="0"/>
          </a:p>
        </p:txBody>
      </p:sp>
      <p:sp>
        <p:nvSpPr>
          <p:cNvPr id="49" name="TextBox 48"/>
          <p:cNvSpPr txBox="1"/>
          <p:nvPr/>
        </p:nvSpPr>
        <p:spPr>
          <a:xfrm>
            <a:off x="4039073" y="24840607"/>
            <a:ext cx="60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</a:p>
          <a:p>
            <a:pPr>
              <a:spcBef>
                <a:spcPts val="0"/>
              </a:spcBef>
              <a:buNone/>
            </a:pPr>
            <a:endParaRPr lang="en-US" sz="3600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3600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3600" baseline="0" dirty="0"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Content Placeholder 6"/>
          <p:cNvSpPr txBox="1">
            <a:spLocks/>
          </p:cNvSpPr>
          <p:nvPr/>
        </p:nvSpPr>
        <p:spPr>
          <a:xfrm>
            <a:off x="1496786" y="36146748"/>
            <a:ext cx="14086114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 smtClean="0">
                <a:latin typeface="Arial" charset="0"/>
              </a:rPr>
              <a:t>Imaging drug-membrane association</a:t>
            </a:r>
          </a:p>
          <a:p>
            <a:pPr marL="685800" indent="-685800" algn="just">
              <a:spcAft>
                <a:spcPts val="2400"/>
              </a:spcAft>
              <a:buFont typeface="Arial" panose="020B0604020202020204" pitchFamily="34" charset="0"/>
              <a:buChar char="•"/>
            </a:pPr>
            <a:r>
              <a:rPr lang="en-US" sz="3600" dirty="0" smtClean="0">
                <a:latin typeface="Arial" charset="0"/>
              </a:rPr>
              <a:t>Local concentration of drug at membrane quantified by </a:t>
            </a:r>
            <a:r>
              <a:rPr lang="en-US" sz="3600" dirty="0" smtClean="0">
                <a:solidFill>
                  <a:srgbClr val="222222"/>
                </a:solidFill>
                <a:latin typeface="Lora"/>
              </a:rPr>
              <a:t>fluorescence </a:t>
            </a:r>
            <a:r>
              <a:rPr lang="en-US" sz="3600" dirty="0">
                <a:solidFill>
                  <a:srgbClr val="222222"/>
                </a:solidFill>
                <a:latin typeface="Lora"/>
              </a:rPr>
              <a:t>correlation </a:t>
            </a:r>
            <a:r>
              <a:rPr lang="en-US" sz="3600" dirty="0" smtClean="0">
                <a:solidFill>
                  <a:srgbClr val="222222"/>
                </a:solidFill>
                <a:latin typeface="Lora"/>
              </a:rPr>
              <a:t>spectroscopy</a:t>
            </a:r>
            <a:r>
              <a:rPr lang="en-US" sz="3600" dirty="0">
                <a:latin typeface="Arial" charset="0"/>
              </a:rPr>
              <a:t> </a:t>
            </a:r>
            <a:r>
              <a:rPr lang="en-US" sz="3600" dirty="0" smtClean="0">
                <a:latin typeface="Arial" charset="0"/>
              </a:rPr>
              <a:t>and BODIPY-propranolol.</a:t>
            </a:r>
            <a:r>
              <a:rPr lang="en-US" sz="3600" baseline="30000" dirty="0" smtClean="0">
                <a:latin typeface="Arial" charset="0"/>
              </a:rPr>
              <a:t>3</a:t>
            </a:r>
          </a:p>
          <a:p>
            <a:pPr>
              <a:spcAft>
                <a:spcPts val="2400"/>
              </a:spcAft>
            </a:pPr>
            <a:endParaRPr lang="en-US" sz="5400" dirty="0" smtClean="0"/>
          </a:p>
          <a:p>
            <a:pPr>
              <a:spcAft>
                <a:spcPts val="2400"/>
              </a:spcAft>
            </a:pPr>
            <a:endParaRPr lang="en-US" sz="5400" b="1" dirty="0" smtClean="0"/>
          </a:p>
        </p:txBody>
      </p:sp>
      <p:sp>
        <p:nvSpPr>
          <p:cNvPr id="51" name="Content Placeholder 6"/>
          <p:cNvSpPr txBox="1">
            <a:spLocks/>
          </p:cNvSpPr>
          <p:nvPr/>
        </p:nvSpPr>
        <p:spPr>
          <a:xfrm>
            <a:off x="17488406" y="9057648"/>
            <a:ext cx="13716000" cy="83099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>
                <a:latin typeface="Arial" charset="0"/>
              </a:rPr>
              <a:t>similar </a:t>
            </a:r>
            <a:r>
              <a:rPr lang="en-US" sz="5400" b="1" dirty="0" err="1">
                <a:latin typeface="Arial" charset="0"/>
              </a:rPr>
              <a:t>K</a:t>
            </a:r>
            <a:r>
              <a:rPr lang="en-US" sz="5400" b="1" baseline="-25000" dirty="0" err="1">
                <a:latin typeface="Arial" charset="0"/>
              </a:rPr>
              <a:t>d</a:t>
            </a:r>
            <a:r>
              <a:rPr lang="en-US" sz="5400" b="1" baseline="30000" dirty="0" err="1">
                <a:latin typeface="Arial" charset="0"/>
              </a:rPr>
              <a:t>obs</a:t>
            </a:r>
            <a:r>
              <a:rPr lang="en-US" sz="5400" b="1" dirty="0">
                <a:latin typeface="Arial" charset="0"/>
              </a:rPr>
              <a:t>, different </a:t>
            </a:r>
            <a:r>
              <a:rPr lang="en-US" sz="5400" b="1" dirty="0" err="1" smtClean="0">
                <a:latin typeface="Arial" charset="0"/>
              </a:rPr>
              <a:t>K</a:t>
            </a:r>
            <a:r>
              <a:rPr lang="en-US" sz="5400" b="1" baseline="-25000" dirty="0" err="1" smtClean="0">
                <a:latin typeface="Arial" charset="0"/>
              </a:rPr>
              <a:t>d</a:t>
            </a:r>
            <a:r>
              <a:rPr lang="en-US" sz="5400" b="1" baseline="30000" dirty="0" err="1" smtClean="0">
                <a:latin typeface="Arial" charset="0"/>
              </a:rPr>
              <a:t>int</a:t>
            </a:r>
            <a:endParaRPr lang="en-US" sz="5400" b="1" baseline="30000" dirty="0">
              <a:latin typeface="Arial" charset="0"/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19367578" y="10433134"/>
            <a:ext cx="9628611" cy="4685410"/>
            <a:chOff x="8818610" y="20248365"/>
            <a:chExt cx="9704812" cy="4685410"/>
          </a:xfrm>
        </p:grpSpPr>
        <p:graphicFrame>
          <p:nvGraphicFramePr>
            <p:cNvPr id="53" name="Object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374227052"/>
                </p:ext>
              </p:extLst>
            </p:nvPr>
          </p:nvGraphicFramePr>
          <p:xfrm>
            <a:off x="9813924" y="20810537"/>
            <a:ext cx="8709498" cy="27739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5" name="CS ChemDraw Drawing" r:id="rId7" imgW="5123234" imgH="1631740" progId="ChemDraw.Document.6.0">
                    <p:embed/>
                  </p:oleObj>
                </mc:Choice>
                <mc:Fallback>
                  <p:oleObj name="CS ChemDraw Drawing" r:id="rId7" imgW="5123234" imgH="1631740" progId="ChemDraw.Document.6.0">
                    <p:embed/>
                    <p:pic>
                      <p:nvPicPr>
                        <p:cNvPr id="87" name="Object 86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813924" y="20810537"/>
                          <a:ext cx="8709498" cy="27739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10773472" y="23364115"/>
              <a:ext cx="1129690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latin typeface="+mn-lt"/>
                </a:rPr>
                <a:t>260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srgbClr val="0460A9"/>
                  </a:solidFill>
                  <a:latin typeface="+mn-lt"/>
                </a:rPr>
                <a:t>1,200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latin typeface="+mn-lt"/>
                </a:rPr>
                <a:t>0.7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2898036" y="23364115"/>
              <a:ext cx="133972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130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srgbClr val="0460A9"/>
                  </a:solidFill>
                  <a:latin typeface="+mn-lt"/>
                </a:rPr>
                <a:t>15,500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2.1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5946036" y="23364115"/>
              <a:ext cx="1339729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150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srgbClr val="0460A9"/>
                  </a:solidFill>
                  <a:latin typeface="+mn-lt"/>
                </a:rPr>
                <a:t>33,000</a:t>
              </a:r>
            </a:p>
            <a:p>
              <a:pPr algn="ctr">
                <a:spcBef>
                  <a:spcPts val="0"/>
                </a:spcBef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2.4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8818610" y="23364115"/>
              <a:ext cx="196991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200" baseline="0" dirty="0">
                  <a:latin typeface="+mn-lt"/>
                </a:rPr>
                <a:t>K</a:t>
              </a:r>
              <a:r>
                <a:rPr lang="en-US" sz="3200" baseline="-25000" dirty="0">
                  <a:latin typeface="+mn-lt"/>
                </a:rPr>
                <a:t>d</a:t>
              </a:r>
              <a:r>
                <a:rPr lang="en-US" sz="3200" baseline="30000" dirty="0">
                  <a:latin typeface="+mn-lt"/>
                </a:rPr>
                <a:t>obs</a:t>
              </a:r>
              <a:r>
                <a:rPr lang="en-US" sz="3200" baseline="0" dirty="0">
                  <a:latin typeface="+mn-lt"/>
                </a:rPr>
                <a:t> [</a:t>
              </a:r>
              <a:r>
                <a:rPr lang="en-US" sz="3200" baseline="0" dirty="0" err="1">
                  <a:latin typeface="+mn-lt"/>
                </a:rPr>
                <a:t>nM</a:t>
              </a:r>
              <a:r>
                <a:rPr lang="en-US" sz="3200" baseline="0" dirty="0">
                  <a:latin typeface="+mn-lt"/>
                </a:rPr>
                <a:t>]:</a:t>
              </a:r>
              <a:endParaRPr lang="en-US" sz="3200" dirty="0">
                <a:latin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sz="3200" baseline="0" dirty="0">
                  <a:latin typeface="+mn-lt"/>
                </a:rPr>
                <a:t>K</a:t>
              </a:r>
              <a:r>
                <a:rPr lang="en-US" sz="3200" baseline="-25000" dirty="0">
                  <a:latin typeface="+mn-lt"/>
                </a:rPr>
                <a:t>d</a:t>
              </a:r>
              <a:r>
                <a:rPr lang="en-US" sz="3200" baseline="30000" dirty="0">
                  <a:latin typeface="+mn-lt"/>
                </a:rPr>
                <a:t>int</a:t>
              </a:r>
              <a:r>
                <a:rPr lang="en-US" sz="3200" baseline="0" dirty="0">
                  <a:latin typeface="+mn-lt"/>
                </a:rPr>
                <a:t> [</a:t>
              </a:r>
              <a:r>
                <a:rPr lang="en-US" sz="3200" baseline="0" dirty="0" err="1">
                  <a:latin typeface="+mn-lt"/>
                </a:rPr>
                <a:t>nM</a:t>
              </a:r>
              <a:r>
                <a:rPr lang="en-US" sz="3200" baseline="0" dirty="0">
                  <a:latin typeface="+mn-lt"/>
                </a:rPr>
                <a:t>]:</a:t>
              </a:r>
              <a:endParaRPr lang="en-US" sz="3200" baseline="30000" dirty="0">
                <a:latin typeface="+mn-lt"/>
              </a:endParaRPr>
            </a:p>
            <a:p>
              <a:pPr>
                <a:spcBef>
                  <a:spcPts val="0"/>
                </a:spcBef>
                <a:buNone/>
              </a:pPr>
              <a:r>
                <a:rPr lang="en-US" sz="3200" baseline="0" dirty="0">
                  <a:latin typeface="+mn-lt"/>
                </a:rPr>
                <a:t>logK</a:t>
              </a:r>
              <a:r>
                <a:rPr lang="en-US" sz="3200" baseline="-25000" dirty="0">
                  <a:latin typeface="+mn-lt"/>
                </a:rPr>
                <a:t>IAM</a:t>
              </a:r>
              <a:r>
                <a:rPr lang="en-US" sz="3200" baseline="0" dirty="0">
                  <a:latin typeface="+mn-lt"/>
                </a:rPr>
                <a:t>: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0247607" y="20248365"/>
              <a:ext cx="1485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200" b="1" baseline="0" dirty="0">
                  <a:latin typeface="Arial Narrow" panose="020B0606020202030204" pitchFamily="34" charset="0"/>
                </a:rPr>
                <a:t>atenolol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2902609" y="20248365"/>
              <a:ext cx="1937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200" b="1" baseline="0" dirty="0">
                  <a:latin typeface="Arial Narrow" panose="020B0606020202030204" pitchFamily="34" charset="0"/>
                </a:rPr>
                <a:t>metoprolol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5754299" y="20248365"/>
              <a:ext cx="182282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0"/>
                </a:spcBef>
                <a:buNone/>
              </a:pPr>
              <a:r>
                <a:rPr lang="en-US" sz="3200" b="1" baseline="0" dirty="0">
                  <a:latin typeface="Arial Narrow" panose="020B0606020202030204" pitchFamily="34" charset="0"/>
                </a:rPr>
                <a:t>bisoprolol</a:t>
              </a:r>
            </a:p>
          </p:txBody>
        </p:sp>
      </p:grpSp>
      <p:sp>
        <p:nvSpPr>
          <p:cNvPr id="61" name="Content Placeholder 6"/>
          <p:cNvSpPr txBox="1">
            <a:spLocks/>
          </p:cNvSpPr>
          <p:nvPr/>
        </p:nvSpPr>
        <p:spPr>
          <a:xfrm>
            <a:off x="17488406" y="22236021"/>
            <a:ext cx="13716000" cy="830997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 smtClean="0">
                <a:latin typeface="Arial" charset="0"/>
              </a:rPr>
              <a:t>different </a:t>
            </a:r>
            <a:r>
              <a:rPr lang="en-US" sz="5400" b="1" dirty="0" err="1" smtClean="0">
                <a:latin typeface="Arial" charset="0"/>
              </a:rPr>
              <a:t>K</a:t>
            </a:r>
            <a:r>
              <a:rPr lang="en-US" sz="5400" b="1" baseline="-25000" dirty="0" err="1" smtClean="0">
                <a:latin typeface="Arial" charset="0"/>
              </a:rPr>
              <a:t>d</a:t>
            </a:r>
            <a:r>
              <a:rPr lang="en-US" sz="5400" b="1" baseline="30000" dirty="0" err="1" smtClean="0">
                <a:latin typeface="Arial" charset="0"/>
              </a:rPr>
              <a:t>obs</a:t>
            </a:r>
            <a:r>
              <a:rPr lang="en-US" sz="5400" b="1" dirty="0" smtClean="0">
                <a:latin typeface="Arial" charset="0"/>
              </a:rPr>
              <a:t>, different </a:t>
            </a:r>
            <a:r>
              <a:rPr lang="en-US" sz="5400" b="1" dirty="0" err="1" smtClean="0">
                <a:latin typeface="Arial" charset="0"/>
              </a:rPr>
              <a:t>K</a:t>
            </a:r>
            <a:r>
              <a:rPr lang="en-US" sz="5400" b="1" baseline="-25000" dirty="0" err="1" smtClean="0">
                <a:latin typeface="Arial" charset="0"/>
              </a:rPr>
              <a:t>d</a:t>
            </a:r>
            <a:r>
              <a:rPr lang="en-US" sz="5400" b="1" baseline="30000" dirty="0" err="1" smtClean="0">
                <a:latin typeface="Arial" charset="0"/>
              </a:rPr>
              <a:t>int</a:t>
            </a:r>
            <a:endParaRPr lang="en-US" sz="5400" b="1" baseline="30000" dirty="0">
              <a:latin typeface="Arial" charset="0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21504455" y="23588898"/>
            <a:ext cx="7491734" cy="4364235"/>
            <a:chOff x="19635466" y="20248365"/>
            <a:chExt cx="7491734" cy="4364235"/>
          </a:xfrm>
        </p:grpSpPr>
        <p:sp>
          <p:nvSpPr>
            <p:cNvPr id="63" name="TextBox 62"/>
            <p:cNvSpPr txBox="1"/>
            <p:nvPr/>
          </p:nvSpPr>
          <p:spPr>
            <a:xfrm>
              <a:off x="19974616" y="23042940"/>
              <a:ext cx="1208984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0.001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srgbClr val="0070C0"/>
                  </a:solidFill>
                  <a:latin typeface="+mn-lt"/>
                </a:rPr>
                <a:t>0.7</a:t>
              </a:r>
              <a:endParaRPr lang="en-US" sz="3200" baseline="30000" dirty="0">
                <a:solidFill>
                  <a:srgbClr val="0070C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2.9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2792068" y="23042940"/>
              <a:ext cx="753732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0.2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srgbClr val="0070C0"/>
                  </a:solidFill>
                  <a:latin typeface="+mn-lt"/>
                </a:rPr>
                <a:t>19</a:t>
              </a:r>
              <a:endParaRPr lang="en-US" sz="3200" baseline="30000" dirty="0">
                <a:solidFill>
                  <a:srgbClr val="0070C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2.1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5222199" y="23042940"/>
              <a:ext cx="867545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0.3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srgbClr val="0070C0"/>
                  </a:solidFill>
                  <a:latin typeface="+mn-lt"/>
                </a:rPr>
                <a:t>630</a:t>
              </a:r>
              <a:endParaRPr lang="en-US" sz="3200" baseline="30000" dirty="0">
                <a:solidFill>
                  <a:srgbClr val="0070C0"/>
                </a:solidFill>
                <a:latin typeface="+mn-lt"/>
              </a:endParaRP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sz="3200" baseline="0" dirty="0">
                  <a:solidFill>
                    <a:prstClr val="black"/>
                  </a:solidFill>
                  <a:latin typeface="+mn-lt"/>
                </a:rPr>
                <a:t>3.4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9635466" y="20248365"/>
              <a:ext cx="24625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3200" b="1" baseline="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cyanopindolol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22456011" y="20248365"/>
              <a:ext cx="18517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3200" b="1" baseline="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CGP12177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4896103" y="20248365"/>
              <a:ext cx="192629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sz="3200" b="1" baseline="0" dirty="0">
                  <a:solidFill>
                    <a:prstClr val="black"/>
                  </a:solidFill>
                  <a:latin typeface="Arial Narrow" panose="020B0606020202030204" pitchFamily="34" charset="0"/>
                </a:rPr>
                <a:t>ICI-118,551</a:t>
              </a:r>
            </a:p>
          </p:txBody>
        </p:sp>
        <p:graphicFrame>
          <p:nvGraphicFramePr>
            <p:cNvPr id="69" name="Object 6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5279171"/>
                </p:ext>
              </p:extLst>
            </p:nvPr>
          </p:nvGraphicFramePr>
          <p:xfrm>
            <a:off x="19764929" y="20765363"/>
            <a:ext cx="7362271" cy="22775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66" name="CS ChemDraw Drawing" r:id="rId9" imgW="4326106" imgH="1337633" progId="ChemDraw.Document.6.0">
                    <p:embed/>
                  </p:oleObj>
                </mc:Choice>
                <mc:Fallback>
                  <p:oleObj name="CS ChemDraw Drawing" r:id="rId9" imgW="4326106" imgH="1337633" progId="ChemDraw.Document.6.0">
                    <p:embed/>
                    <p:pic>
                      <p:nvPicPr>
                        <p:cNvPr id="5" name="Object 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9764929" y="20765363"/>
                          <a:ext cx="7362271" cy="227757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" name="TextBox 69"/>
          <p:cNvSpPr txBox="1"/>
          <p:nvPr/>
        </p:nvSpPr>
        <p:spPr>
          <a:xfrm>
            <a:off x="19092278" y="26208750"/>
            <a:ext cx="1954428" cy="1569650"/>
          </a:xfrm>
          <a:prstGeom prst="rect">
            <a:avLst/>
          </a:prstGeom>
          <a:noFill/>
        </p:spPr>
        <p:txBody>
          <a:bodyPr wrap="none" lIns="91431" tIns="45715" rIns="91431" bIns="45715" rtlCol="0">
            <a:sp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3200" baseline="0" dirty="0">
                <a:latin typeface="+mn-lt"/>
              </a:rPr>
              <a:t>K</a:t>
            </a:r>
            <a:r>
              <a:rPr lang="en-US" sz="3200" baseline="-25000" dirty="0">
                <a:latin typeface="+mn-lt"/>
              </a:rPr>
              <a:t>d</a:t>
            </a:r>
            <a:r>
              <a:rPr lang="en-US" sz="3200" baseline="30000" dirty="0">
                <a:latin typeface="+mn-lt"/>
              </a:rPr>
              <a:t>obs</a:t>
            </a:r>
            <a:r>
              <a:rPr lang="en-US" sz="3200" baseline="0" dirty="0">
                <a:latin typeface="+mn-lt"/>
              </a:rPr>
              <a:t> [</a:t>
            </a:r>
            <a:r>
              <a:rPr lang="en-US" sz="3200" baseline="0" dirty="0" err="1">
                <a:latin typeface="+mn-lt"/>
              </a:rPr>
              <a:t>nM</a:t>
            </a:r>
            <a:r>
              <a:rPr lang="en-US" sz="3200" baseline="0" dirty="0">
                <a:latin typeface="+mn-lt"/>
              </a:rPr>
              <a:t>]:</a:t>
            </a:r>
            <a:endParaRPr lang="en-US" sz="32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baseline="0" dirty="0">
                <a:latin typeface="+mn-lt"/>
              </a:rPr>
              <a:t>K</a:t>
            </a:r>
            <a:r>
              <a:rPr lang="en-US" sz="3200" baseline="-25000" dirty="0">
                <a:latin typeface="+mn-lt"/>
              </a:rPr>
              <a:t>d</a:t>
            </a:r>
            <a:r>
              <a:rPr lang="en-US" sz="3200" baseline="30000" dirty="0">
                <a:latin typeface="+mn-lt"/>
              </a:rPr>
              <a:t>int</a:t>
            </a:r>
            <a:r>
              <a:rPr lang="en-US" sz="3200" baseline="0" dirty="0">
                <a:latin typeface="+mn-lt"/>
              </a:rPr>
              <a:t> [</a:t>
            </a:r>
            <a:r>
              <a:rPr lang="en-US" sz="3200" baseline="0" dirty="0" err="1">
                <a:latin typeface="+mn-lt"/>
              </a:rPr>
              <a:t>nM</a:t>
            </a:r>
            <a:r>
              <a:rPr lang="en-US" sz="3200" baseline="0" dirty="0">
                <a:latin typeface="+mn-lt"/>
              </a:rPr>
              <a:t>]:</a:t>
            </a:r>
            <a:endParaRPr lang="en-US" sz="3200" baseline="30000" dirty="0">
              <a:latin typeface="+mn-lt"/>
            </a:endParaRPr>
          </a:p>
          <a:p>
            <a:pPr>
              <a:spcBef>
                <a:spcPts val="0"/>
              </a:spcBef>
              <a:buNone/>
            </a:pPr>
            <a:r>
              <a:rPr lang="en-US" sz="3200" baseline="0" dirty="0">
                <a:latin typeface="+mn-lt"/>
              </a:rPr>
              <a:t>logK</a:t>
            </a:r>
            <a:r>
              <a:rPr lang="en-US" sz="3200" baseline="-25000" dirty="0">
                <a:latin typeface="+mn-lt"/>
              </a:rPr>
              <a:t>IAM</a:t>
            </a:r>
            <a:r>
              <a:rPr lang="en-US" sz="3200" baseline="0" dirty="0">
                <a:latin typeface="+mn-lt"/>
              </a:rPr>
              <a:t>:</a:t>
            </a:r>
            <a:endParaRPr lang="en-US" sz="3200" dirty="0">
              <a:latin typeface="+mn-lt"/>
            </a:endParaRPr>
          </a:p>
        </p:txBody>
      </p:sp>
      <p:sp>
        <p:nvSpPr>
          <p:cNvPr id="71" name="Content Placeholder 6"/>
          <p:cNvSpPr txBox="1">
            <a:spLocks/>
          </p:cNvSpPr>
          <p:nvPr/>
        </p:nvSpPr>
        <p:spPr>
          <a:xfrm>
            <a:off x="17488406" y="20182848"/>
            <a:ext cx="1416747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3600" dirty="0"/>
              <a:t>While all three are roughly equipotent in 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obs</a:t>
            </a:r>
            <a:r>
              <a:rPr lang="en-US" sz="3600" dirty="0"/>
              <a:t>, there is </a:t>
            </a:r>
            <a:r>
              <a:rPr lang="en-US" sz="3600" dirty="0" smtClean="0"/>
              <a:t>greater </a:t>
            </a:r>
            <a:r>
              <a:rPr lang="en-US" sz="3600" dirty="0"/>
              <a:t>than </a:t>
            </a:r>
            <a:r>
              <a:rPr lang="en-US" sz="3600" dirty="0" smtClean="0"/>
              <a:t>10-fold </a:t>
            </a:r>
            <a:r>
              <a:rPr lang="en-US" sz="3600" dirty="0"/>
              <a:t>difference in intrinsic affinity (</a:t>
            </a:r>
            <a:r>
              <a:rPr lang="en-US" sz="3600" dirty="0" err="1"/>
              <a:t>K</a:t>
            </a:r>
            <a:r>
              <a:rPr lang="en-US" sz="3600" baseline="-25000" dirty="0" err="1"/>
              <a:t>d</a:t>
            </a:r>
            <a:r>
              <a:rPr lang="en-US" sz="3600" baseline="30000" dirty="0" err="1"/>
              <a:t>int</a:t>
            </a:r>
            <a:r>
              <a:rPr lang="en-US" sz="3600" dirty="0"/>
              <a:t>) of atenolol vs metoprolol</a:t>
            </a:r>
            <a:r>
              <a:rPr lang="en-US" sz="1400" dirty="0"/>
              <a:t> </a:t>
            </a:r>
            <a:r>
              <a:rPr lang="en-US" sz="3600" dirty="0"/>
              <a:t>&amp;</a:t>
            </a:r>
            <a:r>
              <a:rPr lang="en-US" sz="1700" dirty="0"/>
              <a:t> </a:t>
            </a:r>
            <a:r>
              <a:rPr lang="en-US" sz="3600" dirty="0" err="1"/>
              <a:t>bisoprolol</a:t>
            </a:r>
            <a:r>
              <a:rPr lang="en-US" sz="3600" dirty="0" smtClean="0"/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72" name="Content Placeholder 6"/>
          <p:cNvSpPr txBox="1">
            <a:spLocks/>
          </p:cNvSpPr>
          <p:nvPr/>
        </p:nvSpPr>
        <p:spPr>
          <a:xfrm>
            <a:off x="17488406" y="32984657"/>
            <a:ext cx="14167478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1800"/>
              </a:spcBef>
              <a:spcAft>
                <a:spcPts val="1200"/>
              </a:spcAft>
            </a:pPr>
            <a:r>
              <a:rPr lang="en-US" sz="3600" dirty="0"/>
              <a:t>Even though </a:t>
            </a:r>
            <a:r>
              <a:rPr lang="en-US" sz="3600" dirty="0" err="1"/>
              <a:t>cyanopindolol’s</a:t>
            </a:r>
            <a:r>
              <a:rPr lang="en-US" sz="3600" dirty="0"/>
              <a:t> intrinsic affinity is decreased 700-fold due to its high K</a:t>
            </a:r>
            <a:r>
              <a:rPr lang="en-US" sz="3600" baseline="-25000" dirty="0"/>
              <a:t>IAM</a:t>
            </a:r>
            <a:r>
              <a:rPr lang="en-US" sz="3600" dirty="0"/>
              <a:t>, at 0.7nM, it remains ~30-fold more potent than CGP12177 and ~900-fold more potent than ICI-118,551</a:t>
            </a:r>
            <a:r>
              <a:rPr lang="en-US" sz="3600" dirty="0" smtClean="0"/>
              <a:t>.</a:t>
            </a:r>
            <a:endParaRPr lang="en-US" sz="3600" dirty="0"/>
          </a:p>
        </p:txBody>
      </p:sp>
      <p:sp>
        <p:nvSpPr>
          <p:cNvPr id="73" name="Content Placeholder 6"/>
          <p:cNvSpPr txBox="1">
            <a:spLocks/>
          </p:cNvSpPr>
          <p:nvPr/>
        </p:nvSpPr>
        <p:spPr>
          <a:xfrm>
            <a:off x="17488406" y="35063021"/>
            <a:ext cx="14133214" cy="45243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 smtClean="0">
                <a:latin typeface="Arial" charset="0"/>
              </a:rPr>
              <a:t>Conclusions</a:t>
            </a:r>
          </a:p>
          <a:p>
            <a:pPr marL="571500" indent="-571500" algn="just" defTabSz="2919110">
              <a:spcBef>
                <a:spcPts val="1800"/>
              </a:spcBef>
              <a:spcAft>
                <a:spcPts val="12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3600" dirty="0">
                <a:latin typeface="Arial" charset="0"/>
              </a:rPr>
              <a:t>Binding data of membrane proteins has to be interpreted with </a:t>
            </a:r>
            <a:r>
              <a:rPr lang="en-US" sz="3600" dirty="0" smtClean="0">
                <a:latin typeface="Arial" charset="0"/>
              </a:rPr>
              <a:t>care </a:t>
            </a:r>
            <a:r>
              <a:rPr lang="en-US" sz="3600" dirty="0">
                <a:latin typeface="Arial" charset="0"/>
              </a:rPr>
              <a:t>– the effect of membrane binding needs to be taken into account.</a:t>
            </a:r>
          </a:p>
          <a:p>
            <a:pPr marL="571500" indent="-571500" algn="just" defTabSz="2919110">
              <a:spcBef>
                <a:spcPts val="1800"/>
              </a:spcBef>
              <a:spcAft>
                <a:spcPts val="1200"/>
              </a:spcAft>
              <a:buSzPct val="90000"/>
              <a:buFont typeface="Arial" panose="020B0604020202020204" pitchFamily="34" charset="0"/>
              <a:buChar char="•"/>
            </a:pPr>
            <a:r>
              <a:rPr lang="en-US" sz="3600" dirty="0">
                <a:latin typeface="Arial" charset="0"/>
              </a:rPr>
              <a:t>The intrinsic activities </a:t>
            </a:r>
            <a:r>
              <a:rPr lang="en-US" sz="3600" dirty="0" smtClean="0">
                <a:latin typeface="Arial" charset="0"/>
              </a:rPr>
              <a:t>derived from experimental data (after membrane correction) are </a:t>
            </a:r>
            <a:r>
              <a:rPr lang="en-US" sz="3600" dirty="0">
                <a:latin typeface="Arial" charset="0"/>
              </a:rPr>
              <a:t>more consistent with the x-ray structure of the </a:t>
            </a:r>
            <a:r>
              <a:rPr lang="en-US" sz="3600" dirty="0">
                <a:latin typeface="Arial" charset="0"/>
                <a:sym typeface="Symbol"/>
              </a:rPr>
              <a:t></a:t>
            </a:r>
            <a:r>
              <a:rPr lang="en-US" sz="3600" dirty="0">
                <a:latin typeface="Arial" charset="0"/>
              </a:rPr>
              <a:t>2-AR binding pocket and the available ligand SAR</a:t>
            </a:r>
            <a:r>
              <a:rPr lang="en-US" sz="3600" dirty="0" smtClean="0">
                <a:latin typeface="Arial" charset="0"/>
              </a:rPr>
              <a:t>.</a:t>
            </a:r>
            <a:endParaRPr lang="en-US" sz="3600" dirty="0">
              <a:latin typeface="Arial" charset="0"/>
            </a:endParaRPr>
          </a:p>
        </p:txBody>
      </p:sp>
      <p:sp>
        <p:nvSpPr>
          <p:cNvPr id="74" name="Content Placeholder 6"/>
          <p:cNvSpPr txBox="1">
            <a:spLocks/>
          </p:cNvSpPr>
          <p:nvPr/>
        </p:nvSpPr>
        <p:spPr>
          <a:xfrm>
            <a:off x="17488406" y="39927121"/>
            <a:ext cx="14133214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 smtClean="0">
                <a:latin typeface="Arial" charset="0"/>
              </a:rPr>
              <a:t>References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Sykes</a:t>
            </a:r>
            <a:r>
              <a:rPr lang="en-US" sz="2000" dirty="0"/>
              <a:t>, D. A.; Parry, C.; Reilly, J.; Wright, P.; Fairhurst, R. A.; Charlton, S. J., Observed drug-receptor association rates are governed by membrane affinity: the importance of establishing “micro-pharmacokinetic/</a:t>
            </a:r>
            <a:r>
              <a:rPr lang="en-US" sz="2000" dirty="0" err="1"/>
              <a:t>pharmacodynamic</a:t>
            </a:r>
            <a:r>
              <a:rPr lang="en-US" sz="2000" dirty="0"/>
              <a:t> relationships” at the β2-adrenoceptor. </a:t>
            </a:r>
            <a:r>
              <a:rPr lang="en-US" sz="2000" i="1" dirty="0"/>
              <a:t>Mol. </a:t>
            </a:r>
            <a:r>
              <a:rPr lang="en-US" sz="2000" i="1" dirty="0" err="1"/>
              <a:t>Pharmacol</a:t>
            </a:r>
            <a:r>
              <a:rPr lang="en-US" sz="2000" i="1" dirty="0"/>
              <a:t>. </a:t>
            </a:r>
            <a:r>
              <a:rPr lang="en-US" sz="2000" b="1" dirty="0"/>
              <a:t>2014,</a:t>
            </a:r>
            <a:r>
              <a:rPr lang="en-US" sz="2000" dirty="0"/>
              <a:t> </a:t>
            </a:r>
            <a:r>
              <a:rPr lang="en-US" sz="2000" i="1" dirty="0"/>
              <a:t>85</a:t>
            </a:r>
            <a:r>
              <a:rPr lang="en-US" sz="2000" dirty="0"/>
              <a:t> (4), 608-617.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smtClean="0"/>
              <a:t>Dickson</a:t>
            </a:r>
            <a:r>
              <a:rPr lang="en-US" sz="2000" dirty="0"/>
              <a:t>, C. J.; Hornak, V.; Velez-Vega, C.; McKay, D. J. J.; Reilly, J.; Sandham, D. A.; Shaw, D.; Fairhurst, R. A.; Charlton, S. J.; Sykes, D. A.; Pearlstein, R. A.; Duca, J. S., Uncoupling the Structure–Activity Relationships of β2 Adrenergic Receptor Ligands from Membrane Binding. </a:t>
            </a:r>
            <a:r>
              <a:rPr lang="en-US" sz="2000" i="1" dirty="0"/>
              <a:t>J. Med. Chem. </a:t>
            </a:r>
            <a:r>
              <a:rPr lang="en-US" sz="2000" b="1" dirty="0"/>
              <a:t>2016,</a:t>
            </a:r>
            <a:r>
              <a:rPr lang="en-US" sz="2000" dirty="0"/>
              <a:t> </a:t>
            </a:r>
            <a:r>
              <a:rPr lang="en-US" sz="2000" i="1" dirty="0"/>
              <a:t>59</a:t>
            </a:r>
            <a:r>
              <a:rPr lang="en-US" sz="2000" dirty="0"/>
              <a:t> (12), 5780-5789.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sz="2000" dirty="0" err="1" smtClean="0"/>
              <a:t>Gherbi</a:t>
            </a:r>
            <a:r>
              <a:rPr lang="en-US" sz="2000" dirty="0"/>
              <a:t>, K.; </a:t>
            </a:r>
            <a:r>
              <a:rPr lang="en-US" sz="2000" dirty="0" err="1"/>
              <a:t>Briddon</a:t>
            </a:r>
            <a:r>
              <a:rPr lang="en-US" sz="2000" dirty="0"/>
              <a:t>, S. J.; Charlton, S. J., Micro-pharmacokinetics: Quantifying local drug concentration at live cell membranes. </a:t>
            </a:r>
            <a:r>
              <a:rPr lang="en-US" sz="2000" i="1" dirty="0"/>
              <a:t>Scientific Reports </a:t>
            </a:r>
            <a:r>
              <a:rPr lang="en-US" sz="2000" b="1" dirty="0"/>
              <a:t>2018,</a:t>
            </a:r>
            <a:r>
              <a:rPr lang="en-US" sz="2000" dirty="0"/>
              <a:t> </a:t>
            </a:r>
            <a:r>
              <a:rPr lang="en-US" sz="2000" i="1" dirty="0"/>
              <a:t>8</a:t>
            </a:r>
            <a:r>
              <a:rPr lang="en-US" sz="2000" dirty="0"/>
              <a:t> (1), 3479</a:t>
            </a:r>
            <a:r>
              <a:rPr lang="en-US" sz="2000" dirty="0" smtClean="0"/>
              <a:t>.</a:t>
            </a:r>
            <a:endParaRPr lang="en-US" sz="2000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26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E2891EB6-8DEE-4E78-9807-DD568D987BFE}" vid="{FD546AFD-69C2-42A8-8E2F-7CC4BEBDFAC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Scientific Poster Vertical_36x48_0816</Template>
  <TotalTime>0</TotalTime>
  <Words>599</Words>
  <Application>Microsoft Office PowerPoint</Application>
  <PresentationFormat>Custom</PresentationFormat>
  <Paragraphs>72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Arial Black</vt:lpstr>
      <vt:lpstr>Arial Narrow</vt:lpstr>
      <vt:lpstr>Calibri</vt:lpstr>
      <vt:lpstr>Lora</vt:lpstr>
      <vt:lpstr>Symbol</vt:lpstr>
      <vt:lpstr>Volta Modern Display 15 XXT</vt:lpstr>
      <vt:lpstr>Wingdings</vt:lpstr>
      <vt:lpstr>Office Theme</vt:lpstr>
      <vt:lpstr>CS ChemDraw Drawing</vt:lpstr>
      <vt:lpstr>Uncoupling the structure-activity relationships of β2 adrenergic receptor ligands from membrane binding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Headline: Arial Bold 80 Text may run two lines</dc:title>
  <dc:creator>Microsoft Office User</dc:creator>
  <cp:lastModifiedBy>Dickson, Callum</cp:lastModifiedBy>
  <cp:revision>66</cp:revision>
  <cp:lastPrinted>2016-08-24T21:06:06Z</cp:lastPrinted>
  <dcterms:created xsi:type="dcterms:W3CDTF">2016-11-14T14:28:26Z</dcterms:created>
  <dcterms:modified xsi:type="dcterms:W3CDTF">2019-01-07T19:39:17Z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UniqueId">
    <vt:lpwstr>11952</vt:lpwstr>
  </property>
  <property fmtid="{D5CDD505-2E9C-101B-9397-08002B2CF9AE}" pid="3" name="Offisync_ServerID">
    <vt:lpwstr>e14a7e1e-f312-4b97-a563-1b5e39f85efc</vt:lpwstr>
  </property>
  <property fmtid="{D5CDD505-2E9C-101B-9397-08002B2CF9AE}" pid="4" name="Jive_VersionGuid">
    <vt:lpwstr>2ed68cc1-f202-4ddc-b393-919b4df4cffc</vt:lpwstr>
  </property>
  <property fmtid="{D5CDD505-2E9C-101B-9397-08002B2CF9AE}" pid="5" name="Offisync_ProviderInitializationData">
    <vt:lpwstr>https://nibrtalk.novartis.com</vt:lpwstr>
  </property>
  <property fmtid="{D5CDD505-2E9C-101B-9397-08002B2CF9AE}" pid="6" name="Jive_LatestUserAccountName">
    <vt:lpwstr>DICKSCA3</vt:lpwstr>
  </property>
  <property fmtid="{D5CDD505-2E9C-101B-9397-08002B2CF9AE}" pid="7" name="Offisync_UpdateToken">
    <vt:lpwstr>1</vt:lpwstr>
  </property>
</Properties>
</file>