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60"/>
    <p:restoredTop sz="96110"/>
  </p:normalViewPr>
  <p:slideViewPr>
    <p:cSldViewPr snapToGrid="0" snapToObjects="1">
      <p:cViewPr varScale="1">
        <p:scale>
          <a:sx n="95" d="100"/>
          <a:sy n="95" d="100"/>
        </p:scale>
        <p:origin x="208"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10/11/22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92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10/11/22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78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10/11/22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4128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10/11/22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0673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10/11/22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654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10/11/22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754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10/11/22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7009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10/11/22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198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10/11/22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57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10/11/22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817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10/11/22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861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10/11/22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46627088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8A656C-0806-4677-A38B-DA5DF0F3C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B61B1703-E06C-0BD5-99C6-E44BA6B82BE6}"/>
              </a:ext>
            </a:extLst>
          </p:cNvPr>
          <p:cNvPicPr>
            <a:picLocks noChangeAspect="1"/>
          </p:cNvPicPr>
          <p:nvPr/>
        </p:nvPicPr>
        <p:blipFill rotWithShape="1">
          <a:blip r:embed="rId2">
            <a:alphaModFix amt="55000"/>
          </a:blip>
          <a:srcRect t="5647" b="38103"/>
          <a:stretch/>
        </p:blipFill>
        <p:spPr>
          <a:xfrm>
            <a:off x="20" y="10"/>
            <a:ext cx="12191980" cy="6857990"/>
          </a:xfrm>
          <a:prstGeom prst="rect">
            <a:avLst/>
          </a:prstGeom>
        </p:spPr>
      </p:pic>
      <p:sp>
        <p:nvSpPr>
          <p:cNvPr id="11" name="Rectangle: Rounded Corners 10">
            <a:extLst>
              <a:ext uri="{FF2B5EF4-FFF2-40B4-BE49-F238E27FC236}">
                <a16:creationId xmlns:a16="http://schemas.microsoft.com/office/drawing/2014/main" id="{9BEF8C6D-8BB3-473A-9607-D7381CC5C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BA86AD-36BD-EB41-CC55-23F1E2FBCE73}"/>
              </a:ext>
            </a:extLst>
          </p:cNvPr>
          <p:cNvSpPr>
            <a:spLocks noGrp="1"/>
          </p:cNvSpPr>
          <p:nvPr>
            <p:ph type="ctrTitle"/>
          </p:nvPr>
        </p:nvSpPr>
        <p:spPr>
          <a:xfrm>
            <a:off x="6257047" y="795509"/>
            <a:ext cx="5037616" cy="3011340"/>
          </a:xfrm>
        </p:spPr>
        <p:txBody>
          <a:bodyPr>
            <a:normAutofit/>
          </a:bodyPr>
          <a:lstStyle/>
          <a:p>
            <a:r>
              <a:rPr lang="en-US" dirty="0"/>
              <a:t>Week 4 Presentation</a:t>
            </a:r>
          </a:p>
        </p:txBody>
      </p:sp>
      <p:sp>
        <p:nvSpPr>
          <p:cNvPr id="3" name="Subtitle 2">
            <a:extLst>
              <a:ext uri="{FF2B5EF4-FFF2-40B4-BE49-F238E27FC236}">
                <a16:creationId xmlns:a16="http://schemas.microsoft.com/office/drawing/2014/main" id="{9B99DC8C-3B6C-1C7E-0B35-08D29B286B01}"/>
              </a:ext>
            </a:extLst>
          </p:cNvPr>
          <p:cNvSpPr>
            <a:spLocks noGrp="1"/>
          </p:cNvSpPr>
          <p:nvPr>
            <p:ph type="subTitle" idx="1"/>
          </p:nvPr>
        </p:nvSpPr>
        <p:spPr>
          <a:xfrm>
            <a:off x="6257047" y="3898924"/>
            <a:ext cx="5037616" cy="1777878"/>
          </a:xfrm>
        </p:spPr>
        <p:txBody>
          <a:bodyPr>
            <a:normAutofit/>
          </a:bodyPr>
          <a:lstStyle/>
          <a:p>
            <a:r>
              <a:rPr lang="en-US" dirty="0" err="1"/>
              <a:t>Espruino</a:t>
            </a:r>
            <a:r>
              <a:rPr lang="en-US" dirty="0"/>
              <a:t> Tools</a:t>
            </a:r>
          </a:p>
        </p:txBody>
      </p:sp>
      <p:sp>
        <p:nvSpPr>
          <p:cNvPr id="13" name="Arc 12">
            <a:extLst>
              <a:ext uri="{FF2B5EF4-FFF2-40B4-BE49-F238E27FC236}">
                <a16:creationId xmlns:a16="http://schemas.microsoft.com/office/drawing/2014/main" id="{DCFDFFB9-D302-4A05-A770-D33232254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8642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A9DD-5125-5EA0-166C-63F462BD3DC7}"/>
              </a:ext>
            </a:extLst>
          </p:cNvPr>
          <p:cNvSpPr>
            <a:spLocks noGrp="1"/>
          </p:cNvSpPr>
          <p:nvPr>
            <p:ph type="title"/>
          </p:nvPr>
        </p:nvSpPr>
        <p:spPr/>
        <p:txBody>
          <a:bodyPr/>
          <a:lstStyle/>
          <a:p>
            <a:r>
              <a:rPr lang="en-US" dirty="0"/>
              <a:t>Why React App for demos?</a:t>
            </a:r>
          </a:p>
        </p:txBody>
      </p:sp>
      <p:sp>
        <p:nvSpPr>
          <p:cNvPr id="3" name="Content Placeholder 2">
            <a:extLst>
              <a:ext uri="{FF2B5EF4-FFF2-40B4-BE49-F238E27FC236}">
                <a16:creationId xmlns:a16="http://schemas.microsoft.com/office/drawing/2014/main" id="{AB0E2D46-53BF-2062-9501-CAEF626E1A40}"/>
              </a:ext>
            </a:extLst>
          </p:cNvPr>
          <p:cNvSpPr>
            <a:spLocks noGrp="1"/>
          </p:cNvSpPr>
          <p:nvPr>
            <p:ph idx="1"/>
          </p:nvPr>
        </p:nvSpPr>
        <p:spPr/>
        <p:txBody>
          <a:bodyPr/>
          <a:lstStyle/>
          <a:p>
            <a:r>
              <a:rPr lang="en-US" dirty="0"/>
              <a:t>React is fast, and by using a frontend framework </a:t>
            </a:r>
            <a:r>
              <a:rPr lang="en-US" dirty="0" err="1"/>
              <a:t>im</a:t>
            </a:r>
            <a:r>
              <a:rPr lang="en-US" dirty="0"/>
              <a:t> able to worry less about the basics like DOM manipulation and spend more time working on the problem at hand.</a:t>
            </a:r>
          </a:p>
          <a:p>
            <a:r>
              <a:rPr lang="en-US" dirty="0"/>
              <a:t>Components, helps to avoid rewriting code and makes editing code that functions in multiple places easier.</a:t>
            </a:r>
          </a:p>
          <a:p>
            <a:r>
              <a:rPr lang="en-US" dirty="0"/>
              <a:t>Packages. </a:t>
            </a:r>
            <a:r>
              <a:rPr lang="en-US" dirty="0" err="1"/>
              <a:t>Mantine</a:t>
            </a:r>
            <a:r>
              <a:rPr lang="en-US" dirty="0"/>
              <a:t> UI is used to allow for the site to be styled without spending too much time working directly with CSS.</a:t>
            </a:r>
          </a:p>
        </p:txBody>
      </p:sp>
    </p:spTree>
    <p:extLst>
      <p:ext uri="{BB962C8B-B14F-4D97-AF65-F5344CB8AC3E}">
        <p14:creationId xmlns:p14="http://schemas.microsoft.com/office/powerpoint/2010/main" val="4008608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9327-EB81-7282-3D68-61A82CB45972}"/>
              </a:ext>
            </a:extLst>
          </p:cNvPr>
          <p:cNvSpPr>
            <a:spLocks noGrp="1"/>
          </p:cNvSpPr>
          <p:nvPr>
            <p:ph type="title"/>
          </p:nvPr>
        </p:nvSpPr>
        <p:spPr/>
        <p:txBody>
          <a:bodyPr/>
          <a:lstStyle/>
          <a:p>
            <a:r>
              <a:rPr lang="en-US" dirty="0"/>
              <a:t>Why use </a:t>
            </a:r>
            <a:r>
              <a:rPr lang="en-US" dirty="0" err="1"/>
              <a:t>Github</a:t>
            </a:r>
            <a:r>
              <a:rPr lang="en-US" dirty="0"/>
              <a:t> file structure?</a:t>
            </a:r>
          </a:p>
        </p:txBody>
      </p:sp>
      <p:sp>
        <p:nvSpPr>
          <p:cNvPr id="3" name="Content Placeholder 2">
            <a:extLst>
              <a:ext uri="{FF2B5EF4-FFF2-40B4-BE49-F238E27FC236}">
                <a16:creationId xmlns:a16="http://schemas.microsoft.com/office/drawing/2014/main" id="{5EEDCF12-5F74-FF5A-5D39-DF3C90DF4BC7}"/>
              </a:ext>
            </a:extLst>
          </p:cNvPr>
          <p:cNvSpPr>
            <a:spLocks noGrp="1"/>
          </p:cNvSpPr>
          <p:nvPr>
            <p:ph idx="1"/>
          </p:nvPr>
        </p:nvSpPr>
        <p:spPr/>
        <p:txBody>
          <a:bodyPr/>
          <a:lstStyle/>
          <a:p>
            <a:r>
              <a:rPr lang="en-US" dirty="0"/>
              <a:t>By creating a demos folder which holds demos in their own folders this allows for the code, video and explanations to be read in absence of the site, this also keeps it all in the one place.</a:t>
            </a:r>
          </a:p>
          <a:p>
            <a:r>
              <a:rPr lang="en-US" dirty="0"/>
              <a:t>Why fetch the data instead of loading it with the site, by doing this users won’t have to wait for the video to load before seeing the page, this could also be done through lazy loading.</a:t>
            </a:r>
          </a:p>
          <a:p>
            <a:r>
              <a:rPr lang="en-US" dirty="0"/>
              <a:t>This dramatically reduces the build size for CI/CD meaning the builds can run quicker.</a:t>
            </a:r>
          </a:p>
        </p:txBody>
      </p:sp>
    </p:spTree>
    <p:extLst>
      <p:ext uri="{BB962C8B-B14F-4D97-AF65-F5344CB8AC3E}">
        <p14:creationId xmlns:p14="http://schemas.microsoft.com/office/powerpoint/2010/main" val="758228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542A-F07F-E79E-FDF1-1C383A84ECE3}"/>
              </a:ext>
            </a:extLst>
          </p:cNvPr>
          <p:cNvSpPr>
            <a:spLocks noGrp="1"/>
          </p:cNvSpPr>
          <p:nvPr>
            <p:ph type="title"/>
          </p:nvPr>
        </p:nvSpPr>
        <p:spPr/>
        <p:txBody>
          <a:bodyPr/>
          <a:lstStyle/>
          <a:p>
            <a:r>
              <a:rPr lang="en-US" dirty="0" err="1"/>
              <a:t>Whats</a:t>
            </a:r>
            <a:r>
              <a:rPr lang="en-US" dirty="0"/>
              <a:t> Next?</a:t>
            </a:r>
          </a:p>
        </p:txBody>
      </p:sp>
      <p:sp>
        <p:nvSpPr>
          <p:cNvPr id="3" name="Content Placeholder 2">
            <a:extLst>
              <a:ext uri="{FF2B5EF4-FFF2-40B4-BE49-F238E27FC236}">
                <a16:creationId xmlns:a16="http://schemas.microsoft.com/office/drawing/2014/main" id="{4EC81375-A126-F842-A771-16F72614BABD}"/>
              </a:ext>
            </a:extLst>
          </p:cNvPr>
          <p:cNvSpPr>
            <a:spLocks noGrp="1"/>
          </p:cNvSpPr>
          <p:nvPr>
            <p:ph idx="1"/>
          </p:nvPr>
        </p:nvSpPr>
        <p:spPr/>
        <p:txBody>
          <a:bodyPr>
            <a:normAutofit fontScale="92500" lnSpcReduction="20000"/>
          </a:bodyPr>
          <a:lstStyle/>
          <a:p>
            <a:r>
              <a:rPr lang="en-US" dirty="0"/>
              <a:t>Resolve device issues</a:t>
            </a:r>
          </a:p>
          <a:p>
            <a:r>
              <a:rPr lang="en-US" dirty="0"/>
              <a:t>Implement remaining Puck methods</a:t>
            </a:r>
          </a:p>
          <a:p>
            <a:r>
              <a:rPr lang="en-US" dirty="0"/>
              <a:t>Implement </a:t>
            </a:r>
            <a:r>
              <a:rPr lang="en-US" dirty="0" err="1"/>
              <a:t>Pixl</a:t>
            </a:r>
            <a:r>
              <a:rPr lang="en-US" dirty="0"/>
              <a:t> methods</a:t>
            </a:r>
          </a:p>
          <a:p>
            <a:r>
              <a:rPr lang="en-US" dirty="0"/>
              <a:t>Implement Bangle methods</a:t>
            </a:r>
          </a:p>
          <a:p>
            <a:r>
              <a:rPr lang="en-US" dirty="0"/>
              <a:t>Implement simple way of creating custom </a:t>
            </a:r>
            <a:r>
              <a:rPr lang="en-US" dirty="0" err="1"/>
              <a:t>Espruino</a:t>
            </a:r>
            <a:r>
              <a:rPr lang="en-US" dirty="0"/>
              <a:t> devices.</a:t>
            </a:r>
          </a:p>
          <a:p>
            <a:r>
              <a:rPr lang="en-US" dirty="0"/>
              <a:t>Create Demos for each device.</a:t>
            </a:r>
          </a:p>
          <a:p>
            <a:r>
              <a:rPr lang="en-US" dirty="0"/>
              <a:t>Further investigate and implement NPX tool.</a:t>
            </a:r>
          </a:p>
          <a:p>
            <a:r>
              <a:rPr lang="en-US" dirty="0"/>
              <a:t>Update documentation.</a:t>
            </a:r>
          </a:p>
          <a:p>
            <a:r>
              <a:rPr lang="en-US" dirty="0"/>
              <a:t>Design and implement online Environment using </a:t>
            </a:r>
            <a:r>
              <a:rPr lang="en-US" dirty="0" err="1"/>
              <a:t>Espruino</a:t>
            </a:r>
            <a:r>
              <a:rPr lang="en-US" dirty="0"/>
              <a:t> IDE.</a:t>
            </a:r>
          </a:p>
        </p:txBody>
      </p:sp>
    </p:spTree>
    <p:extLst>
      <p:ext uri="{BB962C8B-B14F-4D97-AF65-F5344CB8AC3E}">
        <p14:creationId xmlns:p14="http://schemas.microsoft.com/office/powerpoint/2010/main" val="1445450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2953-0858-543B-0F8B-4F89CBBD0B56}"/>
              </a:ext>
            </a:extLst>
          </p:cNvPr>
          <p:cNvSpPr>
            <a:spLocks noGrp="1"/>
          </p:cNvSpPr>
          <p:nvPr>
            <p:ph type="title"/>
          </p:nvPr>
        </p:nvSpPr>
        <p:spPr/>
        <p:txBody>
          <a:bodyPr/>
          <a:lstStyle/>
          <a:p>
            <a:r>
              <a:rPr lang="en-US" dirty="0"/>
              <a:t>Progress</a:t>
            </a:r>
          </a:p>
        </p:txBody>
      </p:sp>
      <p:sp>
        <p:nvSpPr>
          <p:cNvPr id="3" name="Content Placeholder 2">
            <a:extLst>
              <a:ext uri="{FF2B5EF4-FFF2-40B4-BE49-F238E27FC236}">
                <a16:creationId xmlns:a16="http://schemas.microsoft.com/office/drawing/2014/main" id="{CE9E1D19-3304-B59E-85C3-B3D394401D98}"/>
              </a:ext>
            </a:extLst>
          </p:cNvPr>
          <p:cNvSpPr>
            <a:spLocks noGrp="1"/>
          </p:cNvSpPr>
          <p:nvPr>
            <p:ph idx="1"/>
          </p:nvPr>
        </p:nvSpPr>
        <p:spPr/>
        <p:txBody>
          <a:bodyPr/>
          <a:lstStyle/>
          <a:p>
            <a:pPr marL="0" indent="0">
              <a:buNone/>
            </a:pPr>
            <a:r>
              <a:rPr lang="en-US" dirty="0"/>
              <a:t>Over the last week I have</a:t>
            </a:r>
          </a:p>
          <a:p>
            <a:r>
              <a:rPr lang="en-US" dirty="0"/>
              <a:t>Initialized Azure dev ops, set up build and deploy ci/cd for started projects.</a:t>
            </a:r>
          </a:p>
          <a:p>
            <a:r>
              <a:rPr lang="en-US" dirty="0"/>
              <a:t>Re-implemented </a:t>
            </a:r>
            <a:r>
              <a:rPr lang="en-US" dirty="0" err="1"/>
              <a:t>UART.js</a:t>
            </a:r>
            <a:endParaRPr lang="en-US" dirty="0"/>
          </a:p>
          <a:p>
            <a:r>
              <a:rPr lang="en-US" dirty="0"/>
              <a:t>Further implemented </a:t>
            </a:r>
            <a:r>
              <a:rPr lang="en-US" dirty="0" err="1"/>
              <a:t>Puck.js</a:t>
            </a:r>
            <a:r>
              <a:rPr lang="en-US" dirty="0"/>
              <a:t> methods (LED, NFC)</a:t>
            </a:r>
          </a:p>
          <a:p>
            <a:r>
              <a:rPr lang="en-US" dirty="0"/>
              <a:t>Implemented Documentation site and demo site.</a:t>
            </a:r>
          </a:p>
        </p:txBody>
      </p:sp>
    </p:spTree>
    <p:extLst>
      <p:ext uri="{BB962C8B-B14F-4D97-AF65-F5344CB8AC3E}">
        <p14:creationId xmlns:p14="http://schemas.microsoft.com/office/powerpoint/2010/main" val="336396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92F0-DC14-208A-0A19-EF6F420C97A7}"/>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8E25DC7A-8EDE-1339-DD12-5B47CC92CD0B}"/>
              </a:ext>
            </a:extLst>
          </p:cNvPr>
          <p:cNvSpPr>
            <a:spLocks noGrp="1"/>
          </p:cNvSpPr>
          <p:nvPr>
            <p:ph idx="1"/>
          </p:nvPr>
        </p:nvSpPr>
        <p:spPr/>
        <p:txBody>
          <a:bodyPr/>
          <a:lstStyle/>
          <a:p>
            <a:r>
              <a:rPr lang="en-US" dirty="0"/>
              <a:t>Hardware issues, puck stuck in bootloader mode, bangle stuck in bootloader mode.</a:t>
            </a:r>
          </a:p>
          <a:p>
            <a:r>
              <a:rPr lang="en-US" dirty="0"/>
              <a:t>HDE keyboard, controls and mouse do not seem to work.</a:t>
            </a:r>
          </a:p>
          <a:p>
            <a:r>
              <a:rPr lang="en-US" dirty="0"/>
              <a:t>No close out of </a:t>
            </a:r>
            <a:r>
              <a:rPr lang="en-US" dirty="0" err="1"/>
              <a:t>uart</a:t>
            </a:r>
            <a:r>
              <a:rPr lang="en-US" dirty="0"/>
              <a:t> connect menu.</a:t>
            </a:r>
          </a:p>
        </p:txBody>
      </p:sp>
    </p:spTree>
    <p:extLst>
      <p:ext uri="{BB962C8B-B14F-4D97-AF65-F5344CB8AC3E}">
        <p14:creationId xmlns:p14="http://schemas.microsoft.com/office/powerpoint/2010/main" val="4214963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304E-6940-6222-C5B8-9CB12DD0717E}"/>
              </a:ext>
            </a:extLst>
          </p:cNvPr>
          <p:cNvSpPr>
            <a:spLocks noGrp="1"/>
          </p:cNvSpPr>
          <p:nvPr>
            <p:ph type="title"/>
          </p:nvPr>
        </p:nvSpPr>
        <p:spPr/>
        <p:txBody>
          <a:bodyPr/>
          <a:lstStyle/>
          <a:p>
            <a:r>
              <a:rPr lang="en-US" dirty="0"/>
              <a:t>How will I resolve these issues?</a:t>
            </a:r>
          </a:p>
        </p:txBody>
      </p:sp>
      <p:sp>
        <p:nvSpPr>
          <p:cNvPr id="3" name="Content Placeholder 2">
            <a:extLst>
              <a:ext uri="{FF2B5EF4-FFF2-40B4-BE49-F238E27FC236}">
                <a16:creationId xmlns:a16="http://schemas.microsoft.com/office/drawing/2014/main" id="{8B23227A-AAB6-45C6-FEA2-C61DD67D3817}"/>
              </a:ext>
            </a:extLst>
          </p:cNvPr>
          <p:cNvSpPr>
            <a:spLocks noGrp="1"/>
          </p:cNvSpPr>
          <p:nvPr>
            <p:ph idx="1"/>
          </p:nvPr>
        </p:nvSpPr>
        <p:spPr/>
        <p:txBody>
          <a:bodyPr>
            <a:normAutofit lnSpcReduction="10000"/>
          </a:bodyPr>
          <a:lstStyle/>
          <a:p>
            <a:r>
              <a:rPr lang="en-US" dirty="0"/>
              <a:t>For the hardware problems </a:t>
            </a:r>
            <a:r>
              <a:rPr lang="en-US" dirty="0" err="1"/>
              <a:t>im</a:t>
            </a:r>
            <a:r>
              <a:rPr lang="en-US" dirty="0"/>
              <a:t> going to try and update the devices to the latest stable </a:t>
            </a:r>
            <a:r>
              <a:rPr lang="en-US" dirty="0" err="1"/>
              <a:t>os</a:t>
            </a:r>
            <a:r>
              <a:rPr lang="en-US" dirty="0"/>
              <a:t> version.</a:t>
            </a:r>
          </a:p>
          <a:p>
            <a:r>
              <a:rPr lang="en-US" dirty="0"/>
              <a:t>As for HDE keyboard, controls and mouse I believe this is due to the version of </a:t>
            </a:r>
            <a:r>
              <a:rPr lang="en-US" dirty="0" err="1"/>
              <a:t>espruino</a:t>
            </a:r>
            <a:r>
              <a:rPr lang="en-US" dirty="0"/>
              <a:t> interpreter running on the device, if this does solve the issue there will need to be a check put in place for the OS version to stop users from receiving a cryptic error message.</a:t>
            </a:r>
          </a:p>
          <a:p>
            <a:r>
              <a:rPr lang="en-US" dirty="0"/>
              <a:t>For the no closing of menu issue </a:t>
            </a:r>
            <a:r>
              <a:rPr lang="en-US" dirty="0" err="1"/>
              <a:t>im</a:t>
            </a:r>
            <a:r>
              <a:rPr lang="en-US" dirty="0"/>
              <a:t> going to explore how the web ide does this and design a nicer implementation to have on my own </a:t>
            </a:r>
            <a:r>
              <a:rPr lang="en-US" dirty="0" err="1"/>
              <a:t>uart</a:t>
            </a:r>
            <a:r>
              <a:rPr lang="en-US" dirty="0"/>
              <a:t> package.</a:t>
            </a:r>
          </a:p>
        </p:txBody>
      </p:sp>
    </p:spTree>
    <p:extLst>
      <p:ext uri="{BB962C8B-B14F-4D97-AF65-F5344CB8AC3E}">
        <p14:creationId xmlns:p14="http://schemas.microsoft.com/office/powerpoint/2010/main" val="324879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D39-7E02-773D-6195-F9AF1E1F3EFF}"/>
              </a:ext>
            </a:extLst>
          </p:cNvPr>
          <p:cNvSpPr>
            <a:spLocks noGrp="1"/>
          </p:cNvSpPr>
          <p:nvPr>
            <p:ph type="title"/>
          </p:nvPr>
        </p:nvSpPr>
        <p:spPr/>
        <p:txBody>
          <a:bodyPr/>
          <a:lstStyle/>
          <a:p>
            <a:r>
              <a:rPr lang="en-US" dirty="0"/>
              <a:t>Decisions made so far?</a:t>
            </a:r>
          </a:p>
        </p:txBody>
      </p:sp>
      <p:sp>
        <p:nvSpPr>
          <p:cNvPr id="3" name="Content Placeholder 2">
            <a:extLst>
              <a:ext uri="{FF2B5EF4-FFF2-40B4-BE49-F238E27FC236}">
                <a16:creationId xmlns:a16="http://schemas.microsoft.com/office/drawing/2014/main" id="{CAB02161-B961-85AF-7867-46D242E9B691}"/>
              </a:ext>
            </a:extLst>
          </p:cNvPr>
          <p:cNvSpPr>
            <a:spLocks noGrp="1"/>
          </p:cNvSpPr>
          <p:nvPr>
            <p:ph idx="1"/>
          </p:nvPr>
        </p:nvSpPr>
        <p:spPr/>
        <p:txBody>
          <a:bodyPr/>
          <a:lstStyle/>
          <a:p>
            <a:r>
              <a:rPr lang="en-US" dirty="0"/>
              <a:t>Why Azure Dev ops?</a:t>
            </a:r>
          </a:p>
          <a:p>
            <a:r>
              <a:rPr lang="en-US" dirty="0"/>
              <a:t>Why hosted pipeline on AWS?</a:t>
            </a:r>
          </a:p>
          <a:p>
            <a:r>
              <a:rPr lang="en-US" dirty="0"/>
              <a:t>Why </a:t>
            </a:r>
            <a:r>
              <a:rPr lang="en-US" dirty="0" err="1"/>
              <a:t>Docusarus</a:t>
            </a:r>
            <a:r>
              <a:rPr lang="en-US" dirty="0"/>
              <a:t>?</a:t>
            </a:r>
          </a:p>
          <a:p>
            <a:r>
              <a:rPr lang="en-US" dirty="0"/>
              <a:t>Why React App for Demos, using </a:t>
            </a:r>
            <a:r>
              <a:rPr lang="en-US" dirty="0" err="1"/>
              <a:t>github</a:t>
            </a:r>
            <a:r>
              <a:rPr lang="en-US" dirty="0"/>
              <a:t> for demo folder structure?</a:t>
            </a:r>
          </a:p>
        </p:txBody>
      </p:sp>
    </p:spTree>
    <p:extLst>
      <p:ext uri="{BB962C8B-B14F-4D97-AF65-F5344CB8AC3E}">
        <p14:creationId xmlns:p14="http://schemas.microsoft.com/office/powerpoint/2010/main" val="68064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3B52-A729-259C-FCD7-2B68FAEFD56C}"/>
              </a:ext>
            </a:extLst>
          </p:cNvPr>
          <p:cNvSpPr>
            <a:spLocks noGrp="1"/>
          </p:cNvSpPr>
          <p:nvPr>
            <p:ph type="title"/>
          </p:nvPr>
        </p:nvSpPr>
        <p:spPr/>
        <p:txBody>
          <a:bodyPr/>
          <a:lstStyle/>
          <a:p>
            <a:r>
              <a:rPr lang="en-US" dirty="0"/>
              <a:t>Azure Dev ops</a:t>
            </a:r>
          </a:p>
        </p:txBody>
      </p:sp>
      <p:sp>
        <p:nvSpPr>
          <p:cNvPr id="3" name="Content Placeholder 2">
            <a:extLst>
              <a:ext uri="{FF2B5EF4-FFF2-40B4-BE49-F238E27FC236}">
                <a16:creationId xmlns:a16="http://schemas.microsoft.com/office/drawing/2014/main" id="{0AFCBA27-FE4C-EC56-D467-9C63437BC408}"/>
              </a:ext>
            </a:extLst>
          </p:cNvPr>
          <p:cNvSpPr>
            <a:spLocks noGrp="1"/>
          </p:cNvSpPr>
          <p:nvPr>
            <p:ph idx="1"/>
          </p:nvPr>
        </p:nvSpPr>
        <p:spPr/>
        <p:txBody>
          <a:bodyPr>
            <a:normAutofit fontScale="85000" lnSpcReduction="20000"/>
          </a:bodyPr>
          <a:lstStyle/>
          <a:p>
            <a:pPr marL="0" indent="0">
              <a:buNone/>
            </a:pPr>
            <a:r>
              <a:rPr lang="en-US" dirty="0"/>
              <a:t>I wanted something to track issues and work items</a:t>
            </a:r>
          </a:p>
          <a:p>
            <a:r>
              <a:rPr lang="en-US" dirty="0"/>
              <a:t>For this there are many options but the 2 that stuck out were Jira and Azure </a:t>
            </a:r>
            <a:r>
              <a:rPr lang="en-US" dirty="0" err="1"/>
              <a:t>devops</a:t>
            </a:r>
            <a:r>
              <a:rPr lang="en-US" dirty="0"/>
              <a:t>.</a:t>
            </a:r>
          </a:p>
          <a:p>
            <a:r>
              <a:rPr lang="en-US" dirty="0"/>
              <a:t>Jira supports a more Kanban approach were work items are ranked on what needs done first without time estimations.</a:t>
            </a:r>
          </a:p>
          <a:p>
            <a:r>
              <a:rPr lang="en-US" dirty="0"/>
              <a:t>Azure supports Kanban and more of a scrum approach where work items can be put in a backlog and brought into sprints when and where they are important.</a:t>
            </a:r>
          </a:p>
          <a:p>
            <a:endParaRPr lang="en-US" dirty="0"/>
          </a:p>
          <a:p>
            <a:pPr marL="0" indent="0">
              <a:buNone/>
            </a:pPr>
            <a:r>
              <a:rPr lang="en-US" dirty="0"/>
              <a:t>Because of the Azure Dev ops was chosen as an issue tracker, Azure </a:t>
            </a:r>
            <a:r>
              <a:rPr lang="en-US" dirty="0" err="1"/>
              <a:t>devops</a:t>
            </a:r>
            <a:r>
              <a:rPr lang="en-US" dirty="0"/>
              <a:t> also allows for dashboards to be built to show progress of work items which was a must for me.</a:t>
            </a:r>
          </a:p>
        </p:txBody>
      </p:sp>
    </p:spTree>
    <p:extLst>
      <p:ext uri="{BB962C8B-B14F-4D97-AF65-F5344CB8AC3E}">
        <p14:creationId xmlns:p14="http://schemas.microsoft.com/office/powerpoint/2010/main" val="4214901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56FDF-C138-D469-440A-187DBF67FEE3}"/>
              </a:ext>
            </a:extLst>
          </p:cNvPr>
          <p:cNvSpPr>
            <a:spLocks noGrp="1"/>
          </p:cNvSpPr>
          <p:nvPr>
            <p:ph type="title"/>
          </p:nvPr>
        </p:nvSpPr>
        <p:spPr/>
        <p:txBody>
          <a:bodyPr/>
          <a:lstStyle/>
          <a:p>
            <a:r>
              <a:rPr lang="en-US" dirty="0"/>
              <a:t>Azure Dev ops (cont.)</a:t>
            </a:r>
          </a:p>
        </p:txBody>
      </p:sp>
      <p:sp>
        <p:nvSpPr>
          <p:cNvPr id="3" name="Content Placeholder 2">
            <a:extLst>
              <a:ext uri="{FF2B5EF4-FFF2-40B4-BE49-F238E27FC236}">
                <a16:creationId xmlns:a16="http://schemas.microsoft.com/office/drawing/2014/main" id="{0F596E27-C2F0-F5DF-B0A7-18EAB306FB37}"/>
              </a:ext>
            </a:extLst>
          </p:cNvPr>
          <p:cNvSpPr>
            <a:spLocks noGrp="1"/>
          </p:cNvSpPr>
          <p:nvPr>
            <p:ph idx="1"/>
          </p:nvPr>
        </p:nvSpPr>
        <p:spPr/>
        <p:txBody>
          <a:bodyPr>
            <a:normAutofit fontScale="92500" lnSpcReduction="20000"/>
          </a:bodyPr>
          <a:lstStyle/>
          <a:p>
            <a:pPr marL="0" indent="0">
              <a:buNone/>
            </a:pPr>
            <a:r>
              <a:rPr lang="en-US" dirty="0"/>
              <a:t>I wanted something to build an automated pipeline</a:t>
            </a:r>
          </a:p>
          <a:p>
            <a:r>
              <a:rPr lang="en-US" dirty="0"/>
              <a:t>My options were Jenkins, </a:t>
            </a:r>
            <a:r>
              <a:rPr lang="en-US" dirty="0" err="1"/>
              <a:t>TravisCI</a:t>
            </a:r>
            <a:r>
              <a:rPr lang="en-US" dirty="0"/>
              <a:t> or Azure Dev ops pipeline.</a:t>
            </a:r>
          </a:p>
          <a:p>
            <a:r>
              <a:rPr lang="en-US" dirty="0"/>
              <a:t>All options with the configurations I wanted would require a self hosted pipeline meaning azures free pipeline was not necessary.</a:t>
            </a:r>
          </a:p>
          <a:p>
            <a:r>
              <a:rPr lang="en-US" dirty="0"/>
              <a:t>While all options were a good choice I went for azure for a few reasons</a:t>
            </a:r>
          </a:p>
          <a:p>
            <a:pPr lvl="1"/>
            <a:r>
              <a:rPr lang="en-US" dirty="0"/>
              <a:t>Integrated with the issue management system</a:t>
            </a:r>
          </a:p>
          <a:p>
            <a:pPr lvl="1"/>
            <a:r>
              <a:rPr lang="en-US" dirty="0"/>
              <a:t>Works with the azure </a:t>
            </a:r>
            <a:r>
              <a:rPr lang="en-US" dirty="0" err="1"/>
              <a:t>devops</a:t>
            </a:r>
            <a:r>
              <a:rPr lang="en-US" dirty="0"/>
              <a:t> dashboard to display build statistics</a:t>
            </a:r>
          </a:p>
          <a:p>
            <a:pPr lvl="1"/>
            <a:r>
              <a:rPr lang="en-US" dirty="0"/>
              <a:t>Keeps everything in one place.</a:t>
            </a:r>
          </a:p>
          <a:p>
            <a:pPr lvl="1"/>
            <a:r>
              <a:rPr lang="en-US" dirty="0"/>
              <a:t>A well designed pipeline dashboard and use of user agents to run multiple pipeline builds concurrently.</a:t>
            </a:r>
          </a:p>
          <a:p>
            <a:pPr marL="0" indent="0">
              <a:buNone/>
            </a:pPr>
            <a:endParaRPr lang="en-US" dirty="0"/>
          </a:p>
        </p:txBody>
      </p:sp>
    </p:spTree>
    <p:extLst>
      <p:ext uri="{BB962C8B-B14F-4D97-AF65-F5344CB8AC3E}">
        <p14:creationId xmlns:p14="http://schemas.microsoft.com/office/powerpoint/2010/main" val="252019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042E-A240-4874-FFC4-37138AED2107}"/>
              </a:ext>
            </a:extLst>
          </p:cNvPr>
          <p:cNvSpPr>
            <a:spLocks noGrp="1"/>
          </p:cNvSpPr>
          <p:nvPr>
            <p:ph type="title"/>
          </p:nvPr>
        </p:nvSpPr>
        <p:spPr/>
        <p:txBody>
          <a:bodyPr/>
          <a:lstStyle/>
          <a:p>
            <a:r>
              <a:rPr lang="en-US" dirty="0"/>
              <a:t>Azure Dev ops (cont.)</a:t>
            </a:r>
          </a:p>
        </p:txBody>
      </p:sp>
      <p:sp>
        <p:nvSpPr>
          <p:cNvPr id="3" name="Content Placeholder 2">
            <a:extLst>
              <a:ext uri="{FF2B5EF4-FFF2-40B4-BE49-F238E27FC236}">
                <a16:creationId xmlns:a16="http://schemas.microsoft.com/office/drawing/2014/main" id="{9BE1F1BA-C58A-A876-DB8B-6E5330978300}"/>
              </a:ext>
            </a:extLst>
          </p:cNvPr>
          <p:cNvSpPr>
            <a:spLocks noGrp="1"/>
          </p:cNvSpPr>
          <p:nvPr>
            <p:ph idx="1"/>
          </p:nvPr>
        </p:nvSpPr>
        <p:spPr/>
        <p:txBody>
          <a:bodyPr>
            <a:normAutofit fontScale="62500" lnSpcReduction="20000"/>
          </a:bodyPr>
          <a:lstStyle/>
          <a:p>
            <a:pPr marL="0" indent="0">
              <a:buNone/>
            </a:pPr>
            <a:r>
              <a:rPr lang="en-US" dirty="0"/>
              <a:t>Why not Gitlab</a:t>
            </a:r>
          </a:p>
          <a:p>
            <a:r>
              <a:rPr lang="en-US" dirty="0"/>
              <a:t>While </a:t>
            </a:r>
            <a:r>
              <a:rPr lang="en-US" dirty="0" err="1"/>
              <a:t>gitlab</a:t>
            </a:r>
            <a:r>
              <a:rPr lang="en-US" dirty="0"/>
              <a:t> offers what </a:t>
            </a:r>
            <a:r>
              <a:rPr lang="en-US" dirty="0" err="1"/>
              <a:t>github</a:t>
            </a:r>
            <a:r>
              <a:rPr lang="en-US" dirty="0"/>
              <a:t> and azure do all in one package.</a:t>
            </a:r>
          </a:p>
          <a:p>
            <a:pPr lvl="1"/>
            <a:r>
              <a:rPr lang="en-US" dirty="0"/>
              <a:t>To keep aligned with other </a:t>
            </a:r>
            <a:r>
              <a:rPr lang="en-US" dirty="0" err="1"/>
              <a:t>espruino</a:t>
            </a:r>
            <a:r>
              <a:rPr lang="en-US" dirty="0"/>
              <a:t> projects it makes sense to be on </a:t>
            </a:r>
            <a:r>
              <a:rPr lang="en-US" dirty="0" err="1"/>
              <a:t>github</a:t>
            </a:r>
            <a:r>
              <a:rPr lang="en-US" dirty="0"/>
              <a:t>.</a:t>
            </a:r>
          </a:p>
          <a:p>
            <a:pPr lvl="1"/>
            <a:r>
              <a:rPr lang="en-US" dirty="0"/>
              <a:t>To make the most of </a:t>
            </a:r>
            <a:r>
              <a:rPr lang="en-US" dirty="0" err="1"/>
              <a:t>gitlab</a:t>
            </a:r>
            <a:r>
              <a:rPr lang="en-US" dirty="0"/>
              <a:t> and have access to the project outside of </a:t>
            </a:r>
            <a:r>
              <a:rPr lang="en-US" dirty="0" err="1"/>
              <a:t>uni</a:t>
            </a:r>
            <a:r>
              <a:rPr lang="en-US" dirty="0"/>
              <a:t>, I would have to make a paid repo.</a:t>
            </a:r>
          </a:p>
          <a:p>
            <a:pPr marL="0" indent="0">
              <a:buNone/>
            </a:pPr>
            <a:r>
              <a:rPr lang="en-US" dirty="0"/>
              <a:t>Why is the pipeline hosted on AWS?</a:t>
            </a:r>
          </a:p>
          <a:p>
            <a:r>
              <a:rPr lang="en-US" dirty="0"/>
              <a:t>By self hosting there is more control over the process allowing for easier </a:t>
            </a:r>
            <a:r>
              <a:rPr lang="en-US" dirty="0" err="1"/>
              <a:t>npm</a:t>
            </a:r>
            <a:r>
              <a:rPr lang="en-US" dirty="0"/>
              <a:t> authentication for publishing the package when it reaches production.</a:t>
            </a:r>
          </a:p>
          <a:p>
            <a:r>
              <a:rPr lang="en-US" dirty="0"/>
              <a:t>CI/CD build starts and finishes quicker on the AWS server I opted for, the t.3 small server.</a:t>
            </a:r>
          </a:p>
          <a:p>
            <a:r>
              <a:rPr lang="en-US" dirty="0"/>
              <a:t>We can cache resources to enable quicker builds.</a:t>
            </a:r>
          </a:p>
          <a:p>
            <a:r>
              <a:rPr lang="en-US" dirty="0"/>
              <a:t>The debugging process is easier due to the additional control.</a:t>
            </a:r>
          </a:p>
          <a:p>
            <a:r>
              <a:rPr lang="en-US" dirty="0"/>
              <a:t>Due to the nature of the pipeline only ramping CPU utilization when a job is running the server is on 0.1% utilization 99% of the time meaning the cost to upkeep the server is incredibly low.</a:t>
            </a:r>
          </a:p>
        </p:txBody>
      </p:sp>
    </p:spTree>
    <p:extLst>
      <p:ext uri="{BB962C8B-B14F-4D97-AF65-F5344CB8AC3E}">
        <p14:creationId xmlns:p14="http://schemas.microsoft.com/office/powerpoint/2010/main" val="415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13D9-A2A4-8F8B-9F42-BF553EF08DAA}"/>
              </a:ext>
            </a:extLst>
          </p:cNvPr>
          <p:cNvSpPr>
            <a:spLocks noGrp="1"/>
          </p:cNvSpPr>
          <p:nvPr>
            <p:ph type="title"/>
          </p:nvPr>
        </p:nvSpPr>
        <p:spPr/>
        <p:txBody>
          <a:bodyPr/>
          <a:lstStyle/>
          <a:p>
            <a:r>
              <a:rPr lang="en-US" dirty="0" err="1"/>
              <a:t>Docusaurus</a:t>
            </a:r>
            <a:endParaRPr lang="en-US" dirty="0"/>
          </a:p>
        </p:txBody>
      </p:sp>
      <p:sp>
        <p:nvSpPr>
          <p:cNvPr id="3" name="Content Placeholder 2">
            <a:extLst>
              <a:ext uri="{FF2B5EF4-FFF2-40B4-BE49-F238E27FC236}">
                <a16:creationId xmlns:a16="http://schemas.microsoft.com/office/drawing/2014/main" id="{B36F76CA-ED2E-89C6-AECB-2DA4623B205B}"/>
              </a:ext>
            </a:extLst>
          </p:cNvPr>
          <p:cNvSpPr>
            <a:spLocks noGrp="1"/>
          </p:cNvSpPr>
          <p:nvPr>
            <p:ph idx="1"/>
          </p:nvPr>
        </p:nvSpPr>
        <p:spPr/>
        <p:txBody>
          <a:bodyPr>
            <a:normAutofit fontScale="62500" lnSpcReduction="20000"/>
          </a:bodyPr>
          <a:lstStyle/>
          <a:p>
            <a:pPr marL="0" indent="0">
              <a:buNone/>
            </a:pPr>
            <a:r>
              <a:rPr lang="en-US" dirty="0"/>
              <a:t>Why </a:t>
            </a:r>
            <a:r>
              <a:rPr lang="en-US" dirty="0" err="1"/>
              <a:t>Docusaurus</a:t>
            </a:r>
            <a:r>
              <a:rPr lang="en-US" dirty="0"/>
              <a:t>?</a:t>
            </a:r>
          </a:p>
          <a:p>
            <a:r>
              <a:rPr lang="en-US" dirty="0"/>
              <a:t>It’s developed by Facebook and used by react, prettier, </a:t>
            </a:r>
            <a:r>
              <a:rPr lang="en-US" dirty="0" err="1"/>
              <a:t>graphql</a:t>
            </a:r>
            <a:r>
              <a:rPr lang="en-US" dirty="0"/>
              <a:t>, babel, jest and many more for documentation.</a:t>
            </a:r>
          </a:p>
          <a:p>
            <a:r>
              <a:rPr lang="en-US" dirty="0"/>
              <a:t>To add new pages its as simple as adding a markdown file to the repository.</a:t>
            </a:r>
          </a:p>
          <a:p>
            <a:r>
              <a:rPr lang="en-US" dirty="0"/>
              <a:t>It’s built with react meaning there is the ability to fully change the way the site looks and functions to your own desire.</a:t>
            </a:r>
          </a:p>
          <a:p>
            <a:pPr marL="0" indent="0">
              <a:buNone/>
            </a:pPr>
            <a:r>
              <a:rPr lang="en-US" dirty="0"/>
              <a:t>Why not Jekyll or Hugo.</a:t>
            </a:r>
          </a:p>
          <a:p>
            <a:r>
              <a:rPr lang="en-US" dirty="0"/>
              <a:t>Both Jekyll and Hugo both offer great solutions for documentation, but both aren’t built primarily with documentation in mind. </a:t>
            </a:r>
          </a:p>
          <a:p>
            <a:r>
              <a:rPr lang="en-US" dirty="0" err="1"/>
              <a:t>Docusaurus</a:t>
            </a:r>
            <a:r>
              <a:rPr lang="en-US" dirty="0"/>
              <a:t> comes with built in internationalization helping to translate the site into any supported language.</a:t>
            </a:r>
          </a:p>
          <a:p>
            <a:r>
              <a:rPr lang="en-US" dirty="0"/>
              <a:t>Search, allowing for all the documentation to be searched.</a:t>
            </a:r>
          </a:p>
          <a:p>
            <a:r>
              <a:rPr lang="en-US" dirty="0"/>
              <a:t>It utilizes MDX, which allows react components within Markdown.</a:t>
            </a:r>
          </a:p>
          <a:p>
            <a:endParaRPr lang="en-US" dirty="0"/>
          </a:p>
        </p:txBody>
      </p:sp>
    </p:spTree>
    <p:extLst>
      <p:ext uri="{BB962C8B-B14F-4D97-AF65-F5344CB8AC3E}">
        <p14:creationId xmlns:p14="http://schemas.microsoft.com/office/powerpoint/2010/main" val="1682034728"/>
      </p:ext>
    </p:extLst>
  </p:cSld>
  <p:clrMapOvr>
    <a:masterClrMapping/>
  </p:clrMapOvr>
</p:sld>
</file>

<file path=ppt/theme/theme1.xml><?xml version="1.0" encoding="utf-8"?>
<a:theme xmlns:a="http://schemas.openxmlformats.org/drawingml/2006/main" name="ShapesVTI">
  <a:themeElements>
    <a:clrScheme name="AnalogousFromLightSeedRightStep">
      <a:dk1>
        <a:srgbClr val="000000"/>
      </a:dk1>
      <a:lt1>
        <a:srgbClr val="FFFFFF"/>
      </a:lt1>
      <a:dk2>
        <a:srgbClr val="412432"/>
      </a:dk2>
      <a:lt2>
        <a:srgbClr val="E8E2E5"/>
      </a:lt2>
      <a:accent1>
        <a:srgbClr val="77AA94"/>
      </a:accent1>
      <a:accent2>
        <a:srgbClr val="69ACAA"/>
      </a:accent2>
      <a:accent3>
        <a:srgbClr val="7BA7C4"/>
      </a:accent3>
      <a:accent4>
        <a:srgbClr val="7785C2"/>
      </a:accent4>
      <a:accent5>
        <a:srgbClr val="9D8FCD"/>
      </a:accent5>
      <a:accent6>
        <a:srgbClr val="A777C2"/>
      </a:accent6>
      <a:hlink>
        <a:srgbClr val="AE6988"/>
      </a:hlink>
      <a:folHlink>
        <a:srgbClr val="7F7F7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948</TotalTime>
  <Words>983</Words>
  <Application>Microsoft Macintosh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Tw Cen MT</vt:lpstr>
      <vt:lpstr>ShapesVTI</vt:lpstr>
      <vt:lpstr>Week 4 Presentation</vt:lpstr>
      <vt:lpstr>Progress</vt:lpstr>
      <vt:lpstr>Problems</vt:lpstr>
      <vt:lpstr>How will I resolve these issues?</vt:lpstr>
      <vt:lpstr>Decisions made so far?</vt:lpstr>
      <vt:lpstr>Azure Dev ops</vt:lpstr>
      <vt:lpstr>Azure Dev ops (cont.)</vt:lpstr>
      <vt:lpstr>Azure Dev ops (cont.)</vt:lpstr>
      <vt:lpstr>Docusaurus</vt:lpstr>
      <vt:lpstr>Why React App for demos?</vt:lpstr>
      <vt:lpstr>Why use Github file structure?</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 Presentation</dc:title>
  <dc:creator>Callum McLuskey (student)</dc:creator>
  <cp:lastModifiedBy>Callum McLuskey (student)</cp:lastModifiedBy>
  <cp:revision>1</cp:revision>
  <dcterms:created xsi:type="dcterms:W3CDTF">2022-10-11T20:31:21Z</dcterms:created>
  <dcterms:modified xsi:type="dcterms:W3CDTF">2022-10-12T12:20:00Z</dcterms:modified>
</cp:coreProperties>
</file>