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5" r:id="rId2"/>
    <p:sldId id="333" r:id="rId3"/>
    <p:sldId id="334" r:id="rId4"/>
    <p:sldId id="335" r:id="rId5"/>
    <p:sldId id="336" r:id="rId6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kafuji" initials="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F9BAB5"/>
    <a:srgbClr val="FEF9BC"/>
    <a:srgbClr val="FFCC99"/>
    <a:srgbClr val="FBCDC9"/>
    <a:srgbClr val="FD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5" autoAdjust="0"/>
    <p:restoredTop sz="79944" autoAdjust="0"/>
  </p:normalViewPr>
  <p:slideViewPr>
    <p:cSldViewPr snapToGrid="0">
      <p:cViewPr>
        <p:scale>
          <a:sx n="125" d="100"/>
          <a:sy n="125" d="100"/>
        </p:scale>
        <p:origin x="90" y="9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96"/>
    </p:cViewPr>
  </p:sorterViewPr>
  <p:notesViewPr>
    <p:cSldViewPr snapToGrid="0">
      <p:cViewPr varScale="1">
        <p:scale>
          <a:sx n="89" d="100"/>
          <a:sy n="89" d="100"/>
        </p:scale>
        <p:origin x="38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968D-0203-4A0F-A159-9DA1BDA905EE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34884-92AE-4430-A5DC-371A0960A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1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ABBC-FD3B-41CF-96E1-E53D5E690A02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9F05-5A04-4169-BFED-0F081E5DF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18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F05-5A04-4169-BFED-0F081E5DF1E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9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626443"/>
            <a:ext cx="9144000" cy="521043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0495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53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664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141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3241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390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2080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2467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27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0648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368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714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rgbClr val="0070C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5551" y="2344450"/>
            <a:ext cx="11138771" cy="993110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 smtClean="0">
                <a:latin typeface="Calibri" charset="0"/>
                <a:ea typeface="Calibri" charset="0"/>
                <a:cs typeface="Calibri" charset="0"/>
              </a:rPr>
              <a:t>TRANSITION </a:t>
            </a:r>
            <a:r>
              <a:rPr lang="en-US" altLang="ja-JP" sz="4400" dirty="0" smtClean="0">
                <a:latin typeface="Calibri" charset="0"/>
                <a:ea typeface="Calibri" charset="0"/>
                <a:cs typeface="Calibri" charset="0"/>
              </a:rPr>
              <a:t>Modelling –</a:t>
            </a:r>
            <a:br>
              <a:rPr lang="en-US" altLang="ja-JP" sz="44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ja-JP" sz="4400" dirty="0" smtClean="0">
                <a:latin typeface="Calibri" charset="0"/>
                <a:ea typeface="Calibri" charset="0"/>
                <a:cs typeface="Calibri" charset="0"/>
              </a:rPr>
              <a:t>Experiment Design</a:t>
            </a:r>
            <a:endParaRPr kumimoji="1" lang="ja-JP" altLang="en-US" sz="4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2462744" y="3791154"/>
            <a:ext cx="7473792" cy="2021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kern="12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</a:rPr>
              <a:t>13/12/18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284474"/>
            <a:ext cx="3609540" cy="1045946"/>
          </a:xfrm>
          <a:prstGeom prst="rect">
            <a:avLst/>
          </a:prstGeom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46" y="284473"/>
            <a:ext cx="2468071" cy="8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95"/>
    </mc:Choice>
    <mc:Fallback xmlns="">
      <p:transition spd="slow" advTm="224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9387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200" dirty="0" smtClean="0"/>
              <a:t>Work into Student Projects for 2018-19. </a:t>
            </a:r>
          </a:p>
          <a:p>
            <a:pPr>
              <a:buFontTx/>
              <a:buChar char="-"/>
            </a:pPr>
            <a:endParaRPr lang="en-GB" sz="2200" dirty="0"/>
          </a:p>
          <a:p>
            <a:pPr>
              <a:buFontTx/>
              <a:buChar char="-"/>
            </a:pPr>
            <a:r>
              <a:rPr lang="en-GB" sz="2200" dirty="0" smtClean="0"/>
              <a:t>The Student Projects are on Cognitive Load and Transitions. They have three Cog Load manipulations: </a:t>
            </a:r>
            <a:r>
              <a:rPr lang="en-GB" sz="2200" dirty="0" err="1" smtClean="0"/>
              <a:t>NoLoad</a:t>
            </a:r>
            <a:r>
              <a:rPr lang="en-GB" sz="2200" dirty="0" smtClean="0"/>
              <a:t> / Easy/ Hard</a:t>
            </a:r>
          </a:p>
          <a:p>
            <a:pPr>
              <a:buFontTx/>
              <a:buChar char="-"/>
            </a:pPr>
            <a:endParaRPr lang="en-GB" sz="2200" dirty="0" smtClean="0"/>
          </a:p>
          <a:p>
            <a:pPr>
              <a:buFontTx/>
              <a:buChar char="-"/>
            </a:pPr>
            <a:r>
              <a:rPr lang="en-GB" sz="2200" dirty="0" smtClean="0"/>
              <a:t>The design of the transition scenario should provide useful data for modelling..</a:t>
            </a:r>
            <a:endParaRPr lang="en-GB" sz="2200" dirty="0"/>
          </a:p>
          <a:p>
            <a:pPr>
              <a:buFontTx/>
              <a:buChar char="-"/>
            </a:pPr>
            <a:endParaRPr lang="en-GB" sz="2200" dirty="0" smtClean="0"/>
          </a:p>
          <a:p>
            <a:pPr marL="457200" indent="-457200">
              <a:buFont typeface="+mj-lt"/>
              <a:buAutoNum type="arabicPeriod"/>
            </a:pPr>
            <a:endParaRPr lang="en-GB" sz="2200" dirty="0" smtClean="0"/>
          </a:p>
          <a:p>
            <a:pPr marL="457200" indent="-457200">
              <a:buAutoNum type="arabicPeriod"/>
            </a:pPr>
            <a:endParaRPr lang="en-GB" sz="22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19" y="2368341"/>
            <a:ext cx="3571009" cy="23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Transition Scenario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8646" y="15416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200" dirty="0" smtClean="0"/>
          </a:p>
          <a:p>
            <a:pPr marL="457200" indent="-457200">
              <a:buFont typeface="+mj-lt"/>
              <a:buAutoNum type="arabicPeriod"/>
            </a:pPr>
            <a:endParaRPr lang="en-GB" sz="22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GB" sz="2200" dirty="0" smtClean="0"/>
          </a:p>
          <a:p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007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200" dirty="0" smtClean="0"/>
              <a:t>Discrete bends provide experimental control for modelling</a:t>
            </a:r>
          </a:p>
          <a:p>
            <a:pPr>
              <a:buFontTx/>
              <a:buChar char="-"/>
            </a:pPr>
            <a:endParaRPr lang="en-GB" sz="2200" dirty="0"/>
          </a:p>
          <a:p>
            <a:pPr>
              <a:buFontTx/>
              <a:buChar char="-"/>
            </a:pPr>
            <a:r>
              <a:rPr lang="en-GB" sz="2200" dirty="0" smtClean="0"/>
              <a:t>On such experimentally controlled bends, cued take-overs risk simply measuring ‘reaction time’ rather than manual control recovery based on perceived need for manual control.</a:t>
            </a:r>
          </a:p>
          <a:p>
            <a:pPr marL="0" indent="0">
              <a:buNone/>
            </a:pPr>
            <a:endParaRPr lang="en-GB" sz="2200" dirty="0"/>
          </a:p>
          <a:p>
            <a:pPr>
              <a:buFontTx/>
              <a:buChar char="-"/>
            </a:pPr>
            <a:r>
              <a:rPr lang="en-GB" sz="2200" dirty="0" smtClean="0"/>
              <a:t>Silent failures are an alternative option, with applied relevance. 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 smtClean="0"/>
          </a:p>
          <a:p>
            <a:pPr marL="457200" indent="-457200">
              <a:buAutoNum type="arabicPeriod"/>
            </a:pP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Transition Scenario : Silent Failures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64848" y="4825167"/>
            <a:ext cx="2197176" cy="343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221" y="4255865"/>
            <a:ext cx="24210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1. Every trial starts with a few seconds of midline trajectory </a:t>
            </a:r>
            <a:endParaRPr lang="en-GB" sz="1600" dirty="0" smtClean="0"/>
          </a:p>
          <a:p>
            <a:endParaRPr lang="en-GB" sz="1200" b="1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Loose instructions to ‘keep within the road edges, intervene if you feel that it is necessary</a:t>
            </a:r>
            <a:r>
              <a:rPr lang="en-GB" sz="1600" dirty="0" smtClean="0"/>
              <a:t>’</a:t>
            </a:r>
            <a:endParaRPr lang="en-GB" sz="1600" dirty="0"/>
          </a:p>
          <a:p>
            <a:endParaRPr lang="en-GB" sz="16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875808" y="1988717"/>
            <a:ext cx="5181604" cy="5672900"/>
            <a:chOff x="3875808" y="1988717"/>
            <a:chExt cx="5181604" cy="5672900"/>
          </a:xfrm>
        </p:grpSpPr>
        <p:sp>
          <p:nvSpPr>
            <p:cNvPr id="2" name="Arc 1"/>
            <p:cNvSpPr/>
            <p:nvPr/>
          </p:nvSpPr>
          <p:spPr>
            <a:xfrm flipH="1">
              <a:off x="5596042" y="3416717"/>
              <a:ext cx="3381704" cy="3814434"/>
            </a:xfrm>
            <a:prstGeom prst="arc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c 5"/>
            <p:cNvSpPr/>
            <p:nvPr/>
          </p:nvSpPr>
          <p:spPr>
            <a:xfrm flipH="1">
              <a:off x="3875808" y="1988717"/>
              <a:ext cx="5101938" cy="5672900"/>
            </a:xfrm>
            <a:prstGeom prst="arc">
              <a:avLst>
                <a:gd name="adj1" fmla="val 15913982"/>
                <a:gd name="adj2" fmla="val 0"/>
              </a:avLst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7"/>
            <p:cNvSpPr/>
            <p:nvPr/>
          </p:nvSpPr>
          <p:spPr>
            <a:xfrm flipH="1">
              <a:off x="4591953" y="2618512"/>
              <a:ext cx="4465459" cy="5036869"/>
            </a:xfrm>
            <a:prstGeom prst="arc">
              <a:avLst>
                <a:gd name="adj1" fmla="val 16199999"/>
                <a:gd name="adj2" fmla="val 0"/>
              </a:avLst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86948" y="4254500"/>
              <a:ext cx="150152" cy="914400"/>
            </a:xfrm>
            <a:custGeom>
              <a:avLst/>
              <a:gdLst>
                <a:gd name="connsiteX0" fmla="*/ 0 w 139700"/>
                <a:gd name="connsiteY0" fmla="*/ 914400 h 914400"/>
                <a:gd name="connsiteX1" fmla="*/ 139700 w 139700"/>
                <a:gd name="connsiteY1" fmla="*/ 0 h 914400"/>
                <a:gd name="connsiteX0" fmla="*/ 8560 w 148260"/>
                <a:gd name="connsiteY0" fmla="*/ 914400 h 914400"/>
                <a:gd name="connsiteX1" fmla="*/ 148260 w 148260"/>
                <a:gd name="connsiteY1" fmla="*/ 0 h 914400"/>
                <a:gd name="connsiteX0" fmla="*/ 10452 w 150152"/>
                <a:gd name="connsiteY0" fmla="*/ 914400 h 914400"/>
                <a:gd name="connsiteX1" fmla="*/ 150152 w 150152"/>
                <a:gd name="connsiteY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152" h="914400">
                  <a:moveTo>
                    <a:pt x="10452" y="914400"/>
                  </a:moveTo>
                  <a:cubicBezTo>
                    <a:pt x="-33468" y="576263"/>
                    <a:pt x="70248" y="271462"/>
                    <a:pt x="150152" y="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</a:t>
              </a:r>
              <a:endParaRPr lang="en-GB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2732971" y="3104024"/>
            <a:ext cx="2004130" cy="114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9497" y="1127396"/>
            <a:ext cx="24210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3</a:t>
            </a:r>
            <a:r>
              <a:rPr lang="en-GB" sz="1600" b="1" dirty="0" smtClean="0"/>
              <a:t>. Take-over mode</a:t>
            </a:r>
            <a:endParaRPr lang="en-GB" sz="1600" dirty="0" smtClean="0"/>
          </a:p>
          <a:p>
            <a:endParaRPr lang="en-GB" sz="1600" b="1" dirty="0"/>
          </a:p>
          <a:p>
            <a:pPr marL="171450" indent="-171450">
              <a:buFontTx/>
              <a:buChar char="-"/>
            </a:pPr>
            <a:r>
              <a:rPr lang="en-GB" sz="1200" dirty="0" smtClean="0"/>
              <a:t>Gear Pads to disengage.</a:t>
            </a:r>
          </a:p>
          <a:p>
            <a:pPr marL="171450" indent="-171450">
              <a:buFontTx/>
              <a:buChar char="-"/>
            </a:pPr>
            <a:endParaRPr lang="en-GB" sz="1200" dirty="0" smtClean="0"/>
          </a:p>
          <a:p>
            <a:pPr marL="171450" indent="-171450">
              <a:buFontTx/>
              <a:buChar char="-"/>
            </a:pPr>
            <a:r>
              <a:rPr lang="en-GB" sz="1200" dirty="0" smtClean="0"/>
              <a:t>Avoids complications with assessing how much Steering angle change constitutes being ‘in control’.</a:t>
            </a:r>
            <a:endParaRPr lang="en-GB" sz="1200" dirty="0"/>
          </a:p>
          <a:p>
            <a:pPr marL="171450" indent="-171450">
              <a:buFontTx/>
              <a:buChar char="-"/>
            </a:pPr>
            <a:endParaRPr lang="en-GB" sz="1200" dirty="0"/>
          </a:p>
        </p:txBody>
      </p:sp>
      <p:sp>
        <p:nvSpPr>
          <p:cNvPr id="21" name="Freeform 20"/>
          <p:cNvSpPr/>
          <p:nvPr/>
        </p:nvSpPr>
        <p:spPr>
          <a:xfrm rot="1259624">
            <a:off x="4992073" y="2844494"/>
            <a:ext cx="644233" cy="1577187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233" h="1577187">
                <a:moveTo>
                  <a:pt x="4756" y="1577187"/>
                </a:moveTo>
                <a:cubicBezTo>
                  <a:pt x="-39164" y="1239050"/>
                  <a:pt x="224786" y="432364"/>
                  <a:pt x="644233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2" name="Freeform 21"/>
          <p:cNvSpPr/>
          <p:nvPr/>
        </p:nvSpPr>
        <p:spPr>
          <a:xfrm rot="1259624">
            <a:off x="5001748" y="2782109"/>
            <a:ext cx="602772" cy="1627311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2772" h="1627311">
                <a:moveTo>
                  <a:pt x="5485" y="1627311"/>
                </a:moveTo>
                <a:cubicBezTo>
                  <a:pt x="-38435" y="1289174"/>
                  <a:pt x="183325" y="432364"/>
                  <a:pt x="602772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3" name="Freeform 22"/>
          <p:cNvSpPr/>
          <p:nvPr/>
        </p:nvSpPr>
        <p:spPr>
          <a:xfrm rot="1259624">
            <a:off x="5013901" y="2685036"/>
            <a:ext cx="469012" cy="1696486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  <a:gd name="connsiteX0" fmla="*/ 10496 w 469012"/>
              <a:gd name="connsiteY0" fmla="*/ 1696486 h 1696486"/>
              <a:gd name="connsiteX1" fmla="*/ 469012 w 469012"/>
              <a:gd name="connsiteY1" fmla="*/ 0 h 169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012" h="1696486">
                <a:moveTo>
                  <a:pt x="10496" y="1696486"/>
                </a:moveTo>
                <a:cubicBezTo>
                  <a:pt x="-33424" y="1358349"/>
                  <a:pt x="49565" y="432364"/>
                  <a:pt x="469012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4" name="Freeform 23"/>
          <p:cNvSpPr/>
          <p:nvPr/>
        </p:nvSpPr>
        <p:spPr>
          <a:xfrm rot="1259624">
            <a:off x="5018509" y="2629658"/>
            <a:ext cx="405648" cy="1758941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  <a:gd name="connsiteX0" fmla="*/ 10496 w 469012"/>
              <a:gd name="connsiteY0" fmla="*/ 1696486 h 1696486"/>
              <a:gd name="connsiteX1" fmla="*/ 469012 w 469012"/>
              <a:gd name="connsiteY1" fmla="*/ 0 h 1696486"/>
              <a:gd name="connsiteX0" fmla="*/ 17007 w 405648"/>
              <a:gd name="connsiteY0" fmla="*/ 1758941 h 1758941"/>
              <a:gd name="connsiteX1" fmla="*/ 405648 w 405648"/>
              <a:gd name="connsiteY1" fmla="*/ 0 h 17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5648" h="1758941">
                <a:moveTo>
                  <a:pt x="17007" y="1758941"/>
                </a:moveTo>
                <a:cubicBezTo>
                  <a:pt x="-26913" y="1420804"/>
                  <a:pt x="-13799" y="432364"/>
                  <a:pt x="405648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5" name="Freeform 24"/>
          <p:cNvSpPr/>
          <p:nvPr/>
        </p:nvSpPr>
        <p:spPr>
          <a:xfrm rot="1259624">
            <a:off x="5010779" y="2560152"/>
            <a:ext cx="306617" cy="1804850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  <a:gd name="connsiteX0" fmla="*/ 10496 w 469012"/>
              <a:gd name="connsiteY0" fmla="*/ 1696486 h 1696486"/>
              <a:gd name="connsiteX1" fmla="*/ 469012 w 469012"/>
              <a:gd name="connsiteY1" fmla="*/ 0 h 1696486"/>
              <a:gd name="connsiteX0" fmla="*/ 17007 w 405648"/>
              <a:gd name="connsiteY0" fmla="*/ 1758941 h 1758941"/>
              <a:gd name="connsiteX1" fmla="*/ 405648 w 405648"/>
              <a:gd name="connsiteY1" fmla="*/ 0 h 1758941"/>
              <a:gd name="connsiteX0" fmla="*/ 45085 w 314087"/>
              <a:gd name="connsiteY0" fmla="*/ 1804850 h 1804850"/>
              <a:gd name="connsiteX1" fmla="*/ 314087 w 314087"/>
              <a:gd name="connsiteY1" fmla="*/ 0 h 1804850"/>
              <a:gd name="connsiteX0" fmla="*/ 37615 w 306617"/>
              <a:gd name="connsiteY0" fmla="*/ 1804850 h 1804850"/>
              <a:gd name="connsiteX1" fmla="*/ 306617 w 306617"/>
              <a:gd name="connsiteY1" fmla="*/ 0 h 18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617" h="1804850">
                <a:moveTo>
                  <a:pt x="37615" y="1804850"/>
                </a:moveTo>
                <a:cubicBezTo>
                  <a:pt x="-6305" y="1466713"/>
                  <a:pt x="-85631" y="636173"/>
                  <a:pt x="306617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7" name="Freeform 26"/>
          <p:cNvSpPr/>
          <p:nvPr/>
        </p:nvSpPr>
        <p:spPr>
          <a:xfrm rot="1259624">
            <a:off x="4959316" y="2485217"/>
            <a:ext cx="188116" cy="1832354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  <a:gd name="connsiteX0" fmla="*/ 10496 w 469012"/>
              <a:gd name="connsiteY0" fmla="*/ 1696486 h 1696486"/>
              <a:gd name="connsiteX1" fmla="*/ 469012 w 469012"/>
              <a:gd name="connsiteY1" fmla="*/ 0 h 1696486"/>
              <a:gd name="connsiteX0" fmla="*/ 17007 w 405648"/>
              <a:gd name="connsiteY0" fmla="*/ 1758941 h 1758941"/>
              <a:gd name="connsiteX1" fmla="*/ 405648 w 405648"/>
              <a:gd name="connsiteY1" fmla="*/ 0 h 1758941"/>
              <a:gd name="connsiteX0" fmla="*/ 45085 w 314087"/>
              <a:gd name="connsiteY0" fmla="*/ 1804850 h 1804850"/>
              <a:gd name="connsiteX1" fmla="*/ 314087 w 314087"/>
              <a:gd name="connsiteY1" fmla="*/ 0 h 1804850"/>
              <a:gd name="connsiteX0" fmla="*/ 37615 w 306617"/>
              <a:gd name="connsiteY0" fmla="*/ 1804850 h 1804850"/>
              <a:gd name="connsiteX1" fmla="*/ 306617 w 306617"/>
              <a:gd name="connsiteY1" fmla="*/ 0 h 1804850"/>
              <a:gd name="connsiteX0" fmla="*/ 77094 w 250033"/>
              <a:gd name="connsiteY0" fmla="*/ 1829201 h 1829201"/>
              <a:gd name="connsiteX1" fmla="*/ 250033 w 250033"/>
              <a:gd name="connsiteY1" fmla="*/ 0 h 1829201"/>
              <a:gd name="connsiteX0" fmla="*/ 133644 w 208453"/>
              <a:gd name="connsiteY0" fmla="*/ 1832354 h 1832354"/>
              <a:gd name="connsiteX1" fmla="*/ 208453 w 208453"/>
              <a:gd name="connsiteY1" fmla="*/ 0 h 1832354"/>
              <a:gd name="connsiteX0" fmla="*/ 113307 w 188116"/>
              <a:gd name="connsiteY0" fmla="*/ 1832354 h 1832354"/>
              <a:gd name="connsiteX1" fmla="*/ 188116 w 188116"/>
              <a:gd name="connsiteY1" fmla="*/ 0 h 183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116" h="1832354">
                <a:moveTo>
                  <a:pt x="113307" y="1832354"/>
                </a:moveTo>
                <a:cubicBezTo>
                  <a:pt x="69387" y="1494217"/>
                  <a:pt x="-156617" y="653648"/>
                  <a:pt x="188116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9" name="Freeform 28"/>
          <p:cNvSpPr/>
          <p:nvPr/>
        </p:nvSpPr>
        <p:spPr>
          <a:xfrm rot="1259624">
            <a:off x="4895714" y="2388990"/>
            <a:ext cx="186815" cy="1873868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  <a:gd name="connsiteX0" fmla="*/ 10496 w 469012"/>
              <a:gd name="connsiteY0" fmla="*/ 1696486 h 1696486"/>
              <a:gd name="connsiteX1" fmla="*/ 469012 w 469012"/>
              <a:gd name="connsiteY1" fmla="*/ 0 h 1696486"/>
              <a:gd name="connsiteX0" fmla="*/ 17007 w 405648"/>
              <a:gd name="connsiteY0" fmla="*/ 1758941 h 1758941"/>
              <a:gd name="connsiteX1" fmla="*/ 405648 w 405648"/>
              <a:gd name="connsiteY1" fmla="*/ 0 h 1758941"/>
              <a:gd name="connsiteX0" fmla="*/ 45085 w 314087"/>
              <a:gd name="connsiteY0" fmla="*/ 1804850 h 1804850"/>
              <a:gd name="connsiteX1" fmla="*/ 314087 w 314087"/>
              <a:gd name="connsiteY1" fmla="*/ 0 h 1804850"/>
              <a:gd name="connsiteX0" fmla="*/ 37615 w 306617"/>
              <a:gd name="connsiteY0" fmla="*/ 1804850 h 1804850"/>
              <a:gd name="connsiteX1" fmla="*/ 306617 w 306617"/>
              <a:gd name="connsiteY1" fmla="*/ 0 h 1804850"/>
              <a:gd name="connsiteX0" fmla="*/ 77094 w 250033"/>
              <a:gd name="connsiteY0" fmla="*/ 1829201 h 1829201"/>
              <a:gd name="connsiteX1" fmla="*/ 250033 w 250033"/>
              <a:gd name="connsiteY1" fmla="*/ 0 h 1829201"/>
              <a:gd name="connsiteX0" fmla="*/ 133644 w 208453"/>
              <a:gd name="connsiteY0" fmla="*/ 1832354 h 1832354"/>
              <a:gd name="connsiteX1" fmla="*/ 208453 w 208453"/>
              <a:gd name="connsiteY1" fmla="*/ 0 h 1832354"/>
              <a:gd name="connsiteX0" fmla="*/ 113307 w 188116"/>
              <a:gd name="connsiteY0" fmla="*/ 1832354 h 1832354"/>
              <a:gd name="connsiteX1" fmla="*/ 188116 w 188116"/>
              <a:gd name="connsiteY1" fmla="*/ 0 h 1832354"/>
              <a:gd name="connsiteX0" fmla="*/ 165664 w 165664"/>
              <a:gd name="connsiteY0" fmla="*/ 1889174 h 1889174"/>
              <a:gd name="connsiteX1" fmla="*/ 162557 w 165664"/>
              <a:gd name="connsiteY1" fmla="*/ 0 h 1889174"/>
              <a:gd name="connsiteX0" fmla="*/ 148091 w 148091"/>
              <a:gd name="connsiteY0" fmla="*/ 1889174 h 1889174"/>
              <a:gd name="connsiteX1" fmla="*/ 144984 w 148091"/>
              <a:gd name="connsiteY1" fmla="*/ 0 h 1889174"/>
              <a:gd name="connsiteX0" fmla="*/ 228857 w 228857"/>
              <a:gd name="connsiteY0" fmla="*/ 1873868 h 1873868"/>
              <a:gd name="connsiteX1" fmla="*/ 119399 w 228857"/>
              <a:gd name="connsiteY1" fmla="*/ 0 h 1873868"/>
              <a:gd name="connsiteX0" fmla="*/ 186815 w 186815"/>
              <a:gd name="connsiteY0" fmla="*/ 1873868 h 1873868"/>
              <a:gd name="connsiteX1" fmla="*/ 77357 w 186815"/>
              <a:gd name="connsiteY1" fmla="*/ 0 h 187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815" h="1873868">
                <a:moveTo>
                  <a:pt x="186815" y="1873868"/>
                </a:moveTo>
                <a:cubicBezTo>
                  <a:pt x="142895" y="1535731"/>
                  <a:pt x="-131086" y="836001"/>
                  <a:pt x="77357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1" name="Freeform 30"/>
          <p:cNvSpPr/>
          <p:nvPr/>
        </p:nvSpPr>
        <p:spPr>
          <a:xfrm rot="3963955">
            <a:off x="6388691" y="1698500"/>
            <a:ext cx="405648" cy="1758941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  <a:gd name="connsiteX0" fmla="*/ 10496 w 469012"/>
              <a:gd name="connsiteY0" fmla="*/ 1696486 h 1696486"/>
              <a:gd name="connsiteX1" fmla="*/ 469012 w 469012"/>
              <a:gd name="connsiteY1" fmla="*/ 0 h 1696486"/>
              <a:gd name="connsiteX0" fmla="*/ 17007 w 405648"/>
              <a:gd name="connsiteY0" fmla="*/ 1758941 h 1758941"/>
              <a:gd name="connsiteX1" fmla="*/ 405648 w 405648"/>
              <a:gd name="connsiteY1" fmla="*/ 0 h 17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5648" h="1758941">
                <a:moveTo>
                  <a:pt x="17007" y="1758941"/>
                </a:moveTo>
                <a:cubicBezTo>
                  <a:pt x="-26913" y="1420804"/>
                  <a:pt x="-13799" y="432364"/>
                  <a:pt x="405648" y="0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2" name="Freeform 31"/>
          <p:cNvSpPr/>
          <p:nvPr/>
        </p:nvSpPr>
        <p:spPr>
          <a:xfrm rot="3744441">
            <a:off x="6401061" y="2156429"/>
            <a:ext cx="644233" cy="1577187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233" h="1577187">
                <a:moveTo>
                  <a:pt x="4756" y="1577187"/>
                </a:moveTo>
                <a:cubicBezTo>
                  <a:pt x="-39164" y="1239050"/>
                  <a:pt x="224786" y="432364"/>
                  <a:pt x="644233" y="0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3" name="Freeform 32"/>
          <p:cNvSpPr/>
          <p:nvPr/>
        </p:nvSpPr>
        <p:spPr>
          <a:xfrm rot="2889376">
            <a:off x="5846217" y="825913"/>
            <a:ext cx="186815" cy="1873868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  <a:gd name="connsiteX0" fmla="*/ 10496 w 469012"/>
              <a:gd name="connsiteY0" fmla="*/ 1696486 h 1696486"/>
              <a:gd name="connsiteX1" fmla="*/ 469012 w 469012"/>
              <a:gd name="connsiteY1" fmla="*/ 0 h 1696486"/>
              <a:gd name="connsiteX0" fmla="*/ 17007 w 405648"/>
              <a:gd name="connsiteY0" fmla="*/ 1758941 h 1758941"/>
              <a:gd name="connsiteX1" fmla="*/ 405648 w 405648"/>
              <a:gd name="connsiteY1" fmla="*/ 0 h 1758941"/>
              <a:gd name="connsiteX0" fmla="*/ 45085 w 314087"/>
              <a:gd name="connsiteY0" fmla="*/ 1804850 h 1804850"/>
              <a:gd name="connsiteX1" fmla="*/ 314087 w 314087"/>
              <a:gd name="connsiteY1" fmla="*/ 0 h 1804850"/>
              <a:gd name="connsiteX0" fmla="*/ 37615 w 306617"/>
              <a:gd name="connsiteY0" fmla="*/ 1804850 h 1804850"/>
              <a:gd name="connsiteX1" fmla="*/ 306617 w 306617"/>
              <a:gd name="connsiteY1" fmla="*/ 0 h 1804850"/>
              <a:gd name="connsiteX0" fmla="*/ 77094 w 250033"/>
              <a:gd name="connsiteY0" fmla="*/ 1829201 h 1829201"/>
              <a:gd name="connsiteX1" fmla="*/ 250033 w 250033"/>
              <a:gd name="connsiteY1" fmla="*/ 0 h 1829201"/>
              <a:gd name="connsiteX0" fmla="*/ 133644 w 208453"/>
              <a:gd name="connsiteY0" fmla="*/ 1832354 h 1832354"/>
              <a:gd name="connsiteX1" fmla="*/ 208453 w 208453"/>
              <a:gd name="connsiteY1" fmla="*/ 0 h 1832354"/>
              <a:gd name="connsiteX0" fmla="*/ 113307 w 188116"/>
              <a:gd name="connsiteY0" fmla="*/ 1832354 h 1832354"/>
              <a:gd name="connsiteX1" fmla="*/ 188116 w 188116"/>
              <a:gd name="connsiteY1" fmla="*/ 0 h 1832354"/>
              <a:gd name="connsiteX0" fmla="*/ 165664 w 165664"/>
              <a:gd name="connsiteY0" fmla="*/ 1889174 h 1889174"/>
              <a:gd name="connsiteX1" fmla="*/ 162557 w 165664"/>
              <a:gd name="connsiteY1" fmla="*/ 0 h 1889174"/>
              <a:gd name="connsiteX0" fmla="*/ 148091 w 148091"/>
              <a:gd name="connsiteY0" fmla="*/ 1889174 h 1889174"/>
              <a:gd name="connsiteX1" fmla="*/ 144984 w 148091"/>
              <a:gd name="connsiteY1" fmla="*/ 0 h 1889174"/>
              <a:gd name="connsiteX0" fmla="*/ 228857 w 228857"/>
              <a:gd name="connsiteY0" fmla="*/ 1873868 h 1873868"/>
              <a:gd name="connsiteX1" fmla="*/ 119399 w 228857"/>
              <a:gd name="connsiteY1" fmla="*/ 0 h 1873868"/>
              <a:gd name="connsiteX0" fmla="*/ 186815 w 186815"/>
              <a:gd name="connsiteY0" fmla="*/ 1873868 h 1873868"/>
              <a:gd name="connsiteX1" fmla="*/ 77357 w 186815"/>
              <a:gd name="connsiteY1" fmla="*/ 0 h 187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815" h="1873868">
                <a:moveTo>
                  <a:pt x="186815" y="1873868"/>
                </a:moveTo>
                <a:cubicBezTo>
                  <a:pt x="142895" y="1535731"/>
                  <a:pt x="-131086" y="836001"/>
                  <a:pt x="77357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4" name="Freeform 33"/>
          <p:cNvSpPr/>
          <p:nvPr/>
        </p:nvSpPr>
        <p:spPr>
          <a:xfrm rot="3197922">
            <a:off x="6272141" y="1324183"/>
            <a:ext cx="306617" cy="1804850"/>
          </a:xfrm>
          <a:custGeom>
            <a:avLst/>
            <a:gdLst>
              <a:gd name="connsiteX0" fmla="*/ 0 w 139700"/>
              <a:gd name="connsiteY0" fmla="*/ 914400 h 914400"/>
              <a:gd name="connsiteX1" fmla="*/ 139700 w 139700"/>
              <a:gd name="connsiteY1" fmla="*/ 0 h 914400"/>
              <a:gd name="connsiteX0" fmla="*/ 8560 w 148260"/>
              <a:gd name="connsiteY0" fmla="*/ 914400 h 914400"/>
              <a:gd name="connsiteX1" fmla="*/ 148260 w 148260"/>
              <a:gd name="connsiteY1" fmla="*/ 0 h 914400"/>
              <a:gd name="connsiteX0" fmla="*/ 10452 w 150152"/>
              <a:gd name="connsiteY0" fmla="*/ 914400 h 914400"/>
              <a:gd name="connsiteX1" fmla="*/ 150152 w 150152"/>
              <a:gd name="connsiteY1" fmla="*/ 0 h 914400"/>
              <a:gd name="connsiteX0" fmla="*/ 2743 w 535782"/>
              <a:gd name="connsiteY0" fmla="*/ 1670671 h 1670671"/>
              <a:gd name="connsiteX1" fmla="*/ 535782 w 535782"/>
              <a:gd name="connsiteY1" fmla="*/ 0 h 1670671"/>
              <a:gd name="connsiteX0" fmla="*/ 7105 w 540144"/>
              <a:gd name="connsiteY0" fmla="*/ 1670671 h 1670671"/>
              <a:gd name="connsiteX1" fmla="*/ 540144 w 540144"/>
              <a:gd name="connsiteY1" fmla="*/ 0 h 1670671"/>
              <a:gd name="connsiteX0" fmla="*/ 5485 w 602772"/>
              <a:gd name="connsiteY0" fmla="*/ 1627311 h 1627311"/>
              <a:gd name="connsiteX1" fmla="*/ 602772 w 602772"/>
              <a:gd name="connsiteY1" fmla="*/ 0 h 1627311"/>
              <a:gd name="connsiteX0" fmla="*/ 4756 w 644233"/>
              <a:gd name="connsiteY0" fmla="*/ 1577187 h 1577187"/>
              <a:gd name="connsiteX1" fmla="*/ 644233 w 644233"/>
              <a:gd name="connsiteY1" fmla="*/ 0 h 1577187"/>
              <a:gd name="connsiteX0" fmla="*/ 10496 w 469012"/>
              <a:gd name="connsiteY0" fmla="*/ 1696486 h 1696486"/>
              <a:gd name="connsiteX1" fmla="*/ 469012 w 469012"/>
              <a:gd name="connsiteY1" fmla="*/ 0 h 1696486"/>
              <a:gd name="connsiteX0" fmla="*/ 17007 w 405648"/>
              <a:gd name="connsiteY0" fmla="*/ 1758941 h 1758941"/>
              <a:gd name="connsiteX1" fmla="*/ 405648 w 405648"/>
              <a:gd name="connsiteY1" fmla="*/ 0 h 1758941"/>
              <a:gd name="connsiteX0" fmla="*/ 45085 w 314087"/>
              <a:gd name="connsiteY0" fmla="*/ 1804850 h 1804850"/>
              <a:gd name="connsiteX1" fmla="*/ 314087 w 314087"/>
              <a:gd name="connsiteY1" fmla="*/ 0 h 1804850"/>
              <a:gd name="connsiteX0" fmla="*/ 37615 w 306617"/>
              <a:gd name="connsiteY0" fmla="*/ 1804850 h 1804850"/>
              <a:gd name="connsiteX1" fmla="*/ 306617 w 306617"/>
              <a:gd name="connsiteY1" fmla="*/ 0 h 18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617" h="1804850">
                <a:moveTo>
                  <a:pt x="37615" y="1804850"/>
                </a:moveTo>
                <a:cubicBezTo>
                  <a:pt x="-6305" y="1466713"/>
                  <a:pt x="-85631" y="636173"/>
                  <a:pt x="306617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92221" y="1313512"/>
            <a:ext cx="24210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2. A yaw-rate offset is introduced.</a:t>
            </a:r>
            <a:endParaRPr lang="en-GB" sz="1600" dirty="0" smtClean="0"/>
          </a:p>
          <a:p>
            <a:endParaRPr lang="en-GB" sz="1600" b="1" dirty="0"/>
          </a:p>
          <a:p>
            <a:r>
              <a:rPr lang="en-GB" sz="1200" b="1" dirty="0" smtClean="0"/>
              <a:t>6 </a:t>
            </a:r>
            <a:r>
              <a:rPr lang="en-GB" sz="1200" b="1" dirty="0" smtClean="0"/>
              <a:t>Offsets:</a:t>
            </a:r>
          </a:p>
          <a:p>
            <a:pPr marL="285750" indent="-285750">
              <a:buFontTx/>
              <a:buChar char="-"/>
            </a:pPr>
            <a:r>
              <a:rPr lang="en-GB" sz="1200" dirty="0">
                <a:solidFill>
                  <a:srgbClr val="FF0000"/>
                </a:solidFill>
              </a:rPr>
              <a:t>3</a:t>
            </a:r>
            <a:r>
              <a:rPr lang="en-GB" sz="1200" dirty="0" smtClean="0">
                <a:solidFill>
                  <a:srgbClr val="FF0000"/>
                </a:solidFill>
              </a:rPr>
              <a:t> </a:t>
            </a:r>
            <a:r>
              <a:rPr lang="en-GB" sz="1200" dirty="0" smtClean="0">
                <a:solidFill>
                  <a:srgbClr val="FF0000"/>
                </a:solidFill>
              </a:rPr>
              <a:t>large </a:t>
            </a:r>
            <a:r>
              <a:rPr lang="en-GB" sz="1200" dirty="0" smtClean="0"/>
              <a:t>(understeering. Leave road before trial ends)</a:t>
            </a:r>
          </a:p>
          <a:p>
            <a:pPr marL="285750" indent="-285750">
              <a:buFontTx/>
              <a:buChar char="-"/>
            </a:pPr>
            <a:r>
              <a:rPr lang="en-GB" sz="1200" dirty="0">
                <a:solidFill>
                  <a:srgbClr val="FFC000"/>
                </a:solidFill>
              </a:rPr>
              <a:t>3</a:t>
            </a:r>
            <a:r>
              <a:rPr lang="en-GB" sz="1200" dirty="0" smtClean="0">
                <a:solidFill>
                  <a:srgbClr val="FFC000"/>
                </a:solidFill>
              </a:rPr>
              <a:t> </a:t>
            </a:r>
            <a:r>
              <a:rPr lang="en-GB" sz="1200" dirty="0" smtClean="0">
                <a:solidFill>
                  <a:srgbClr val="FFC000"/>
                </a:solidFill>
              </a:rPr>
              <a:t>small </a:t>
            </a:r>
            <a:r>
              <a:rPr lang="en-GB" sz="1200" dirty="0" smtClean="0"/>
              <a:t>(around centre. Do not leave road)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50% requirement to </a:t>
            </a:r>
            <a:r>
              <a:rPr lang="en-GB" sz="1200" dirty="0" smtClean="0"/>
              <a:t>intervene</a:t>
            </a:r>
          </a:p>
          <a:p>
            <a:endParaRPr lang="en-GB" sz="1200" dirty="0"/>
          </a:p>
          <a:p>
            <a:r>
              <a:rPr lang="en-GB" sz="1200" b="1" dirty="0" smtClean="0"/>
              <a:t>2 radii:</a:t>
            </a:r>
            <a:endParaRPr lang="en-GB" sz="1200" dirty="0" smtClean="0"/>
          </a:p>
          <a:p>
            <a:r>
              <a:rPr lang="en-GB" sz="1200" dirty="0" smtClean="0"/>
              <a:t>Sharp (60), Gradual (90?)</a:t>
            </a:r>
            <a:endParaRPr lang="en-GB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939624" y="1388358"/>
            <a:ext cx="2509873" cy="835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08662" y="3119596"/>
            <a:ext cx="35769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4. Trial Length</a:t>
            </a:r>
            <a:endParaRPr lang="en-GB" sz="1600" dirty="0" smtClean="0"/>
          </a:p>
          <a:p>
            <a:endParaRPr lang="en-GB" sz="1600" b="1" dirty="0"/>
          </a:p>
          <a:p>
            <a:pPr marL="171450" indent="-171450">
              <a:buFontTx/>
              <a:buChar char="-"/>
            </a:pPr>
            <a:r>
              <a:rPr lang="en-GB" sz="1200" dirty="0" smtClean="0"/>
              <a:t>Variable, dependant on take-over time. </a:t>
            </a:r>
          </a:p>
          <a:p>
            <a:pPr marL="171450" indent="-171450">
              <a:buFontTx/>
              <a:buChar char="-"/>
            </a:pP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 smtClean="0"/>
              <a:t>Probably only need 5 s after take-over.</a:t>
            </a:r>
          </a:p>
          <a:p>
            <a:pPr marL="171450" indent="-171450">
              <a:buFontTx/>
              <a:buChar char="-"/>
            </a:pPr>
            <a:endParaRPr lang="en-GB" sz="1200" dirty="0" smtClean="0"/>
          </a:p>
          <a:p>
            <a:pPr marL="171450" indent="-171450">
              <a:buFontTx/>
              <a:buChar char="-"/>
            </a:pPr>
            <a:r>
              <a:rPr lang="en-GB" sz="1200" dirty="0" smtClean="0"/>
              <a:t>Small offset ‘catch trials’ will be a constant length of 15 s (unless a take-over occurs).</a:t>
            </a:r>
            <a:endParaRPr lang="en-GB" sz="1200" dirty="0"/>
          </a:p>
          <a:p>
            <a:pPr marL="171450" indent="-171450">
              <a:buFontTx/>
              <a:buChar char="-"/>
            </a:pP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34933" y="5215516"/>
            <a:ext cx="4917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Running Time:</a:t>
            </a:r>
          </a:p>
          <a:p>
            <a:endParaRPr lang="en-GB" sz="1600" b="1" dirty="0"/>
          </a:p>
          <a:p>
            <a:r>
              <a:rPr lang="en-GB" sz="1100" dirty="0" smtClean="0"/>
              <a:t>36 </a:t>
            </a:r>
            <a:r>
              <a:rPr lang="en-GB" sz="1100" dirty="0" smtClean="0"/>
              <a:t>conditions </a:t>
            </a:r>
            <a:r>
              <a:rPr lang="en-GB" sz="1100" dirty="0" smtClean="0"/>
              <a:t>(</a:t>
            </a:r>
            <a:r>
              <a:rPr lang="en-GB" sz="1100" dirty="0"/>
              <a:t>6</a:t>
            </a:r>
            <a:r>
              <a:rPr lang="en-GB" sz="1100" dirty="0" smtClean="0"/>
              <a:t> </a:t>
            </a:r>
            <a:r>
              <a:rPr lang="en-GB" sz="1100" dirty="0" smtClean="0"/>
              <a:t>offsets * </a:t>
            </a:r>
            <a:r>
              <a:rPr lang="en-GB" sz="1100" dirty="0" smtClean="0"/>
              <a:t>2 radii * 3 </a:t>
            </a:r>
            <a:r>
              <a:rPr lang="en-GB" sz="1100" dirty="0" smtClean="0"/>
              <a:t>Cog Load) x 6 (</a:t>
            </a:r>
            <a:r>
              <a:rPr lang="en-GB" sz="1100" dirty="0" err="1" smtClean="0"/>
              <a:t>no.trials</a:t>
            </a:r>
            <a:r>
              <a:rPr lang="en-GB" sz="1100" dirty="0" smtClean="0"/>
              <a:t>) x 15 s (estimated trial length) = </a:t>
            </a:r>
            <a:r>
              <a:rPr lang="en-GB" sz="1100" dirty="0" smtClean="0"/>
              <a:t>54</a:t>
            </a:r>
            <a:r>
              <a:rPr lang="en-GB" sz="1100" dirty="0" smtClean="0"/>
              <a:t> </a:t>
            </a:r>
            <a:r>
              <a:rPr lang="en-GB" sz="1100" dirty="0" smtClean="0"/>
              <a:t>minutes. </a:t>
            </a:r>
            <a:r>
              <a:rPr lang="en-GB" sz="1100" dirty="0" smtClean="0"/>
              <a:t>(</a:t>
            </a:r>
            <a:r>
              <a:rPr lang="en-GB" sz="1100" smtClean="0"/>
              <a:t>conservative estimate)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893105" y="1609999"/>
            <a:ext cx="242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/>
              <a:t>Need to introduce variability into the trajectories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95961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/>
      <p:bldP spid="40" grpId="0"/>
      <p:bldP spid="41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Considerations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8646" y="15416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200" dirty="0" smtClean="0"/>
          </a:p>
          <a:p>
            <a:pPr marL="457200" indent="-457200">
              <a:buFont typeface="+mj-lt"/>
              <a:buAutoNum type="arabicPeriod"/>
            </a:pPr>
            <a:endParaRPr lang="en-GB" sz="22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GB" sz="2200" dirty="0" smtClean="0"/>
          </a:p>
          <a:p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007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2200" dirty="0" smtClean="0"/>
              <a:t>False Positives:</a:t>
            </a:r>
          </a:p>
          <a:p>
            <a:pPr marL="0" indent="0">
              <a:buNone/>
            </a:pPr>
            <a:r>
              <a:rPr lang="en-GB" sz="1600" dirty="0" smtClean="0">
                <a:latin typeface="+mn-lt"/>
              </a:rPr>
              <a:t>Small cost of taking over compared to leaving road, participants may be conservative and take-over even when the vehicle is clearly not leaving the road. The false positive rate is expected to depend on amount of catch trials. If a high FP rate is observed during piloting we could include a points system that penalises against taking control unnecessarily</a:t>
            </a:r>
          </a:p>
          <a:p>
            <a:pPr>
              <a:buFontTx/>
              <a:buChar char="-"/>
            </a:pPr>
            <a:endParaRPr lang="en-GB" sz="2200" dirty="0"/>
          </a:p>
          <a:p>
            <a:pPr>
              <a:buFontTx/>
              <a:buChar char="-"/>
            </a:pPr>
            <a:r>
              <a:rPr lang="en-GB" sz="2200" dirty="0" smtClean="0"/>
              <a:t>Simulation to decide appropriate offsets based on length of time to leave the road.</a:t>
            </a:r>
          </a:p>
          <a:p>
            <a:pPr marL="0" indent="0">
              <a:buNone/>
            </a:pPr>
            <a:r>
              <a:rPr lang="en-GB" sz="1600" dirty="0" smtClean="0">
                <a:latin typeface="+mn-lt"/>
              </a:rPr>
              <a:t>Use complete cancellation of yaw-rate as upper-bound for simulations</a:t>
            </a:r>
          </a:p>
          <a:p>
            <a:pPr>
              <a:buFontTx/>
              <a:buChar char="-"/>
            </a:pPr>
            <a:endParaRPr lang="en-GB" sz="2200" dirty="0" smtClean="0"/>
          </a:p>
          <a:p>
            <a:pPr>
              <a:buFontTx/>
              <a:buChar char="-"/>
            </a:pPr>
            <a:r>
              <a:rPr lang="en-GB" sz="2200" dirty="0" smtClean="0"/>
              <a:t>Realistic automated trajectories</a:t>
            </a:r>
          </a:p>
          <a:p>
            <a:pPr marL="0" indent="0">
              <a:buNone/>
            </a:pPr>
            <a:r>
              <a:rPr lang="en-GB" sz="1600" dirty="0" smtClean="0">
                <a:latin typeface="+mn-lt"/>
              </a:rPr>
              <a:t>The design means that the automated vehicle trajectories will be pre-determined, with constant yaw-rates (then a constant yaw-rate offset). This may cause conditions where it is artificially easy to discriminate differences between conditions. Needs piloting</a:t>
            </a:r>
            <a:r>
              <a:rPr lang="en-GB" sz="1600" dirty="0" smtClean="0">
                <a:latin typeface="+mn-lt"/>
              </a:rPr>
              <a:t>. 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GB" sz="2200" dirty="0" smtClean="0"/>
          </a:p>
          <a:p>
            <a:pPr marL="457200" indent="-457200">
              <a:buAutoNum type="arabicPeriod"/>
            </a:pP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1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be-univ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プレゼンテーション1" id="{A385CAB2-20C2-4DF6-A90B-B4813ACC01AF}" vid="{07135D22-62D5-483B-BD6D-B3E0A136B50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kobe-univ</Template>
  <TotalTime>15186</TotalTime>
  <Words>434</Words>
  <Application>Microsoft Office PowerPoint</Application>
  <PresentationFormat>Custom</PresentationFormat>
  <Paragraphs>73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kobe-univ</vt:lpstr>
      <vt:lpstr>TRANSITION Modelling – Experiment Design</vt:lpstr>
      <vt:lpstr>Experiment Aim</vt:lpstr>
      <vt:lpstr>Transition Scenario</vt:lpstr>
      <vt:lpstr>Transition Scenario : Silent Failures</vt:lpstr>
      <vt:lpstr>Considerations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オプティカルフローモデルに基づいた 前方注視モデルの理論的解明</dc:title>
  <dc:creator>Yuki_Okafuji</dc:creator>
  <cp:lastModifiedBy>venlab</cp:lastModifiedBy>
  <cp:revision>1521</cp:revision>
  <cp:lastPrinted>2017-09-25T06:39:42Z</cp:lastPrinted>
  <dcterms:created xsi:type="dcterms:W3CDTF">2014-12-23T09:15:35Z</dcterms:created>
  <dcterms:modified xsi:type="dcterms:W3CDTF">2018-12-14T10:45:05Z</dcterms:modified>
</cp:coreProperties>
</file>