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9BD6F-46F2-47CE-8934-13D1F03DA286}" v="19" dt="2020-11-14T02:07:34.876"/>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1709" autoAdjust="0"/>
  </p:normalViewPr>
  <p:slideViewPr>
    <p:cSldViewPr>
      <p:cViewPr varScale="1">
        <p:scale>
          <a:sx n="79" d="100"/>
          <a:sy n="79" d="100"/>
        </p:scale>
        <p:origin x="754"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 depth on instructions. </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1555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 for 5v adapter 2.5a</a:t>
            </a:r>
          </a:p>
          <a:p>
            <a:r>
              <a:rPr lang="en-US" dirty="0"/>
              <a:t>Block for barrel jack</a:t>
            </a:r>
          </a:p>
          <a:p>
            <a:r>
              <a:rPr lang="en-US" dirty="0"/>
              <a:t>Pb has </a:t>
            </a:r>
            <a:r>
              <a:rPr lang="en-US" dirty="0" err="1"/>
              <a:t>pwer</a:t>
            </a:r>
            <a:r>
              <a:rPr lang="en-US" dirty="0"/>
              <a:t> and </a:t>
            </a:r>
            <a:r>
              <a:rPr lang="en-US" dirty="0" err="1"/>
              <a:t>gnd</a:t>
            </a:r>
            <a:r>
              <a:rPr lang="en-US" dirty="0"/>
              <a:t> for mic </a:t>
            </a:r>
          </a:p>
          <a:p>
            <a:r>
              <a:rPr lang="en-US" dirty="0"/>
              <a:t>Provide for display and button too </a:t>
            </a:r>
          </a:p>
          <a:p>
            <a:r>
              <a:rPr lang="en-US" dirty="0"/>
              <a:t>Mic pin 18 17(</a:t>
            </a:r>
            <a:r>
              <a:rPr lang="en-US" dirty="0" err="1"/>
              <a:t>gnd</a:t>
            </a:r>
            <a:r>
              <a:rPr lang="en-US" dirty="0"/>
              <a:t>) p1 go into 19. </a:t>
            </a:r>
          </a:p>
          <a:p>
            <a:r>
              <a:rPr lang="en-US" dirty="0"/>
              <a:t>Specify </a:t>
            </a:r>
            <a:r>
              <a:rPr lang="en-US"/>
              <a:t>pins better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7658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power off for servo. </a:t>
            </a:r>
          </a:p>
          <a:p>
            <a:r>
              <a:rPr lang="en-US" dirty="0"/>
              <a:t>Power jack: 2-3 amp? Barrel power jack to screw terminal. </a:t>
            </a:r>
          </a:p>
          <a:p>
            <a:endParaRPr lang="en-US" dirty="0"/>
          </a:p>
          <a:p>
            <a:r>
              <a:rPr lang="en-US" dirty="0"/>
              <a:t>Take FFT of analog input for fundamental frequencies. </a:t>
            </a:r>
          </a:p>
          <a:p>
            <a:r>
              <a:rPr lang="en-US" dirty="0"/>
              <a:t>Backup microphone, </a:t>
            </a:r>
            <a:r>
              <a:rPr lang="en-US" dirty="0" err="1"/>
              <a:t>thry</a:t>
            </a:r>
            <a:r>
              <a:rPr lang="en-US" dirty="0"/>
              <a:t> with first one first. </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3082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11/23/2020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11/23/2020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11/23/2020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afruit.it/86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Motorized Guitar Tuner</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in itself is not an arduous task. A user will play the string and rotate tuners until the strings vibrate at the correct frequency. However, the issue with this process is finding the right pitch and rotating the tuners. It would be nice to have a device to play the desired frequency and allow a user to tune with a motorized device.</a:t>
            </a:r>
          </a:p>
          <a:p>
            <a:r>
              <a:rPr lang="en-US" dirty="0"/>
              <a:t>My proposal is for a handheld servo-run device which will listen to the of a string and allow a user to rotate the guitar tuners to achieve the desired pitch.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3"/>
          <a:stretch>
            <a:fillRect/>
          </a:stretch>
        </p:blipFill>
        <p:spPr>
          <a:xfrm>
            <a:off x="914400" y="3777734"/>
            <a:ext cx="4160397" cy="2376789"/>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096000" y="1074166"/>
            <a:ext cx="1342925"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Potentimeter</a:t>
            </a:r>
            <a:endParaRPr lang="en-US" b="1" dirty="0"/>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360 Servo </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763351" cy="276999"/>
          </a:xfrm>
          <a:prstGeom prst="rect">
            <a:avLst/>
          </a:prstGeom>
          <a:noFill/>
        </p:spPr>
        <p:txBody>
          <a:bodyPr wrap="none" rtlCol="0">
            <a:spAutoFit/>
          </a:bodyPr>
          <a:lstStyle/>
          <a:p>
            <a:r>
              <a:rPr lang="en-US" sz="1200" dirty="0">
                <a:solidFill>
                  <a:schemeClr val="bg1"/>
                </a:solidFill>
              </a:rPr>
              <a:t>P2_9-13</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542136" cy="276999"/>
          </a:xfrm>
          <a:prstGeom prst="rect">
            <a:avLst/>
          </a:prstGeom>
          <a:noFill/>
        </p:spPr>
        <p:txBody>
          <a:bodyPr wrap="none" rtlCol="0">
            <a:spAutoFit/>
          </a:bodyPr>
          <a:lstStyle/>
          <a:p>
            <a:r>
              <a:rPr lang="en-US" sz="1200" dirty="0">
                <a:solidFill>
                  <a:schemeClr val="bg1"/>
                </a:solidFill>
              </a:rPr>
              <a:t>P2_2</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542136" cy="276999"/>
          </a:xfrm>
          <a:prstGeom prst="rect">
            <a:avLst/>
          </a:prstGeom>
          <a:noFill/>
        </p:spPr>
        <p:txBody>
          <a:bodyPr wrap="none" rtlCol="0">
            <a:spAutoFit/>
          </a:bodyPr>
          <a:lstStyle/>
          <a:p>
            <a:r>
              <a:rPr lang="en-US" sz="1200" dirty="0">
                <a:solidFill>
                  <a:schemeClr val="bg1"/>
                </a:solidFill>
              </a:rPr>
              <a:t>P2_1</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487502" y="1838720"/>
            <a:ext cx="901076"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cxnSpLocks/>
            <a:stCxn id="24" idx="1"/>
          </p:cNvCxnSpPr>
          <p:nvPr/>
        </p:nvCxnSpPr>
        <p:spPr>
          <a:xfrm rot="10800000">
            <a:off x="6486430" y="1721869"/>
            <a:ext cx="371571" cy="18407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6" name="Rectangle: Rounded Corners 5">
            <a:extLst>
              <a:ext uri="{FF2B5EF4-FFF2-40B4-BE49-F238E27FC236}">
                <a16:creationId xmlns:a16="http://schemas.microsoft.com/office/drawing/2014/main" id="{E9CAD04C-6007-4216-8FEB-2BC4AF8FB290}"/>
              </a:ext>
            </a:extLst>
          </p:cNvPr>
          <p:cNvSpPr/>
          <p:nvPr/>
        </p:nvSpPr>
        <p:spPr>
          <a:xfrm>
            <a:off x="9410700" y="301269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0" name="Rectangle: Rounded Corners 9">
            <a:extLst>
              <a:ext uri="{FF2B5EF4-FFF2-40B4-BE49-F238E27FC236}">
                <a16:creationId xmlns:a16="http://schemas.microsoft.com/office/drawing/2014/main" id="{FBDDD057-18E9-4193-8E03-A3DEB2D9D641}"/>
              </a:ext>
            </a:extLst>
          </p:cNvPr>
          <p:cNvSpPr/>
          <p:nvPr/>
        </p:nvSpPr>
        <p:spPr>
          <a:xfrm>
            <a:off x="9338231" y="3963433"/>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Buzzer</a:t>
            </a:r>
          </a:p>
        </p:txBody>
      </p:sp>
      <p:sp>
        <p:nvSpPr>
          <p:cNvPr id="13" name="TextBox 12">
            <a:extLst>
              <a:ext uri="{FF2B5EF4-FFF2-40B4-BE49-F238E27FC236}">
                <a16:creationId xmlns:a16="http://schemas.microsoft.com/office/drawing/2014/main" id="{BA4038CF-75E3-4CA3-B1B9-3ED8ABB19ABF}"/>
              </a:ext>
            </a:extLst>
          </p:cNvPr>
          <p:cNvSpPr txBox="1"/>
          <p:nvPr/>
        </p:nvSpPr>
        <p:spPr>
          <a:xfrm>
            <a:off x="8174823" y="3290681"/>
            <a:ext cx="542136" cy="276999"/>
          </a:xfrm>
          <a:prstGeom prst="rect">
            <a:avLst/>
          </a:prstGeom>
          <a:noFill/>
        </p:spPr>
        <p:txBody>
          <a:bodyPr wrap="none" rtlCol="0">
            <a:spAutoFit/>
          </a:bodyPr>
          <a:lstStyle/>
          <a:p>
            <a:r>
              <a:rPr lang="en-US" sz="1200" dirty="0">
                <a:solidFill>
                  <a:schemeClr val="bg1"/>
                </a:solidFill>
              </a:rPr>
              <a:t>P2_4</a:t>
            </a:r>
          </a:p>
        </p:txBody>
      </p:sp>
      <p:sp>
        <p:nvSpPr>
          <p:cNvPr id="15" name="TextBox 14">
            <a:extLst>
              <a:ext uri="{FF2B5EF4-FFF2-40B4-BE49-F238E27FC236}">
                <a16:creationId xmlns:a16="http://schemas.microsoft.com/office/drawing/2014/main" id="{FFC118FA-6246-4798-9771-2A8BF24EB583}"/>
              </a:ext>
            </a:extLst>
          </p:cNvPr>
          <p:cNvSpPr txBox="1"/>
          <p:nvPr/>
        </p:nvSpPr>
        <p:spPr>
          <a:xfrm>
            <a:off x="8482462" y="4279629"/>
            <a:ext cx="542136" cy="276999"/>
          </a:xfrm>
          <a:prstGeom prst="rect">
            <a:avLst/>
          </a:prstGeom>
          <a:noFill/>
        </p:spPr>
        <p:txBody>
          <a:bodyPr wrap="none" rtlCol="0">
            <a:spAutoFit/>
          </a:bodyPr>
          <a:lstStyle/>
          <a:p>
            <a:r>
              <a:rPr lang="en-US" sz="1200" dirty="0">
                <a:solidFill>
                  <a:schemeClr val="bg1"/>
                </a:solidFill>
              </a:rPr>
              <a:t>P2_3</a:t>
            </a:r>
          </a:p>
        </p:txBody>
      </p:sp>
      <p:cxnSp>
        <p:nvCxnSpPr>
          <p:cNvPr id="27" name="Straight Connector 26">
            <a:extLst>
              <a:ext uri="{FF2B5EF4-FFF2-40B4-BE49-F238E27FC236}">
                <a16:creationId xmlns:a16="http://schemas.microsoft.com/office/drawing/2014/main" id="{8C1D64A5-EE41-432E-ADC9-F3D643876D7E}"/>
              </a:ext>
            </a:extLst>
          </p:cNvPr>
          <p:cNvCxnSpPr>
            <a:cxnSpLocks/>
            <a:stCxn id="6" idx="1"/>
          </p:cNvCxnSpPr>
          <p:nvPr/>
        </p:nvCxnSpPr>
        <p:spPr>
          <a:xfrm flipH="1">
            <a:off x="9004574" y="3403224"/>
            <a:ext cx="406126" cy="110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EAFAB6-054D-40AB-B05C-954E1E183731}"/>
              </a:ext>
            </a:extLst>
          </p:cNvPr>
          <p:cNvCxnSpPr>
            <a:cxnSpLocks/>
          </p:cNvCxnSpPr>
          <p:nvPr/>
        </p:nvCxnSpPr>
        <p:spPr>
          <a:xfrm flipH="1">
            <a:off x="8930393" y="4363100"/>
            <a:ext cx="406126" cy="1100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58" name="Rectangle: Rounded Corners 57">
            <a:extLst>
              <a:ext uri="{FF2B5EF4-FFF2-40B4-BE49-F238E27FC236}">
                <a16:creationId xmlns:a16="http://schemas.microsoft.com/office/drawing/2014/main" id="{ACB128DB-FBD3-42FA-B4BE-9483953F6649}"/>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9" name="Rectangle: Rounded Corners 58">
            <a:extLst>
              <a:ext uri="{FF2B5EF4-FFF2-40B4-BE49-F238E27FC236}">
                <a16:creationId xmlns:a16="http://schemas.microsoft.com/office/drawing/2014/main" id="{3241D6F7-4115-4CC4-A883-4E1BA3AF3316}"/>
              </a:ext>
            </a:extLst>
          </p:cNvPr>
          <p:cNvSpPr/>
          <p:nvPr/>
        </p:nvSpPr>
        <p:spPr>
          <a:xfrm>
            <a:off x="6096000" y="1074166"/>
            <a:ext cx="1342925"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Potentimeter</a:t>
            </a:r>
            <a:endParaRPr lang="en-US" b="1" dirty="0"/>
          </a:p>
        </p:txBody>
      </p:sp>
      <p:sp>
        <p:nvSpPr>
          <p:cNvPr id="60" name="Rectangle: Rounded Corners 59">
            <a:extLst>
              <a:ext uri="{FF2B5EF4-FFF2-40B4-BE49-F238E27FC236}">
                <a16:creationId xmlns:a16="http://schemas.microsoft.com/office/drawing/2014/main" id="{83ED146F-D4C5-478B-88F8-D421E03B4B8E}"/>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360 Servo </a:t>
            </a:r>
          </a:p>
        </p:txBody>
      </p:sp>
      <p:sp>
        <p:nvSpPr>
          <p:cNvPr id="61" name="Rectangle: Rounded Corners 60">
            <a:extLst>
              <a:ext uri="{FF2B5EF4-FFF2-40B4-BE49-F238E27FC236}">
                <a16:creationId xmlns:a16="http://schemas.microsoft.com/office/drawing/2014/main" id="{4F96BB7B-B13F-47B6-ADC7-9F6ACACB42F9}"/>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62" name="Rectangle: Rounded Corners 61">
            <a:extLst>
              <a:ext uri="{FF2B5EF4-FFF2-40B4-BE49-F238E27FC236}">
                <a16:creationId xmlns:a16="http://schemas.microsoft.com/office/drawing/2014/main" id="{917B1F51-4C3F-4B50-B2D2-2737E51450F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63" name="TextBox 62">
            <a:extLst>
              <a:ext uri="{FF2B5EF4-FFF2-40B4-BE49-F238E27FC236}">
                <a16:creationId xmlns:a16="http://schemas.microsoft.com/office/drawing/2014/main" id="{9F132BE2-B0B0-405C-AF44-7CD75888E699}"/>
              </a:ext>
            </a:extLst>
          </p:cNvPr>
          <p:cNvSpPr txBox="1"/>
          <p:nvPr/>
        </p:nvSpPr>
        <p:spPr>
          <a:xfrm>
            <a:off x="8048713" y="2566016"/>
            <a:ext cx="763351" cy="276999"/>
          </a:xfrm>
          <a:prstGeom prst="rect">
            <a:avLst/>
          </a:prstGeom>
          <a:noFill/>
        </p:spPr>
        <p:txBody>
          <a:bodyPr wrap="none" rtlCol="0">
            <a:spAutoFit/>
          </a:bodyPr>
          <a:lstStyle/>
          <a:p>
            <a:r>
              <a:rPr lang="en-US" sz="1200" dirty="0">
                <a:solidFill>
                  <a:schemeClr val="bg1"/>
                </a:solidFill>
              </a:rPr>
              <a:t>P2_9-13</a:t>
            </a:r>
          </a:p>
        </p:txBody>
      </p:sp>
      <p:cxnSp>
        <p:nvCxnSpPr>
          <p:cNvPr id="64" name="Straight Connector 63">
            <a:extLst>
              <a:ext uri="{FF2B5EF4-FFF2-40B4-BE49-F238E27FC236}">
                <a16:creationId xmlns:a16="http://schemas.microsoft.com/office/drawing/2014/main" id="{A9C4D286-0917-4B97-A523-13E02FFF6E26}"/>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230EA1-3A97-422F-ACB9-41F5E4917C5A}"/>
              </a:ext>
            </a:extLst>
          </p:cNvPr>
          <p:cNvSpPr txBox="1"/>
          <p:nvPr/>
        </p:nvSpPr>
        <p:spPr>
          <a:xfrm>
            <a:off x="8159320" y="3013682"/>
            <a:ext cx="542136" cy="276999"/>
          </a:xfrm>
          <a:prstGeom prst="rect">
            <a:avLst/>
          </a:prstGeom>
          <a:noFill/>
        </p:spPr>
        <p:txBody>
          <a:bodyPr wrap="none" rtlCol="0">
            <a:spAutoFit/>
          </a:bodyPr>
          <a:lstStyle/>
          <a:p>
            <a:r>
              <a:rPr lang="en-US" sz="1200" dirty="0">
                <a:solidFill>
                  <a:schemeClr val="bg1"/>
                </a:solidFill>
              </a:rPr>
              <a:t>P2_2</a:t>
            </a:r>
          </a:p>
        </p:txBody>
      </p:sp>
      <p:cxnSp>
        <p:nvCxnSpPr>
          <p:cNvPr id="66" name="Straight Connector 65">
            <a:extLst>
              <a:ext uri="{FF2B5EF4-FFF2-40B4-BE49-F238E27FC236}">
                <a16:creationId xmlns:a16="http://schemas.microsoft.com/office/drawing/2014/main" id="{AE155CE6-3790-40A0-92AA-121215AB26F8}"/>
              </a:ext>
            </a:extLst>
          </p:cNvPr>
          <p:cNvCxnSpPr>
            <a:stCxn id="62"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8AD1F9B-E9F9-4B1B-A7D8-DD7BDC9494FD}"/>
              </a:ext>
            </a:extLst>
          </p:cNvPr>
          <p:cNvSpPr txBox="1"/>
          <p:nvPr/>
        </p:nvSpPr>
        <p:spPr>
          <a:xfrm>
            <a:off x="7216434" y="2519806"/>
            <a:ext cx="542136" cy="276999"/>
          </a:xfrm>
          <a:prstGeom prst="rect">
            <a:avLst/>
          </a:prstGeom>
          <a:noFill/>
        </p:spPr>
        <p:txBody>
          <a:bodyPr wrap="none" rtlCol="0">
            <a:spAutoFit/>
          </a:bodyPr>
          <a:lstStyle/>
          <a:p>
            <a:r>
              <a:rPr lang="en-US" sz="1200" dirty="0">
                <a:solidFill>
                  <a:schemeClr val="bg1"/>
                </a:solidFill>
              </a:rPr>
              <a:t>P2_1</a:t>
            </a:r>
          </a:p>
        </p:txBody>
      </p:sp>
      <p:cxnSp>
        <p:nvCxnSpPr>
          <p:cNvPr id="68" name="Straight Connector 67">
            <a:extLst>
              <a:ext uri="{FF2B5EF4-FFF2-40B4-BE49-F238E27FC236}">
                <a16:creationId xmlns:a16="http://schemas.microsoft.com/office/drawing/2014/main" id="{074F05DC-3261-4585-9378-4BA335A065FA}"/>
              </a:ext>
            </a:extLst>
          </p:cNvPr>
          <p:cNvCxnSpPr>
            <a:stCxn id="60" idx="2"/>
            <a:endCxn id="67" idx="0"/>
          </p:cNvCxnSpPr>
          <p:nvPr/>
        </p:nvCxnSpPr>
        <p:spPr>
          <a:xfrm flipH="1">
            <a:off x="7487502" y="1838720"/>
            <a:ext cx="901076"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46A9834-70FC-433C-BC31-6B8406E0A6F0}"/>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70" name="Connector: Elbow 69">
            <a:extLst>
              <a:ext uri="{FF2B5EF4-FFF2-40B4-BE49-F238E27FC236}">
                <a16:creationId xmlns:a16="http://schemas.microsoft.com/office/drawing/2014/main" id="{5D762C0B-0164-4465-B8E9-504CE616C630}"/>
              </a:ext>
            </a:extLst>
          </p:cNvPr>
          <p:cNvCxnSpPr>
            <a:cxnSpLocks/>
            <a:stCxn id="69" idx="1"/>
          </p:cNvCxnSpPr>
          <p:nvPr/>
        </p:nvCxnSpPr>
        <p:spPr>
          <a:xfrm rot="10800000">
            <a:off x="6486430" y="1721869"/>
            <a:ext cx="371571" cy="18407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2EBCD863-BD2B-45B8-9DCA-3EC587F6BC16}"/>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72" name="Rectangle: Rounded Corners 71">
            <a:extLst>
              <a:ext uri="{FF2B5EF4-FFF2-40B4-BE49-F238E27FC236}">
                <a16:creationId xmlns:a16="http://schemas.microsoft.com/office/drawing/2014/main" id="{41CC98AA-769C-4D87-A6F6-FBFA6AE56735}"/>
              </a:ext>
            </a:extLst>
          </p:cNvPr>
          <p:cNvSpPr/>
          <p:nvPr/>
        </p:nvSpPr>
        <p:spPr>
          <a:xfrm>
            <a:off x="9410700" y="301269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73" name="Rectangle: Rounded Corners 72">
            <a:extLst>
              <a:ext uri="{FF2B5EF4-FFF2-40B4-BE49-F238E27FC236}">
                <a16:creationId xmlns:a16="http://schemas.microsoft.com/office/drawing/2014/main" id="{E6D2CDC5-5E2C-4BAC-87C8-674FE95E94E3}"/>
              </a:ext>
            </a:extLst>
          </p:cNvPr>
          <p:cNvSpPr/>
          <p:nvPr/>
        </p:nvSpPr>
        <p:spPr>
          <a:xfrm>
            <a:off x="9338231" y="3963433"/>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Buzzer</a:t>
            </a:r>
          </a:p>
        </p:txBody>
      </p:sp>
      <p:sp>
        <p:nvSpPr>
          <p:cNvPr id="74" name="TextBox 73">
            <a:extLst>
              <a:ext uri="{FF2B5EF4-FFF2-40B4-BE49-F238E27FC236}">
                <a16:creationId xmlns:a16="http://schemas.microsoft.com/office/drawing/2014/main" id="{0F414DF2-2B8C-4379-9BC9-CA9EDB0949B8}"/>
              </a:ext>
            </a:extLst>
          </p:cNvPr>
          <p:cNvSpPr txBox="1"/>
          <p:nvPr/>
        </p:nvSpPr>
        <p:spPr>
          <a:xfrm>
            <a:off x="8174823" y="3290681"/>
            <a:ext cx="542136" cy="276999"/>
          </a:xfrm>
          <a:prstGeom prst="rect">
            <a:avLst/>
          </a:prstGeom>
          <a:noFill/>
        </p:spPr>
        <p:txBody>
          <a:bodyPr wrap="none" rtlCol="0">
            <a:spAutoFit/>
          </a:bodyPr>
          <a:lstStyle/>
          <a:p>
            <a:r>
              <a:rPr lang="en-US" sz="1200" dirty="0">
                <a:solidFill>
                  <a:schemeClr val="bg1"/>
                </a:solidFill>
              </a:rPr>
              <a:t>P2_4</a:t>
            </a:r>
          </a:p>
        </p:txBody>
      </p:sp>
      <p:sp>
        <p:nvSpPr>
          <p:cNvPr id="75" name="TextBox 74">
            <a:extLst>
              <a:ext uri="{FF2B5EF4-FFF2-40B4-BE49-F238E27FC236}">
                <a16:creationId xmlns:a16="http://schemas.microsoft.com/office/drawing/2014/main" id="{0DA17355-3762-414A-86D8-52F552DD6550}"/>
              </a:ext>
            </a:extLst>
          </p:cNvPr>
          <p:cNvSpPr txBox="1"/>
          <p:nvPr/>
        </p:nvSpPr>
        <p:spPr>
          <a:xfrm>
            <a:off x="8482462" y="4279629"/>
            <a:ext cx="542136" cy="276999"/>
          </a:xfrm>
          <a:prstGeom prst="rect">
            <a:avLst/>
          </a:prstGeom>
          <a:noFill/>
        </p:spPr>
        <p:txBody>
          <a:bodyPr wrap="none" rtlCol="0">
            <a:spAutoFit/>
          </a:bodyPr>
          <a:lstStyle/>
          <a:p>
            <a:r>
              <a:rPr lang="en-US" sz="1200" dirty="0">
                <a:solidFill>
                  <a:schemeClr val="bg1"/>
                </a:solidFill>
              </a:rPr>
              <a:t>P2_3</a:t>
            </a:r>
          </a:p>
        </p:txBody>
      </p:sp>
      <p:cxnSp>
        <p:nvCxnSpPr>
          <p:cNvPr id="76" name="Straight Connector 75">
            <a:extLst>
              <a:ext uri="{FF2B5EF4-FFF2-40B4-BE49-F238E27FC236}">
                <a16:creationId xmlns:a16="http://schemas.microsoft.com/office/drawing/2014/main" id="{0EB0791D-7F3F-4FC7-B399-8DD5D303DCC9}"/>
              </a:ext>
            </a:extLst>
          </p:cNvPr>
          <p:cNvCxnSpPr>
            <a:cxnSpLocks/>
            <a:stCxn id="72" idx="1"/>
          </p:cNvCxnSpPr>
          <p:nvPr/>
        </p:nvCxnSpPr>
        <p:spPr>
          <a:xfrm flipH="1">
            <a:off x="9004574" y="3403224"/>
            <a:ext cx="406126" cy="110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6D53C8E-0EF6-47CE-9B7C-7CAAA19C58AA}"/>
              </a:ext>
            </a:extLst>
          </p:cNvPr>
          <p:cNvCxnSpPr>
            <a:cxnSpLocks/>
          </p:cNvCxnSpPr>
          <p:nvPr/>
        </p:nvCxnSpPr>
        <p:spPr>
          <a:xfrm flipH="1">
            <a:off x="8930393" y="4363100"/>
            <a:ext cx="406126" cy="11005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428808-4EED-4995-A682-9CA3996B2F06}"/>
              </a:ext>
            </a:extLst>
          </p:cNvPr>
          <p:cNvSpPr txBox="1"/>
          <p:nvPr/>
        </p:nvSpPr>
        <p:spPr>
          <a:xfrm rot="16006920">
            <a:off x="5993752" y="2143325"/>
            <a:ext cx="659155" cy="369332"/>
          </a:xfrm>
          <a:prstGeom prst="rect">
            <a:avLst/>
          </a:prstGeom>
          <a:noFill/>
        </p:spPr>
        <p:txBody>
          <a:bodyPr wrap="none" rtlCol="0">
            <a:spAutoFit/>
          </a:bodyPr>
          <a:lstStyle/>
          <a:p>
            <a:r>
              <a:rPr lang="en-US" dirty="0"/>
              <a:t>1.8V</a:t>
            </a:r>
          </a:p>
        </p:txBody>
      </p:sp>
      <p:sp>
        <p:nvSpPr>
          <p:cNvPr id="5" name="TextBox 4">
            <a:extLst>
              <a:ext uri="{FF2B5EF4-FFF2-40B4-BE49-F238E27FC236}">
                <a16:creationId xmlns:a16="http://schemas.microsoft.com/office/drawing/2014/main" id="{810D1776-4183-4A2F-8583-D890E259594A}"/>
              </a:ext>
            </a:extLst>
          </p:cNvPr>
          <p:cNvSpPr txBox="1"/>
          <p:nvPr/>
        </p:nvSpPr>
        <p:spPr>
          <a:xfrm rot="19454661">
            <a:off x="6855924" y="2053026"/>
            <a:ext cx="1415837" cy="369332"/>
          </a:xfrm>
          <a:prstGeom prst="rect">
            <a:avLst/>
          </a:prstGeom>
          <a:noFill/>
        </p:spPr>
        <p:txBody>
          <a:bodyPr wrap="none" rtlCol="0">
            <a:spAutoFit/>
          </a:bodyPr>
          <a:lstStyle/>
          <a:p>
            <a:r>
              <a:rPr lang="en-US" dirty="0"/>
              <a:t>SYS V-OUT</a:t>
            </a:r>
          </a:p>
        </p:txBody>
      </p:sp>
      <p:sp>
        <p:nvSpPr>
          <p:cNvPr id="6" name="TextBox 5">
            <a:extLst>
              <a:ext uri="{FF2B5EF4-FFF2-40B4-BE49-F238E27FC236}">
                <a16:creationId xmlns:a16="http://schemas.microsoft.com/office/drawing/2014/main" id="{33A80243-268E-4E6F-963E-5914C23D366A}"/>
              </a:ext>
            </a:extLst>
          </p:cNvPr>
          <p:cNvSpPr txBox="1"/>
          <p:nvPr/>
        </p:nvSpPr>
        <p:spPr>
          <a:xfrm rot="19454661">
            <a:off x="8685647" y="1942742"/>
            <a:ext cx="659155" cy="369332"/>
          </a:xfrm>
          <a:prstGeom prst="rect">
            <a:avLst/>
          </a:prstGeom>
          <a:noFill/>
        </p:spPr>
        <p:txBody>
          <a:bodyPr wrap="none" rtlCol="0">
            <a:spAutoFit/>
          </a:bodyPr>
          <a:lstStyle/>
          <a:p>
            <a:r>
              <a:rPr lang="en-US" dirty="0"/>
              <a:t>3.3V</a:t>
            </a:r>
          </a:p>
        </p:txBody>
      </p:sp>
      <p:sp>
        <p:nvSpPr>
          <p:cNvPr id="7" name="TextBox 6">
            <a:extLst>
              <a:ext uri="{FF2B5EF4-FFF2-40B4-BE49-F238E27FC236}">
                <a16:creationId xmlns:a16="http://schemas.microsoft.com/office/drawing/2014/main" id="{31A98459-4700-442F-9FAE-4A5887953820}"/>
              </a:ext>
            </a:extLst>
          </p:cNvPr>
          <p:cNvSpPr txBox="1"/>
          <p:nvPr/>
        </p:nvSpPr>
        <p:spPr>
          <a:xfrm rot="19454661">
            <a:off x="8898074" y="2485592"/>
            <a:ext cx="659155" cy="369332"/>
          </a:xfrm>
          <a:prstGeom prst="rect">
            <a:avLst/>
          </a:prstGeom>
          <a:noFill/>
        </p:spPr>
        <p:txBody>
          <a:bodyPr wrap="none" rtlCol="0">
            <a:spAutoFit/>
          </a:bodyPr>
          <a:lstStyle/>
          <a:p>
            <a:r>
              <a:rPr lang="en-US" dirty="0"/>
              <a:t>3.3V</a:t>
            </a:r>
          </a:p>
        </p:txBody>
      </p:sp>
      <p:sp>
        <p:nvSpPr>
          <p:cNvPr id="8" name="TextBox 7">
            <a:extLst>
              <a:ext uri="{FF2B5EF4-FFF2-40B4-BE49-F238E27FC236}">
                <a16:creationId xmlns:a16="http://schemas.microsoft.com/office/drawing/2014/main" id="{B1A47510-5463-4BBC-802C-939BC7D01808}"/>
              </a:ext>
            </a:extLst>
          </p:cNvPr>
          <p:cNvSpPr txBox="1"/>
          <p:nvPr/>
        </p:nvSpPr>
        <p:spPr>
          <a:xfrm rot="20987784">
            <a:off x="8865049" y="3196292"/>
            <a:ext cx="659155" cy="369332"/>
          </a:xfrm>
          <a:prstGeom prst="rect">
            <a:avLst/>
          </a:prstGeom>
          <a:noFill/>
        </p:spPr>
        <p:txBody>
          <a:bodyPr wrap="none" rtlCol="0">
            <a:spAutoFit/>
          </a:bodyPr>
          <a:lstStyle/>
          <a:p>
            <a:r>
              <a:rPr lang="en-US" dirty="0"/>
              <a:t>3.3V</a:t>
            </a:r>
          </a:p>
        </p:txBody>
      </p:sp>
      <p:sp>
        <p:nvSpPr>
          <p:cNvPr id="9" name="TextBox 8">
            <a:extLst>
              <a:ext uri="{FF2B5EF4-FFF2-40B4-BE49-F238E27FC236}">
                <a16:creationId xmlns:a16="http://schemas.microsoft.com/office/drawing/2014/main" id="{FCF7D761-013B-4F62-87A7-57D3B2C73B37}"/>
              </a:ext>
            </a:extLst>
          </p:cNvPr>
          <p:cNvSpPr txBox="1"/>
          <p:nvPr/>
        </p:nvSpPr>
        <p:spPr>
          <a:xfrm rot="21107986">
            <a:off x="8821000" y="4460579"/>
            <a:ext cx="659155" cy="369332"/>
          </a:xfrm>
          <a:prstGeom prst="rect">
            <a:avLst/>
          </a:prstGeom>
          <a:noFill/>
        </p:spPr>
        <p:txBody>
          <a:bodyPr wrap="none" rtlCol="0">
            <a:spAutoFit/>
          </a:bodyPr>
          <a:lstStyle/>
          <a:p>
            <a:r>
              <a:rPr lang="en-US" dirty="0"/>
              <a:t>1.8V</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397664045"/>
              </p:ext>
            </p:extLst>
          </p:nvPr>
        </p:nvGraphicFramePr>
        <p:xfrm>
          <a:off x="609600" y="1295400"/>
          <a:ext cx="10972800" cy="42113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a:t>Component</a:t>
                      </a:r>
                      <a:endParaRPr lang="en-US" dirty="0"/>
                    </a:p>
                  </a:txBody>
                  <a:tcPr/>
                </a:tc>
                <a:tc>
                  <a:txBody>
                    <a:bodyPr/>
                    <a:lstStyle/>
                    <a:p>
                      <a:r>
                        <a:rPr lang="en-US"/>
                        <a:t>Need to Buy</a:t>
                      </a:r>
                      <a:endParaRPr lang="en-US" dirty="0"/>
                    </a:p>
                  </a:txBody>
                  <a:tcPr/>
                </a:tc>
                <a:tc>
                  <a:txBody>
                    <a:bodyPr/>
                    <a:lstStyle/>
                    <a:p>
                      <a:r>
                        <a:rPr lang="en-US"/>
                        <a:t>Cost</a:t>
                      </a:r>
                      <a:endParaRPr lang="en-US" dirty="0"/>
                    </a:p>
                  </a:txBody>
                  <a:tcPr/>
                </a:tc>
                <a:extLst>
                  <a:ext uri="{0D108BD9-81ED-4DB2-BD59-A6C34878D82A}">
                    <a16:rowId xmlns:a16="http://schemas.microsoft.com/office/drawing/2014/main" val="1606800787"/>
                  </a:ext>
                </a:extLst>
              </a:tr>
              <a:tr h="502920">
                <a:tc>
                  <a:txBody>
                    <a:bodyPr/>
                    <a:lstStyle/>
                    <a:p>
                      <a:r>
                        <a:rPr lang="en-US"/>
                        <a:t>https://www.adafruit.com/product/239</a:t>
                      </a:r>
                      <a:endParaRPr lang="en-US" dirty="0"/>
                    </a:p>
                  </a:txBody>
                  <a:tcPr/>
                </a:tc>
                <a:tc>
                  <a:txBody>
                    <a:bodyPr/>
                    <a:lstStyle/>
                    <a:p>
                      <a:r>
                        <a:rPr lang="en-US"/>
                        <a:t>Yes</a:t>
                      </a:r>
                      <a:endParaRPr lang="en-US" dirty="0"/>
                    </a:p>
                  </a:txBody>
                  <a:tcPr/>
                </a:tc>
                <a:tc>
                  <a:txBody>
                    <a:bodyPr/>
                    <a:lstStyle/>
                    <a:p>
                      <a:r>
                        <a:rPr lang="en-US"/>
                        <a:t>5.95</a:t>
                      </a:r>
                      <a:endParaRPr lang="en-US" dirty="0"/>
                    </a:p>
                  </a:txBody>
                  <a:tcPr/>
                </a:tc>
                <a:extLst>
                  <a:ext uri="{0D108BD9-81ED-4DB2-BD59-A6C34878D82A}">
                    <a16:rowId xmlns:a16="http://schemas.microsoft.com/office/drawing/2014/main" val="33313506"/>
                  </a:ext>
                </a:extLst>
              </a:tr>
              <a:tr h="370840">
                <a:tc>
                  <a:txBody>
                    <a:bodyPr/>
                    <a:lstStyle/>
                    <a:p>
                      <a:r>
                        <a:rPr lang="en-US"/>
                        <a:t>https://www.adafruit.com/product/154</a:t>
                      </a:r>
                      <a:endParaRPr lang="en-US" dirty="0"/>
                    </a:p>
                  </a:txBody>
                  <a:tcPr/>
                </a:tc>
                <a:tc>
                  <a:txBody>
                    <a:bodyPr/>
                    <a:lstStyle/>
                    <a:p>
                      <a:r>
                        <a:rPr lang="en-US"/>
                        <a:t>Yes</a:t>
                      </a:r>
                      <a:endParaRPr lang="en-US" dirty="0"/>
                    </a:p>
                  </a:txBody>
                  <a:tcPr/>
                </a:tc>
                <a:tc>
                  <a:txBody>
                    <a:bodyPr/>
                    <a:lstStyle/>
                    <a:p>
                      <a:r>
                        <a:rPr lang="en-US"/>
                        <a:t>11.95</a:t>
                      </a:r>
                      <a:endParaRPr lang="en-US" dirty="0"/>
                    </a:p>
                  </a:txBody>
                  <a:tcPr/>
                </a:tc>
                <a:extLst>
                  <a:ext uri="{0D108BD9-81ED-4DB2-BD59-A6C34878D82A}">
                    <a16:rowId xmlns:a16="http://schemas.microsoft.com/office/drawing/2014/main" val="2595126612"/>
                  </a:ext>
                </a:extLst>
              </a:tr>
              <a:tr h="370840">
                <a:tc>
                  <a:txBody>
                    <a:bodyPr/>
                    <a:lstStyle/>
                    <a:p>
                      <a:r>
                        <a:rPr lang="en-US">
                          <a:hlinkClick r:id="rId3"/>
                        </a:rPr>
                        <a:t>https://adafruit.it/865</a:t>
                      </a:r>
                      <a:endParaRPr lang="en-US" dirty="0"/>
                    </a:p>
                  </a:txBody>
                  <a:tcPr/>
                </a:tc>
                <a:tc>
                  <a:txBody>
                    <a:bodyPr/>
                    <a:lstStyle/>
                    <a:p>
                      <a:r>
                        <a:rPr lang="en-US"/>
                        <a:t>No</a:t>
                      </a:r>
                      <a:endParaRPr lang="en-US" dirty="0"/>
                    </a:p>
                  </a:txBody>
                  <a:tcPr/>
                </a:tc>
                <a:tc>
                  <a:txBody>
                    <a:bodyPr/>
                    <a:lstStyle/>
                    <a:p>
                      <a:r>
                        <a:rPr lang="en-US"/>
                        <a:t>3.95</a:t>
                      </a:r>
                      <a:endParaRPr lang="en-US" dirty="0"/>
                    </a:p>
                  </a:txBody>
                  <a:tcPr/>
                </a:tc>
                <a:extLst>
                  <a:ext uri="{0D108BD9-81ED-4DB2-BD59-A6C34878D82A}">
                    <a16:rowId xmlns:a16="http://schemas.microsoft.com/office/drawing/2014/main" val="1757493575"/>
                  </a:ext>
                </a:extLst>
              </a:tr>
              <a:tr h="370840">
                <a:tc>
                  <a:txBody>
                    <a:bodyPr/>
                    <a:lstStyle/>
                    <a:p>
                      <a:r>
                        <a:rPr lang="en-US"/>
                        <a:t>PocketBeagle Board</a:t>
                      </a:r>
                      <a:endParaRPr lang="en-US" dirty="0"/>
                    </a:p>
                  </a:txBody>
                  <a:tcPr/>
                </a:tc>
                <a:tc>
                  <a:txBody>
                    <a:bodyPr/>
                    <a:lstStyle/>
                    <a:p>
                      <a:r>
                        <a:rPr lang="en-US"/>
                        <a:t>No</a:t>
                      </a:r>
                      <a:endParaRPr lang="en-US" dirty="0"/>
                    </a:p>
                  </a:txBody>
                  <a:tcPr/>
                </a:tc>
                <a:tc>
                  <a:txBody>
                    <a:bodyPr/>
                    <a:lstStyle/>
                    <a:p>
                      <a:r>
                        <a:rPr lang="en-US"/>
                        <a:t>38</a:t>
                      </a:r>
                      <a:endParaRPr lang="en-US" dirty="0"/>
                    </a:p>
                  </a:txBody>
                  <a:tcPr/>
                </a:tc>
                <a:extLst>
                  <a:ext uri="{0D108BD9-81ED-4DB2-BD59-A6C34878D82A}">
                    <a16:rowId xmlns:a16="http://schemas.microsoft.com/office/drawing/2014/main" val="3862840897"/>
                  </a:ext>
                </a:extLst>
              </a:tr>
              <a:tr h="370840">
                <a:tc>
                  <a:txBody>
                    <a:bodyPr/>
                    <a:lstStyle/>
                    <a:p>
                      <a:r>
                        <a:rPr lang="en-US"/>
                        <a:t>Button x2 https://www.adafruit.com/product/367</a:t>
                      </a:r>
                      <a:endParaRPr lang="en-US" dirty="0"/>
                    </a:p>
                  </a:txBody>
                  <a:tcPr/>
                </a:tc>
                <a:tc>
                  <a:txBody>
                    <a:bodyPr/>
                    <a:lstStyle/>
                    <a:p>
                      <a:r>
                        <a:rPr lang="en-US"/>
                        <a:t>No</a:t>
                      </a:r>
                      <a:endParaRPr lang="en-US" dirty="0"/>
                    </a:p>
                  </a:txBody>
                  <a:tcPr/>
                </a:tc>
                <a:tc>
                  <a:txBody>
                    <a:bodyPr/>
                    <a:lstStyle/>
                    <a:p>
                      <a:r>
                        <a:rPr lang="en-US"/>
                        <a:t>1.25</a:t>
                      </a:r>
                      <a:endParaRPr lang="en-US" dirty="0"/>
                    </a:p>
                  </a:txBody>
                  <a:tcPr/>
                </a:tc>
                <a:extLst>
                  <a:ext uri="{0D108BD9-81ED-4DB2-BD59-A6C34878D82A}">
                    <a16:rowId xmlns:a16="http://schemas.microsoft.com/office/drawing/2014/main" val="1698356184"/>
                  </a:ext>
                </a:extLst>
              </a:tr>
              <a:tr h="370840">
                <a:tc>
                  <a:txBody>
                    <a:bodyPr/>
                    <a:lstStyle/>
                    <a:p>
                      <a:r>
                        <a:rPr lang="en-US"/>
                        <a:t>https://www.adafruit.com/product/376</a:t>
                      </a:r>
                      <a:endParaRPr lang="en-US" dirty="0"/>
                    </a:p>
                  </a:txBody>
                  <a:tcPr/>
                </a:tc>
                <a:tc>
                  <a:txBody>
                    <a:bodyPr/>
                    <a:lstStyle/>
                    <a:p>
                      <a:r>
                        <a:rPr lang="en-US"/>
                        <a:t>Yes</a:t>
                      </a:r>
                      <a:endParaRPr lang="en-US" dirty="0"/>
                    </a:p>
                  </a:txBody>
                  <a:tcPr/>
                </a:tc>
                <a:tc>
                  <a:txBody>
                    <a:bodyPr/>
                    <a:lstStyle/>
                    <a:p>
                      <a:r>
                        <a:rPr lang="en-US"/>
                        <a:t>7.95</a:t>
                      </a:r>
                      <a:endParaRPr lang="en-US" dirty="0"/>
                    </a:p>
                  </a:txBody>
                  <a:tcPr/>
                </a:tc>
                <a:extLst>
                  <a:ext uri="{0D108BD9-81ED-4DB2-BD59-A6C34878D82A}">
                    <a16:rowId xmlns:a16="http://schemas.microsoft.com/office/drawing/2014/main" val="1364489299"/>
                  </a:ext>
                </a:extLst>
              </a:tr>
              <a:tr h="370840">
                <a:tc>
                  <a:txBody>
                    <a:bodyPr/>
                    <a:lstStyle/>
                    <a:p>
                      <a:r>
                        <a:rPr lang="en-US"/>
                        <a:t>1k ohm resistor x3</a:t>
                      </a:r>
                      <a:endParaRPr lang="en-US" dirty="0"/>
                    </a:p>
                  </a:txBody>
                  <a:tcPr/>
                </a:tc>
                <a:tc>
                  <a:txBody>
                    <a:bodyPr/>
                    <a:lstStyle/>
                    <a:p>
                      <a:r>
                        <a:rPr lang="en-US"/>
                        <a:t>Yes</a:t>
                      </a:r>
                      <a:endParaRPr lang="en-US" dirty="0"/>
                    </a:p>
                  </a:txBody>
                  <a:tcPr/>
                </a:tc>
                <a:tc>
                  <a:txBody>
                    <a:bodyPr/>
                    <a:lstStyle/>
                    <a:p>
                      <a:r>
                        <a:rPr lang="en-US"/>
                        <a:t>2.00</a:t>
                      </a:r>
                      <a:endParaRPr lang="en-US" dirty="0"/>
                    </a:p>
                  </a:txBody>
                  <a:tcPr/>
                </a:tc>
                <a:extLst>
                  <a:ext uri="{0D108BD9-81ED-4DB2-BD59-A6C34878D82A}">
                    <a16:rowId xmlns:a16="http://schemas.microsoft.com/office/drawing/2014/main" val="2337708406"/>
                  </a:ext>
                </a:extLst>
              </a:tr>
              <a:tr h="370840">
                <a:tc>
                  <a:txBody>
                    <a:bodyPr/>
                    <a:lstStyle/>
                    <a:p>
                      <a:r>
                        <a:rPr lang="en-US"/>
                        <a:t>https://www.adafruit.com/product/1536</a:t>
                      </a:r>
                      <a:endParaRPr lang="en-US" dirty="0"/>
                    </a:p>
                  </a:txBody>
                  <a:tcPr/>
                </a:tc>
                <a:tc>
                  <a:txBody>
                    <a:bodyPr/>
                    <a:lstStyle/>
                    <a:p>
                      <a:r>
                        <a:rPr lang="en-US"/>
                        <a:t>No</a:t>
                      </a:r>
                      <a:endParaRPr lang="en-US" dirty="0"/>
                    </a:p>
                  </a:txBody>
                  <a:tcPr/>
                </a:tc>
                <a:tc>
                  <a:txBody>
                    <a:bodyPr/>
                    <a:lstStyle/>
                    <a:p>
                      <a:r>
                        <a:rPr lang="en-US"/>
                        <a:t>0.95</a:t>
                      </a:r>
                      <a:endParaRPr lang="en-US" dirty="0"/>
                    </a:p>
                  </a:txBody>
                  <a:tcPr/>
                </a:tc>
                <a:extLst>
                  <a:ext uri="{0D108BD9-81ED-4DB2-BD59-A6C34878D82A}">
                    <a16:rowId xmlns:a16="http://schemas.microsoft.com/office/drawing/2014/main" val="30767414"/>
                  </a:ext>
                </a:extLst>
              </a:tr>
              <a:tr h="370840">
                <a:tc>
                  <a:txBody>
                    <a:bodyPr/>
                    <a:lstStyle/>
                    <a:p>
                      <a:r>
                        <a:rPr lang="en-US" dirty="0"/>
                        <a:t>https://www.adafruit.com/product/4179</a:t>
                      </a:r>
                    </a:p>
                  </a:txBody>
                  <a:tcPr/>
                </a:tc>
                <a:tc>
                  <a:txBody>
                    <a:bodyPr/>
                    <a:lstStyle/>
                    <a:p>
                      <a:r>
                        <a:rPr lang="en-US" dirty="0"/>
                        <a:t>No</a:t>
                      </a:r>
                    </a:p>
                  </a:txBody>
                  <a:tcPr/>
                </a:tc>
                <a:tc>
                  <a:txBody>
                    <a:bodyPr/>
                    <a:lstStyle/>
                    <a:p>
                      <a:r>
                        <a:rPr lang="en-US" dirty="0"/>
                        <a:t>34.99</a:t>
                      </a:r>
                    </a:p>
                  </a:txBody>
                  <a:tcPr/>
                </a:tc>
                <a:extLst>
                  <a:ext uri="{0D108BD9-81ED-4DB2-BD59-A6C34878D82A}">
                    <a16:rowId xmlns:a16="http://schemas.microsoft.com/office/drawing/2014/main" val="4249351070"/>
                  </a:ext>
                </a:extLst>
              </a:tr>
              <a:tr h="370840">
                <a:tc>
                  <a:txBody>
                    <a:bodyPr/>
                    <a:lstStyle/>
                    <a:p>
                      <a:r>
                        <a:rPr lang="en-US" dirty="0"/>
                        <a:t>https://www.adafruit.com/product/1911</a:t>
                      </a:r>
                    </a:p>
                  </a:txBody>
                  <a:tcPr/>
                </a:tc>
                <a:tc>
                  <a:txBody>
                    <a:bodyPr/>
                    <a:lstStyle/>
                    <a:p>
                      <a:r>
                        <a:rPr lang="en-US" dirty="0"/>
                        <a:t>No</a:t>
                      </a:r>
                    </a:p>
                  </a:txBody>
                  <a:tcPr/>
                </a:tc>
                <a:tc>
                  <a:txBody>
                    <a:bodyPr/>
                    <a:lstStyle/>
                    <a:p>
                      <a:r>
                        <a:rPr lang="en-US" dirty="0"/>
                        <a:t>9.95</a:t>
                      </a:r>
                    </a:p>
                  </a:txBody>
                  <a:tcPr/>
                </a:tc>
                <a:extLst>
                  <a:ext uri="{0D108BD9-81ED-4DB2-BD59-A6C34878D82A}">
                    <a16:rowId xmlns:a16="http://schemas.microsoft.com/office/drawing/2014/main" val="233271292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8645</TotalTime>
  <Words>404</Words>
  <Application>Microsoft Office PowerPoint</Application>
  <PresentationFormat>Widescreen</PresentationFormat>
  <Paragraphs>97</Paragraphs>
  <Slides>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Motorized Guitar Tuner</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 Parks I</cp:lastModifiedBy>
  <cp:revision>403</cp:revision>
  <dcterms:created xsi:type="dcterms:W3CDTF">2018-01-09T20:24:50Z</dcterms:created>
  <dcterms:modified xsi:type="dcterms:W3CDTF">2020-11-23T23:17:31Z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