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CDCB3F-4E26-4377-931E-0899BE65F8FC}" v="2" dt="2020-10-14T01:15:11.874"/>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69404" autoAdjust="0"/>
  </p:normalViewPr>
  <p:slideViewPr>
    <p:cSldViewPr>
      <p:cViewPr>
        <p:scale>
          <a:sx n="47" d="100"/>
          <a:sy n="47" d="100"/>
        </p:scale>
        <p:origin x="1008" y="8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um Edward" userId="891fa4e099465e69" providerId="LiveId" clId="{ACA711AE-2ACC-4AF5-A21D-F90495998A87}"/>
    <pc:docChg chg="modSld">
      <pc:chgData name="Callum Edward" userId="891fa4e099465e69" providerId="LiveId" clId="{ACA711AE-2ACC-4AF5-A21D-F90495998A87}" dt="2020-10-04T23:55:23.117" v="34" actId="1076"/>
      <pc:docMkLst>
        <pc:docMk/>
      </pc:docMkLst>
      <pc:sldChg chg="addSp modSp mod">
        <pc:chgData name="Callum Edward" userId="891fa4e099465e69" providerId="LiveId" clId="{ACA711AE-2ACC-4AF5-A21D-F90495998A87}" dt="2020-10-04T23:55:23.117" v="34" actId="1076"/>
        <pc:sldMkLst>
          <pc:docMk/>
          <pc:sldMk cId="3519531026" sldId="367"/>
        </pc:sldMkLst>
        <pc:spChg chg="add mod">
          <ac:chgData name="Callum Edward" userId="891fa4e099465e69" providerId="LiveId" clId="{ACA711AE-2ACC-4AF5-A21D-F90495998A87}" dt="2020-10-04T23:55:23.117" v="34" actId="1076"/>
          <ac:spMkLst>
            <pc:docMk/>
            <pc:sldMk cId="3519531026" sldId="367"/>
            <ac:spMk id="8" creationId="{266A14B3-81FA-4D18-AF02-4A664DF09F6A}"/>
          </ac:spMkLst>
        </pc:spChg>
        <pc:picChg chg="add mod">
          <ac:chgData name="Callum Edward" userId="891fa4e099465e69" providerId="LiveId" clId="{ACA711AE-2ACC-4AF5-A21D-F90495998A87}" dt="2020-10-04T23:54:53.145" v="6" actId="1076"/>
          <ac:picMkLst>
            <pc:docMk/>
            <pc:sldMk cId="3519531026" sldId="367"/>
            <ac:picMk id="5" creationId="{C1F42FDD-7FA3-4544-97F1-AE93B612E184}"/>
          </ac:picMkLst>
        </pc:picChg>
        <pc:cxnChg chg="add">
          <ac:chgData name="Callum Edward" userId="891fa4e099465e69" providerId="LiveId" clId="{ACA711AE-2ACC-4AF5-A21D-F90495998A87}" dt="2020-10-04T23:54:58.081" v="7" actId="11529"/>
          <ac:cxnSpMkLst>
            <pc:docMk/>
            <pc:sldMk cId="3519531026" sldId="367"/>
            <ac:cxnSpMk id="7" creationId="{45C8DB9C-4E96-47FC-9F5B-999A1E09D6D7}"/>
          </ac:cxnSpMkLst>
        </pc:cxnChg>
      </pc:sldChg>
    </pc:docChg>
  </pc:docChgLst>
  <pc:docChgLst>
    <pc:chgData name="Callum Edward" userId="891fa4e099465e69" providerId="LiveId" clId="{84CDCB3F-4E26-4377-931E-0899BE65F8FC}"/>
    <pc:docChg chg="custSel modSld">
      <pc:chgData name="Callum Edward" userId="891fa4e099465e69" providerId="LiveId" clId="{84CDCB3F-4E26-4377-931E-0899BE65F8FC}" dt="2020-10-14T01:15:17.919" v="491" actId="20577"/>
      <pc:docMkLst>
        <pc:docMk/>
      </pc:docMkLst>
      <pc:sldChg chg="modNotesTx">
        <pc:chgData name="Callum Edward" userId="891fa4e099465e69" providerId="LiveId" clId="{84CDCB3F-4E26-4377-931E-0899BE65F8FC}" dt="2020-10-08T01:43:46.206" v="116" actId="20577"/>
        <pc:sldMkLst>
          <pc:docMk/>
          <pc:sldMk cId="3519531026" sldId="367"/>
        </pc:sldMkLst>
      </pc:sldChg>
      <pc:sldChg chg="modSp mod modNotesTx">
        <pc:chgData name="Callum Edward" userId="891fa4e099465e69" providerId="LiveId" clId="{84CDCB3F-4E26-4377-931E-0899BE65F8FC}" dt="2020-10-14T01:15:17.919" v="491" actId="20577"/>
        <pc:sldMkLst>
          <pc:docMk/>
          <pc:sldMk cId="1131248096" sldId="369"/>
        </pc:sldMkLst>
        <pc:graphicFrameChg chg="mod modGraphic">
          <ac:chgData name="Callum Edward" userId="891fa4e099465e69" providerId="LiveId" clId="{84CDCB3F-4E26-4377-931E-0899BE65F8FC}" dt="2020-10-14T01:15:17.919" v="491" actId="20577"/>
          <ac:graphicFrameMkLst>
            <pc:docMk/>
            <pc:sldMk cId="1131248096" sldId="369"/>
            <ac:graphicFrameMk id="4" creationId="{D0B47F4B-CB02-4D02-BE84-F6BC57D0FE26}"/>
          </ac:graphicFrameMkLst>
        </pc:graphicFrameChg>
      </pc:sldChg>
      <pc:sldChg chg="modNotesTx">
        <pc:chgData name="Callum Edward" userId="891fa4e099465e69" providerId="LiveId" clId="{84CDCB3F-4E26-4377-931E-0899BE65F8FC}" dt="2020-10-08T01:53:32.590" v="471" actId="20577"/>
        <pc:sldMkLst>
          <pc:docMk/>
          <pc:sldMk cId="4204615274" sldId="37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in depth on instructions. </a:t>
            </a:r>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15559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Lock for 5v adapter 2.5a</a:t>
            </a:r>
          </a:p>
          <a:p>
            <a:r>
              <a:rPr lang="en-US" dirty="0"/>
              <a:t>Block for barrel jack</a:t>
            </a:r>
          </a:p>
          <a:p>
            <a:r>
              <a:rPr lang="en-US" dirty="0"/>
              <a:t>Pb has </a:t>
            </a:r>
            <a:r>
              <a:rPr lang="en-US" dirty="0" err="1"/>
              <a:t>pwer</a:t>
            </a:r>
            <a:r>
              <a:rPr lang="en-US" dirty="0"/>
              <a:t> and </a:t>
            </a:r>
            <a:r>
              <a:rPr lang="en-US" dirty="0" err="1"/>
              <a:t>gnd</a:t>
            </a:r>
            <a:r>
              <a:rPr lang="en-US" dirty="0"/>
              <a:t> for mic </a:t>
            </a:r>
          </a:p>
          <a:p>
            <a:r>
              <a:rPr lang="en-US" dirty="0"/>
              <a:t>Provide for display and button too </a:t>
            </a:r>
          </a:p>
          <a:p>
            <a:r>
              <a:rPr lang="en-US" dirty="0"/>
              <a:t>Mic pin 18 17(</a:t>
            </a:r>
            <a:r>
              <a:rPr lang="en-US" dirty="0" err="1"/>
              <a:t>gnd</a:t>
            </a:r>
            <a:r>
              <a:rPr lang="en-US" dirty="0"/>
              <a:t>) p1 go into 19. </a:t>
            </a:r>
          </a:p>
          <a:p>
            <a:r>
              <a:rPr lang="en-US" dirty="0"/>
              <a:t>Specify </a:t>
            </a:r>
            <a:r>
              <a:rPr lang="en-US"/>
              <a:t>pins better </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765842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 power off for servo. </a:t>
            </a:r>
          </a:p>
          <a:p>
            <a:r>
              <a:rPr lang="en-US" dirty="0"/>
              <a:t>Power jack: 2-3 amp? Barrel power jack to screw terminal. </a:t>
            </a:r>
          </a:p>
          <a:p>
            <a:endParaRPr lang="en-US" dirty="0"/>
          </a:p>
          <a:p>
            <a:r>
              <a:rPr lang="en-US" dirty="0"/>
              <a:t>Take FFT of analog input for fundamental frequencies. </a:t>
            </a:r>
          </a:p>
          <a:p>
            <a:r>
              <a:rPr lang="en-US" dirty="0"/>
              <a:t>Backup microphone, </a:t>
            </a:r>
            <a:r>
              <a:rPr lang="en-US" dirty="0" err="1"/>
              <a:t>thry</a:t>
            </a:r>
            <a:r>
              <a:rPr lang="en-US" dirty="0"/>
              <a:t> with first one first. </a:t>
            </a:r>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30824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10/13/2020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10/13/2020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10/13/2020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10/13/2020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10/13/2020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dafruit.it/86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Guitar Auto-tuner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10/4/2020	</a:t>
            </a:r>
          </a:p>
          <a:p>
            <a:r>
              <a:rPr lang="en-US" dirty="0"/>
              <a:t>Callum Parks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r>
              <a:rPr lang="en-US" dirty="0"/>
              <a:t>Like any string instrument, guitars go out of tune. Tuning in itself is not an arduous task. A user will play the string and rotate tuners until the strings vibrate at the correct frequency. However, the issue with this process is that the steps are entirely manual. It would be nice to click a button and have a device tune the strings for you. </a:t>
            </a:r>
          </a:p>
          <a:p>
            <a:r>
              <a:rPr lang="en-US" dirty="0"/>
              <a:t>My proposal is for a handheld servo-run device which will listen to the frequency of a string and rotate the guitar tuners to achieve the desired pitch. </a:t>
            </a:r>
          </a:p>
        </p:txBody>
      </p:sp>
      <p:pic>
        <p:nvPicPr>
          <p:cNvPr id="5" name="Picture 4" descr="A close up of a guitar&#10;&#10;Description automatically generated">
            <a:extLst>
              <a:ext uri="{FF2B5EF4-FFF2-40B4-BE49-F238E27FC236}">
                <a16:creationId xmlns:a16="http://schemas.microsoft.com/office/drawing/2014/main" id="{C1F42FDD-7FA3-4544-97F1-AE93B612E184}"/>
              </a:ext>
            </a:extLst>
          </p:cNvPr>
          <p:cNvPicPr>
            <a:picLocks noChangeAspect="1"/>
          </p:cNvPicPr>
          <p:nvPr/>
        </p:nvPicPr>
        <p:blipFill>
          <a:blip r:embed="rId3"/>
          <a:stretch>
            <a:fillRect/>
          </a:stretch>
        </p:blipFill>
        <p:spPr>
          <a:xfrm>
            <a:off x="914400" y="3311850"/>
            <a:ext cx="4975893" cy="2842673"/>
          </a:xfrm>
          <a:prstGeom prst="rect">
            <a:avLst/>
          </a:prstGeom>
        </p:spPr>
      </p:pic>
      <p:cxnSp>
        <p:nvCxnSpPr>
          <p:cNvPr id="7" name="Straight Arrow Connector 6">
            <a:extLst>
              <a:ext uri="{FF2B5EF4-FFF2-40B4-BE49-F238E27FC236}">
                <a16:creationId xmlns:a16="http://schemas.microsoft.com/office/drawing/2014/main" id="{45C8DB9C-4E96-47FC-9F5B-999A1E09D6D7}"/>
              </a:ext>
            </a:extLst>
          </p:cNvPr>
          <p:cNvCxnSpPr/>
          <p:nvPr/>
        </p:nvCxnSpPr>
        <p:spPr>
          <a:xfrm flipH="1">
            <a:off x="3619500" y="3962400"/>
            <a:ext cx="472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6A14B3-81FA-4D18-AF02-4A664DF09F6A}"/>
              </a:ext>
            </a:extLst>
          </p:cNvPr>
          <p:cNvSpPr txBox="1"/>
          <p:nvPr/>
        </p:nvSpPr>
        <p:spPr>
          <a:xfrm>
            <a:off x="8420100" y="3777734"/>
            <a:ext cx="1749197" cy="369332"/>
          </a:xfrm>
          <a:prstGeom prst="rect">
            <a:avLst/>
          </a:prstGeom>
          <a:noFill/>
        </p:spPr>
        <p:txBody>
          <a:bodyPr wrap="none" rtlCol="0">
            <a:spAutoFit/>
          </a:bodyPr>
          <a:lstStyle/>
          <a:p>
            <a:r>
              <a:rPr lang="en-US" dirty="0"/>
              <a:t>Rotating tuners</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Create a System Block Diagram</a:t>
            </a:r>
          </a:p>
          <a:p>
            <a:pPr lvl="1"/>
            <a:r>
              <a:rPr lang="en-US" dirty="0"/>
              <a:t>Label interfaces / pins</a:t>
            </a:r>
          </a:p>
          <a:p>
            <a:pPr lvl="1"/>
            <a:r>
              <a:rPr lang="en-US" dirty="0"/>
              <a:t>Components (part numbers if possible)</a:t>
            </a:r>
          </a:p>
        </p:txBody>
      </p:sp>
      <p:sp>
        <p:nvSpPr>
          <p:cNvPr id="4" name="Rectangle: Rounded Corners 3">
            <a:extLst>
              <a:ext uri="{FF2B5EF4-FFF2-40B4-BE49-F238E27FC236}">
                <a16:creationId xmlns:a16="http://schemas.microsoft.com/office/drawing/2014/main" id="{7816135C-2BB5-42A5-B9C9-09FD4C2E95A3}"/>
              </a:ext>
            </a:extLst>
          </p:cNvPr>
          <p:cNvSpPr/>
          <p:nvPr/>
        </p:nvSpPr>
        <p:spPr>
          <a:xfrm>
            <a:off x="6858000" y="2519806"/>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5" name="Rectangle: Rounded Corners 4">
            <a:extLst>
              <a:ext uri="{FF2B5EF4-FFF2-40B4-BE49-F238E27FC236}">
                <a16:creationId xmlns:a16="http://schemas.microsoft.com/office/drawing/2014/main" id="{EC4CE956-0F31-400A-B5AB-A86A999F40AE}"/>
              </a:ext>
            </a:extLst>
          </p:cNvPr>
          <p:cNvSpPr/>
          <p:nvPr/>
        </p:nvSpPr>
        <p:spPr>
          <a:xfrm>
            <a:off x="6486425" y="1074166"/>
            <a:ext cx="952500"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MAX9814 </a:t>
            </a:r>
          </a:p>
        </p:txBody>
      </p:sp>
      <p:sp>
        <p:nvSpPr>
          <p:cNvPr id="7" name="Rectangle: Rounded Corners 6">
            <a:extLst>
              <a:ext uri="{FF2B5EF4-FFF2-40B4-BE49-F238E27FC236}">
                <a16:creationId xmlns:a16="http://schemas.microsoft.com/office/drawing/2014/main" id="{2897517B-7BDB-4ED5-B428-74D29C4225B5}"/>
              </a:ext>
            </a:extLst>
          </p:cNvPr>
          <p:cNvSpPr/>
          <p:nvPr/>
        </p:nvSpPr>
        <p:spPr>
          <a:xfrm>
            <a:off x="7626578" y="1057670"/>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Feedback 360</a:t>
            </a:r>
          </a:p>
        </p:txBody>
      </p:sp>
      <p:sp>
        <p:nvSpPr>
          <p:cNvPr id="9" name="Rectangle: Rounded Corners 8">
            <a:extLst>
              <a:ext uri="{FF2B5EF4-FFF2-40B4-BE49-F238E27FC236}">
                <a16:creationId xmlns:a16="http://schemas.microsoft.com/office/drawing/2014/main" id="{4BA3F5D5-3921-49C7-AB25-0FE22A07BECE}"/>
              </a:ext>
            </a:extLst>
          </p:cNvPr>
          <p:cNvSpPr/>
          <p:nvPr/>
        </p:nvSpPr>
        <p:spPr>
          <a:xfrm>
            <a:off x="9338231" y="1057670"/>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11" name="Rectangle: Rounded Corners 10">
            <a:extLst>
              <a:ext uri="{FF2B5EF4-FFF2-40B4-BE49-F238E27FC236}">
                <a16:creationId xmlns:a16="http://schemas.microsoft.com/office/drawing/2014/main" id="{82985647-4CEE-45C3-B19E-5BE25951CF34}"/>
              </a:ext>
            </a:extLst>
          </p:cNvPr>
          <p:cNvSpPr/>
          <p:nvPr/>
        </p:nvSpPr>
        <p:spPr>
          <a:xfrm>
            <a:off x="9410700" y="2061965"/>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12" name="TextBox 11">
            <a:extLst>
              <a:ext uri="{FF2B5EF4-FFF2-40B4-BE49-F238E27FC236}">
                <a16:creationId xmlns:a16="http://schemas.microsoft.com/office/drawing/2014/main" id="{4AD81BBD-B0E0-4ABE-82A0-6D81A721C74E}"/>
              </a:ext>
            </a:extLst>
          </p:cNvPr>
          <p:cNvSpPr txBox="1"/>
          <p:nvPr/>
        </p:nvSpPr>
        <p:spPr>
          <a:xfrm>
            <a:off x="8048713" y="2566016"/>
            <a:ext cx="942887"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59-57</a:t>
            </a:r>
          </a:p>
        </p:txBody>
      </p:sp>
      <p:cxnSp>
        <p:nvCxnSpPr>
          <p:cNvPr id="14" name="Straight Connector 13">
            <a:extLst>
              <a:ext uri="{FF2B5EF4-FFF2-40B4-BE49-F238E27FC236}">
                <a16:creationId xmlns:a16="http://schemas.microsoft.com/office/drawing/2014/main" id="{4301B5B8-CDFB-4E07-A5FD-63445DA16F8B}"/>
              </a:ext>
            </a:extLst>
          </p:cNvPr>
          <p:cNvCxnSpPr/>
          <p:nvPr/>
        </p:nvCxnSpPr>
        <p:spPr>
          <a:xfrm flipH="1">
            <a:off x="8754554" y="1721867"/>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98C325-9759-4988-A5BA-865BD30E344B}"/>
              </a:ext>
            </a:extLst>
          </p:cNvPr>
          <p:cNvSpPr txBox="1"/>
          <p:nvPr/>
        </p:nvSpPr>
        <p:spPr>
          <a:xfrm>
            <a:off x="8159320" y="3013682"/>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60</a:t>
            </a:r>
          </a:p>
        </p:txBody>
      </p:sp>
      <p:cxnSp>
        <p:nvCxnSpPr>
          <p:cNvPr id="18" name="Straight Connector 17">
            <a:extLst>
              <a:ext uri="{FF2B5EF4-FFF2-40B4-BE49-F238E27FC236}">
                <a16:creationId xmlns:a16="http://schemas.microsoft.com/office/drawing/2014/main" id="{AE3430DA-5C54-48C8-B0F7-A6DB4EAAAAA2}"/>
              </a:ext>
            </a:extLst>
          </p:cNvPr>
          <p:cNvCxnSpPr>
            <a:stCxn id="11" idx="1"/>
          </p:cNvCxnSpPr>
          <p:nvPr/>
        </p:nvCxnSpPr>
        <p:spPr>
          <a:xfrm flipH="1">
            <a:off x="8991600" y="2452490"/>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6F8135-13B4-490E-A9F5-3D83DB7F7B9D}"/>
              </a:ext>
            </a:extLst>
          </p:cNvPr>
          <p:cNvSpPr txBox="1"/>
          <p:nvPr/>
        </p:nvSpPr>
        <p:spPr>
          <a:xfrm>
            <a:off x="7216434" y="2519806"/>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52</a:t>
            </a:r>
          </a:p>
        </p:txBody>
      </p:sp>
      <p:cxnSp>
        <p:nvCxnSpPr>
          <p:cNvPr id="22" name="Straight Connector 21">
            <a:extLst>
              <a:ext uri="{FF2B5EF4-FFF2-40B4-BE49-F238E27FC236}">
                <a16:creationId xmlns:a16="http://schemas.microsoft.com/office/drawing/2014/main" id="{3ACC1E71-BE69-4992-8D3F-28C265935C24}"/>
              </a:ext>
            </a:extLst>
          </p:cNvPr>
          <p:cNvCxnSpPr>
            <a:stCxn id="7" idx="2"/>
            <a:endCxn id="20" idx="0"/>
          </p:cNvCxnSpPr>
          <p:nvPr/>
        </p:nvCxnSpPr>
        <p:spPr>
          <a:xfrm flipH="1">
            <a:off x="7577270" y="1838720"/>
            <a:ext cx="811308"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8A7B0F-7339-471B-9D64-097F35DD06A1}"/>
              </a:ext>
            </a:extLst>
          </p:cNvPr>
          <p:cNvSpPr txBox="1"/>
          <p:nvPr/>
        </p:nvSpPr>
        <p:spPr>
          <a:xfrm>
            <a:off x="6858000" y="3424147"/>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26" name="Connector: Elbow 25">
            <a:extLst>
              <a:ext uri="{FF2B5EF4-FFF2-40B4-BE49-F238E27FC236}">
                <a16:creationId xmlns:a16="http://schemas.microsoft.com/office/drawing/2014/main" id="{F155D864-477D-41AC-AA25-0CC75A38B537}"/>
              </a:ext>
            </a:extLst>
          </p:cNvPr>
          <p:cNvCxnSpPr>
            <a:stCxn id="4" idx="1"/>
          </p:cNvCxnSpPr>
          <p:nvPr/>
        </p:nvCxnSpPr>
        <p:spPr>
          <a:xfrm rot="10800000">
            <a:off x="6486426" y="1721868"/>
            <a:ext cx="371575" cy="21885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A599A6-48C2-4335-8098-BE169200BA1B}"/>
              </a:ext>
            </a:extLst>
          </p:cNvPr>
          <p:cNvSpPr txBox="1"/>
          <p:nvPr/>
        </p:nvSpPr>
        <p:spPr>
          <a:xfrm>
            <a:off x="7293472" y="4918875"/>
            <a:ext cx="1378904" cy="276999"/>
          </a:xfrm>
          <a:prstGeom prst="rect">
            <a:avLst/>
          </a:prstGeom>
          <a:noFill/>
        </p:spPr>
        <p:txBody>
          <a:bodyPr wrap="none" rtlCol="0">
            <a:spAutoFit/>
          </a:bodyPr>
          <a:lstStyle/>
          <a:p>
            <a:r>
              <a:rPr lang="en-US" sz="1200" dirty="0">
                <a:solidFill>
                  <a:schemeClr val="bg1"/>
                </a:solidFill>
              </a:rPr>
              <a:t>Micro USB power</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Create a Power Block Diagram</a:t>
            </a:r>
          </a:p>
          <a:p>
            <a:pPr lvl="1"/>
            <a:r>
              <a:rPr lang="en-US" dirty="0"/>
              <a:t>Label voltages / currents of components</a:t>
            </a:r>
          </a:p>
          <a:p>
            <a:endParaRPr lang="en-US" dirty="0"/>
          </a:p>
        </p:txBody>
      </p:sp>
      <p:sp>
        <p:nvSpPr>
          <p:cNvPr id="17" name="Rectangle: Rounded Corners 16">
            <a:extLst>
              <a:ext uri="{FF2B5EF4-FFF2-40B4-BE49-F238E27FC236}">
                <a16:creationId xmlns:a16="http://schemas.microsoft.com/office/drawing/2014/main" id="{3114BE45-B15E-432D-95BE-984A9B8EC9D1}"/>
              </a:ext>
            </a:extLst>
          </p:cNvPr>
          <p:cNvSpPr/>
          <p:nvPr/>
        </p:nvSpPr>
        <p:spPr>
          <a:xfrm>
            <a:off x="6629400" y="2971800"/>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18" name="Rectangle: Rounded Corners 17">
            <a:extLst>
              <a:ext uri="{FF2B5EF4-FFF2-40B4-BE49-F238E27FC236}">
                <a16:creationId xmlns:a16="http://schemas.microsoft.com/office/drawing/2014/main" id="{A20D6E70-A2E9-4134-860F-62D75173D05E}"/>
              </a:ext>
            </a:extLst>
          </p:cNvPr>
          <p:cNvSpPr/>
          <p:nvPr/>
        </p:nvSpPr>
        <p:spPr>
          <a:xfrm>
            <a:off x="6257825" y="1526160"/>
            <a:ext cx="952500"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MAX9814 </a:t>
            </a:r>
          </a:p>
        </p:txBody>
      </p:sp>
      <p:sp>
        <p:nvSpPr>
          <p:cNvPr id="19" name="Rectangle: Rounded Corners 18">
            <a:extLst>
              <a:ext uri="{FF2B5EF4-FFF2-40B4-BE49-F238E27FC236}">
                <a16:creationId xmlns:a16="http://schemas.microsoft.com/office/drawing/2014/main" id="{95D402EB-239E-4463-82C4-D26B2CCF4DCB}"/>
              </a:ext>
            </a:extLst>
          </p:cNvPr>
          <p:cNvSpPr/>
          <p:nvPr/>
        </p:nvSpPr>
        <p:spPr>
          <a:xfrm>
            <a:off x="7397978" y="1509664"/>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Feedback 360</a:t>
            </a:r>
          </a:p>
        </p:txBody>
      </p:sp>
      <p:sp>
        <p:nvSpPr>
          <p:cNvPr id="20" name="Rectangle: Rounded Corners 19">
            <a:extLst>
              <a:ext uri="{FF2B5EF4-FFF2-40B4-BE49-F238E27FC236}">
                <a16:creationId xmlns:a16="http://schemas.microsoft.com/office/drawing/2014/main" id="{5FECE65C-54F6-4D8A-A837-C5C7539824E5}"/>
              </a:ext>
            </a:extLst>
          </p:cNvPr>
          <p:cNvSpPr/>
          <p:nvPr/>
        </p:nvSpPr>
        <p:spPr>
          <a:xfrm>
            <a:off x="9109631" y="1509664"/>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21" name="Rectangle: Rounded Corners 20">
            <a:extLst>
              <a:ext uri="{FF2B5EF4-FFF2-40B4-BE49-F238E27FC236}">
                <a16:creationId xmlns:a16="http://schemas.microsoft.com/office/drawing/2014/main" id="{1A92AA27-2C14-4A26-9034-F2122BF11A6C}"/>
              </a:ext>
            </a:extLst>
          </p:cNvPr>
          <p:cNvSpPr/>
          <p:nvPr/>
        </p:nvSpPr>
        <p:spPr>
          <a:xfrm>
            <a:off x="9182100" y="2513959"/>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22" name="TextBox 21">
            <a:extLst>
              <a:ext uri="{FF2B5EF4-FFF2-40B4-BE49-F238E27FC236}">
                <a16:creationId xmlns:a16="http://schemas.microsoft.com/office/drawing/2014/main" id="{A8DDBABB-E57B-4081-9A29-44CFE6ECF3D2}"/>
              </a:ext>
            </a:extLst>
          </p:cNvPr>
          <p:cNvSpPr txBox="1"/>
          <p:nvPr/>
        </p:nvSpPr>
        <p:spPr>
          <a:xfrm>
            <a:off x="7820113" y="3018010"/>
            <a:ext cx="942887"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59-57</a:t>
            </a:r>
          </a:p>
        </p:txBody>
      </p:sp>
      <p:cxnSp>
        <p:nvCxnSpPr>
          <p:cNvPr id="23" name="Straight Connector 22">
            <a:extLst>
              <a:ext uri="{FF2B5EF4-FFF2-40B4-BE49-F238E27FC236}">
                <a16:creationId xmlns:a16="http://schemas.microsoft.com/office/drawing/2014/main" id="{04B4DCF6-B762-4A66-B350-E8477D61C501}"/>
              </a:ext>
            </a:extLst>
          </p:cNvPr>
          <p:cNvCxnSpPr/>
          <p:nvPr/>
        </p:nvCxnSpPr>
        <p:spPr>
          <a:xfrm flipH="1">
            <a:off x="8525954" y="2173861"/>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15CA9D-424B-4167-84FC-D37D9B1FB17E}"/>
              </a:ext>
            </a:extLst>
          </p:cNvPr>
          <p:cNvSpPr txBox="1"/>
          <p:nvPr/>
        </p:nvSpPr>
        <p:spPr>
          <a:xfrm>
            <a:off x="7930720" y="3465676"/>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60</a:t>
            </a:r>
          </a:p>
        </p:txBody>
      </p:sp>
      <p:cxnSp>
        <p:nvCxnSpPr>
          <p:cNvPr id="25" name="Straight Connector 24">
            <a:extLst>
              <a:ext uri="{FF2B5EF4-FFF2-40B4-BE49-F238E27FC236}">
                <a16:creationId xmlns:a16="http://schemas.microsoft.com/office/drawing/2014/main" id="{96D8FF6E-8682-4FCD-8C85-D2F6F63C06D5}"/>
              </a:ext>
            </a:extLst>
          </p:cNvPr>
          <p:cNvCxnSpPr>
            <a:stCxn id="21" idx="1"/>
          </p:cNvCxnSpPr>
          <p:nvPr/>
        </p:nvCxnSpPr>
        <p:spPr>
          <a:xfrm flipH="1">
            <a:off x="8763000" y="2904484"/>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DB59B33-5F36-423F-B6AF-95094864B2A6}"/>
              </a:ext>
            </a:extLst>
          </p:cNvPr>
          <p:cNvSpPr txBox="1"/>
          <p:nvPr/>
        </p:nvSpPr>
        <p:spPr>
          <a:xfrm>
            <a:off x="6987834" y="2971800"/>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52</a:t>
            </a:r>
          </a:p>
        </p:txBody>
      </p:sp>
      <p:cxnSp>
        <p:nvCxnSpPr>
          <p:cNvPr id="27" name="Straight Connector 26">
            <a:extLst>
              <a:ext uri="{FF2B5EF4-FFF2-40B4-BE49-F238E27FC236}">
                <a16:creationId xmlns:a16="http://schemas.microsoft.com/office/drawing/2014/main" id="{0FCAAFFE-A781-4D2D-A010-1F964B5CBA58}"/>
              </a:ext>
            </a:extLst>
          </p:cNvPr>
          <p:cNvCxnSpPr>
            <a:stCxn id="19" idx="2"/>
            <a:endCxn id="26" idx="0"/>
          </p:cNvCxnSpPr>
          <p:nvPr/>
        </p:nvCxnSpPr>
        <p:spPr>
          <a:xfrm flipH="1">
            <a:off x="7348670" y="2290714"/>
            <a:ext cx="811308"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055196-4250-429C-A51B-454A199FFBB9}"/>
              </a:ext>
            </a:extLst>
          </p:cNvPr>
          <p:cNvSpPr txBox="1"/>
          <p:nvPr/>
        </p:nvSpPr>
        <p:spPr>
          <a:xfrm>
            <a:off x="6629400" y="3876141"/>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29" name="Connector: Elbow 28">
            <a:extLst>
              <a:ext uri="{FF2B5EF4-FFF2-40B4-BE49-F238E27FC236}">
                <a16:creationId xmlns:a16="http://schemas.microsoft.com/office/drawing/2014/main" id="{90A358E5-CD93-40A4-999A-050384114861}"/>
              </a:ext>
            </a:extLst>
          </p:cNvPr>
          <p:cNvCxnSpPr>
            <a:stCxn id="17" idx="1"/>
          </p:cNvCxnSpPr>
          <p:nvPr/>
        </p:nvCxnSpPr>
        <p:spPr>
          <a:xfrm rot="10800000">
            <a:off x="6257826" y="2173862"/>
            <a:ext cx="371575" cy="21885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1655432-9CC2-4C0C-8863-945429BD6BBE}"/>
              </a:ext>
            </a:extLst>
          </p:cNvPr>
          <p:cNvSpPr txBox="1"/>
          <p:nvPr/>
        </p:nvSpPr>
        <p:spPr>
          <a:xfrm>
            <a:off x="7064872" y="5370869"/>
            <a:ext cx="1378904" cy="276999"/>
          </a:xfrm>
          <a:prstGeom prst="rect">
            <a:avLst/>
          </a:prstGeom>
          <a:noFill/>
        </p:spPr>
        <p:txBody>
          <a:bodyPr wrap="none" rtlCol="0">
            <a:spAutoFit/>
          </a:bodyPr>
          <a:lstStyle/>
          <a:p>
            <a:r>
              <a:rPr lang="en-US" sz="1200" dirty="0">
                <a:solidFill>
                  <a:schemeClr val="bg1"/>
                </a:solidFill>
              </a:rPr>
              <a:t>Micro USB power</a:t>
            </a:r>
          </a:p>
        </p:txBody>
      </p:sp>
      <p:sp>
        <p:nvSpPr>
          <p:cNvPr id="31" name="TextBox 30">
            <a:extLst>
              <a:ext uri="{FF2B5EF4-FFF2-40B4-BE49-F238E27FC236}">
                <a16:creationId xmlns:a16="http://schemas.microsoft.com/office/drawing/2014/main" id="{F0534DCC-A65C-4F1C-9430-9A80E52AE1AF}"/>
              </a:ext>
            </a:extLst>
          </p:cNvPr>
          <p:cNvSpPr txBox="1"/>
          <p:nvPr/>
        </p:nvSpPr>
        <p:spPr>
          <a:xfrm rot="16200000">
            <a:off x="5725130" y="2787133"/>
            <a:ext cx="851515" cy="369332"/>
          </a:xfrm>
          <a:prstGeom prst="rect">
            <a:avLst/>
          </a:prstGeom>
          <a:noFill/>
        </p:spPr>
        <p:txBody>
          <a:bodyPr wrap="none" rtlCol="0">
            <a:spAutoFit/>
          </a:bodyPr>
          <a:lstStyle/>
          <a:p>
            <a:r>
              <a:rPr lang="en-US" dirty="0"/>
              <a:t>2 volts</a:t>
            </a:r>
          </a:p>
        </p:txBody>
      </p:sp>
      <p:sp>
        <p:nvSpPr>
          <p:cNvPr id="33" name="TextBox 32">
            <a:extLst>
              <a:ext uri="{FF2B5EF4-FFF2-40B4-BE49-F238E27FC236}">
                <a16:creationId xmlns:a16="http://schemas.microsoft.com/office/drawing/2014/main" id="{8304AEE5-87C4-4205-9523-9A3BC164BC7B}"/>
              </a:ext>
            </a:extLst>
          </p:cNvPr>
          <p:cNvSpPr txBox="1"/>
          <p:nvPr/>
        </p:nvSpPr>
        <p:spPr>
          <a:xfrm rot="19429833">
            <a:off x="7125620" y="2450380"/>
            <a:ext cx="851515" cy="369332"/>
          </a:xfrm>
          <a:prstGeom prst="rect">
            <a:avLst/>
          </a:prstGeom>
          <a:noFill/>
        </p:spPr>
        <p:txBody>
          <a:bodyPr wrap="none" rtlCol="0">
            <a:spAutoFit/>
          </a:bodyPr>
          <a:lstStyle/>
          <a:p>
            <a:r>
              <a:rPr lang="en-US" dirty="0"/>
              <a:t>6 volts</a:t>
            </a:r>
          </a:p>
        </p:txBody>
      </p:sp>
      <p:sp>
        <p:nvSpPr>
          <p:cNvPr id="35" name="TextBox 34">
            <a:extLst>
              <a:ext uri="{FF2B5EF4-FFF2-40B4-BE49-F238E27FC236}">
                <a16:creationId xmlns:a16="http://schemas.microsoft.com/office/drawing/2014/main" id="{88D7AB17-42A8-4431-AD42-AD9BCAAC92C9}"/>
              </a:ext>
            </a:extLst>
          </p:cNvPr>
          <p:cNvSpPr txBox="1"/>
          <p:nvPr/>
        </p:nvSpPr>
        <p:spPr>
          <a:xfrm rot="18719497">
            <a:off x="8229568" y="2464794"/>
            <a:ext cx="851515" cy="369332"/>
          </a:xfrm>
          <a:prstGeom prst="rect">
            <a:avLst/>
          </a:prstGeom>
          <a:noFill/>
        </p:spPr>
        <p:txBody>
          <a:bodyPr wrap="none" rtlCol="0">
            <a:spAutoFit/>
          </a:bodyPr>
          <a:lstStyle/>
          <a:p>
            <a:r>
              <a:rPr lang="en-US" dirty="0"/>
              <a:t>5 volts</a:t>
            </a:r>
          </a:p>
        </p:txBody>
      </p:sp>
      <p:sp>
        <p:nvSpPr>
          <p:cNvPr id="37" name="TextBox 36">
            <a:extLst>
              <a:ext uri="{FF2B5EF4-FFF2-40B4-BE49-F238E27FC236}">
                <a16:creationId xmlns:a16="http://schemas.microsoft.com/office/drawing/2014/main" id="{9322A787-C35C-4C5A-AF2F-308FCC66D30A}"/>
              </a:ext>
            </a:extLst>
          </p:cNvPr>
          <p:cNvSpPr txBox="1"/>
          <p:nvPr/>
        </p:nvSpPr>
        <p:spPr>
          <a:xfrm>
            <a:off x="7297811" y="5675704"/>
            <a:ext cx="851515" cy="646331"/>
          </a:xfrm>
          <a:prstGeom prst="rect">
            <a:avLst/>
          </a:prstGeom>
          <a:noFill/>
        </p:spPr>
        <p:txBody>
          <a:bodyPr wrap="none" rtlCol="0">
            <a:spAutoFit/>
          </a:bodyPr>
          <a:lstStyle/>
          <a:p>
            <a:r>
              <a:rPr lang="en-US" dirty="0"/>
              <a:t>5 volts</a:t>
            </a:r>
          </a:p>
          <a:p>
            <a:r>
              <a:rPr lang="en-US" dirty="0"/>
              <a:t>1 A</a:t>
            </a:r>
          </a:p>
        </p:txBody>
      </p:sp>
      <p:sp>
        <p:nvSpPr>
          <p:cNvPr id="38" name="TextBox 37">
            <a:extLst>
              <a:ext uri="{FF2B5EF4-FFF2-40B4-BE49-F238E27FC236}">
                <a16:creationId xmlns:a16="http://schemas.microsoft.com/office/drawing/2014/main" id="{A0F9A175-A176-4AAB-BFAF-D512C1D715DC}"/>
              </a:ext>
            </a:extLst>
          </p:cNvPr>
          <p:cNvSpPr txBox="1"/>
          <p:nvPr/>
        </p:nvSpPr>
        <p:spPr>
          <a:xfrm>
            <a:off x="7551377" y="1143001"/>
            <a:ext cx="710516" cy="369332"/>
          </a:xfrm>
          <a:prstGeom prst="rect">
            <a:avLst/>
          </a:prstGeom>
          <a:noFill/>
        </p:spPr>
        <p:txBody>
          <a:bodyPr wrap="none" rtlCol="0">
            <a:spAutoFit/>
          </a:bodyPr>
          <a:lstStyle/>
          <a:p>
            <a:r>
              <a:rPr lang="en-US" dirty="0"/>
              <a:t>1.2 A</a:t>
            </a:r>
          </a:p>
        </p:txBody>
      </p:sp>
      <p:sp>
        <p:nvSpPr>
          <p:cNvPr id="39" name="TextBox 38">
            <a:extLst>
              <a:ext uri="{FF2B5EF4-FFF2-40B4-BE49-F238E27FC236}">
                <a16:creationId xmlns:a16="http://schemas.microsoft.com/office/drawing/2014/main" id="{63880A68-FAD7-49CE-9620-8FF4BBBF7B54}"/>
              </a:ext>
            </a:extLst>
          </p:cNvPr>
          <p:cNvSpPr txBox="1"/>
          <p:nvPr/>
        </p:nvSpPr>
        <p:spPr>
          <a:xfrm>
            <a:off x="6080461" y="1155404"/>
            <a:ext cx="915635" cy="369332"/>
          </a:xfrm>
          <a:prstGeom prst="rect">
            <a:avLst/>
          </a:prstGeom>
          <a:noFill/>
        </p:spPr>
        <p:txBody>
          <a:bodyPr wrap="none" rtlCol="0">
            <a:spAutoFit/>
          </a:bodyPr>
          <a:lstStyle/>
          <a:p>
            <a:r>
              <a:rPr lang="en-US" dirty="0"/>
              <a:t>100mA</a:t>
            </a:r>
          </a:p>
        </p:txBody>
      </p:sp>
      <p:sp>
        <p:nvSpPr>
          <p:cNvPr id="41" name="TextBox 40">
            <a:extLst>
              <a:ext uri="{FF2B5EF4-FFF2-40B4-BE49-F238E27FC236}">
                <a16:creationId xmlns:a16="http://schemas.microsoft.com/office/drawing/2014/main" id="{183AE4A9-9967-45B8-9C8C-C6A6BC1C8AFD}"/>
              </a:ext>
            </a:extLst>
          </p:cNvPr>
          <p:cNvSpPr txBox="1"/>
          <p:nvPr/>
        </p:nvSpPr>
        <p:spPr>
          <a:xfrm>
            <a:off x="9312966" y="1098331"/>
            <a:ext cx="915635" cy="369332"/>
          </a:xfrm>
          <a:prstGeom prst="rect">
            <a:avLst/>
          </a:prstGeom>
          <a:noFill/>
        </p:spPr>
        <p:txBody>
          <a:bodyPr wrap="none" rtlCol="0">
            <a:spAutoFit/>
          </a:bodyPr>
          <a:lstStyle/>
          <a:p>
            <a:r>
              <a:rPr lang="en-US" dirty="0"/>
              <a:t>160mA</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199193940"/>
              </p:ext>
            </p:extLst>
          </p:nvPr>
        </p:nvGraphicFramePr>
        <p:xfrm>
          <a:off x="609600" y="1295400"/>
          <a:ext cx="10972800" cy="37795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https://www.adafruit.com/product/1713?gclid=EAIaIQobChMIwpvRsfqb7AIVSODICh10GAIwEAQYAiABEgJSLfD_BwE</a:t>
                      </a:r>
                    </a:p>
                  </a:txBody>
                  <a:tcPr/>
                </a:tc>
                <a:tc>
                  <a:txBody>
                    <a:bodyPr/>
                    <a:lstStyle/>
                    <a:p>
                      <a:r>
                        <a:rPr lang="en-US" dirty="0"/>
                        <a:t>Yes</a:t>
                      </a:r>
                    </a:p>
                  </a:txBody>
                  <a:tcPr/>
                </a:tc>
                <a:tc>
                  <a:txBody>
                    <a:bodyPr/>
                    <a:lstStyle/>
                    <a:p>
                      <a:r>
                        <a:rPr lang="en-US" dirty="0"/>
                        <a:t>7.95</a:t>
                      </a:r>
                    </a:p>
                  </a:txBody>
                  <a:tcPr/>
                </a:tc>
                <a:extLst>
                  <a:ext uri="{0D108BD9-81ED-4DB2-BD59-A6C34878D82A}">
                    <a16:rowId xmlns:a16="http://schemas.microsoft.com/office/drawing/2014/main" val="33313506"/>
                  </a:ext>
                </a:extLst>
              </a:tr>
              <a:tr h="370840">
                <a:tc>
                  <a:txBody>
                    <a:bodyPr/>
                    <a:lstStyle/>
                    <a:p>
                      <a:r>
                        <a:rPr lang="en-US" dirty="0"/>
                        <a:t>https://www.adafruit.com/product/3614</a:t>
                      </a:r>
                    </a:p>
                  </a:txBody>
                  <a:tcPr/>
                </a:tc>
                <a:tc>
                  <a:txBody>
                    <a:bodyPr/>
                    <a:lstStyle/>
                    <a:p>
                      <a:r>
                        <a:rPr lang="en-US" dirty="0"/>
                        <a:t>Yes</a:t>
                      </a:r>
                    </a:p>
                  </a:txBody>
                  <a:tcPr/>
                </a:tc>
                <a:tc>
                  <a:txBody>
                    <a:bodyPr/>
                    <a:lstStyle/>
                    <a:p>
                      <a:r>
                        <a:rPr lang="en-US" dirty="0"/>
                        <a:t>27.99</a:t>
                      </a:r>
                    </a:p>
                  </a:txBody>
                  <a:tcPr/>
                </a:tc>
                <a:extLst>
                  <a:ext uri="{0D108BD9-81ED-4DB2-BD59-A6C34878D82A}">
                    <a16:rowId xmlns:a16="http://schemas.microsoft.com/office/drawing/2014/main" val="2595126612"/>
                  </a:ext>
                </a:extLst>
              </a:tr>
              <a:tr h="370840">
                <a:tc>
                  <a:txBody>
                    <a:bodyPr/>
                    <a:lstStyle/>
                    <a:p>
                      <a:r>
                        <a:rPr lang="en-US" dirty="0">
                          <a:hlinkClick r:id="rId3"/>
                        </a:rPr>
                        <a:t>https://adafruit.it/865</a:t>
                      </a:r>
                      <a:endParaRPr lang="en-US" dirty="0"/>
                    </a:p>
                  </a:txBody>
                  <a:tcPr/>
                </a:tc>
                <a:tc>
                  <a:txBody>
                    <a:bodyPr/>
                    <a:lstStyle/>
                    <a:p>
                      <a:r>
                        <a:rPr lang="en-US" dirty="0"/>
                        <a:t>No</a:t>
                      </a:r>
                    </a:p>
                  </a:txBody>
                  <a:tcPr/>
                </a:tc>
                <a:tc>
                  <a:txBody>
                    <a:bodyPr/>
                    <a:lstStyle/>
                    <a:p>
                      <a:r>
                        <a:rPr lang="en-US" dirty="0"/>
                        <a:t>3.95</a:t>
                      </a:r>
                    </a:p>
                  </a:txBody>
                  <a:tcPr/>
                </a:tc>
                <a:extLst>
                  <a:ext uri="{0D108BD9-81ED-4DB2-BD59-A6C34878D82A}">
                    <a16:rowId xmlns:a16="http://schemas.microsoft.com/office/drawing/2014/main" val="1757493575"/>
                  </a:ext>
                </a:extLst>
              </a:tr>
              <a:tr h="370840">
                <a:tc>
                  <a:txBody>
                    <a:bodyPr/>
                    <a:lstStyle/>
                    <a:p>
                      <a:r>
                        <a:rPr lang="en-US" dirty="0" err="1"/>
                        <a:t>PocketBeagle</a:t>
                      </a:r>
                      <a:r>
                        <a:rPr lang="en-US" dirty="0"/>
                        <a:t> Board</a:t>
                      </a:r>
                    </a:p>
                  </a:txBody>
                  <a:tcPr/>
                </a:tc>
                <a:tc>
                  <a:txBody>
                    <a:bodyPr/>
                    <a:lstStyle/>
                    <a:p>
                      <a:r>
                        <a:rPr lang="en-US" dirty="0"/>
                        <a:t>No</a:t>
                      </a:r>
                    </a:p>
                  </a:txBody>
                  <a:tcPr/>
                </a:tc>
                <a:tc>
                  <a:txBody>
                    <a:bodyPr/>
                    <a:lstStyle/>
                    <a:p>
                      <a:r>
                        <a:rPr lang="en-US" dirty="0"/>
                        <a:t>38</a:t>
                      </a:r>
                    </a:p>
                  </a:txBody>
                  <a:tcPr/>
                </a:tc>
                <a:extLst>
                  <a:ext uri="{0D108BD9-81ED-4DB2-BD59-A6C34878D82A}">
                    <a16:rowId xmlns:a16="http://schemas.microsoft.com/office/drawing/2014/main" val="3862840897"/>
                  </a:ext>
                </a:extLst>
              </a:tr>
              <a:tr h="370840">
                <a:tc>
                  <a:txBody>
                    <a:bodyPr/>
                    <a:lstStyle/>
                    <a:p>
                      <a:r>
                        <a:rPr lang="en-US" dirty="0"/>
                        <a:t>Button</a:t>
                      </a:r>
                    </a:p>
                  </a:txBody>
                  <a:tcPr/>
                </a:tc>
                <a:tc>
                  <a:txBody>
                    <a:bodyPr/>
                    <a:lstStyle/>
                    <a:p>
                      <a:r>
                        <a:rPr lang="en-US" dirty="0"/>
                        <a:t>No</a:t>
                      </a:r>
                    </a:p>
                  </a:txBody>
                  <a:tcPr/>
                </a:tc>
                <a:tc>
                  <a:txBody>
                    <a:bodyPr/>
                    <a:lstStyle/>
                    <a:p>
                      <a:r>
                        <a:rPr lang="en-US" dirty="0"/>
                        <a:t>.50</a:t>
                      </a:r>
                    </a:p>
                  </a:txBody>
                  <a:tcPr/>
                </a:tc>
                <a:extLst>
                  <a:ext uri="{0D108BD9-81ED-4DB2-BD59-A6C34878D82A}">
                    <a16:rowId xmlns:a16="http://schemas.microsoft.com/office/drawing/2014/main" val="1698356184"/>
                  </a:ext>
                </a:extLst>
              </a:tr>
              <a:tr h="370840">
                <a:tc>
                  <a:txBody>
                    <a:bodyPr/>
                    <a:lstStyle/>
                    <a:p>
                      <a:r>
                        <a:rPr lang="en-US" dirty="0"/>
                        <a:t>https://www.adafruit.com/product/276</a:t>
                      </a:r>
                    </a:p>
                  </a:txBody>
                  <a:tcPr/>
                </a:tc>
                <a:tc>
                  <a:txBody>
                    <a:bodyPr/>
                    <a:lstStyle/>
                    <a:p>
                      <a:r>
                        <a:rPr lang="en-US" dirty="0"/>
                        <a:t>Yes</a:t>
                      </a:r>
                    </a:p>
                  </a:txBody>
                  <a:tcPr/>
                </a:tc>
                <a:tc>
                  <a:txBody>
                    <a:bodyPr/>
                    <a:lstStyle/>
                    <a:p>
                      <a:r>
                        <a:rPr lang="en-US"/>
                        <a:t>7.95</a:t>
                      </a:r>
                      <a:endParaRPr lang="en-US" dirty="0"/>
                    </a:p>
                  </a:txBody>
                  <a:tcPr/>
                </a:tc>
                <a:extLst>
                  <a:ext uri="{0D108BD9-81ED-4DB2-BD59-A6C34878D82A}">
                    <a16:rowId xmlns:a16="http://schemas.microsoft.com/office/drawing/2014/main" val="1364489299"/>
                  </a:ext>
                </a:extLst>
              </a:tr>
              <a:tr h="370840">
                <a:tc>
                  <a:txBody>
                    <a:bodyPr/>
                    <a:lstStyle/>
                    <a:p>
                      <a:r>
                        <a:rPr lang="en-US" dirty="0"/>
                        <a:t>https://www.adafruit.com/product/368?gclid=Cj0KCQjwoJX8BRCZARIsAEWBFMKLKonJh2rwlF8zYJFWhqgTz3il9I4ElfN9N32iJgf-WoJdIJmE6rkaAmzPEALw_wcB</a:t>
                      </a:r>
                    </a:p>
                  </a:txBody>
                  <a:tcPr/>
                </a:tc>
                <a:tc>
                  <a:txBody>
                    <a:bodyPr/>
                    <a:lstStyle/>
                    <a:p>
                      <a:r>
                        <a:rPr lang="en-US" dirty="0"/>
                        <a:t>Yes</a:t>
                      </a:r>
                    </a:p>
                  </a:txBody>
                  <a:tcPr/>
                </a:tc>
                <a:tc>
                  <a:txBody>
                    <a:bodyPr/>
                    <a:lstStyle/>
                    <a:p>
                      <a:r>
                        <a:rPr lang="en-US" dirty="0"/>
                        <a:t>2.00</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8621</TotalTime>
  <Words>367</Words>
  <Application>Microsoft Office PowerPoint</Application>
  <PresentationFormat>Widescreen</PresentationFormat>
  <Paragraphs>82</Paragraphs>
  <Slides>5</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Guitar Auto-tuner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Callum Edward</cp:lastModifiedBy>
  <cp:revision>401</cp:revision>
  <dcterms:created xsi:type="dcterms:W3CDTF">2018-01-09T20:24:50Z</dcterms:created>
  <dcterms:modified xsi:type="dcterms:W3CDTF">2020-10-14T01:15:20Z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