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367" r:id="rId3"/>
    <p:sldId id="368" r:id="rId4"/>
    <p:sldId id="370" r:id="rId5"/>
    <p:sldId id="3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94706" autoAdjust="0"/>
  </p:normalViewPr>
  <p:slideViewPr>
    <p:cSldViewPr>
      <p:cViewPr varScale="1">
        <p:scale>
          <a:sx n="108" d="100"/>
          <a:sy n="108" d="100"/>
        </p:scale>
        <p:origin x="594" y="126"/>
      </p:cViewPr>
      <p:guideLst>
        <p:guide pos="3840"/>
        <p:guide orient="horz" pos="2160"/>
      </p:guideLst>
    </p:cSldViewPr>
  </p:slideViewPr>
  <p:outlineViewPr>
    <p:cViewPr>
      <p:scale>
        <a:sx n="33" d="100"/>
        <a:sy n="33" d="100"/>
      </p:scale>
      <p:origin x="0" y="0"/>
    </p:cViewPr>
  </p:outlineViewPr>
  <p:notesTextViewPr>
    <p:cViewPr>
      <p:scale>
        <a:sx n="1" d="1"/>
        <a:sy n="1" d="1"/>
      </p:scale>
      <p:origin x="0" y="-39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lum Edward" userId="891fa4e099465e69" providerId="LiveId" clId="{ACA711AE-2ACC-4AF5-A21D-F90495998A87}"/>
    <pc:docChg chg="modSld">
      <pc:chgData name="Callum Edward" userId="891fa4e099465e69" providerId="LiveId" clId="{ACA711AE-2ACC-4AF5-A21D-F90495998A87}" dt="2020-10-04T23:55:23.117" v="34" actId="1076"/>
      <pc:docMkLst>
        <pc:docMk/>
      </pc:docMkLst>
      <pc:sldChg chg="addSp modSp mod">
        <pc:chgData name="Callum Edward" userId="891fa4e099465e69" providerId="LiveId" clId="{ACA711AE-2ACC-4AF5-A21D-F90495998A87}" dt="2020-10-04T23:55:23.117" v="34" actId="1076"/>
        <pc:sldMkLst>
          <pc:docMk/>
          <pc:sldMk cId="3519531026" sldId="367"/>
        </pc:sldMkLst>
        <pc:spChg chg="add mod">
          <ac:chgData name="Callum Edward" userId="891fa4e099465e69" providerId="LiveId" clId="{ACA711AE-2ACC-4AF5-A21D-F90495998A87}" dt="2020-10-04T23:55:23.117" v="34" actId="1076"/>
          <ac:spMkLst>
            <pc:docMk/>
            <pc:sldMk cId="3519531026" sldId="367"/>
            <ac:spMk id="8" creationId="{266A14B3-81FA-4D18-AF02-4A664DF09F6A}"/>
          </ac:spMkLst>
        </pc:spChg>
        <pc:picChg chg="add mod">
          <ac:chgData name="Callum Edward" userId="891fa4e099465e69" providerId="LiveId" clId="{ACA711AE-2ACC-4AF5-A21D-F90495998A87}" dt="2020-10-04T23:54:53.145" v="6" actId="1076"/>
          <ac:picMkLst>
            <pc:docMk/>
            <pc:sldMk cId="3519531026" sldId="367"/>
            <ac:picMk id="5" creationId="{C1F42FDD-7FA3-4544-97F1-AE93B612E184}"/>
          </ac:picMkLst>
        </pc:picChg>
        <pc:cxnChg chg="add">
          <ac:chgData name="Callum Edward" userId="891fa4e099465e69" providerId="LiveId" clId="{ACA711AE-2ACC-4AF5-A21D-F90495998A87}" dt="2020-10-04T23:54:58.081" v="7" actId="11529"/>
          <ac:cxnSpMkLst>
            <pc:docMk/>
            <pc:sldMk cId="3519531026" sldId="367"/>
            <ac:cxnSpMk id="7" creationId="{45C8DB9C-4E96-47FC-9F5B-999A1E09D6D7}"/>
          </ac:cxnSpMkLst>
        </pc:cxnChg>
      </pc:sldChg>
    </pc:docChg>
  </pc:docChgLst>
  <pc:docChgLst>
    <pc:chgData name="Callum Edward" userId="891fa4e099465e69" providerId="LiveId" clId="{84CDCB3F-4E26-4377-931E-0899BE65F8FC}"/>
    <pc:docChg chg="custSel modSld">
      <pc:chgData name="Callum Edward" userId="891fa4e099465e69" providerId="LiveId" clId="{84CDCB3F-4E26-4377-931E-0899BE65F8FC}" dt="2020-10-08T01:53:32.590" v="471" actId="20577"/>
      <pc:docMkLst>
        <pc:docMk/>
      </pc:docMkLst>
      <pc:sldChg chg="modNotesTx">
        <pc:chgData name="Callum Edward" userId="891fa4e099465e69" providerId="LiveId" clId="{84CDCB3F-4E26-4377-931E-0899BE65F8FC}" dt="2020-10-08T01:43:46.206" v="116" actId="20577"/>
        <pc:sldMkLst>
          <pc:docMk/>
          <pc:sldMk cId="3519531026" sldId="367"/>
        </pc:sldMkLst>
      </pc:sldChg>
      <pc:sldChg chg="modSp mod modNotesTx">
        <pc:chgData name="Callum Edward" userId="891fa4e099465e69" providerId="LiveId" clId="{84CDCB3F-4E26-4377-931E-0899BE65F8FC}" dt="2020-10-08T01:48:29.806" v="279" actId="20577"/>
        <pc:sldMkLst>
          <pc:docMk/>
          <pc:sldMk cId="1131248096" sldId="369"/>
        </pc:sldMkLst>
        <pc:graphicFrameChg chg="modGraphic">
          <ac:chgData name="Callum Edward" userId="891fa4e099465e69" providerId="LiveId" clId="{84CDCB3F-4E26-4377-931E-0899BE65F8FC}" dt="2020-10-08T01:43:00.174" v="16" actId="20577"/>
          <ac:graphicFrameMkLst>
            <pc:docMk/>
            <pc:sldMk cId="1131248096" sldId="369"/>
            <ac:graphicFrameMk id="4" creationId="{D0B47F4B-CB02-4D02-BE84-F6BC57D0FE26}"/>
          </ac:graphicFrameMkLst>
        </pc:graphicFrameChg>
      </pc:sldChg>
      <pc:sldChg chg="modNotesTx">
        <pc:chgData name="Callum Edward" userId="891fa4e099465e69" providerId="LiveId" clId="{84CDCB3F-4E26-4377-931E-0899BE65F8FC}" dt="2020-10-08T01:53:32.590" v="471" actId="20577"/>
        <pc:sldMkLst>
          <pc:docMk/>
          <pc:sldMk cId="4204615274" sldId="37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in depth on instructions. </a:t>
            </a:r>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3155596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Lock for 5v adapter 2.5a</a:t>
            </a:r>
          </a:p>
          <a:p>
            <a:r>
              <a:rPr lang="en-US" dirty="0"/>
              <a:t>Block for barrel jack</a:t>
            </a:r>
          </a:p>
          <a:p>
            <a:r>
              <a:rPr lang="en-US" dirty="0"/>
              <a:t>Pb has </a:t>
            </a:r>
            <a:r>
              <a:rPr lang="en-US" dirty="0" err="1"/>
              <a:t>pwer</a:t>
            </a:r>
            <a:r>
              <a:rPr lang="en-US" dirty="0"/>
              <a:t> and </a:t>
            </a:r>
            <a:r>
              <a:rPr lang="en-US" dirty="0" err="1"/>
              <a:t>gnd</a:t>
            </a:r>
            <a:r>
              <a:rPr lang="en-US" dirty="0"/>
              <a:t> for mic </a:t>
            </a:r>
          </a:p>
          <a:p>
            <a:r>
              <a:rPr lang="en-US" dirty="0"/>
              <a:t>Provide for display and button too </a:t>
            </a:r>
          </a:p>
          <a:p>
            <a:r>
              <a:rPr lang="en-US" dirty="0"/>
              <a:t>Mic pin 18 17(</a:t>
            </a:r>
            <a:r>
              <a:rPr lang="en-US" dirty="0" err="1"/>
              <a:t>gnd</a:t>
            </a:r>
            <a:r>
              <a:rPr lang="en-US" dirty="0"/>
              <a:t>) p1 go into 19. </a:t>
            </a:r>
          </a:p>
          <a:p>
            <a:r>
              <a:rPr lang="en-US" dirty="0"/>
              <a:t>Specify </a:t>
            </a:r>
            <a:r>
              <a:rPr lang="en-US"/>
              <a:t>pins better </a:t>
            </a: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2765842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Pull power off for servo. </a:t>
            </a:r>
          </a:p>
          <a:p>
            <a:r>
              <a:rPr lang="en-US" dirty="0"/>
              <a:t>Power jack: 2-3 amp? Barrel power jack to screw terminal. </a:t>
            </a:r>
          </a:p>
          <a:p>
            <a:endParaRPr lang="en-US" dirty="0"/>
          </a:p>
          <a:p>
            <a:r>
              <a:rPr lang="en-US" dirty="0"/>
              <a:t>Take FFT of analog input for fundamental frequencies. </a:t>
            </a:r>
          </a:p>
          <a:p>
            <a:r>
              <a:rPr lang="en-US" dirty="0"/>
              <a:t>Backup microphone, </a:t>
            </a:r>
            <a:r>
              <a:rPr lang="en-US" dirty="0" err="1"/>
              <a:t>thry</a:t>
            </a:r>
            <a:r>
              <a:rPr lang="en-US" dirty="0"/>
              <a:t> with first one first. </a:t>
            </a:r>
          </a:p>
        </p:txBody>
      </p:sp>
      <p:sp>
        <p:nvSpPr>
          <p:cNvPr id="4" name="Slide Number Placeholder 3"/>
          <p:cNvSpPr>
            <a:spLocks noGrp="1"/>
          </p:cNvSpPr>
          <p:nvPr>
            <p:ph type="sldNum" sz="quarter" idx="5"/>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230824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10/7/2020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10/7/2020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10/7/2020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10/7/2020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10/7/2020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10/7/2020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10/7/2020</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10/7/2020</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10/7/2020</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dafruit.it/86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Guitar Auto-tuner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10/4/2020	</a:t>
            </a:r>
          </a:p>
          <a:p>
            <a:r>
              <a:rPr lang="en-US" dirty="0"/>
              <a:t>Callum Parks</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p:txBody>
          <a:bodyPr/>
          <a:lstStyle/>
          <a:p>
            <a:r>
              <a:rPr lang="en-US" dirty="0"/>
              <a:t>Like any string instrument, guitars go out of tune. Tuning in itself is not an arduous task. A user will play the string and rotate tuners until the strings vibrate at the correct frequency. However, the issue with this process is that the steps are entirely manual. It would be nice to click a button and have a device tune the strings for you. </a:t>
            </a:r>
          </a:p>
          <a:p>
            <a:r>
              <a:rPr lang="en-US" dirty="0"/>
              <a:t>My proposal is for a handheld servo-run device which will listen to the frequency of a string and rotate the guitar tuners to achieve the desired pitch. </a:t>
            </a:r>
          </a:p>
        </p:txBody>
      </p:sp>
      <p:pic>
        <p:nvPicPr>
          <p:cNvPr id="5" name="Picture 4" descr="A close up of a guitar&#10;&#10;Description automatically generated">
            <a:extLst>
              <a:ext uri="{FF2B5EF4-FFF2-40B4-BE49-F238E27FC236}">
                <a16:creationId xmlns:a16="http://schemas.microsoft.com/office/drawing/2014/main" id="{C1F42FDD-7FA3-4544-97F1-AE93B612E184}"/>
              </a:ext>
            </a:extLst>
          </p:cNvPr>
          <p:cNvPicPr>
            <a:picLocks noChangeAspect="1"/>
          </p:cNvPicPr>
          <p:nvPr/>
        </p:nvPicPr>
        <p:blipFill>
          <a:blip r:embed="rId3"/>
          <a:stretch>
            <a:fillRect/>
          </a:stretch>
        </p:blipFill>
        <p:spPr>
          <a:xfrm>
            <a:off x="914400" y="3311850"/>
            <a:ext cx="4975893" cy="2842673"/>
          </a:xfrm>
          <a:prstGeom prst="rect">
            <a:avLst/>
          </a:prstGeom>
        </p:spPr>
      </p:pic>
      <p:cxnSp>
        <p:nvCxnSpPr>
          <p:cNvPr id="7" name="Straight Arrow Connector 6">
            <a:extLst>
              <a:ext uri="{FF2B5EF4-FFF2-40B4-BE49-F238E27FC236}">
                <a16:creationId xmlns:a16="http://schemas.microsoft.com/office/drawing/2014/main" id="{45C8DB9C-4E96-47FC-9F5B-999A1E09D6D7}"/>
              </a:ext>
            </a:extLst>
          </p:cNvPr>
          <p:cNvCxnSpPr/>
          <p:nvPr/>
        </p:nvCxnSpPr>
        <p:spPr>
          <a:xfrm flipH="1">
            <a:off x="3619500" y="3962400"/>
            <a:ext cx="472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66A14B3-81FA-4D18-AF02-4A664DF09F6A}"/>
              </a:ext>
            </a:extLst>
          </p:cNvPr>
          <p:cNvSpPr txBox="1"/>
          <p:nvPr/>
        </p:nvSpPr>
        <p:spPr>
          <a:xfrm>
            <a:off x="8420100" y="3777734"/>
            <a:ext cx="1749197" cy="369332"/>
          </a:xfrm>
          <a:prstGeom prst="rect">
            <a:avLst/>
          </a:prstGeom>
          <a:noFill/>
        </p:spPr>
        <p:txBody>
          <a:bodyPr wrap="none" rtlCol="0">
            <a:spAutoFit/>
          </a:bodyPr>
          <a:lstStyle/>
          <a:p>
            <a:r>
              <a:rPr lang="en-US" dirty="0"/>
              <a:t>Rotating tuners</a:t>
            </a:r>
          </a:p>
        </p:txBody>
      </p:sp>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sp>
        <p:nvSpPr>
          <p:cNvPr id="3" name="Content Placeholder 2">
            <a:extLst>
              <a:ext uri="{FF2B5EF4-FFF2-40B4-BE49-F238E27FC236}">
                <a16:creationId xmlns:a16="http://schemas.microsoft.com/office/drawing/2014/main" id="{608935D3-29E1-4175-8DE5-14986150C19C}"/>
              </a:ext>
            </a:extLst>
          </p:cNvPr>
          <p:cNvSpPr>
            <a:spLocks noGrp="1"/>
          </p:cNvSpPr>
          <p:nvPr>
            <p:ph idx="1"/>
          </p:nvPr>
        </p:nvSpPr>
        <p:spPr/>
        <p:txBody>
          <a:bodyPr/>
          <a:lstStyle/>
          <a:p>
            <a:r>
              <a:rPr lang="en-US" dirty="0"/>
              <a:t>Create a System Block Diagram</a:t>
            </a:r>
          </a:p>
          <a:p>
            <a:pPr lvl="1"/>
            <a:r>
              <a:rPr lang="en-US" dirty="0"/>
              <a:t>Label interfaces / pins</a:t>
            </a:r>
          </a:p>
          <a:p>
            <a:pPr lvl="1"/>
            <a:r>
              <a:rPr lang="en-US" dirty="0"/>
              <a:t>Components (part numbers if possible)</a:t>
            </a:r>
          </a:p>
        </p:txBody>
      </p:sp>
      <p:sp>
        <p:nvSpPr>
          <p:cNvPr id="4" name="Rectangle: Rounded Corners 3">
            <a:extLst>
              <a:ext uri="{FF2B5EF4-FFF2-40B4-BE49-F238E27FC236}">
                <a16:creationId xmlns:a16="http://schemas.microsoft.com/office/drawing/2014/main" id="{7816135C-2BB5-42A5-B9C9-09FD4C2E95A3}"/>
              </a:ext>
            </a:extLst>
          </p:cNvPr>
          <p:cNvSpPr/>
          <p:nvPr/>
        </p:nvSpPr>
        <p:spPr>
          <a:xfrm>
            <a:off x="6858000" y="2519806"/>
            <a:ext cx="2133600" cy="2781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Pocketbeagle</a:t>
            </a:r>
            <a:endParaRPr lang="en-US" dirty="0"/>
          </a:p>
        </p:txBody>
      </p:sp>
      <p:sp>
        <p:nvSpPr>
          <p:cNvPr id="5" name="Rectangle: Rounded Corners 4">
            <a:extLst>
              <a:ext uri="{FF2B5EF4-FFF2-40B4-BE49-F238E27FC236}">
                <a16:creationId xmlns:a16="http://schemas.microsoft.com/office/drawing/2014/main" id="{EC4CE956-0F31-400A-B5AB-A86A999F40AE}"/>
              </a:ext>
            </a:extLst>
          </p:cNvPr>
          <p:cNvSpPr/>
          <p:nvPr/>
        </p:nvSpPr>
        <p:spPr>
          <a:xfrm>
            <a:off x="6486425" y="1074166"/>
            <a:ext cx="952500" cy="647701"/>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MAX9814 </a:t>
            </a:r>
          </a:p>
        </p:txBody>
      </p:sp>
      <p:sp>
        <p:nvSpPr>
          <p:cNvPr id="7" name="Rectangle: Rounded Corners 6">
            <a:extLst>
              <a:ext uri="{FF2B5EF4-FFF2-40B4-BE49-F238E27FC236}">
                <a16:creationId xmlns:a16="http://schemas.microsoft.com/office/drawing/2014/main" id="{2897517B-7BDB-4ED5-B428-74D29C4225B5}"/>
              </a:ext>
            </a:extLst>
          </p:cNvPr>
          <p:cNvSpPr/>
          <p:nvPr/>
        </p:nvSpPr>
        <p:spPr>
          <a:xfrm>
            <a:off x="7626578" y="1057670"/>
            <a:ext cx="1524000"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Feedback 360</a:t>
            </a:r>
          </a:p>
        </p:txBody>
      </p:sp>
      <p:sp>
        <p:nvSpPr>
          <p:cNvPr id="9" name="Rectangle: Rounded Corners 8">
            <a:extLst>
              <a:ext uri="{FF2B5EF4-FFF2-40B4-BE49-F238E27FC236}">
                <a16:creationId xmlns:a16="http://schemas.microsoft.com/office/drawing/2014/main" id="{4BA3F5D5-3921-49C7-AB25-0FE22A07BECE}"/>
              </a:ext>
            </a:extLst>
          </p:cNvPr>
          <p:cNvSpPr/>
          <p:nvPr/>
        </p:nvSpPr>
        <p:spPr>
          <a:xfrm>
            <a:off x="9338231" y="1057670"/>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Display</a:t>
            </a:r>
          </a:p>
        </p:txBody>
      </p:sp>
      <p:sp>
        <p:nvSpPr>
          <p:cNvPr id="11" name="Rectangle: Rounded Corners 10">
            <a:extLst>
              <a:ext uri="{FF2B5EF4-FFF2-40B4-BE49-F238E27FC236}">
                <a16:creationId xmlns:a16="http://schemas.microsoft.com/office/drawing/2014/main" id="{82985647-4CEE-45C3-B19E-5BE25951CF34}"/>
              </a:ext>
            </a:extLst>
          </p:cNvPr>
          <p:cNvSpPr/>
          <p:nvPr/>
        </p:nvSpPr>
        <p:spPr>
          <a:xfrm>
            <a:off x="9410700" y="2061965"/>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Button</a:t>
            </a:r>
          </a:p>
        </p:txBody>
      </p:sp>
      <p:sp>
        <p:nvSpPr>
          <p:cNvPr id="12" name="TextBox 11">
            <a:extLst>
              <a:ext uri="{FF2B5EF4-FFF2-40B4-BE49-F238E27FC236}">
                <a16:creationId xmlns:a16="http://schemas.microsoft.com/office/drawing/2014/main" id="{4AD81BBD-B0E0-4ABE-82A0-6D81A721C74E}"/>
              </a:ext>
            </a:extLst>
          </p:cNvPr>
          <p:cNvSpPr txBox="1"/>
          <p:nvPr/>
        </p:nvSpPr>
        <p:spPr>
          <a:xfrm>
            <a:off x="8048713" y="2566016"/>
            <a:ext cx="942887"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59-57</a:t>
            </a:r>
          </a:p>
        </p:txBody>
      </p:sp>
      <p:cxnSp>
        <p:nvCxnSpPr>
          <p:cNvPr id="14" name="Straight Connector 13">
            <a:extLst>
              <a:ext uri="{FF2B5EF4-FFF2-40B4-BE49-F238E27FC236}">
                <a16:creationId xmlns:a16="http://schemas.microsoft.com/office/drawing/2014/main" id="{4301B5B8-CDFB-4E07-A5FD-63445DA16F8B}"/>
              </a:ext>
            </a:extLst>
          </p:cNvPr>
          <p:cNvCxnSpPr/>
          <p:nvPr/>
        </p:nvCxnSpPr>
        <p:spPr>
          <a:xfrm flipH="1">
            <a:off x="8754554" y="1721867"/>
            <a:ext cx="656146" cy="914792"/>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98C325-9759-4988-A5BA-865BD30E344B}"/>
              </a:ext>
            </a:extLst>
          </p:cNvPr>
          <p:cNvSpPr txBox="1"/>
          <p:nvPr/>
        </p:nvSpPr>
        <p:spPr>
          <a:xfrm>
            <a:off x="8159320" y="3013682"/>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60</a:t>
            </a:r>
          </a:p>
        </p:txBody>
      </p:sp>
      <p:cxnSp>
        <p:nvCxnSpPr>
          <p:cNvPr id="18" name="Straight Connector 17">
            <a:extLst>
              <a:ext uri="{FF2B5EF4-FFF2-40B4-BE49-F238E27FC236}">
                <a16:creationId xmlns:a16="http://schemas.microsoft.com/office/drawing/2014/main" id="{AE3430DA-5C54-48C8-B0F7-A6DB4EAAAAA2}"/>
              </a:ext>
            </a:extLst>
          </p:cNvPr>
          <p:cNvCxnSpPr>
            <a:stCxn id="11" idx="1"/>
          </p:cNvCxnSpPr>
          <p:nvPr/>
        </p:nvCxnSpPr>
        <p:spPr>
          <a:xfrm flipH="1">
            <a:off x="8991600" y="2452490"/>
            <a:ext cx="419100" cy="74791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B6F8135-13B4-490E-A9F5-3D83DB7F7B9D}"/>
              </a:ext>
            </a:extLst>
          </p:cNvPr>
          <p:cNvSpPr txBox="1"/>
          <p:nvPr/>
        </p:nvSpPr>
        <p:spPr>
          <a:xfrm>
            <a:off x="7216434" y="2519806"/>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52</a:t>
            </a:r>
          </a:p>
        </p:txBody>
      </p:sp>
      <p:cxnSp>
        <p:nvCxnSpPr>
          <p:cNvPr id="22" name="Straight Connector 21">
            <a:extLst>
              <a:ext uri="{FF2B5EF4-FFF2-40B4-BE49-F238E27FC236}">
                <a16:creationId xmlns:a16="http://schemas.microsoft.com/office/drawing/2014/main" id="{3ACC1E71-BE69-4992-8D3F-28C265935C24}"/>
              </a:ext>
            </a:extLst>
          </p:cNvPr>
          <p:cNvCxnSpPr>
            <a:stCxn id="7" idx="2"/>
            <a:endCxn id="20" idx="0"/>
          </p:cNvCxnSpPr>
          <p:nvPr/>
        </p:nvCxnSpPr>
        <p:spPr>
          <a:xfrm flipH="1">
            <a:off x="7577270" y="1838720"/>
            <a:ext cx="811308" cy="681086"/>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8A7B0F-7339-471B-9D64-097F35DD06A1}"/>
              </a:ext>
            </a:extLst>
          </p:cNvPr>
          <p:cNvSpPr txBox="1"/>
          <p:nvPr/>
        </p:nvSpPr>
        <p:spPr>
          <a:xfrm>
            <a:off x="6858000" y="3424147"/>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19</a:t>
            </a:r>
          </a:p>
        </p:txBody>
      </p:sp>
      <p:cxnSp>
        <p:nvCxnSpPr>
          <p:cNvPr id="26" name="Connector: Elbow 25">
            <a:extLst>
              <a:ext uri="{FF2B5EF4-FFF2-40B4-BE49-F238E27FC236}">
                <a16:creationId xmlns:a16="http://schemas.microsoft.com/office/drawing/2014/main" id="{F155D864-477D-41AC-AA25-0CC75A38B537}"/>
              </a:ext>
            </a:extLst>
          </p:cNvPr>
          <p:cNvCxnSpPr>
            <a:stCxn id="4" idx="1"/>
          </p:cNvCxnSpPr>
          <p:nvPr/>
        </p:nvCxnSpPr>
        <p:spPr>
          <a:xfrm rot="10800000">
            <a:off x="6486426" y="1721868"/>
            <a:ext cx="371575" cy="218858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0A599A6-48C2-4335-8098-BE169200BA1B}"/>
              </a:ext>
            </a:extLst>
          </p:cNvPr>
          <p:cNvSpPr txBox="1"/>
          <p:nvPr/>
        </p:nvSpPr>
        <p:spPr>
          <a:xfrm>
            <a:off x="7293472" y="4918875"/>
            <a:ext cx="1378904" cy="276999"/>
          </a:xfrm>
          <a:prstGeom prst="rect">
            <a:avLst/>
          </a:prstGeom>
          <a:noFill/>
        </p:spPr>
        <p:txBody>
          <a:bodyPr wrap="none" rtlCol="0">
            <a:spAutoFit/>
          </a:bodyPr>
          <a:lstStyle/>
          <a:p>
            <a:r>
              <a:rPr lang="en-US" sz="1200" dirty="0">
                <a:solidFill>
                  <a:schemeClr val="bg1"/>
                </a:solidFill>
              </a:rPr>
              <a:t>Micro USB power</a:t>
            </a:r>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3" name="Content Placeholder 2">
            <a:extLst>
              <a:ext uri="{FF2B5EF4-FFF2-40B4-BE49-F238E27FC236}">
                <a16:creationId xmlns:a16="http://schemas.microsoft.com/office/drawing/2014/main" id="{39FC9173-ADDE-4A3D-BDB4-3F990F1032E5}"/>
              </a:ext>
            </a:extLst>
          </p:cNvPr>
          <p:cNvSpPr>
            <a:spLocks noGrp="1"/>
          </p:cNvSpPr>
          <p:nvPr>
            <p:ph idx="1"/>
          </p:nvPr>
        </p:nvSpPr>
        <p:spPr/>
        <p:txBody>
          <a:bodyPr/>
          <a:lstStyle/>
          <a:p>
            <a:r>
              <a:rPr lang="en-US" dirty="0"/>
              <a:t>Create a Power Block Diagram</a:t>
            </a:r>
          </a:p>
          <a:p>
            <a:pPr lvl="1"/>
            <a:r>
              <a:rPr lang="en-US" dirty="0"/>
              <a:t>Label voltages / currents of components</a:t>
            </a:r>
          </a:p>
          <a:p>
            <a:endParaRPr lang="en-US" dirty="0"/>
          </a:p>
        </p:txBody>
      </p:sp>
      <p:sp>
        <p:nvSpPr>
          <p:cNvPr id="17" name="Rectangle: Rounded Corners 16">
            <a:extLst>
              <a:ext uri="{FF2B5EF4-FFF2-40B4-BE49-F238E27FC236}">
                <a16:creationId xmlns:a16="http://schemas.microsoft.com/office/drawing/2014/main" id="{3114BE45-B15E-432D-95BE-984A9B8EC9D1}"/>
              </a:ext>
            </a:extLst>
          </p:cNvPr>
          <p:cNvSpPr/>
          <p:nvPr/>
        </p:nvSpPr>
        <p:spPr>
          <a:xfrm>
            <a:off x="6629400" y="2971800"/>
            <a:ext cx="2133600" cy="2781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Pocketbeagle</a:t>
            </a:r>
            <a:endParaRPr lang="en-US" dirty="0"/>
          </a:p>
        </p:txBody>
      </p:sp>
      <p:sp>
        <p:nvSpPr>
          <p:cNvPr id="18" name="Rectangle: Rounded Corners 17">
            <a:extLst>
              <a:ext uri="{FF2B5EF4-FFF2-40B4-BE49-F238E27FC236}">
                <a16:creationId xmlns:a16="http://schemas.microsoft.com/office/drawing/2014/main" id="{A20D6E70-A2E9-4134-860F-62D75173D05E}"/>
              </a:ext>
            </a:extLst>
          </p:cNvPr>
          <p:cNvSpPr/>
          <p:nvPr/>
        </p:nvSpPr>
        <p:spPr>
          <a:xfrm>
            <a:off x="6257825" y="1526160"/>
            <a:ext cx="952500" cy="647701"/>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MAX9814 </a:t>
            </a:r>
          </a:p>
        </p:txBody>
      </p:sp>
      <p:sp>
        <p:nvSpPr>
          <p:cNvPr id="19" name="Rectangle: Rounded Corners 18">
            <a:extLst>
              <a:ext uri="{FF2B5EF4-FFF2-40B4-BE49-F238E27FC236}">
                <a16:creationId xmlns:a16="http://schemas.microsoft.com/office/drawing/2014/main" id="{95D402EB-239E-4463-82C4-D26B2CCF4DCB}"/>
              </a:ext>
            </a:extLst>
          </p:cNvPr>
          <p:cNvSpPr/>
          <p:nvPr/>
        </p:nvSpPr>
        <p:spPr>
          <a:xfrm>
            <a:off x="7397978" y="1509664"/>
            <a:ext cx="1524000"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Feedback 360</a:t>
            </a:r>
          </a:p>
        </p:txBody>
      </p:sp>
      <p:sp>
        <p:nvSpPr>
          <p:cNvPr id="20" name="Rectangle: Rounded Corners 19">
            <a:extLst>
              <a:ext uri="{FF2B5EF4-FFF2-40B4-BE49-F238E27FC236}">
                <a16:creationId xmlns:a16="http://schemas.microsoft.com/office/drawing/2014/main" id="{5FECE65C-54F6-4D8A-A837-C5C7539824E5}"/>
              </a:ext>
            </a:extLst>
          </p:cNvPr>
          <p:cNvSpPr/>
          <p:nvPr/>
        </p:nvSpPr>
        <p:spPr>
          <a:xfrm>
            <a:off x="9109631" y="1509664"/>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Display</a:t>
            </a:r>
          </a:p>
        </p:txBody>
      </p:sp>
      <p:sp>
        <p:nvSpPr>
          <p:cNvPr id="21" name="Rectangle: Rounded Corners 20">
            <a:extLst>
              <a:ext uri="{FF2B5EF4-FFF2-40B4-BE49-F238E27FC236}">
                <a16:creationId xmlns:a16="http://schemas.microsoft.com/office/drawing/2014/main" id="{1A92AA27-2C14-4A26-9034-F2122BF11A6C}"/>
              </a:ext>
            </a:extLst>
          </p:cNvPr>
          <p:cNvSpPr/>
          <p:nvPr/>
        </p:nvSpPr>
        <p:spPr>
          <a:xfrm>
            <a:off x="9182100" y="2513959"/>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Button</a:t>
            </a:r>
          </a:p>
        </p:txBody>
      </p:sp>
      <p:sp>
        <p:nvSpPr>
          <p:cNvPr id="22" name="TextBox 21">
            <a:extLst>
              <a:ext uri="{FF2B5EF4-FFF2-40B4-BE49-F238E27FC236}">
                <a16:creationId xmlns:a16="http://schemas.microsoft.com/office/drawing/2014/main" id="{A8DDBABB-E57B-4081-9A29-44CFE6ECF3D2}"/>
              </a:ext>
            </a:extLst>
          </p:cNvPr>
          <p:cNvSpPr txBox="1"/>
          <p:nvPr/>
        </p:nvSpPr>
        <p:spPr>
          <a:xfrm>
            <a:off x="7820113" y="3018010"/>
            <a:ext cx="942887"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59-57</a:t>
            </a:r>
          </a:p>
        </p:txBody>
      </p:sp>
      <p:cxnSp>
        <p:nvCxnSpPr>
          <p:cNvPr id="23" name="Straight Connector 22">
            <a:extLst>
              <a:ext uri="{FF2B5EF4-FFF2-40B4-BE49-F238E27FC236}">
                <a16:creationId xmlns:a16="http://schemas.microsoft.com/office/drawing/2014/main" id="{04B4DCF6-B762-4A66-B350-E8477D61C501}"/>
              </a:ext>
            </a:extLst>
          </p:cNvPr>
          <p:cNvCxnSpPr/>
          <p:nvPr/>
        </p:nvCxnSpPr>
        <p:spPr>
          <a:xfrm flipH="1">
            <a:off x="8525954" y="2173861"/>
            <a:ext cx="656146" cy="914792"/>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F15CA9D-424B-4167-84FC-D37D9B1FB17E}"/>
              </a:ext>
            </a:extLst>
          </p:cNvPr>
          <p:cNvSpPr txBox="1"/>
          <p:nvPr/>
        </p:nvSpPr>
        <p:spPr>
          <a:xfrm>
            <a:off x="7930720" y="3465676"/>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60</a:t>
            </a:r>
          </a:p>
        </p:txBody>
      </p:sp>
      <p:cxnSp>
        <p:nvCxnSpPr>
          <p:cNvPr id="25" name="Straight Connector 24">
            <a:extLst>
              <a:ext uri="{FF2B5EF4-FFF2-40B4-BE49-F238E27FC236}">
                <a16:creationId xmlns:a16="http://schemas.microsoft.com/office/drawing/2014/main" id="{96D8FF6E-8682-4FCD-8C85-D2F6F63C06D5}"/>
              </a:ext>
            </a:extLst>
          </p:cNvPr>
          <p:cNvCxnSpPr>
            <a:stCxn id="21" idx="1"/>
          </p:cNvCxnSpPr>
          <p:nvPr/>
        </p:nvCxnSpPr>
        <p:spPr>
          <a:xfrm flipH="1">
            <a:off x="8763000" y="2904484"/>
            <a:ext cx="419100" cy="74791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DB59B33-5F36-423F-B6AF-95094864B2A6}"/>
              </a:ext>
            </a:extLst>
          </p:cNvPr>
          <p:cNvSpPr txBox="1"/>
          <p:nvPr/>
        </p:nvSpPr>
        <p:spPr>
          <a:xfrm>
            <a:off x="6987834" y="2971800"/>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52</a:t>
            </a:r>
          </a:p>
        </p:txBody>
      </p:sp>
      <p:cxnSp>
        <p:nvCxnSpPr>
          <p:cNvPr id="27" name="Straight Connector 26">
            <a:extLst>
              <a:ext uri="{FF2B5EF4-FFF2-40B4-BE49-F238E27FC236}">
                <a16:creationId xmlns:a16="http://schemas.microsoft.com/office/drawing/2014/main" id="{0FCAAFFE-A781-4D2D-A010-1F964B5CBA58}"/>
              </a:ext>
            </a:extLst>
          </p:cNvPr>
          <p:cNvCxnSpPr>
            <a:stCxn id="19" idx="2"/>
            <a:endCxn id="26" idx="0"/>
          </p:cNvCxnSpPr>
          <p:nvPr/>
        </p:nvCxnSpPr>
        <p:spPr>
          <a:xfrm flipH="1">
            <a:off x="7348670" y="2290714"/>
            <a:ext cx="811308" cy="681086"/>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2055196-4250-429C-A51B-454A199FFBB9}"/>
              </a:ext>
            </a:extLst>
          </p:cNvPr>
          <p:cNvSpPr txBox="1"/>
          <p:nvPr/>
        </p:nvSpPr>
        <p:spPr>
          <a:xfrm>
            <a:off x="6629400" y="3876141"/>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19</a:t>
            </a:r>
          </a:p>
        </p:txBody>
      </p:sp>
      <p:cxnSp>
        <p:nvCxnSpPr>
          <p:cNvPr id="29" name="Connector: Elbow 28">
            <a:extLst>
              <a:ext uri="{FF2B5EF4-FFF2-40B4-BE49-F238E27FC236}">
                <a16:creationId xmlns:a16="http://schemas.microsoft.com/office/drawing/2014/main" id="{90A358E5-CD93-40A4-999A-050384114861}"/>
              </a:ext>
            </a:extLst>
          </p:cNvPr>
          <p:cNvCxnSpPr>
            <a:stCxn id="17" idx="1"/>
          </p:cNvCxnSpPr>
          <p:nvPr/>
        </p:nvCxnSpPr>
        <p:spPr>
          <a:xfrm rot="10800000">
            <a:off x="6257826" y="2173862"/>
            <a:ext cx="371575" cy="218858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1655432-9CC2-4C0C-8863-945429BD6BBE}"/>
              </a:ext>
            </a:extLst>
          </p:cNvPr>
          <p:cNvSpPr txBox="1"/>
          <p:nvPr/>
        </p:nvSpPr>
        <p:spPr>
          <a:xfrm>
            <a:off x="7064872" y="5370869"/>
            <a:ext cx="1378904" cy="276999"/>
          </a:xfrm>
          <a:prstGeom prst="rect">
            <a:avLst/>
          </a:prstGeom>
          <a:noFill/>
        </p:spPr>
        <p:txBody>
          <a:bodyPr wrap="none" rtlCol="0">
            <a:spAutoFit/>
          </a:bodyPr>
          <a:lstStyle/>
          <a:p>
            <a:r>
              <a:rPr lang="en-US" sz="1200" dirty="0">
                <a:solidFill>
                  <a:schemeClr val="bg1"/>
                </a:solidFill>
              </a:rPr>
              <a:t>Micro USB power</a:t>
            </a:r>
          </a:p>
        </p:txBody>
      </p:sp>
      <p:sp>
        <p:nvSpPr>
          <p:cNvPr id="31" name="TextBox 30">
            <a:extLst>
              <a:ext uri="{FF2B5EF4-FFF2-40B4-BE49-F238E27FC236}">
                <a16:creationId xmlns:a16="http://schemas.microsoft.com/office/drawing/2014/main" id="{F0534DCC-A65C-4F1C-9430-9A80E52AE1AF}"/>
              </a:ext>
            </a:extLst>
          </p:cNvPr>
          <p:cNvSpPr txBox="1"/>
          <p:nvPr/>
        </p:nvSpPr>
        <p:spPr>
          <a:xfrm rot="16200000">
            <a:off x="5725130" y="2787133"/>
            <a:ext cx="851515" cy="369332"/>
          </a:xfrm>
          <a:prstGeom prst="rect">
            <a:avLst/>
          </a:prstGeom>
          <a:noFill/>
        </p:spPr>
        <p:txBody>
          <a:bodyPr wrap="none" rtlCol="0">
            <a:spAutoFit/>
          </a:bodyPr>
          <a:lstStyle/>
          <a:p>
            <a:r>
              <a:rPr lang="en-US" dirty="0"/>
              <a:t>2 volts</a:t>
            </a:r>
          </a:p>
        </p:txBody>
      </p:sp>
      <p:sp>
        <p:nvSpPr>
          <p:cNvPr id="33" name="TextBox 32">
            <a:extLst>
              <a:ext uri="{FF2B5EF4-FFF2-40B4-BE49-F238E27FC236}">
                <a16:creationId xmlns:a16="http://schemas.microsoft.com/office/drawing/2014/main" id="{8304AEE5-87C4-4205-9523-9A3BC164BC7B}"/>
              </a:ext>
            </a:extLst>
          </p:cNvPr>
          <p:cNvSpPr txBox="1"/>
          <p:nvPr/>
        </p:nvSpPr>
        <p:spPr>
          <a:xfrm rot="19429833">
            <a:off x="7125620" y="2450380"/>
            <a:ext cx="851515" cy="369332"/>
          </a:xfrm>
          <a:prstGeom prst="rect">
            <a:avLst/>
          </a:prstGeom>
          <a:noFill/>
        </p:spPr>
        <p:txBody>
          <a:bodyPr wrap="none" rtlCol="0">
            <a:spAutoFit/>
          </a:bodyPr>
          <a:lstStyle/>
          <a:p>
            <a:r>
              <a:rPr lang="en-US" dirty="0"/>
              <a:t>6 volts</a:t>
            </a:r>
          </a:p>
        </p:txBody>
      </p:sp>
      <p:sp>
        <p:nvSpPr>
          <p:cNvPr id="35" name="TextBox 34">
            <a:extLst>
              <a:ext uri="{FF2B5EF4-FFF2-40B4-BE49-F238E27FC236}">
                <a16:creationId xmlns:a16="http://schemas.microsoft.com/office/drawing/2014/main" id="{88D7AB17-42A8-4431-AD42-AD9BCAAC92C9}"/>
              </a:ext>
            </a:extLst>
          </p:cNvPr>
          <p:cNvSpPr txBox="1"/>
          <p:nvPr/>
        </p:nvSpPr>
        <p:spPr>
          <a:xfrm rot="18719497">
            <a:off x="8229568" y="2464794"/>
            <a:ext cx="851515" cy="369332"/>
          </a:xfrm>
          <a:prstGeom prst="rect">
            <a:avLst/>
          </a:prstGeom>
          <a:noFill/>
        </p:spPr>
        <p:txBody>
          <a:bodyPr wrap="none" rtlCol="0">
            <a:spAutoFit/>
          </a:bodyPr>
          <a:lstStyle/>
          <a:p>
            <a:r>
              <a:rPr lang="en-US" dirty="0"/>
              <a:t>5 volts</a:t>
            </a:r>
          </a:p>
        </p:txBody>
      </p:sp>
      <p:sp>
        <p:nvSpPr>
          <p:cNvPr id="37" name="TextBox 36">
            <a:extLst>
              <a:ext uri="{FF2B5EF4-FFF2-40B4-BE49-F238E27FC236}">
                <a16:creationId xmlns:a16="http://schemas.microsoft.com/office/drawing/2014/main" id="{9322A787-C35C-4C5A-AF2F-308FCC66D30A}"/>
              </a:ext>
            </a:extLst>
          </p:cNvPr>
          <p:cNvSpPr txBox="1"/>
          <p:nvPr/>
        </p:nvSpPr>
        <p:spPr>
          <a:xfrm>
            <a:off x="7297811" y="5675704"/>
            <a:ext cx="851515" cy="646331"/>
          </a:xfrm>
          <a:prstGeom prst="rect">
            <a:avLst/>
          </a:prstGeom>
          <a:noFill/>
        </p:spPr>
        <p:txBody>
          <a:bodyPr wrap="none" rtlCol="0">
            <a:spAutoFit/>
          </a:bodyPr>
          <a:lstStyle/>
          <a:p>
            <a:r>
              <a:rPr lang="en-US" dirty="0"/>
              <a:t>5 volts</a:t>
            </a:r>
          </a:p>
          <a:p>
            <a:r>
              <a:rPr lang="en-US" dirty="0"/>
              <a:t>1 A</a:t>
            </a:r>
          </a:p>
        </p:txBody>
      </p:sp>
      <p:sp>
        <p:nvSpPr>
          <p:cNvPr id="38" name="TextBox 37">
            <a:extLst>
              <a:ext uri="{FF2B5EF4-FFF2-40B4-BE49-F238E27FC236}">
                <a16:creationId xmlns:a16="http://schemas.microsoft.com/office/drawing/2014/main" id="{A0F9A175-A176-4AAB-BFAF-D512C1D715DC}"/>
              </a:ext>
            </a:extLst>
          </p:cNvPr>
          <p:cNvSpPr txBox="1"/>
          <p:nvPr/>
        </p:nvSpPr>
        <p:spPr>
          <a:xfrm>
            <a:off x="7551377" y="1143001"/>
            <a:ext cx="710516" cy="369332"/>
          </a:xfrm>
          <a:prstGeom prst="rect">
            <a:avLst/>
          </a:prstGeom>
          <a:noFill/>
        </p:spPr>
        <p:txBody>
          <a:bodyPr wrap="none" rtlCol="0">
            <a:spAutoFit/>
          </a:bodyPr>
          <a:lstStyle/>
          <a:p>
            <a:r>
              <a:rPr lang="en-US" dirty="0"/>
              <a:t>1.2 A</a:t>
            </a:r>
          </a:p>
        </p:txBody>
      </p:sp>
      <p:sp>
        <p:nvSpPr>
          <p:cNvPr id="39" name="TextBox 38">
            <a:extLst>
              <a:ext uri="{FF2B5EF4-FFF2-40B4-BE49-F238E27FC236}">
                <a16:creationId xmlns:a16="http://schemas.microsoft.com/office/drawing/2014/main" id="{63880A68-FAD7-49CE-9620-8FF4BBBF7B54}"/>
              </a:ext>
            </a:extLst>
          </p:cNvPr>
          <p:cNvSpPr txBox="1"/>
          <p:nvPr/>
        </p:nvSpPr>
        <p:spPr>
          <a:xfrm>
            <a:off x="6080461" y="1155404"/>
            <a:ext cx="915635" cy="369332"/>
          </a:xfrm>
          <a:prstGeom prst="rect">
            <a:avLst/>
          </a:prstGeom>
          <a:noFill/>
        </p:spPr>
        <p:txBody>
          <a:bodyPr wrap="none" rtlCol="0">
            <a:spAutoFit/>
          </a:bodyPr>
          <a:lstStyle/>
          <a:p>
            <a:r>
              <a:rPr lang="en-US" dirty="0"/>
              <a:t>100mA</a:t>
            </a:r>
          </a:p>
        </p:txBody>
      </p:sp>
      <p:sp>
        <p:nvSpPr>
          <p:cNvPr id="41" name="TextBox 40">
            <a:extLst>
              <a:ext uri="{FF2B5EF4-FFF2-40B4-BE49-F238E27FC236}">
                <a16:creationId xmlns:a16="http://schemas.microsoft.com/office/drawing/2014/main" id="{183AE4A9-9967-45B8-9C8C-C6A6BC1C8AFD}"/>
              </a:ext>
            </a:extLst>
          </p:cNvPr>
          <p:cNvSpPr txBox="1"/>
          <p:nvPr/>
        </p:nvSpPr>
        <p:spPr>
          <a:xfrm>
            <a:off x="9312966" y="1098331"/>
            <a:ext cx="915635" cy="369332"/>
          </a:xfrm>
          <a:prstGeom prst="rect">
            <a:avLst/>
          </a:prstGeom>
          <a:noFill/>
        </p:spPr>
        <p:txBody>
          <a:bodyPr wrap="none" rtlCol="0">
            <a:spAutoFit/>
          </a:bodyPr>
          <a:lstStyle/>
          <a:p>
            <a:r>
              <a:rPr lang="en-US" dirty="0"/>
              <a:t>160mA</a:t>
            </a:r>
          </a:p>
        </p:txBody>
      </p: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282580345"/>
              </p:ext>
            </p:extLst>
          </p:nvPr>
        </p:nvGraphicFramePr>
        <p:xfrm>
          <a:off x="609600" y="1295400"/>
          <a:ext cx="10972800" cy="323596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t>https://www.adafruit.com/product/1713?gclid=EAIaIQobChMIwpvRsfqb7AIVSODICh10GAIwEAQYAiABEgJSLfD_BwE</a:t>
                      </a:r>
                    </a:p>
                  </a:txBody>
                  <a:tcPr/>
                </a:tc>
                <a:tc>
                  <a:txBody>
                    <a:bodyPr/>
                    <a:lstStyle/>
                    <a:p>
                      <a:r>
                        <a:rPr lang="en-US" dirty="0"/>
                        <a:t>Yes</a:t>
                      </a:r>
                    </a:p>
                  </a:txBody>
                  <a:tcPr/>
                </a:tc>
                <a:tc>
                  <a:txBody>
                    <a:bodyPr/>
                    <a:lstStyle/>
                    <a:p>
                      <a:r>
                        <a:rPr lang="en-US" dirty="0"/>
                        <a:t>7.95</a:t>
                      </a:r>
                    </a:p>
                  </a:txBody>
                  <a:tcPr/>
                </a:tc>
                <a:extLst>
                  <a:ext uri="{0D108BD9-81ED-4DB2-BD59-A6C34878D82A}">
                    <a16:rowId xmlns:a16="http://schemas.microsoft.com/office/drawing/2014/main" val="33313506"/>
                  </a:ext>
                </a:extLst>
              </a:tr>
              <a:tr h="370840">
                <a:tc>
                  <a:txBody>
                    <a:bodyPr/>
                    <a:lstStyle/>
                    <a:p>
                      <a:r>
                        <a:rPr lang="en-US" dirty="0"/>
                        <a:t>https://www.adafruit.com/product/3614</a:t>
                      </a:r>
                    </a:p>
                  </a:txBody>
                  <a:tcPr/>
                </a:tc>
                <a:tc>
                  <a:txBody>
                    <a:bodyPr/>
                    <a:lstStyle/>
                    <a:p>
                      <a:r>
                        <a:rPr lang="en-US" dirty="0"/>
                        <a:t>Yes</a:t>
                      </a:r>
                    </a:p>
                  </a:txBody>
                  <a:tcPr/>
                </a:tc>
                <a:tc>
                  <a:txBody>
                    <a:bodyPr/>
                    <a:lstStyle/>
                    <a:p>
                      <a:r>
                        <a:rPr lang="en-US" dirty="0"/>
                        <a:t>27.99</a:t>
                      </a:r>
                    </a:p>
                  </a:txBody>
                  <a:tcPr/>
                </a:tc>
                <a:extLst>
                  <a:ext uri="{0D108BD9-81ED-4DB2-BD59-A6C34878D82A}">
                    <a16:rowId xmlns:a16="http://schemas.microsoft.com/office/drawing/2014/main" val="2595126612"/>
                  </a:ext>
                </a:extLst>
              </a:tr>
              <a:tr h="370840">
                <a:tc>
                  <a:txBody>
                    <a:bodyPr/>
                    <a:lstStyle/>
                    <a:p>
                      <a:r>
                        <a:rPr lang="en-US" dirty="0">
                          <a:hlinkClick r:id="rId3"/>
                        </a:rPr>
                        <a:t>https://adafruit.it/865</a:t>
                      </a:r>
                      <a:endParaRPr lang="en-US" dirty="0"/>
                    </a:p>
                  </a:txBody>
                  <a:tcPr/>
                </a:tc>
                <a:tc>
                  <a:txBody>
                    <a:bodyPr/>
                    <a:lstStyle/>
                    <a:p>
                      <a:r>
                        <a:rPr lang="en-US" dirty="0"/>
                        <a:t>No</a:t>
                      </a:r>
                    </a:p>
                  </a:txBody>
                  <a:tcPr/>
                </a:tc>
                <a:tc>
                  <a:txBody>
                    <a:bodyPr/>
                    <a:lstStyle/>
                    <a:p>
                      <a:r>
                        <a:rPr lang="en-US" dirty="0"/>
                        <a:t>3.95</a:t>
                      </a:r>
                    </a:p>
                  </a:txBody>
                  <a:tcPr/>
                </a:tc>
                <a:extLst>
                  <a:ext uri="{0D108BD9-81ED-4DB2-BD59-A6C34878D82A}">
                    <a16:rowId xmlns:a16="http://schemas.microsoft.com/office/drawing/2014/main" val="1757493575"/>
                  </a:ext>
                </a:extLst>
              </a:tr>
              <a:tr h="370840">
                <a:tc>
                  <a:txBody>
                    <a:bodyPr/>
                    <a:lstStyle/>
                    <a:p>
                      <a:r>
                        <a:rPr lang="en-US" dirty="0" err="1"/>
                        <a:t>PocketBeagle</a:t>
                      </a:r>
                      <a:r>
                        <a:rPr lang="en-US" dirty="0"/>
                        <a:t> Board</a:t>
                      </a:r>
                    </a:p>
                  </a:txBody>
                  <a:tcPr/>
                </a:tc>
                <a:tc>
                  <a:txBody>
                    <a:bodyPr/>
                    <a:lstStyle/>
                    <a:p>
                      <a:r>
                        <a:rPr lang="en-US" dirty="0"/>
                        <a:t>No</a:t>
                      </a:r>
                    </a:p>
                  </a:txBody>
                  <a:tcPr/>
                </a:tc>
                <a:tc>
                  <a:txBody>
                    <a:bodyPr/>
                    <a:lstStyle/>
                    <a:p>
                      <a:r>
                        <a:rPr lang="en-US" dirty="0"/>
                        <a:t>38</a:t>
                      </a:r>
                    </a:p>
                  </a:txBody>
                  <a:tcPr/>
                </a:tc>
                <a:extLst>
                  <a:ext uri="{0D108BD9-81ED-4DB2-BD59-A6C34878D82A}">
                    <a16:rowId xmlns:a16="http://schemas.microsoft.com/office/drawing/2014/main" val="3862840897"/>
                  </a:ext>
                </a:extLst>
              </a:tr>
              <a:tr h="370840">
                <a:tc>
                  <a:txBody>
                    <a:bodyPr/>
                    <a:lstStyle/>
                    <a:p>
                      <a:r>
                        <a:rPr lang="en-US" dirty="0"/>
                        <a:t>Button</a:t>
                      </a:r>
                    </a:p>
                  </a:txBody>
                  <a:tcPr/>
                </a:tc>
                <a:tc>
                  <a:txBody>
                    <a:bodyPr/>
                    <a:lstStyle/>
                    <a:p>
                      <a:r>
                        <a:rPr lang="en-US" dirty="0"/>
                        <a:t>No</a:t>
                      </a:r>
                    </a:p>
                  </a:txBody>
                  <a:tcPr/>
                </a:tc>
                <a:tc>
                  <a:txBody>
                    <a:bodyPr/>
                    <a:lstStyle/>
                    <a:p>
                      <a:r>
                        <a:rPr lang="en-US" dirty="0"/>
                        <a:t>.50</a:t>
                      </a:r>
                    </a:p>
                  </a:txBody>
                  <a:tcPr/>
                </a:tc>
                <a:extLst>
                  <a:ext uri="{0D108BD9-81ED-4DB2-BD59-A6C34878D82A}">
                    <a16:rowId xmlns:a16="http://schemas.microsoft.com/office/drawing/2014/main" val="1698356184"/>
                  </a:ext>
                </a:extLst>
              </a:tr>
              <a:tr h="370840">
                <a:tc>
                  <a:txBody>
                    <a:bodyPr/>
                    <a:lstStyle/>
                    <a:p>
                      <a:r>
                        <a:rPr lang="en-US" dirty="0"/>
                        <a:t>5v Barrel adapter</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64489299"/>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37708406"/>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8620</TotalTime>
  <Words>338</Words>
  <Application>Microsoft Office PowerPoint</Application>
  <PresentationFormat>Widescreen</PresentationFormat>
  <Paragraphs>77</Paragraphs>
  <Slides>5</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Diamond Grid 16x9</vt:lpstr>
      <vt:lpstr>ENGI 301  Guitar Auto-tuner Proposal</vt:lpstr>
      <vt:lpstr>Background Information</vt:lpstr>
      <vt:lpstr>System Block Diagram</vt:lpstr>
      <vt:lpstr>Power Block Diagram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Callum Edward</cp:lastModifiedBy>
  <cp:revision>401</cp:revision>
  <dcterms:created xsi:type="dcterms:W3CDTF">2018-01-09T20:24:50Z</dcterms:created>
  <dcterms:modified xsi:type="dcterms:W3CDTF">2020-10-08T01:53:44Z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