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sldIdLst>
    <p:sldId id="256" r:id="rId5"/>
    <p:sldId id="265" r:id="rId6"/>
    <p:sldId id="271" r:id="rId7"/>
    <p:sldId id="288" r:id="rId8"/>
    <p:sldId id="268" r:id="rId9"/>
    <p:sldId id="258" r:id="rId10"/>
    <p:sldId id="304" r:id="rId11"/>
    <p:sldId id="260" r:id="rId12"/>
    <p:sldId id="276" r:id="rId13"/>
    <p:sldId id="295" r:id="rId14"/>
    <p:sldId id="291" r:id="rId15"/>
    <p:sldId id="309" r:id="rId16"/>
    <p:sldId id="277" r:id="rId17"/>
    <p:sldId id="310" r:id="rId18"/>
    <p:sldId id="289" r:id="rId19"/>
    <p:sldId id="282" r:id="rId20"/>
    <p:sldId id="322" r:id="rId21"/>
    <p:sldId id="324" r:id="rId22"/>
    <p:sldId id="325" r:id="rId23"/>
    <p:sldId id="302" r:id="rId24"/>
    <p:sldId id="317" r:id="rId25"/>
    <p:sldId id="318" r:id="rId26"/>
    <p:sldId id="311" r:id="rId27"/>
    <p:sldId id="32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266A64-B884-45A9-8517-C291725D9857}" v="4595" dt="2021-04-20T10:26:52.2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62" d="100"/>
          <a:sy n="162" d="100"/>
        </p:scale>
        <p:origin x="2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8DFD76-57FF-4EF1-9E77-0BB47A95EFE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10ADF51-396E-4B24-9907-4217DB56C192}">
      <dgm:prSet/>
      <dgm:spPr/>
      <dgm:t>
        <a:bodyPr/>
        <a:lstStyle/>
        <a:p>
          <a:pPr>
            <a:lnSpc>
              <a:spcPct val="100000"/>
            </a:lnSpc>
          </a:pPr>
          <a:r>
            <a:rPr lang="en-GB"/>
            <a:t>Containerising technologies such as Docker and Kubernetes are quickly maturing.</a:t>
          </a:r>
          <a:endParaRPr lang="en-US"/>
        </a:p>
      </dgm:t>
    </dgm:pt>
    <dgm:pt modelId="{2CBCC3F4-2BD9-468F-B056-939F2E093C3F}" type="parTrans" cxnId="{23051345-58FC-4D33-A1E2-2CAA9CEADBC5}">
      <dgm:prSet/>
      <dgm:spPr/>
      <dgm:t>
        <a:bodyPr/>
        <a:lstStyle/>
        <a:p>
          <a:endParaRPr lang="en-US"/>
        </a:p>
      </dgm:t>
    </dgm:pt>
    <dgm:pt modelId="{77331146-9FB0-4669-932A-B154FCE4ADCA}" type="sibTrans" cxnId="{23051345-58FC-4D33-A1E2-2CAA9CEADBC5}">
      <dgm:prSet/>
      <dgm:spPr/>
      <dgm:t>
        <a:bodyPr/>
        <a:lstStyle/>
        <a:p>
          <a:endParaRPr lang="en-US"/>
        </a:p>
      </dgm:t>
    </dgm:pt>
    <dgm:pt modelId="{F414497D-4D36-4595-9B5F-9AF4B8A728AD}">
      <dgm:prSet/>
      <dgm:spPr/>
      <dgm:t>
        <a:bodyPr/>
        <a:lstStyle/>
        <a:p>
          <a:pPr>
            <a:lnSpc>
              <a:spcPct val="100000"/>
            </a:lnSpc>
          </a:pPr>
          <a:r>
            <a:rPr lang="en-GB"/>
            <a:t>Popular cloud computing platforms such as AWS and DigitalOcean are introducing approachable ways to deploy and orchestrate microservices-based applications.</a:t>
          </a:r>
          <a:endParaRPr lang="en-US"/>
        </a:p>
      </dgm:t>
    </dgm:pt>
    <dgm:pt modelId="{72BD04A7-1E54-47CA-8B25-21863C5C4EFD}" type="parTrans" cxnId="{B4BBBFA8-90CD-4D04-8667-DA3D179EED0A}">
      <dgm:prSet/>
      <dgm:spPr/>
      <dgm:t>
        <a:bodyPr/>
        <a:lstStyle/>
        <a:p>
          <a:endParaRPr lang="en-US"/>
        </a:p>
      </dgm:t>
    </dgm:pt>
    <dgm:pt modelId="{171D4F40-157F-4C3B-AECC-605799709D06}" type="sibTrans" cxnId="{B4BBBFA8-90CD-4D04-8667-DA3D179EED0A}">
      <dgm:prSet/>
      <dgm:spPr/>
      <dgm:t>
        <a:bodyPr/>
        <a:lstStyle/>
        <a:p>
          <a:endParaRPr lang="en-US"/>
        </a:p>
      </dgm:t>
    </dgm:pt>
    <dgm:pt modelId="{3357CFE2-ACFE-40E3-B4FD-4E1F0BFE8AC6}">
      <dgm:prSet/>
      <dgm:spPr/>
      <dgm:t>
        <a:bodyPr/>
        <a:lstStyle/>
        <a:p>
          <a:pPr>
            <a:lnSpc>
              <a:spcPct val="100000"/>
            </a:lnSpc>
          </a:pPr>
          <a:r>
            <a:rPr lang="en-GB"/>
            <a:t>A survey of tech leaders show that microservices are the future of enterprise application software*, companies that fail to adapt will fail to compete.</a:t>
          </a:r>
          <a:endParaRPr lang="en-US"/>
        </a:p>
      </dgm:t>
    </dgm:pt>
    <dgm:pt modelId="{D82011D5-7D17-4227-B916-A7CD1F9B6C43}" type="parTrans" cxnId="{EA8317D6-CEDF-418B-A681-2E3082E4671C}">
      <dgm:prSet/>
      <dgm:spPr/>
      <dgm:t>
        <a:bodyPr/>
        <a:lstStyle/>
        <a:p>
          <a:endParaRPr lang="en-US"/>
        </a:p>
      </dgm:t>
    </dgm:pt>
    <dgm:pt modelId="{A71A371F-68F5-436B-978B-CDC42AD607F8}" type="sibTrans" cxnId="{EA8317D6-CEDF-418B-A681-2E3082E4671C}">
      <dgm:prSet/>
      <dgm:spPr/>
      <dgm:t>
        <a:bodyPr/>
        <a:lstStyle/>
        <a:p>
          <a:endParaRPr lang="en-US"/>
        </a:p>
      </dgm:t>
    </dgm:pt>
    <dgm:pt modelId="{B9A5D55A-E460-41F1-B597-84B055A1912F}">
      <dgm:prSet/>
      <dgm:spPr/>
      <dgm:t>
        <a:bodyPr/>
        <a:lstStyle/>
        <a:p>
          <a:pPr>
            <a:lnSpc>
              <a:spcPct val="100000"/>
            </a:lnSpc>
          </a:pPr>
          <a:r>
            <a:rPr lang="en-GB" b="1"/>
            <a:t>But how do we test these microservice-based applications?</a:t>
          </a:r>
          <a:endParaRPr lang="en-US"/>
        </a:p>
      </dgm:t>
    </dgm:pt>
    <dgm:pt modelId="{67F14EBA-18BD-4B05-AA71-055A5E3F816C}" type="parTrans" cxnId="{E7F0AA2A-D573-406F-921F-FAA60A7B689F}">
      <dgm:prSet/>
      <dgm:spPr/>
      <dgm:t>
        <a:bodyPr/>
        <a:lstStyle/>
        <a:p>
          <a:endParaRPr lang="en-US"/>
        </a:p>
      </dgm:t>
    </dgm:pt>
    <dgm:pt modelId="{6E6E2C2F-968D-41B8-8245-70ADA27799D1}" type="sibTrans" cxnId="{E7F0AA2A-D573-406F-921F-FAA60A7B689F}">
      <dgm:prSet/>
      <dgm:spPr/>
      <dgm:t>
        <a:bodyPr/>
        <a:lstStyle/>
        <a:p>
          <a:endParaRPr lang="en-US"/>
        </a:p>
      </dgm:t>
    </dgm:pt>
    <dgm:pt modelId="{7ECC89FC-665B-4DFE-BFEF-13E48113F44B}" type="pres">
      <dgm:prSet presAssocID="{C38DFD76-57FF-4EF1-9E77-0BB47A95EFE6}" presName="root" presStyleCnt="0">
        <dgm:presLayoutVars>
          <dgm:dir/>
          <dgm:resizeHandles val="exact"/>
        </dgm:presLayoutVars>
      </dgm:prSet>
      <dgm:spPr/>
    </dgm:pt>
    <dgm:pt modelId="{3B75E022-A40D-4489-91C5-70F845AE202C}" type="pres">
      <dgm:prSet presAssocID="{A10ADF51-396E-4B24-9907-4217DB56C192}" presName="compNode" presStyleCnt="0"/>
      <dgm:spPr/>
    </dgm:pt>
    <dgm:pt modelId="{16A2D78E-5080-4100-B704-4344EE6495B1}" type="pres">
      <dgm:prSet presAssocID="{A10ADF51-396E-4B24-9907-4217DB56C192}" presName="bgRect" presStyleLbl="bgShp" presStyleIdx="0" presStyleCnt="4"/>
      <dgm:spPr/>
    </dgm:pt>
    <dgm:pt modelId="{AA269358-45E5-43A3-B762-2B73AA425A4F}" type="pres">
      <dgm:prSet presAssocID="{A10ADF51-396E-4B24-9907-4217DB56C19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hale"/>
        </a:ext>
      </dgm:extLst>
    </dgm:pt>
    <dgm:pt modelId="{B1B0320D-6F49-456A-A1A4-593D3464E357}" type="pres">
      <dgm:prSet presAssocID="{A10ADF51-396E-4B24-9907-4217DB56C192}" presName="spaceRect" presStyleCnt="0"/>
      <dgm:spPr/>
    </dgm:pt>
    <dgm:pt modelId="{18CBBB78-21E7-4965-B440-384212EAE299}" type="pres">
      <dgm:prSet presAssocID="{A10ADF51-396E-4B24-9907-4217DB56C192}" presName="parTx" presStyleLbl="revTx" presStyleIdx="0" presStyleCnt="4">
        <dgm:presLayoutVars>
          <dgm:chMax val="0"/>
          <dgm:chPref val="0"/>
        </dgm:presLayoutVars>
      </dgm:prSet>
      <dgm:spPr/>
    </dgm:pt>
    <dgm:pt modelId="{BB5A8E0A-CE8A-49D6-830C-D2FFB0F23FD2}" type="pres">
      <dgm:prSet presAssocID="{77331146-9FB0-4669-932A-B154FCE4ADCA}" presName="sibTrans" presStyleCnt="0"/>
      <dgm:spPr/>
    </dgm:pt>
    <dgm:pt modelId="{23866F21-425A-40A6-9FEC-4CDF66BC2EDA}" type="pres">
      <dgm:prSet presAssocID="{F414497D-4D36-4595-9B5F-9AF4B8A728AD}" presName="compNode" presStyleCnt="0"/>
      <dgm:spPr/>
    </dgm:pt>
    <dgm:pt modelId="{4ACD5C7B-C749-407C-A887-D48D663F2433}" type="pres">
      <dgm:prSet presAssocID="{F414497D-4D36-4595-9B5F-9AF4B8A728AD}" presName="bgRect" presStyleLbl="bgShp" presStyleIdx="1" presStyleCnt="4"/>
      <dgm:spPr/>
    </dgm:pt>
    <dgm:pt modelId="{0D1DB0CB-8A80-4CE3-8B01-D20C4C82B111}" type="pres">
      <dgm:prSet presAssocID="{F414497D-4D36-4595-9B5F-9AF4B8A728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yncing Cloud"/>
        </a:ext>
      </dgm:extLst>
    </dgm:pt>
    <dgm:pt modelId="{09C30236-A2BB-4B6E-B26B-E75276E40DBF}" type="pres">
      <dgm:prSet presAssocID="{F414497D-4D36-4595-9B5F-9AF4B8A728AD}" presName="spaceRect" presStyleCnt="0"/>
      <dgm:spPr/>
    </dgm:pt>
    <dgm:pt modelId="{FB1E6D8F-BAE1-4A83-B353-28669A6A706D}" type="pres">
      <dgm:prSet presAssocID="{F414497D-4D36-4595-9B5F-9AF4B8A728AD}" presName="parTx" presStyleLbl="revTx" presStyleIdx="1" presStyleCnt="4">
        <dgm:presLayoutVars>
          <dgm:chMax val="0"/>
          <dgm:chPref val="0"/>
        </dgm:presLayoutVars>
      </dgm:prSet>
      <dgm:spPr/>
    </dgm:pt>
    <dgm:pt modelId="{1E6FB4C2-5C56-4576-8152-92C5645B411C}" type="pres">
      <dgm:prSet presAssocID="{171D4F40-157F-4C3B-AECC-605799709D06}" presName="sibTrans" presStyleCnt="0"/>
      <dgm:spPr/>
    </dgm:pt>
    <dgm:pt modelId="{04EF9991-BD1B-49DA-8AC7-70ACDF36567E}" type="pres">
      <dgm:prSet presAssocID="{3357CFE2-ACFE-40E3-B4FD-4E1F0BFE8AC6}" presName="compNode" presStyleCnt="0"/>
      <dgm:spPr/>
    </dgm:pt>
    <dgm:pt modelId="{DDEF3AE3-3D22-4CD0-B143-CBDBDE83C6D4}" type="pres">
      <dgm:prSet presAssocID="{3357CFE2-ACFE-40E3-B4FD-4E1F0BFE8AC6}" presName="bgRect" presStyleLbl="bgShp" presStyleIdx="2" presStyleCnt="4"/>
      <dgm:spPr/>
    </dgm:pt>
    <dgm:pt modelId="{D8D4E6BE-73A1-49E9-B81C-975992D329BF}" type="pres">
      <dgm:prSet presAssocID="{3357CFE2-ACFE-40E3-B4FD-4E1F0BFE8AC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oup Success"/>
        </a:ext>
      </dgm:extLst>
    </dgm:pt>
    <dgm:pt modelId="{0D57476B-0CBF-4017-91E0-F53399C28949}" type="pres">
      <dgm:prSet presAssocID="{3357CFE2-ACFE-40E3-B4FD-4E1F0BFE8AC6}" presName="spaceRect" presStyleCnt="0"/>
      <dgm:spPr/>
    </dgm:pt>
    <dgm:pt modelId="{5B308A7F-9C9D-44C1-A028-F8E435922155}" type="pres">
      <dgm:prSet presAssocID="{3357CFE2-ACFE-40E3-B4FD-4E1F0BFE8AC6}" presName="parTx" presStyleLbl="revTx" presStyleIdx="2" presStyleCnt="4">
        <dgm:presLayoutVars>
          <dgm:chMax val="0"/>
          <dgm:chPref val="0"/>
        </dgm:presLayoutVars>
      </dgm:prSet>
      <dgm:spPr/>
    </dgm:pt>
    <dgm:pt modelId="{36AA0FA0-B1D9-4E25-907F-4629D87E8614}" type="pres">
      <dgm:prSet presAssocID="{A71A371F-68F5-436B-978B-CDC42AD607F8}" presName="sibTrans" presStyleCnt="0"/>
      <dgm:spPr/>
    </dgm:pt>
    <dgm:pt modelId="{6E1FCF39-BE1E-4E33-BBE9-5EAF9BA32FCF}" type="pres">
      <dgm:prSet presAssocID="{B9A5D55A-E460-41F1-B597-84B055A1912F}" presName="compNode" presStyleCnt="0"/>
      <dgm:spPr/>
    </dgm:pt>
    <dgm:pt modelId="{910C26DB-83A5-4297-8E43-0E140E362313}" type="pres">
      <dgm:prSet presAssocID="{B9A5D55A-E460-41F1-B597-84B055A1912F}" presName="bgRect" presStyleLbl="bgShp" presStyleIdx="3" presStyleCnt="4"/>
      <dgm:spPr/>
    </dgm:pt>
    <dgm:pt modelId="{2198CF9F-72E9-472B-B292-38BA9C9432AC}" type="pres">
      <dgm:prSet presAssocID="{B9A5D55A-E460-41F1-B597-84B055A1912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est tubes"/>
        </a:ext>
      </dgm:extLst>
    </dgm:pt>
    <dgm:pt modelId="{DC8B114C-5EB9-43FF-B608-F580BDF6BDA8}" type="pres">
      <dgm:prSet presAssocID="{B9A5D55A-E460-41F1-B597-84B055A1912F}" presName="spaceRect" presStyleCnt="0"/>
      <dgm:spPr/>
    </dgm:pt>
    <dgm:pt modelId="{FD28E3FB-F400-4F27-AFAA-DD49DA045F69}" type="pres">
      <dgm:prSet presAssocID="{B9A5D55A-E460-41F1-B597-84B055A1912F}" presName="parTx" presStyleLbl="revTx" presStyleIdx="3" presStyleCnt="4">
        <dgm:presLayoutVars>
          <dgm:chMax val="0"/>
          <dgm:chPref val="0"/>
        </dgm:presLayoutVars>
      </dgm:prSet>
      <dgm:spPr/>
    </dgm:pt>
  </dgm:ptLst>
  <dgm:cxnLst>
    <dgm:cxn modelId="{B71C6625-2A51-4915-8D90-DFE60198EE0A}" type="presOf" srcId="{F414497D-4D36-4595-9B5F-9AF4B8A728AD}" destId="{FB1E6D8F-BAE1-4A83-B353-28669A6A706D}" srcOrd="0" destOrd="0" presId="urn:microsoft.com/office/officeart/2018/2/layout/IconVerticalSolidList"/>
    <dgm:cxn modelId="{E7F0AA2A-D573-406F-921F-FAA60A7B689F}" srcId="{C38DFD76-57FF-4EF1-9E77-0BB47A95EFE6}" destId="{B9A5D55A-E460-41F1-B597-84B055A1912F}" srcOrd="3" destOrd="0" parTransId="{67F14EBA-18BD-4B05-AA71-055A5E3F816C}" sibTransId="{6E6E2C2F-968D-41B8-8245-70ADA27799D1}"/>
    <dgm:cxn modelId="{23051345-58FC-4D33-A1E2-2CAA9CEADBC5}" srcId="{C38DFD76-57FF-4EF1-9E77-0BB47A95EFE6}" destId="{A10ADF51-396E-4B24-9907-4217DB56C192}" srcOrd="0" destOrd="0" parTransId="{2CBCC3F4-2BD9-468F-B056-939F2E093C3F}" sibTransId="{77331146-9FB0-4669-932A-B154FCE4ADCA}"/>
    <dgm:cxn modelId="{7F64BA95-D471-4834-826D-309381269BE7}" type="presOf" srcId="{A10ADF51-396E-4B24-9907-4217DB56C192}" destId="{18CBBB78-21E7-4965-B440-384212EAE299}" srcOrd="0" destOrd="0" presId="urn:microsoft.com/office/officeart/2018/2/layout/IconVerticalSolidList"/>
    <dgm:cxn modelId="{42ADD39F-CAB3-4F45-9E24-3ABEDB30E3AD}" type="presOf" srcId="{3357CFE2-ACFE-40E3-B4FD-4E1F0BFE8AC6}" destId="{5B308A7F-9C9D-44C1-A028-F8E435922155}" srcOrd="0" destOrd="0" presId="urn:microsoft.com/office/officeart/2018/2/layout/IconVerticalSolidList"/>
    <dgm:cxn modelId="{B4BBBFA8-90CD-4D04-8667-DA3D179EED0A}" srcId="{C38DFD76-57FF-4EF1-9E77-0BB47A95EFE6}" destId="{F414497D-4D36-4595-9B5F-9AF4B8A728AD}" srcOrd="1" destOrd="0" parTransId="{72BD04A7-1E54-47CA-8B25-21863C5C4EFD}" sibTransId="{171D4F40-157F-4C3B-AECC-605799709D06}"/>
    <dgm:cxn modelId="{849CEAB6-B6EA-4E25-980B-CE00947D8FA5}" type="presOf" srcId="{B9A5D55A-E460-41F1-B597-84B055A1912F}" destId="{FD28E3FB-F400-4F27-AFAA-DD49DA045F69}" srcOrd="0" destOrd="0" presId="urn:microsoft.com/office/officeart/2018/2/layout/IconVerticalSolidList"/>
    <dgm:cxn modelId="{EA8317D6-CEDF-418B-A681-2E3082E4671C}" srcId="{C38DFD76-57FF-4EF1-9E77-0BB47A95EFE6}" destId="{3357CFE2-ACFE-40E3-B4FD-4E1F0BFE8AC6}" srcOrd="2" destOrd="0" parTransId="{D82011D5-7D17-4227-B916-A7CD1F9B6C43}" sibTransId="{A71A371F-68F5-436B-978B-CDC42AD607F8}"/>
    <dgm:cxn modelId="{C96C81F0-B4A3-4C92-8EE4-86F7FED6A318}" type="presOf" srcId="{C38DFD76-57FF-4EF1-9E77-0BB47A95EFE6}" destId="{7ECC89FC-665B-4DFE-BFEF-13E48113F44B}" srcOrd="0" destOrd="0" presId="urn:microsoft.com/office/officeart/2018/2/layout/IconVerticalSolidList"/>
    <dgm:cxn modelId="{D3DE5A5A-452A-410F-8C73-05848444830F}" type="presParOf" srcId="{7ECC89FC-665B-4DFE-BFEF-13E48113F44B}" destId="{3B75E022-A40D-4489-91C5-70F845AE202C}" srcOrd="0" destOrd="0" presId="urn:microsoft.com/office/officeart/2018/2/layout/IconVerticalSolidList"/>
    <dgm:cxn modelId="{C7664680-F2D8-4DC1-8A53-AF3950A0ABCA}" type="presParOf" srcId="{3B75E022-A40D-4489-91C5-70F845AE202C}" destId="{16A2D78E-5080-4100-B704-4344EE6495B1}" srcOrd="0" destOrd="0" presId="urn:microsoft.com/office/officeart/2018/2/layout/IconVerticalSolidList"/>
    <dgm:cxn modelId="{2C13CECB-F99C-4D42-BB75-6BF13B6266C7}" type="presParOf" srcId="{3B75E022-A40D-4489-91C5-70F845AE202C}" destId="{AA269358-45E5-43A3-B762-2B73AA425A4F}" srcOrd="1" destOrd="0" presId="urn:microsoft.com/office/officeart/2018/2/layout/IconVerticalSolidList"/>
    <dgm:cxn modelId="{BD9A93A7-52A3-434E-AF69-54701AF01163}" type="presParOf" srcId="{3B75E022-A40D-4489-91C5-70F845AE202C}" destId="{B1B0320D-6F49-456A-A1A4-593D3464E357}" srcOrd="2" destOrd="0" presId="urn:microsoft.com/office/officeart/2018/2/layout/IconVerticalSolidList"/>
    <dgm:cxn modelId="{1CE94183-AA7E-4DC0-B812-14EFCCB0EE80}" type="presParOf" srcId="{3B75E022-A40D-4489-91C5-70F845AE202C}" destId="{18CBBB78-21E7-4965-B440-384212EAE299}" srcOrd="3" destOrd="0" presId="urn:microsoft.com/office/officeart/2018/2/layout/IconVerticalSolidList"/>
    <dgm:cxn modelId="{4E9080EC-7940-4A3D-8593-381F977F4218}" type="presParOf" srcId="{7ECC89FC-665B-4DFE-BFEF-13E48113F44B}" destId="{BB5A8E0A-CE8A-49D6-830C-D2FFB0F23FD2}" srcOrd="1" destOrd="0" presId="urn:microsoft.com/office/officeart/2018/2/layout/IconVerticalSolidList"/>
    <dgm:cxn modelId="{E353081A-0EA2-4799-B0A7-845301C1763B}" type="presParOf" srcId="{7ECC89FC-665B-4DFE-BFEF-13E48113F44B}" destId="{23866F21-425A-40A6-9FEC-4CDF66BC2EDA}" srcOrd="2" destOrd="0" presId="urn:microsoft.com/office/officeart/2018/2/layout/IconVerticalSolidList"/>
    <dgm:cxn modelId="{FEA63F42-947D-43DD-A544-5DCA60998773}" type="presParOf" srcId="{23866F21-425A-40A6-9FEC-4CDF66BC2EDA}" destId="{4ACD5C7B-C749-407C-A887-D48D663F2433}" srcOrd="0" destOrd="0" presId="urn:microsoft.com/office/officeart/2018/2/layout/IconVerticalSolidList"/>
    <dgm:cxn modelId="{0525968B-3023-450B-89FF-23A21C1E0CA5}" type="presParOf" srcId="{23866F21-425A-40A6-9FEC-4CDF66BC2EDA}" destId="{0D1DB0CB-8A80-4CE3-8B01-D20C4C82B111}" srcOrd="1" destOrd="0" presId="urn:microsoft.com/office/officeart/2018/2/layout/IconVerticalSolidList"/>
    <dgm:cxn modelId="{BF597F0B-A791-4680-91D9-7688FF11BF96}" type="presParOf" srcId="{23866F21-425A-40A6-9FEC-4CDF66BC2EDA}" destId="{09C30236-A2BB-4B6E-B26B-E75276E40DBF}" srcOrd="2" destOrd="0" presId="urn:microsoft.com/office/officeart/2018/2/layout/IconVerticalSolidList"/>
    <dgm:cxn modelId="{6C738E4F-D96F-4A57-A748-5D278936506B}" type="presParOf" srcId="{23866F21-425A-40A6-9FEC-4CDF66BC2EDA}" destId="{FB1E6D8F-BAE1-4A83-B353-28669A6A706D}" srcOrd="3" destOrd="0" presId="urn:microsoft.com/office/officeart/2018/2/layout/IconVerticalSolidList"/>
    <dgm:cxn modelId="{8BCF6776-D62A-4378-AD81-44CDE3E53B61}" type="presParOf" srcId="{7ECC89FC-665B-4DFE-BFEF-13E48113F44B}" destId="{1E6FB4C2-5C56-4576-8152-92C5645B411C}" srcOrd="3" destOrd="0" presId="urn:microsoft.com/office/officeart/2018/2/layout/IconVerticalSolidList"/>
    <dgm:cxn modelId="{0AC4D33F-7641-4B5E-9D33-91D1B30D75AE}" type="presParOf" srcId="{7ECC89FC-665B-4DFE-BFEF-13E48113F44B}" destId="{04EF9991-BD1B-49DA-8AC7-70ACDF36567E}" srcOrd="4" destOrd="0" presId="urn:microsoft.com/office/officeart/2018/2/layout/IconVerticalSolidList"/>
    <dgm:cxn modelId="{E5FB1259-5701-4F37-A695-6C4FEF62F90C}" type="presParOf" srcId="{04EF9991-BD1B-49DA-8AC7-70ACDF36567E}" destId="{DDEF3AE3-3D22-4CD0-B143-CBDBDE83C6D4}" srcOrd="0" destOrd="0" presId="urn:microsoft.com/office/officeart/2018/2/layout/IconVerticalSolidList"/>
    <dgm:cxn modelId="{F433B8EB-BA7C-4CBC-8EAA-1244299C4210}" type="presParOf" srcId="{04EF9991-BD1B-49DA-8AC7-70ACDF36567E}" destId="{D8D4E6BE-73A1-49E9-B81C-975992D329BF}" srcOrd="1" destOrd="0" presId="urn:microsoft.com/office/officeart/2018/2/layout/IconVerticalSolidList"/>
    <dgm:cxn modelId="{B6DC17B6-8BFF-42F6-9120-9CA04FD06E50}" type="presParOf" srcId="{04EF9991-BD1B-49DA-8AC7-70ACDF36567E}" destId="{0D57476B-0CBF-4017-91E0-F53399C28949}" srcOrd="2" destOrd="0" presId="urn:microsoft.com/office/officeart/2018/2/layout/IconVerticalSolidList"/>
    <dgm:cxn modelId="{144D1794-6F4D-41D1-823F-6E287360F6E2}" type="presParOf" srcId="{04EF9991-BD1B-49DA-8AC7-70ACDF36567E}" destId="{5B308A7F-9C9D-44C1-A028-F8E435922155}" srcOrd="3" destOrd="0" presId="urn:microsoft.com/office/officeart/2018/2/layout/IconVerticalSolidList"/>
    <dgm:cxn modelId="{EB3098DB-1D70-483B-8ADA-A08ABA521375}" type="presParOf" srcId="{7ECC89FC-665B-4DFE-BFEF-13E48113F44B}" destId="{36AA0FA0-B1D9-4E25-907F-4629D87E8614}" srcOrd="5" destOrd="0" presId="urn:microsoft.com/office/officeart/2018/2/layout/IconVerticalSolidList"/>
    <dgm:cxn modelId="{2E3CA6BA-0BF0-416A-8F90-5D96DC34BA28}" type="presParOf" srcId="{7ECC89FC-665B-4DFE-BFEF-13E48113F44B}" destId="{6E1FCF39-BE1E-4E33-BBE9-5EAF9BA32FCF}" srcOrd="6" destOrd="0" presId="urn:microsoft.com/office/officeart/2018/2/layout/IconVerticalSolidList"/>
    <dgm:cxn modelId="{DA214009-DABE-47EF-9913-1108A54F3D0F}" type="presParOf" srcId="{6E1FCF39-BE1E-4E33-BBE9-5EAF9BA32FCF}" destId="{910C26DB-83A5-4297-8E43-0E140E362313}" srcOrd="0" destOrd="0" presId="urn:microsoft.com/office/officeart/2018/2/layout/IconVerticalSolidList"/>
    <dgm:cxn modelId="{3DDCF0C9-A66A-4361-BEC5-87D24C119883}" type="presParOf" srcId="{6E1FCF39-BE1E-4E33-BBE9-5EAF9BA32FCF}" destId="{2198CF9F-72E9-472B-B292-38BA9C9432AC}" srcOrd="1" destOrd="0" presId="urn:microsoft.com/office/officeart/2018/2/layout/IconVerticalSolidList"/>
    <dgm:cxn modelId="{B643AF9B-06CE-4AF2-838A-21BC18D7BC28}" type="presParOf" srcId="{6E1FCF39-BE1E-4E33-BBE9-5EAF9BA32FCF}" destId="{DC8B114C-5EB9-43FF-B608-F580BDF6BDA8}" srcOrd="2" destOrd="0" presId="urn:microsoft.com/office/officeart/2018/2/layout/IconVerticalSolidList"/>
    <dgm:cxn modelId="{1710F47E-36F1-4518-A4D4-1432AFE52875}" type="presParOf" srcId="{6E1FCF39-BE1E-4E33-BBE9-5EAF9BA32FCF}" destId="{FD28E3FB-F400-4F27-AFAA-DD49DA045F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A29DDA-1504-4793-9B36-BDF8E786D4BC}"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7CFBC045-DBEE-439E-A1A8-AD80F6C4ACFA}">
      <dgm:prSet/>
      <dgm:spPr/>
      <dgm:t>
        <a:bodyPr/>
        <a:lstStyle/>
        <a:p>
          <a:r>
            <a:rPr lang="en-GB" b="1" dirty="0"/>
            <a:t>Objective 1: </a:t>
          </a:r>
          <a:r>
            <a:rPr lang="en-GB" dirty="0"/>
            <a:t>Where appropriate, validate data structures that the user submits to an API endpoint. This objective would be achieved when the application can assign constraints to certain data structures and return an error response if the user submits data that violates these constraints.</a:t>
          </a:r>
          <a:endParaRPr lang="en-US" dirty="0"/>
        </a:p>
      </dgm:t>
    </dgm:pt>
    <dgm:pt modelId="{205E2901-390E-4397-A3DC-0D533C8EE54F}" type="parTrans" cxnId="{62FD66FF-E451-40CD-AC46-77A6DC775BB8}">
      <dgm:prSet/>
      <dgm:spPr/>
      <dgm:t>
        <a:bodyPr/>
        <a:lstStyle/>
        <a:p>
          <a:endParaRPr lang="en-US"/>
        </a:p>
      </dgm:t>
    </dgm:pt>
    <dgm:pt modelId="{E6D6D15E-0CDB-4022-8791-9B85971ABA04}" type="sibTrans" cxnId="{62FD66FF-E451-40CD-AC46-77A6DC775BB8}">
      <dgm:prSet/>
      <dgm:spPr/>
      <dgm:t>
        <a:bodyPr/>
        <a:lstStyle/>
        <a:p>
          <a:endParaRPr lang="en-US"/>
        </a:p>
      </dgm:t>
    </dgm:pt>
    <dgm:pt modelId="{D8C55A10-F978-4651-86C3-FD0CDB216953}">
      <dgm:prSet/>
      <dgm:spPr/>
      <dgm:t>
        <a:bodyPr/>
        <a:lstStyle/>
        <a:p>
          <a:r>
            <a:rPr lang="en-GB" b="1" dirty="0"/>
            <a:t>Objective 2: </a:t>
          </a:r>
          <a:r>
            <a:rPr lang="en-GB" dirty="0"/>
            <a:t>Secure the API using a standard methodology such as web tokens. This objective would be achieved when the application can authenticate a user based on stored information and then authorised access to endpoints and resources on a case-by-case basis.</a:t>
          </a:r>
          <a:endParaRPr lang="en-US" dirty="0"/>
        </a:p>
      </dgm:t>
    </dgm:pt>
    <dgm:pt modelId="{2E3430D0-C525-40DD-A6B8-306288A27B35}" type="parTrans" cxnId="{3A08F095-983C-4DB4-8078-CFFA295E7EE3}">
      <dgm:prSet/>
      <dgm:spPr/>
      <dgm:t>
        <a:bodyPr/>
        <a:lstStyle/>
        <a:p>
          <a:endParaRPr lang="en-US"/>
        </a:p>
      </dgm:t>
    </dgm:pt>
    <dgm:pt modelId="{EC6E257B-06B3-4C69-85F2-47F8336C5E63}" type="sibTrans" cxnId="{3A08F095-983C-4DB4-8078-CFFA295E7EE3}">
      <dgm:prSet/>
      <dgm:spPr/>
      <dgm:t>
        <a:bodyPr/>
        <a:lstStyle/>
        <a:p>
          <a:endParaRPr lang="en-US"/>
        </a:p>
      </dgm:t>
    </dgm:pt>
    <dgm:pt modelId="{31F492E0-2C14-479A-9618-44A8F0B52343}">
      <dgm:prSet/>
      <dgm:spPr/>
      <dgm:t>
        <a:bodyPr/>
        <a:lstStyle/>
        <a:p>
          <a:r>
            <a:rPr lang="en-GB" b="1" dirty="0"/>
            <a:t>Objective 3: </a:t>
          </a:r>
          <a:r>
            <a:rPr lang="en-GB" dirty="0"/>
            <a:t>Use a database and suitable database management system to save and retrieve persistent data. This objective would be achieved when the application can serialise, save, and later retrieve data that can be mapped to structures such as test cases and test results.</a:t>
          </a:r>
        </a:p>
      </dgm:t>
    </dgm:pt>
    <dgm:pt modelId="{295BD51D-811D-436C-987B-9E7B25BA6189}" type="parTrans" cxnId="{2995EEB8-22F9-4FF9-BEE5-0D31966106DB}">
      <dgm:prSet/>
      <dgm:spPr/>
      <dgm:t>
        <a:bodyPr/>
        <a:lstStyle/>
        <a:p>
          <a:endParaRPr lang="en-US"/>
        </a:p>
      </dgm:t>
    </dgm:pt>
    <dgm:pt modelId="{94EBE42D-FA22-4042-9600-C6FBA8BB0456}" type="sibTrans" cxnId="{2995EEB8-22F9-4FF9-BEE5-0D31966106DB}">
      <dgm:prSet/>
      <dgm:spPr/>
      <dgm:t>
        <a:bodyPr/>
        <a:lstStyle/>
        <a:p>
          <a:endParaRPr lang="en-US"/>
        </a:p>
      </dgm:t>
    </dgm:pt>
    <dgm:pt modelId="{88FB0AE5-BDAE-4E87-A37E-2DA8DCCA2736}">
      <dgm:prSet/>
      <dgm:spPr/>
      <dgm:t>
        <a:bodyPr/>
        <a:lstStyle/>
        <a:p>
          <a:r>
            <a:rPr lang="en-US" dirty="0"/>
            <a:t>This component is the primary point of interaction between the application and the end user. It is responsible for processing most data that flows through the application and providing a method for the end user to retrieve and review such data where appropriate.</a:t>
          </a:r>
        </a:p>
      </dgm:t>
    </dgm:pt>
    <dgm:pt modelId="{1646BFAC-F43B-4A89-8498-8041915B9351}" type="parTrans" cxnId="{FB85F085-0C2F-4222-B6CE-61EB3A88BC15}">
      <dgm:prSet/>
      <dgm:spPr/>
      <dgm:t>
        <a:bodyPr/>
        <a:lstStyle/>
        <a:p>
          <a:endParaRPr lang="en-GB"/>
        </a:p>
      </dgm:t>
    </dgm:pt>
    <dgm:pt modelId="{B1F793B7-5EB7-4755-A457-70D7301ED09D}" type="sibTrans" cxnId="{FB85F085-0C2F-4222-B6CE-61EB3A88BC15}">
      <dgm:prSet/>
      <dgm:spPr/>
      <dgm:t>
        <a:bodyPr/>
        <a:lstStyle/>
        <a:p>
          <a:endParaRPr lang="en-GB"/>
        </a:p>
      </dgm:t>
    </dgm:pt>
    <dgm:pt modelId="{C78CB38D-D36A-4E63-A5A4-B59B232AE9A6}" type="pres">
      <dgm:prSet presAssocID="{89A29DDA-1504-4793-9B36-BDF8E786D4BC}" presName="linear" presStyleCnt="0">
        <dgm:presLayoutVars>
          <dgm:animLvl val="lvl"/>
          <dgm:resizeHandles val="exact"/>
        </dgm:presLayoutVars>
      </dgm:prSet>
      <dgm:spPr/>
    </dgm:pt>
    <dgm:pt modelId="{FADBCE60-2082-4C0A-A77F-0E71BAC66B5E}" type="pres">
      <dgm:prSet presAssocID="{88FB0AE5-BDAE-4E87-A37E-2DA8DCCA2736}" presName="parentText" presStyleLbl="node1" presStyleIdx="0" presStyleCnt="4" custScaleY="108176">
        <dgm:presLayoutVars>
          <dgm:chMax val="0"/>
          <dgm:bulletEnabled val="1"/>
        </dgm:presLayoutVars>
      </dgm:prSet>
      <dgm:spPr/>
    </dgm:pt>
    <dgm:pt modelId="{524AB566-D0F8-43B5-A4D1-EDCCBED2082D}" type="pres">
      <dgm:prSet presAssocID="{B1F793B7-5EB7-4755-A457-70D7301ED09D}" presName="spacer" presStyleCnt="0"/>
      <dgm:spPr/>
    </dgm:pt>
    <dgm:pt modelId="{C9B81A65-8E68-4FCD-BFF9-488CE4B32883}" type="pres">
      <dgm:prSet presAssocID="{7CFBC045-DBEE-439E-A1A8-AD80F6C4ACFA}" presName="parentText" presStyleLbl="node1" presStyleIdx="1" presStyleCnt="4">
        <dgm:presLayoutVars>
          <dgm:chMax val="0"/>
          <dgm:bulletEnabled val="1"/>
        </dgm:presLayoutVars>
      </dgm:prSet>
      <dgm:spPr/>
    </dgm:pt>
    <dgm:pt modelId="{5EEB5303-33BB-45BF-9B05-994ED895E17C}" type="pres">
      <dgm:prSet presAssocID="{E6D6D15E-0CDB-4022-8791-9B85971ABA04}" presName="spacer" presStyleCnt="0"/>
      <dgm:spPr/>
    </dgm:pt>
    <dgm:pt modelId="{BA4A6EE3-A3EE-401F-9254-0EBA818ABF09}" type="pres">
      <dgm:prSet presAssocID="{D8C55A10-F978-4651-86C3-FD0CDB216953}" presName="parentText" presStyleLbl="node1" presStyleIdx="2" presStyleCnt="4">
        <dgm:presLayoutVars>
          <dgm:chMax val="0"/>
          <dgm:bulletEnabled val="1"/>
        </dgm:presLayoutVars>
      </dgm:prSet>
      <dgm:spPr/>
    </dgm:pt>
    <dgm:pt modelId="{0F541281-6170-44B6-AD35-75EDC43B6064}" type="pres">
      <dgm:prSet presAssocID="{EC6E257B-06B3-4C69-85F2-47F8336C5E63}" presName="spacer" presStyleCnt="0"/>
      <dgm:spPr/>
    </dgm:pt>
    <dgm:pt modelId="{BE60F9DD-1FAE-46F4-999B-7820E5F44F6C}" type="pres">
      <dgm:prSet presAssocID="{31F492E0-2C14-479A-9618-44A8F0B52343}" presName="parentText" presStyleLbl="node1" presStyleIdx="3" presStyleCnt="4">
        <dgm:presLayoutVars>
          <dgm:chMax val="0"/>
          <dgm:bulletEnabled val="1"/>
        </dgm:presLayoutVars>
      </dgm:prSet>
      <dgm:spPr/>
    </dgm:pt>
  </dgm:ptLst>
  <dgm:cxnLst>
    <dgm:cxn modelId="{DF1A710A-DF1D-4A62-8D3C-C8BF334691AC}" type="presOf" srcId="{D8C55A10-F978-4651-86C3-FD0CDB216953}" destId="{BA4A6EE3-A3EE-401F-9254-0EBA818ABF09}" srcOrd="0" destOrd="0" presId="urn:microsoft.com/office/officeart/2005/8/layout/vList2"/>
    <dgm:cxn modelId="{E8E83A0B-7E53-498B-ACB6-29DE1C73A3CE}" type="presOf" srcId="{89A29DDA-1504-4793-9B36-BDF8E786D4BC}" destId="{C78CB38D-D36A-4E63-A5A4-B59B232AE9A6}" srcOrd="0" destOrd="0" presId="urn:microsoft.com/office/officeart/2005/8/layout/vList2"/>
    <dgm:cxn modelId="{95D5110E-FC46-4EDB-BF76-E1DEF9C1AFEA}" type="presOf" srcId="{7CFBC045-DBEE-439E-A1A8-AD80F6C4ACFA}" destId="{C9B81A65-8E68-4FCD-BFF9-488CE4B32883}" srcOrd="0" destOrd="0" presId="urn:microsoft.com/office/officeart/2005/8/layout/vList2"/>
    <dgm:cxn modelId="{FB85F085-0C2F-4222-B6CE-61EB3A88BC15}" srcId="{89A29DDA-1504-4793-9B36-BDF8E786D4BC}" destId="{88FB0AE5-BDAE-4E87-A37E-2DA8DCCA2736}" srcOrd="0" destOrd="0" parTransId="{1646BFAC-F43B-4A89-8498-8041915B9351}" sibTransId="{B1F793B7-5EB7-4755-A457-70D7301ED09D}"/>
    <dgm:cxn modelId="{1100438C-9C6E-4036-9C25-E8E6B94D6EB0}" type="presOf" srcId="{88FB0AE5-BDAE-4E87-A37E-2DA8DCCA2736}" destId="{FADBCE60-2082-4C0A-A77F-0E71BAC66B5E}" srcOrd="0" destOrd="0" presId="urn:microsoft.com/office/officeart/2005/8/layout/vList2"/>
    <dgm:cxn modelId="{3A08F095-983C-4DB4-8078-CFFA295E7EE3}" srcId="{89A29DDA-1504-4793-9B36-BDF8E786D4BC}" destId="{D8C55A10-F978-4651-86C3-FD0CDB216953}" srcOrd="2" destOrd="0" parTransId="{2E3430D0-C525-40DD-A6B8-306288A27B35}" sibTransId="{EC6E257B-06B3-4C69-85F2-47F8336C5E63}"/>
    <dgm:cxn modelId="{2995EEB8-22F9-4FF9-BEE5-0D31966106DB}" srcId="{89A29DDA-1504-4793-9B36-BDF8E786D4BC}" destId="{31F492E0-2C14-479A-9618-44A8F0B52343}" srcOrd="3" destOrd="0" parTransId="{295BD51D-811D-436C-987B-9E7B25BA6189}" sibTransId="{94EBE42D-FA22-4042-9600-C6FBA8BB0456}"/>
    <dgm:cxn modelId="{B73EEEC8-21F8-40BC-9DCB-538F2F83412E}" type="presOf" srcId="{31F492E0-2C14-479A-9618-44A8F0B52343}" destId="{BE60F9DD-1FAE-46F4-999B-7820E5F44F6C}" srcOrd="0" destOrd="0" presId="urn:microsoft.com/office/officeart/2005/8/layout/vList2"/>
    <dgm:cxn modelId="{62FD66FF-E451-40CD-AC46-77A6DC775BB8}" srcId="{89A29DDA-1504-4793-9B36-BDF8E786D4BC}" destId="{7CFBC045-DBEE-439E-A1A8-AD80F6C4ACFA}" srcOrd="1" destOrd="0" parTransId="{205E2901-390E-4397-A3DC-0D533C8EE54F}" sibTransId="{E6D6D15E-0CDB-4022-8791-9B85971ABA04}"/>
    <dgm:cxn modelId="{1C0F1BF5-27EB-425F-A3AD-B7E1F9AEA573}" type="presParOf" srcId="{C78CB38D-D36A-4E63-A5A4-B59B232AE9A6}" destId="{FADBCE60-2082-4C0A-A77F-0E71BAC66B5E}" srcOrd="0" destOrd="0" presId="urn:microsoft.com/office/officeart/2005/8/layout/vList2"/>
    <dgm:cxn modelId="{F95227E9-B948-4A7C-B97A-D7F05AC087B8}" type="presParOf" srcId="{C78CB38D-D36A-4E63-A5A4-B59B232AE9A6}" destId="{524AB566-D0F8-43B5-A4D1-EDCCBED2082D}" srcOrd="1" destOrd="0" presId="urn:microsoft.com/office/officeart/2005/8/layout/vList2"/>
    <dgm:cxn modelId="{0EFE28DA-930A-4CEA-B1C5-A693D302429B}" type="presParOf" srcId="{C78CB38D-D36A-4E63-A5A4-B59B232AE9A6}" destId="{C9B81A65-8E68-4FCD-BFF9-488CE4B32883}" srcOrd="2" destOrd="0" presId="urn:microsoft.com/office/officeart/2005/8/layout/vList2"/>
    <dgm:cxn modelId="{C84181AC-7191-42F0-9FE3-FF1CBD4C611A}" type="presParOf" srcId="{C78CB38D-D36A-4E63-A5A4-B59B232AE9A6}" destId="{5EEB5303-33BB-45BF-9B05-994ED895E17C}" srcOrd="3" destOrd="0" presId="urn:microsoft.com/office/officeart/2005/8/layout/vList2"/>
    <dgm:cxn modelId="{13BBFE13-26B3-44A6-91C2-8301F5B8EFC5}" type="presParOf" srcId="{C78CB38D-D36A-4E63-A5A4-B59B232AE9A6}" destId="{BA4A6EE3-A3EE-401F-9254-0EBA818ABF09}" srcOrd="4" destOrd="0" presId="urn:microsoft.com/office/officeart/2005/8/layout/vList2"/>
    <dgm:cxn modelId="{C3D95437-C26B-4D67-B72E-46251877F4F0}" type="presParOf" srcId="{C78CB38D-D36A-4E63-A5A4-B59B232AE9A6}" destId="{0F541281-6170-44B6-AD35-75EDC43B6064}" srcOrd="5" destOrd="0" presId="urn:microsoft.com/office/officeart/2005/8/layout/vList2"/>
    <dgm:cxn modelId="{3B17EFB9-FD8B-4857-BB45-94FFC4468D99}" type="presParOf" srcId="{C78CB38D-D36A-4E63-A5A4-B59B232AE9A6}" destId="{BE60F9DD-1FAE-46F4-999B-7820E5F44F6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A29DDA-1504-4793-9B36-BDF8E786D4BC}"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7CFBC045-DBEE-439E-A1A8-AD80F6C4ACFA}">
      <dgm:prSet custT="1"/>
      <dgm:spPr/>
      <dgm:t>
        <a:bodyPr/>
        <a:lstStyle/>
        <a:p>
          <a:r>
            <a:rPr lang="en-GB" sz="1800" b="1" dirty="0"/>
            <a:t>Objective 1: </a:t>
          </a:r>
          <a:r>
            <a:rPr lang="en-GB" sz="1800" dirty="0"/>
            <a:t>The DSL should allow the user to provide pass and fail conditions for test cases which are evaluated whilst the test is executed. This objective would be achieved when a user can provide instructions to validate the presence of an element on the screen and have the DSL evaluate the state of the web browser to pass or fail the step depending on whether this element exists.</a:t>
          </a:r>
          <a:endParaRPr lang="en-US" sz="1800" dirty="0"/>
        </a:p>
      </dgm:t>
    </dgm:pt>
    <dgm:pt modelId="{205E2901-390E-4397-A3DC-0D533C8EE54F}" type="parTrans" cxnId="{62FD66FF-E451-40CD-AC46-77A6DC775BB8}">
      <dgm:prSet/>
      <dgm:spPr/>
      <dgm:t>
        <a:bodyPr/>
        <a:lstStyle/>
        <a:p>
          <a:endParaRPr lang="en-US"/>
        </a:p>
      </dgm:t>
    </dgm:pt>
    <dgm:pt modelId="{E6D6D15E-0CDB-4022-8791-9B85971ABA04}" type="sibTrans" cxnId="{62FD66FF-E451-40CD-AC46-77A6DC775BB8}">
      <dgm:prSet/>
      <dgm:spPr/>
      <dgm:t>
        <a:bodyPr/>
        <a:lstStyle/>
        <a:p>
          <a:endParaRPr lang="en-US"/>
        </a:p>
      </dgm:t>
    </dgm:pt>
    <dgm:pt modelId="{D8C55A10-F978-4651-86C3-FD0CDB216953}">
      <dgm:prSet custT="1"/>
      <dgm:spPr/>
      <dgm:t>
        <a:bodyPr/>
        <a:lstStyle/>
        <a:p>
          <a:r>
            <a:rPr lang="en-GB" sz="1800" b="1" dirty="0"/>
            <a:t>Objective 2: </a:t>
          </a:r>
          <a:r>
            <a:rPr lang="en-GB" sz="1800" dirty="0"/>
            <a:t>Implement tight integration between the DSL and container orchestrator. This objective would be achieved when a script written in the DSL can reference the name, address, and port that each test container is serving on. This will effectively allow the user to write test cases for microservice-based applications.</a:t>
          </a:r>
          <a:endParaRPr lang="en-US" sz="1800" dirty="0"/>
        </a:p>
      </dgm:t>
    </dgm:pt>
    <dgm:pt modelId="{2E3430D0-C525-40DD-A6B8-306288A27B35}" type="parTrans" cxnId="{3A08F095-983C-4DB4-8078-CFFA295E7EE3}">
      <dgm:prSet/>
      <dgm:spPr/>
      <dgm:t>
        <a:bodyPr/>
        <a:lstStyle/>
        <a:p>
          <a:endParaRPr lang="en-US"/>
        </a:p>
      </dgm:t>
    </dgm:pt>
    <dgm:pt modelId="{EC6E257B-06B3-4C69-85F2-47F8336C5E63}" type="sibTrans" cxnId="{3A08F095-983C-4DB4-8078-CFFA295E7EE3}">
      <dgm:prSet/>
      <dgm:spPr/>
      <dgm:t>
        <a:bodyPr/>
        <a:lstStyle/>
        <a:p>
          <a:endParaRPr lang="en-US"/>
        </a:p>
      </dgm:t>
    </dgm:pt>
    <dgm:pt modelId="{31F492E0-2C14-479A-9618-44A8F0B52343}">
      <dgm:prSet custT="1"/>
      <dgm:spPr/>
      <dgm:t>
        <a:bodyPr/>
        <a:lstStyle/>
        <a:p>
          <a:r>
            <a:rPr lang="en-GB" sz="1800" b="1" dirty="0"/>
            <a:t>Objective 3: </a:t>
          </a:r>
          <a:r>
            <a:rPr lang="en-GB" sz="1800" b="0" dirty="0"/>
            <a:t>Allow a developer to easily extend the DSL to better fit their use case. This objective would be achieved when the DSL has been implemented in a modular way, making it possible for a developer to define their own instructions and then have the DSL successfully execute scripts containing said instructions.</a:t>
          </a:r>
        </a:p>
      </dgm:t>
    </dgm:pt>
    <dgm:pt modelId="{295BD51D-811D-436C-987B-9E7B25BA6189}" type="parTrans" cxnId="{2995EEB8-22F9-4FF9-BEE5-0D31966106DB}">
      <dgm:prSet/>
      <dgm:spPr/>
      <dgm:t>
        <a:bodyPr/>
        <a:lstStyle/>
        <a:p>
          <a:endParaRPr lang="en-US"/>
        </a:p>
      </dgm:t>
    </dgm:pt>
    <dgm:pt modelId="{94EBE42D-FA22-4042-9600-C6FBA8BB0456}" type="sibTrans" cxnId="{2995EEB8-22F9-4FF9-BEE5-0D31966106DB}">
      <dgm:prSet/>
      <dgm:spPr/>
      <dgm:t>
        <a:bodyPr/>
        <a:lstStyle/>
        <a:p>
          <a:endParaRPr lang="en-US"/>
        </a:p>
      </dgm:t>
    </dgm:pt>
    <dgm:pt modelId="{88FB0AE5-BDAE-4E87-A37E-2DA8DCCA2736}">
      <dgm:prSet custT="1"/>
      <dgm:spPr/>
      <dgm:t>
        <a:bodyPr/>
        <a:lstStyle/>
        <a:p>
          <a:r>
            <a:rPr lang="en-US" sz="1800" dirty="0"/>
            <a:t>This components provides the user a way to provide the validation criteria of their microservices-based applications. It allows the user to write simple test cases in human-readable syntax and have these steps carried out on their web application.</a:t>
          </a:r>
        </a:p>
      </dgm:t>
    </dgm:pt>
    <dgm:pt modelId="{1646BFAC-F43B-4A89-8498-8041915B9351}" type="parTrans" cxnId="{FB85F085-0C2F-4222-B6CE-61EB3A88BC15}">
      <dgm:prSet/>
      <dgm:spPr/>
      <dgm:t>
        <a:bodyPr/>
        <a:lstStyle/>
        <a:p>
          <a:endParaRPr lang="en-GB"/>
        </a:p>
      </dgm:t>
    </dgm:pt>
    <dgm:pt modelId="{B1F793B7-5EB7-4755-A457-70D7301ED09D}" type="sibTrans" cxnId="{FB85F085-0C2F-4222-B6CE-61EB3A88BC15}">
      <dgm:prSet/>
      <dgm:spPr/>
      <dgm:t>
        <a:bodyPr/>
        <a:lstStyle/>
        <a:p>
          <a:endParaRPr lang="en-GB"/>
        </a:p>
      </dgm:t>
    </dgm:pt>
    <dgm:pt modelId="{C78CB38D-D36A-4E63-A5A4-B59B232AE9A6}" type="pres">
      <dgm:prSet presAssocID="{89A29DDA-1504-4793-9B36-BDF8E786D4BC}" presName="linear" presStyleCnt="0">
        <dgm:presLayoutVars>
          <dgm:animLvl val="lvl"/>
          <dgm:resizeHandles val="exact"/>
        </dgm:presLayoutVars>
      </dgm:prSet>
      <dgm:spPr/>
    </dgm:pt>
    <dgm:pt modelId="{FADBCE60-2082-4C0A-A77F-0E71BAC66B5E}" type="pres">
      <dgm:prSet presAssocID="{88FB0AE5-BDAE-4E87-A37E-2DA8DCCA2736}" presName="parentText" presStyleLbl="node1" presStyleIdx="0" presStyleCnt="4" custScaleY="108176">
        <dgm:presLayoutVars>
          <dgm:chMax val="0"/>
          <dgm:bulletEnabled val="1"/>
        </dgm:presLayoutVars>
      </dgm:prSet>
      <dgm:spPr/>
    </dgm:pt>
    <dgm:pt modelId="{524AB566-D0F8-43B5-A4D1-EDCCBED2082D}" type="pres">
      <dgm:prSet presAssocID="{B1F793B7-5EB7-4755-A457-70D7301ED09D}" presName="spacer" presStyleCnt="0"/>
      <dgm:spPr/>
    </dgm:pt>
    <dgm:pt modelId="{C9B81A65-8E68-4FCD-BFF9-488CE4B32883}" type="pres">
      <dgm:prSet presAssocID="{7CFBC045-DBEE-439E-A1A8-AD80F6C4ACFA}" presName="parentText" presStyleLbl="node1" presStyleIdx="1" presStyleCnt="4">
        <dgm:presLayoutVars>
          <dgm:chMax val="0"/>
          <dgm:bulletEnabled val="1"/>
        </dgm:presLayoutVars>
      </dgm:prSet>
      <dgm:spPr/>
    </dgm:pt>
    <dgm:pt modelId="{5EEB5303-33BB-45BF-9B05-994ED895E17C}" type="pres">
      <dgm:prSet presAssocID="{E6D6D15E-0CDB-4022-8791-9B85971ABA04}" presName="spacer" presStyleCnt="0"/>
      <dgm:spPr/>
    </dgm:pt>
    <dgm:pt modelId="{BA4A6EE3-A3EE-401F-9254-0EBA818ABF09}" type="pres">
      <dgm:prSet presAssocID="{D8C55A10-F978-4651-86C3-FD0CDB216953}" presName="parentText" presStyleLbl="node1" presStyleIdx="2" presStyleCnt="4">
        <dgm:presLayoutVars>
          <dgm:chMax val="0"/>
          <dgm:bulletEnabled val="1"/>
        </dgm:presLayoutVars>
      </dgm:prSet>
      <dgm:spPr/>
    </dgm:pt>
    <dgm:pt modelId="{0F541281-6170-44B6-AD35-75EDC43B6064}" type="pres">
      <dgm:prSet presAssocID="{EC6E257B-06B3-4C69-85F2-47F8336C5E63}" presName="spacer" presStyleCnt="0"/>
      <dgm:spPr/>
    </dgm:pt>
    <dgm:pt modelId="{BE60F9DD-1FAE-46F4-999B-7820E5F44F6C}" type="pres">
      <dgm:prSet presAssocID="{31F492E0-2C14-479A-9618-44A8F0B52343}" presName="parentText" presStyleLbl="node1" presStyleIdx="3" presStyleCnt="4">
        <dgm:presLayoutVars>
          <dgm:chMax val="0"/>
          <dgm:bulletEnabled val="1"/>
        </dgm:presLayoutVars>
      </dgm:prSet>
      <dgm:spPr/>
    </dgm:pt>
  </dgm:ptLst>
  <dgm:cxnLst>
    <dgm:cxn modelId="{DF1A710A-DF1D-4A62-8D3C-C8BF334691AC}" type="presOf" srcId="{D8C55A10-F978-4651-86C3-FD0CDB216953}" destId="{BA4A6EE3-A3EE-401F-9254-0EBA818ABF09}" srcOrd="0" destOrd="0" presId="urn:microsoft.com/office/officeart/2005/8/layout/vList2"/>
    <dgm:cxn modelId="{E8E83A0B-7E53-498B-ACB6-29DE1C73A3CE}" type="presOf" srcId="{89A29DDA-1504-4793-9B36-BDF8E786D4BC}" destId="{C78CB38D-D36A-4E63-A5A4-B59B232AE9A6}" srcOrd="0" destOrd="0" presId="urn:microsoft.com/office/officeart/2005/8/layout/vList2"/>
    <dgm:cxn modelId="{95D5110E-FC46-4EDB-BF76-E1DEF9C1AFEA}" type="presOf" srcId="{7CFBC045-DBEE-439E-A1A8-AD80F6C4ACFA}" destId="{C9B81A65-8E68-4FCD-BFF9-488CE4B32883}" srcOrd="0" destOrd="0" presId="urn:microsoft.com/office/officeart/2005/8/layout/vList2"/>
    <dgm:cxn modelId="{FB85F085-0C2F-4222-B6CE-61EB3A88BC15}" srcId="{89A29DDA-1504-4793-9B36-BDF8E786D4BC}" destId="{88FB0AE5-BDAE-4E87-A37E-2DA8DCCA2736}" srcOrd="0" destOrd="0" parTransId="{1646BFAC-F43B-4A89-8498-8041915B9351}" sibTransId="{B1F793B7-5EB7-4755-A457-70D7301ED09D}"/>
    <dgm:cxn modelId="{1100438C-9C6E-4036-9C25-E8E6B94D6EB0}" type="presOf" srcId="{88FB0AE5-BDAE-4E87-A37E-2DA8DCCA2736}" destId="{FADBCE60-2082-4C0A-A77F-0E71BAC66B5E}" srcOrd="0" destOrd="0" presId="urn:microsoft.com/office/officeart/2005/8/layout/vList2"/>
    <dgm:cxn modelId="{3A08F095-983C-4DB4-8078-CFFA295E7EE3}" srcId="{89A29DDA-1504-4793-9B36-BDF8E786D4BC}" destId="{D8C55A10-F978-4651-86C3-FD0CDB216953}" srcOrd="2" destOrd="0" parTransId="{2E3430D0-C525-40DD-A6B8-306288A27B35}" sibTransId="{EC6E257B-06B3-4C69-85F2-47F8336C5E63}"/>
    <dgm:cxn modelId="{2995EEB8-22F9-4FF9-BEE5-0D31966106DB}" srcId="{89A29DDA-1504-4793-9B36-BDF8E786D4BC}" destId="{31F492E0-2C14-479A-9618-44A8F0B52343}" srcOrd="3" destOrd="0" parTransId="{295BD51D-811D-436C-987B-9E7B25BA6189}" sibTransId="{94EBE42D-FA22-4042-9600-C6FBA8BB0456}"/>
    <dgm:cxn modelId="{B73EEEC8-21F8-40BC-9DCB-538F2F83412E}" type="presOf" srcId="{31F492E0-2C14-479A-9618-44A8F0B52343}" destId="{BE60F9DD-1FAE-46F4-999B-7820E5F44F6C}" srcOrd="0" destOrd="0" presId="urn:microsoft.com/office/officeart/2005/8/layout/vList2"/>
    <dgm:cxn modelId="{62FD66FF-E451-40CD-AC46-77A6DC775BB8}" srcId="{89A29DDA-1504-4793-9B36-BDF8E786D4BC}" destId="{7CFBC045-DBEE-439E-A1A8-AD80F6C4ACFA}" srcOrd="1" destOrd="0" parTransId="{205E2901-390E-4397-A3DC-0D533C8EE54F}" sibTransId="{E6D6D15E-0CDB-4022-8791-9B85971ABA04}"/>
    <dgm:cxn modelId="{1C0F1BF5-27EB-425F-A3AD-B7E1F9AEA573}" type="presParOf" srcId="{C78CB38D-D36A-4E63-A5A4-B59B232AE9A6}" destId="{FADBCE60-2082-4C0A-A77F-0E71BAC66B5E}" srcOrd="0" destOrd="0" presId="urn:microsoft.com/office/officeart/2005/8/layout/vList2"/>
    <dgm:cxn modelId="{F95227E9-B948-4A7C-B97A-D7F05AC087B8}" type="presParOf" srcId="{C78CB38D-D36A-4E63-A5A4-B59B232AE9A6}" destId="{524AB566-D0F8-43B5-A4D1-EDCCBED2082D}" srcOrd="1" destOrd="0" presId="urn:microsoft.com/office/officeart/2005/8/layout/vList2"/>
    <dgm:cxn modelId="{0EFE28DA-930A-4CEA-B1C5-A693D302429B}" type="presParOf" srcId="{C78CB38D-D36A-4E63-A5A4-B59B232AE9A6}" destId="{C9B81A65-8E68-4FCD-BFF9-488CE4B32883}" srcOrd="2" destOrd="0" presId="urn:microsoft.com/office/officeart/2005/8/layout/vList2"/>
    <dgm:cxn modelId="{C84181AC-7191-42F0-9FE3-FF1CBD4C611A}" type="presParOf" srcId="{C78CB38D-D36A-4E63-A5A4-B59B232AE9A6}" destId="{5EEB5303-33BB-45BF-9B05-994ED895E17C}" srcOrd="3" destOrd="0" presId="urn:microsoft.com/office/officeart/2005/8/layout/vList2"/>
    <dgm:cxn modelId="{13BBFE13-26B3-44A6-91C2-8301F5B8EFC5}" type="presParOf" srcId="{C78CB38D-D36A-4E63-A5A4-B59B232AE9A6}" destId="{BA4A6EE3-A3EE-401F-9254-0EBA818ABF09}" srcOrd="4" destOrd="0" presId="urn:microsoft.com/office/officeart/2005/8/layout/vList2"/>
    <dgm:cxn modelId="{C3D95437-C26B-4D67-B72E-46251877F4F0}" type="presParOf" srcId="{C78CB38D-D36A-4E63-A5A4-B59B232AE9A6}" destId="{0F541281-6170-44B6-AD35-75EDC43B6064}" srcOrd="5" destOrd="0" presId="urn:microsoft.com/office/officeart/2005/8/layout/vList2"/>
    <dgm:cxn modelId="{3B17EFB9-FD8B-4857-BB45-94FFC4468D99}" type="presParOf" srcId="{C78CB38D-D36A-4E63-A5A4-B59B232AE9A6}" destId="{BE60F9DD-1FAE-46F4-999B-7820E5F44F6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A29DDA-1504-4793-9B36-BDF8E786D4BC}"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7CFBC045-DBEE-439E-A1A8-AD80F6C4ACFA}">
      <dgm:prSet custT="1"/>
      <dgm:spPr/>
      <dgm:t>
        <a:bodyPr/>
        <a:lstStyle/>
        <a:p>
          <a:r>
            <a:rPr lang="en-GB" sz="1800" b="1" dirty="0"/>
            <a:t>Objective 1: </a:t>
          </a:r>
          <a:r>
            <a:rPr lang="en-GB" sz="1800" dirty="0"/>
            <a:t>Develop a container orchestrator that can use a template provided by the user to autonomously deploy interconnected application and database containers using the Docker engine. It is important that these containers can openly exchange data with each other as if they were running behind a service registry in a production environment.</a:t>
          </a:r>
          <a:endParaRPr lang="en-US" sz="1800" dirty="0"/>
        </a:p>
      </dgm:t>
    </dgm:pt>
    <dgm:pt modelId="{205E2901-390E-4397-A3DC-0D533C8EE54F}" type="parTrans" cxnId="{62FD66FF-E451-40CD-AC46-77A6DC775BB8}">
      <dgm:prSet/>
      <dgm:spPr/>
      <dgm:t>
        <a:bodyPr/>
        <a:lstStyle/>
        <a:p>
          <a:endParaRPr lang="en-US"/>
        </a:p>
      </dgm:t>
    </dgm:pt>
    <dgm:pt modelId="{E6D6D15E-0CDB-4022-8791-9B85971ABA04}" type="sibTrans" cxnId="{62FD66FF-E451-40CD-AC46-77A6DC775BB8}">
      <dgm:prSet/>
      <dgm:spPr/>
      <dgm:t>
        <a:bodyPr/>
        <a:lstStyle/>
        <a:p>
          <a:endParaRPr lang="en-US"/>
        </a:p>
      </dgm:t>
    </dgm:pt>
    <dgm:pt modelId="{D8C55A10-F978-4651-86C3-FD0CDB216953}">
      <dgm:prSet custT="1"/>
      <dgm:spPr/>
      <dgm:t>
        <a:bodyPr/>
        <a:lstStyle/>
        <a:p>
          <a:r>
            <a:rPr lang="en-GB" sz="1800" b="1" dirty="0"/>
            <a:t>Objective 2: </a:t>
          </a:r>
          <a:r>
            <a:rPr lang="en-GB" sz="1800" b="0" dirty="0"/>
            <a:t>Where appropriate, allow a developer to run test cases against a containerised database containing entries restored from a dump, this will allow test cases to be functionally ‘pure’ without requiring explicit rollback of data committed during the test run.</a:t>
          </a:r>
          <a:r>
            <a:rPr lang="en-GB" sz="1800" b="1" dirty="0"/>
            <a:t> </a:t>
          </a:r>
          <a:r>
            <a:rPr lang="en-GB" sz="1800" b="0" dirty="0"/>
            <a:t>This objective would be achieved when a developer can upload a dump and assign it to a microservice within their deployment plan.</a:t>
          </a:r>
          <a:endParaRPr lang="en-US" sz="1800" dirty="0"/>
        </a:p>
      </dgm:t>
    </dgm:pt>
    <dgm:pt modelId="{2E3430D0-C525-40DD-A6B8-306288A27B35}" type="parTrans" cxnId="{3A08F095-983C-4DB4-8078-CFFA295E7EE3}">
      <dgm:prSet/>
      <dgm:spPr/>
      <dgm:t>
        <a:bodyPr/>
        <a:lstStyle/>
        <a:p>
          <a:endParaRPr lang="en-US"/>
        </a:p>
      </dgm:t>
    </dgm:pt>
    <dgm:pt modelId="{EC6E257B-06B3-4C69-85F2-47F8336C5E63}" type="sibTrans" cxnId="{3A08F095-983C-4DB4-8078-CFFA295E7EE3}">
      <dgm:prSet/>
      <dgm:spPr/>
      <dgm:t>
        <a:bodyPr/>
        <a:lstStyle/>
        <a:p>
          <a:endParaRPr lang="en-US"/>
        </a:p>
      </dgm:t>
    </dgm:pt>
    <dgm:pt modelId="{88FB0AE5-BDAE-4E87-A37E-2DA8DCCA2736}">
      <dgm:prSet custT="1"/>
      <dgm:spPr/>
      <dgm:t>
        <a:bodyPr/>
        <a:lstStyle/>
        <a:p>
          <a:r>
            <a:rPr lang="en-US" sz="1800" dirty="0"/>
            <a:t>This component is responsible for preparing and executing test runs according to the deployment plans supplied by a user. It can build isolated test environments consisting of multiple containerized microservices and collates the results of test cases when executed on this environment. </a:t>
          </a:r>
        </a:p>
      </dgm:t>
    </dgm:pt>
    <dgm:pt modelId="{1646BFAC-F43B-4A89-8498-8041915B9351}" type="parTrans" cxnId="{FB85F085-0C2F-4222-B6CE-61EB3A88BC15}">
      <dgm:prSet/>
      <dgm:spPr/>
      <dgm:t>
        <a:bodyPr/>
        <a:lstStyle/>
        <a:p>
          <a:endParaRPr lang="en-GB"/>
        </a:p>
      </dgm:t>
    </dgm:pt>
    <dgm:pt modelId="{B1F793B7-5EB7-4755-A457-70D7301ED09D}" type="sibTrans" cxnId="{FB85F085-0C2F-4222-B6CE-61EB3A88BC15}">
      <dgm:prSet/>
      <dgm:spPr/>
      <dgm:t>
        <a:bodyPr/>
        <a:lstStyle/>
        <a:p>
          <a:endParaRPr lang="en-GB"/>
        </a:p>
      </dgm:t>
    </dgm:pt>
    <dgm:pt modelId="{31F492E0-2C14-479A-9618-44A8F0B52343}">
      <dgm:prSet custT="1"/>
      <dgm:spPr/>
      <dgm:t>
        <a:bodyPr/>
        <a:lstStyle/>
        <a:p>
          <a:r>
            <a:rPr lang="en-GB" sz="1800" b="1" dirty="0"/>
            <a:t>Objective 3: </a:t>
          </a:r>
          <a:r>
            <a:rPr lang="en-GB" sz="1800" dirty="0"/>
            <a:t>Allow for the scheduling of recurrent test runs. This objective would be achieved when the user can associate a </a:t>
          </a:r>
          <a:r>
            <a:rPr lang="en-GB" sz="1800" dirty="0" err="1"/>
            <a:t>cron</a:t>
          </a:r>
          <a:r>
            <a:rPr lang="en-GB" sz="1800" dirty="0"/>
            <a:t> expression with a test schematic and have the system automatically create a test run at the provided frequency.</a:t>
          </a:r>
          <a:endParaRPr lang="en-GB" sz="1800" b="0" dirty="0"/>
        </a:p>
      </dgm:t>
    </dgm:pt>
    <dgm:pt modelId="{94EBE42D-FA22-4042-9600-C6FBA8BB0456}" type="sibTrans" cxnId="{2995EEB8-22F9-4FF9-BEE5-0D31966106DB}">
      <dgm:prSet/>
      <dgm:spPr/>
      <dgm:t>
        <a:bodyPr/>
        <a:lstStyle/>
        <a:p>
          <a:endParaRPr lang="en-US"/>
        </a:p>
      </dgm:t>
    </dgm:pt>
    <dgm:pt modelId="{295BD51D-811D-436C-987B-9E7B25BA6189}" type="parTrans" cxnId="{2995EEB8-22F9-4FF9-BEE5-0D31966106DB}">
      <dgm:prSet/>
      <dgm:spPr/>
      <dgm:t>
        <a:bodyPr/>
        <a:lstStyle/>
        <a:p>
          <a:endParaRPr lang="en-US"/>
        </a:p>
      </dgm:t>
    </dgm:pt>
    <dgm:pt modelId="{C78CB38D-D36A-4E63-A5A4-B59B232AE9A6}" type="pres">
      <dgm:prSet presAssocID="{89A29DDA-1504-4793-9B36-BDF8E786D4BC}" presName="linear" presStyleCnt="0">
        <dgm:presLayoutVars>
          <dgm:animLvl val="lvl"/>
          <dgm:resizeHandles val="exact"/>
        </dgm:presLayoutVars>
      </dgm:prSet>
      <dgm:spPr/>
    </dgm:pt>
    <dgm:pt modelId="{FADBCE60-2082-4C0A-A77F-0E71BAC66B5E}" type="pres">
      <dgm:prSet presAssocID="{88FB0AE5-BDAE-4E87-A37E-2DA8DCCA2736}" presName="parentText" presStyleLbl="node1" presStyleIdx="0" presStyleCnt="4" custScaleY="108176">
        <dgm:presLayoutVars>
          <dgm:chMax val="0"/>
          <dgm:bulletEnabled val="1"/>
        </dgm:presLayoutVars>
      </dgm:prSet>
      <dgm:spPr/>
    </dgm:pt>
    <dgm:pt modelId="{524AB566-D0F8-43B5-A4D1-EDCCBED2082D}" type="pres">
      <dgm:prSet presAssocID="{B1F793B7-5EB7-4755-A457-70D7301ED09D}" presName="spacer" presStyleCnt="0"/>
      <dgm:spPr/>
    </dgm:pt>
    <dgm:pt modelId="{C9B81A65-8E68-4FCD-BFF9-488CE4B32883}" type="pres">
      <dgm:prSet presAssocID="{7CFBC045-DBEE-439E-A1A8-AD80F6C4ACFA}" presName="parentText" presStyleLbl="node1" presStyleIdx="1" presStyleCnt="4">
        <dgm:presLayoutVars>
          <dgm:chMax val="0"/>
          <dgm:bulletEnabled val="1"/>
        </dgm:presLayoutVars>
      </dgm:prSet>
      <dgm:spPr/>
    </dgm:pt>
    <dgm:pt modelId="{5EEB5303-33BB-45BF-9B05-994ED895E17C}" type="pres">
      <dgm:prSet presAssocID="{E6D6D15E-0CDB-4022-8791-9B85971ABA04}" presName="spacer" presStyleCnt="0"/>
      <dgm:spPr/>
    </dgm:pt>
    <dgm:pt modelId="{BA4A6EE3-A3EE-401F-9254-0EBA818ABF09}" type="pres">
      <dgm:prSet presAssocID="{D8C55A10-F978-4651-86C3-FD0CDB216953}" presName="parentText" presStyleLbl="node1" presStyleIdx="2" presStyleCnt="4">
        <dgm:presLayoutVars>
          <dgm:chMax val="0"/>
          <dgm:bulletEnabled val="1"/>
        </dgm:presLayoutVars>
      </dgm:prSet>
      <dgm:spPr/>
    </dgm:pt>
    <dgm:pt modelId="{0F541281-6170-44B6-AD35-75EDC43B6064}" type="pres">
      <dgm:prSet presAssocID="{EC6E257B-06B3-4C69-85F2-47F8336C5E63}" presName="spacer" presStyleCnt="0"/>
      <dgm:spPr/>
    </dgm:pt>
    <dgm:pt modelId="{BE60F9DD-1FAE-46F4-999B-7820E5F44F6C}" type="pres">
      <dgm:prSet presAssocID="{31F492E0-2C14-479A-9618-44A8F0B52343}" presName="parentText" presStyleLbl="node1" presStyleIdx="3" presStyleCnt="4">
        <dgm:presLayoutVars>
          <dgm:chMax val="0"/>
          <dgm:bulletEnabled val="1"/>
        </dgm:presLayoutVars>
      </dgm:prSet>
      <dgm:spPr/>
    </dgm:pt>
  </dgm:ptLst>
  <dgm:cxnLst>
    <dgm:cxn modelId="{DF1A710A-DF1D-4A62-8D3C-C8BF334691AC}" type="presOf" srcId="{D8C55A10-F978-4651-86C3-FD0CDB216953}" destId="{BA4A6EE3-A3EE-401F-9254-0EBA818ABF09}" srcOrd="0" destOrd="0" presId="urn:microsoft.com/office/officeart/2005/8/layout/vList2"/>
    <dgm:cxn modelId="{E8E83A0B-7E53-498B-ACB6-29DE1C73A3CE}" type="presOf" srcId="{89A29DDA-1504-4793-9B36-BDF8E786D4BC}" destId="{C78CB38D-D36A-4E63-A5A4-B59B232AE9A6}" srcOrd="0" destOrd="0" presId="urn:microsoft.com/office/officeart/2005/8/layout/vList2"/>
    <dgm:cxn modelId="{95D5110E-FC46-4EDB-BF76-E1DEF9C1AFEA}" type="presOf" srcId="{7CFBC045-DBEE-439E-A1A8-AD80F6C4ACFA}" destId="{C9B81A65-8E68-4FCD-BFF9-488CE4B32883}" srcOrd="0" destOrd="0" presId="urn:microsoft.com/office/officeart/2005/8/layout/vList2"/>
    <dgm:cxn modelId="{FB85F085-0C2F-4222-B6CE-61EB3A88BC15}" srcId="{89A29DDA-1504-4793-9B36-BDF8E786D4BC}" destId="{88FB0AE5-BDAE-4E87-A37E-2DA8DCCA2736}" srcOrd="0" destOrd="0" parTransId="{1646BFAC-F43B-4A89-8498-8041915B9351}" sibTransId="{B1F793B7-5EB7-4755-A457-70D7301ED09D}"/>
    <dgm:cxn modelId="{1100438C-9C6E-4036-9C25-E8E6B94D6EB0}" type="presOf" srcId="{88FB0AE5-BDAE-4E87-A37E-2DA8DCCA2736}" destId="{FADBCE60-2082-4C0A-A77F-0E71BAC66B5E}" srcOrd="0" destOrd="0" presId="urn:microsoft.com/office/officeart/2005/8/layout/vList2"/>
    <dgm:cxn modelId="{3A08F095-983C-4DB4-8078-CFFA295E7EE3}" srcId="{89A29DDA-1504-4793-9B36-BDF8E786D4BC}" destId="{D8C55A10-F978-4651-86C3-FD0CDB216953}" srcOrd="2" destOrd="0" parTransId="{2E3430D0-C525-40DD-A6B8-306288A27B35}" sibTransId="{EC6E257B-06B3-4C69-85F2-47F8336C5E63}"/>
    <dgm:cxn modelId="{2995EEB8-22F9-4FF9-BEE5-0D31966106DB}" srcId="{89A29DDA-1504-4793-9B36-BDF8E786D4BC}" destId="{31F492E0-2C14-479A-9618-44A8F0B52343}" srcOrd="3" destOrd="0" parTransId="{295BD51D-811D-436C-987B-9E7B25BA6189}" sibTransId="{94EBE42D-FA22-4042-9600-C6FBA8BB0456}"/>
    <dgm:cxn modelId="{B73EEEC8-21F8-40BC-9DCB-538F2F83412E}" type="presOf" srcId="{31F492E0-2C14-479A-9618-44A8F0B52343}" destId="{BE60F9DD-1FAE-46F4-999B-7820E5F44F6C}" srcOrd="0" destOrd="0" presId="urn:microsoft.com/office/officeart/2005/8/layout/vList2"/>
    <dgm:cxn modelId="{62FD66FF-E451-40CD-AC46-77A6DC775BB8}" srcId="{89A29DDA-1504-4793-9B36-BDF8E786D4BC}" destId="{7CFBC045-DBEE-439E-A1A8-AD80F6C4ACFA}" srcOrd="1" destOrd="0" parTransId="{205E2901-390E-4397-A3DC-0D533C8EE54F}" sibTransId="{E6D6D15E-0CDB-4022-8791-9B85971ABA04}"/>
    <dgm:cxn modelId="{1C0F1BF5-27EB-425F-A3AD-B7E1F9AEA573}" type="presParOf" srcId="{C78CB38D-D36A-4E63-A5A4-B59B232AE9A6}" destId="{FADBCE60-2082-4C0A-A77F-0E71BAC66B5E}" srcOrd="0" destOrd="0" presId="urn:microsoft.com/office/officeart/2005/8/layout/vList2"/>
    <dgm:cxn modelId="{F95227E9-B948-4A7C-B97A-D7F05AC087B8}" type="presParOf" srcId="{C78CB38D-D36A-4E63-A5A4-B59B232AE9A6}" destId="{524AB566-D0F8-43B5-A4D1-EDCCBED2082D}" srcOrd="1" destOrd="0" presId="urn:microsoft.com/office/officeart/2005/8/layout/vList2"/>
    <dgm:cxn modelId="{0EFE28DA-930A-4CEA-B1C5-A693D302429B}" type="presParOf" srcId="{C78CB38D-D36A-4E63-A5A4-B59B232AE9A6}" destId="{C9B81A65-8E68-4FCD-BFF9-488CE4B32883}" srcOrd="2" destOrd="0" presId="urn:microsoft.com/office/officeart/2005/8/layout/vList2"/>
    <dgm:cxn modelId="{C84181AC-7191-42F0-9FE3-FF1CBD4C611A}" type="presParOf" srcId="{C78CB38D-D36A-4E63-A5A4-B59B232AE9A6}" destId="{5EEB5303-33BB-45BF-9B05-994ED895E17C}" srcOrd="3" destOrd="0" presId="urn:microsoft.com/office/officeart/2005/8/layout/vList2"/>
    <dgm:cxn modelId="{13BBFE13-26B3-44A6-91C2-8301F5B8EFC5}" type="presParOf" srcId="{C78CB38D-D36A-4E63-A5A4-B59B232AE9A6}" destId="{BA4A6EE3-A3EE-401F-9254-0EBA818ABF09}" srcOrd="4" destOrd="0" presId="urn:microsoft.com/office/officeart/2005/8/layout/vList2"/>
    <dgm:cxn modelId="{C3D95437-C26B-4D67-B72E-46251877F4F0}" type="presParOf" srcId="{C78CB38D-D36A-4E63-A5A4-B59B232AE9A6}" destId="{0F541281-6170-44B6-AD35-75EDC43B6064}" srcOrd="5" destOrd="0" presId="urn:microsoft.com/office/officeart/2005/8/layout/vList2"/>
    <dgm:cxn modelId="{3B17EFB9-FD8B-4857-BB45-94FFC4468D99}" type="presParOf" srcId="{C78CB38D-D36A-4E63-A5A4-B59B232AE9A6}" destId="{BE60F9DD-1FAE-46F4-999B-7820E5F44F6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A29DDA-1504-4793-9B36-BDF8E786D4BC}"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7CFBC045-DBEE-439E-A1A8-AD80F6C4ACFA}">
      <dgm:prSet/>
      <dgm:spPr/>
      <dgm:t>
        <a:bodyPr/>
        <a:lstStyle/>
        <a:p>
          <a:r>
            <a:rPr lang="en-GB" dirty="0"/>
            <a:t>This project will focus on testing microservice-based web applications, meaning that it will validate user-facing components. Testing the pure functional interactions between microservices is out of scope.</a:t>
          </a:r>
          <a:endParaRPr lang="en-US" dirty="0"/>
        </a:p>
      </dgm:t>
    </dgm:pt>
    <dgm:pt modelId="{205E2901-390E-4397-A3DC-0D533C8EE54F}" type="parTrans" cxnId="{62FD66FF-E451-40CD-AC46-77A6DC775BB8}">
      <dgm:prSet/>
      <dgm:spPr/>
      <dgm:t>
        <a:bodyPr/>
        <a:lstStyle/>
        <a:p>
          <a:endParaRPr lang="en-US"/>
        </a:p>
      </dgm:t>
    </dgm:pt>
    <dgm:pt modelId="{E6D6D15E-0CDB-4022-8791-9B85971ABA04}" type="sibTrans" cxnId="{62FD66FF-E451-40CD-AC46-77A6DC775BB8}">
      <dgm:prSet/>
      <dgm:spPr/>
      <dgm:t>
        <a:bodyPr/>
        <a:lstStyle/>
        <a:p>
          <a:endParaRPr lang="en-US"/>
        </a:p>
      </dgm:t>
    </dgm:pt>
    <dgm:pt modelId="{D8C55A10-F978-4651-86C3-FD0CDB216953}">
      <dgm:prSet/>
      <dgm:spPr/>
      <dgm:t>
        <a:bodyPr/>
        <a:lstStyle/>
        <a:p>
          <a:r>
            <a:rPr lang="en-GB" dirty="0"/>
            <a:t>One instance of the application can run one test suite at a time; multithreading is out of scope for the sake of simplicity.</a:t>
          </a:r>
          <a:endParaRPr lang="en-US" dirty="0"/>
        </a:p>
      </dgm:t>
    </dgm:pt>
    <dgm:pt modelId="{EC6E257B-06B3-4C69-85F2-47F8336C5E63}" type="sibTrans" cxnId="{3A08F095-983C-4DB4-8078-CFFA295E7EE3}">
      <dgm:prSet/>
      <dgm:spPr/>
      <dgm:t>
        <a:bodyPr/>
        <a:lstStyle/>
        <a:p>
          <a:endParaRPr lang="en-US"/>
        </a:p>
      </dgm:t>
    </dgm:pt>
    <dgm:pt modelId="{2E3430D0-C525-40DD-A6B8-306288A27B35}" type="parTrans" cxnId="{3A08F095-983C-4DB4-8078-CFFA295E7EE3}">
      <dgm:prSet/>
      <dgm:spPr/>
      <dgm:t>
        <a:bodyPr/>
        <a:lstStyle/>
        <a:p>
          <a:endParaRPr lang="en-US"/>
        </a:p>
      </dgm:t>
    </dgm:pt>
    <dgm:pt modelId="{31F492E0-2C14-479A-9618-44A8F0B52343}">
      <dgm:prSet/>
      <dgm:spPr/>
      <dgm:t>
        <a:bodyPr/>
        <a:lstStyle/>
        <a:p>
          <a:pPr>
            <a:buFont typeface="Symbol" panose="05050102010706020507" pitchFamily="18" charset="2"/>
            <a:buChar char=""/>
          </a:pPr>
          <a:r>
            <a:rPr lang="en-GB" dirty="0"/>
            <a:t>I was initially planning on implementing a comprehensive front-end for the project, but instead decided to focus on implementing the back-end.</a:t>
          </a:r>
          <a:endParaRPr lang="en-US" dirty="0"/>
        </a:p>
      </dgm:t>
    </dgm:pt>
    <dgm:pt modelId="{94EBE42D-FA22-4042-9600-C6FBA8BB0456}" type="sibTrans" cxnId="{2995EEB8-22F9-4FF9-BEE5-0D31966106DB}">
      <dgm:prSet/>
      <dgm:spPr/>
      <dgm:t>
        <a:bodyPr/>
        <a:lstStyle/>
        <a:p>
          <a:endParaRPr lang="en-US"/>
        </a:p>
      </dgm:t>
    </dgm:pt>
    <dgm:pt modelId="{295BD51D-811D-436C-987B-9E7B25BA6189}" type="parTrans" cxnId="{2995EEB8-22F9-4FF9-BEE5-0D31966106DB}">
      <dgm:prSet/>
      <dgm:spPr/>
      <dgm:t>
        <a:bodyPr/>
        <a:lstStyle/>
        <a:p>
          <a:endParaRPr lang="en-US"/>
        </a:p>
      </dgm:t>
    </dgm:pt>
    <dgm:pt modelId="{38B1E7EE-20E0-476F-804F-7220180426D9}">
      <dgm:prSet/>
      <dgm:spPr/>
      <dgm:t>
        <a:bodyPr/>
        <a:lstStyle/>
        <a:p>
          <a:pPr>
            <a:buFont typeface="Symbol" panose="05050102010706020507" pitchFamily="18" charset="2"/>
            <a:buChar char=""/>
          </a:pPr>
          <a:r>
            <a:rPr lang="en-US" dirty="0"/>
            <a:t>Web tests will be run on the Chrome web browser using the Chrome web driver. Many other modern web browsers (including Edge and Opera) are Chromium-based</a:t>
          </a:r>
          <a:r>
            <a:rPr lang="en-US" b="1" dirty="0"/>
            <a:t>*</a:t>
          </a:r>
          <a:r>
            <a:rPr lang="en-US" dirty="0"/>
            <a:t>, so good coverage will be provided regardless.</a:t>
          </a:r>
        </a:p>
      </dgm:t>
    </dgm:pt>
    <dgm:pt modelId="{B03D291F-5552-4617-91A7-3D81295F8A1B}" type="parTrans" cxnId="{9722283A-69E3-4265-AF5A-FF35D0E71FE0}">
      <dgm:prSet/>
      <dgm:spPr/>
      <dgm:t>
        <a:bodyPr/>
        <a:lstStyle/>
        <a:p>
          <a:endParaRPr lang="en-GB"/>
        </a:p>
      </dgm:t>
    </dgm:pt>
    <dgm:pt modelId="{F06530CA-FF13-4DF7-9C30-68AF9784E556}" type="sibTrans" cxnId="{9722283A-69E3-4265-AF5A-FF35D0E71FE0}">
      <dgm:prSet/>
      <dgm:spPr/>
      <dgm:t>
        <a:bodyPr/>
        <a:lstStyle/>
        <a:p>
          <a:endParaRPr lang="en-GB"/>
        </a:p>
      </dgm:t>
    </dgm:pt>
    <dgm:pt modelId="{BF58F3BD-ED6B-4EE2-BFD3-6CA3B56C39C2}" type="pres">
      <dgm:prSet presAssocID="{89A29DDA-1504-4793-9B36-BDF8E786D4BC}" presName="linear" presStyleCnt="0">
        <dgm:presLayoutVars>
          <dgm:animLvl val="lvl"/>
          <dgm:resizeHandles val="exact"/>
        </dgm:presLayoutVars>
      </dgm:prSet>
      <dgm:spPr/>
    </dgm:pt>
    <dgm:pt modelId="{6E27BE74-05D9-4994-B29A-1CF3FA74EA2F}" type="pres">
      <dgm:prSet presAssocID="{7CFBC045-DBEE-439E-A1A8-AD80F6C4ACFA}" presName="parentText" presStyleLbl="node1" presStyleIdx="0" presStyleCnt="4">
        <dgm:presLayoutVars>
          <dgm:chMax val="0"/>
          <dgm:bulletEnabled val="1"/>
        </dgm:presLayoutVars>
      </dgm:prSet>
      <dgm:spPr/>
    </dgm:pt>
    <dgm:pt modelId="{3C6BD864-ECCF-4EEE-A3C7-BEB3BFEEC8D6}" type="pres">
      <dgm:prSet presAssocID="{E6D6D15E-0CDB-4022-8791-9B85971ABA04}" presName="spacer" presStyleCnt="0"/>
      <dgm:spPr/>
    </dgm:pt>
    <dgm:pt modelId="{7A82A8E5-6EFF-45F6-AE63-BEF4D05E626D}" type="pres">
      <dgm:prSet presAssocID="{D8C55A10-F978-4651-86C3-FD0CDB216953}" presName="parentText" presStyleLbl="node1" presStyleIdx="1" presStyleCnt="4">
        <dgm:presLayoutVars>
          <dgm:chMax val="0"/>
          <dgm:bulletEnabled val="1"/>
        </dgm:presLayoutVars>
      </dgm:prSet>
      <dgm:spPr/>
    </dgm:pt>
    <dgm:pt modelId="{6DB429D8-8388-4581-B80F-3908F20C4B37}" type="pres">
      <dgm:prSet presAssocID="{EC6E257B-06B3-4C69-85F2-47F8336C5E63}" presName="spacer" presStyleCnt="0"/>
      <dgm:spPr/>
    </dgm:pt>
    <dgm:pt modelId="{A26BECD8-6A14-4680-B278-F3E79F5929A8}" type="pres">
      <dgm:prSet presAssocID="{31F492E0-2C14-479A-9618-44A8F0B52343}" presName="parentText" presStyleLbl="node1" presStyleIdx="2" presStyleCnt="4">
        <dgm:presLayoutVars>
          <dgm:chMax val="0"/>
          <dgm:bulletEnabled val="1"/>
        </dgm:presLayoutVars>
      </dgm:prSet>
      <dgm:spPr/>
    </dgm:pt>
    <dgm:pt modelId="{90546238-8892-4A30-B481-D0196D2D69C3}" type="pres">
      <dgm:prSet presAssocID="{94EBE42D-FA22-4042-9600-C6FBA8BB0456}" presName="spacer" presStyleCnt="0"/>
      <dgm:spPr/>
    </dgm:pt>
    <dgm:pt modelId="{340018DD-AC00-452F-922F-6FA7E5FBEF22}" type="pres">
      <dgm:prSet presAssocID="{38B1E7EE-20E0-476F-804F-7220180426D9}" presName="parentText" presStyleLbl="node1" presStyleIdx="3" presStyleCnt="4">
        <dgm:presLayoutVars>
          <dgm:chMax val="0"/>
          <dgm:bulletEnabled val="1"/>
        </dgm:presLayoutVars>
      </dgm:prSet>
      <dgm:spPr/>
    </dgm:pt>
  </dgm:ptLst>
  <dgm:cxnLst>
    <dgm:cxn modelId="{B682531F-2398-421A-B163-02212A660E4A}" type="presOf" srcId="{31F492E0-2C14-479A-9618-44A8F0B52343}" destId="{A26BECD8-6A14-4680-B278-F3E79F5929A8}" srcOrd="0" destOrd="0" presId="urn:microsoft.com/office/officeart/2005/8/layout/vList2"/>
    <dgm:cxn modelId="{CA609739-469C-45B2-B59B-B915D9C78E15}" type="presOf" srcId="{38B1E7EE-20E0-476F-804F-7220180426D9}" destId="{340018DD-AC00-452F-922F-6FA7E5FBEF22}" srcOrd="0" destOrd="0" presId="urn:microsoft.com/office/officeart/2005/8/layout/vList2"/>
    <dgm:cxn modelId="{9722283A-69E3-4265-AF5A-FF35D0E71FE0}" srcId="{89A29DDA-1504-4793-9B36-BDF8E786D4BC}" destId="{38B1E7EE-20E0-476F-804F-7220180426D9}" srcOrd="3" destOrd="0" parTransId="{B03D291F-5552-4617-91A7-3D81295F8A1B}" sibTransId="{F06530CA-FF13-4DF7-9C30-68AF9784E556}"/>
    <dgm:cxn modelId="{55776F6D-5D27-4080-AD92-B86CE14820D9}" type="presOf" srcId="{D8C55A10-F978-4651-86C3-FD0CDB216953}" destId="{7A82A8E5-6EFF-45F6-AE63-BEF4D05E626D}" srcOrd="0" destOrd="0" presId="urn:microsoft.com/office/officeart/2005/8/layout/vList2"/>
    <dgm:cxn modelId="{3A08F095-983C-4DB4-8078-CFFA295E7EE3}" srcId="{89A29DDA-1504-4793-9B36-BDF8E786D4BC}" destId="{D8C55A10-F978-4651-86C3-FD0CDB216953}" srcOrd="1" destOrd="0" parTransId="{2E3430D0-C525-40DD-A6B8-306288A27B35}" sibTransId="{EC6E257B-06B3-4C69-85F2-47F8336C5E63}"/>
    <dgm:cxn modelId="{2995EEB8-22F9-4FF9-BEE5-0D31966106DB}" srcId="{89A29DDA-1504-4793-9B36-BDF8E786D4BC}" destId="{31F492E0-2C14-479A-9618-44A8F0B52343}" srcOrd="2" destOrd="0" parTransId="{295BD51D-811D-436C-987B-9E7B25BA6189}" sibTransId="{94EBE42D-FA22-4042-9600-C6FBA8BB0456}"/>
    <dgm:cxn modelId="{592BF2E1-51C4-49D7-B1F3-AAFB1E592B70}" type="presOf" srcId="{7CFBC045-DBEE-439E-A1A8-AD80F6C4ACFA}" destId="{6E27BE74-05D9-4994-B29A-1CF3FA74EA2F}" srcOrd="0" destOrd="0" presId="urn:microsoft.com/office/officeart/2005/8/layout/vList2"/>
    <dgm:cxn modelId="{3070A4E7-2873-42DE-9DBB-9651303B7EAA}" type="presOf" srcId="{89A29DDA-1504-4793-9B36-BDF8E786D4BC}" destId="{BF58F3BD-ED6B-4EE2-BFD3-6CA3B56C39C2}" srcOrd="0" destOrd="0" presId="urn:microsoft.com/office/officeart/2005/8/layout/vList2"/>
    <dgm:cxn modelId="{62FD66FF-E451-40CD-AC46-77A6DC775BB8}" srcId="{89A29DDA-1504-4793-9B36-BDF8E786D4BC}" destId="{7CFBC045-DBEE-439E-A1A8-AD80F6C4ACFA}" srcOrd="0" destOrd="0" parTransId="{205E2901-390E-4397-A3DC-0D533C8EE54F}" sibTransId="{E6D6D15E-0CDB-4022-8791-9B85971ABA04}"/>
    <dgm:cxn modelId="{06D01053-31EB-4C0F-8D70-8AE77EBC5A90}" type="presParOf" srcId="{BF58F3BD-ED6B-4EE2-BFD3-6CA3B56C39C2}" destId="{6E27BE74-05D9-4994-B29A-1CF3FA74EA2F}" srcOrd="0" destOrd="0" presId="urn:microsoft.com/office/officeart/2005/8/layout/vList2"/>
    <dgm:cxn modelId="{BE2CD21A-AECF-4A43-A4CF-B3FFD3218C2C}" type="presParOf" srcId="{BF58F3BD-ED6B-4EE2-BFD3-6CA3B56C39C2}" destId="{3C6BD864-ECCF-4EEE-A3C7-BEB3BFEEC8D6}" srcOrd="1" destOrd="0" presId="urn:microsoft.com/office/officeart/2005/8/layout/vList2"/>
    <dgm:cxn modelId="{38872895-ABFF-451E-B754-0D8D43A81D13}" type="presParOf" srcId="{BF58F3BD-ED6B-4EE2-BFD3-6CA3B56C39C2}" destId="{7A82A8E5-6EFF-45F6-AE63-BEF4D05E626D}" srcOrd="2" destOrd="0" presId="urn:microsoft.com/office/officeart/2005/8/layout/vList2"/>
    <dgm:cxn modelId="{7978B08F-D4A1-4247-AB01-5E7402959F75}" type="presParOf" srcId="{BF58F3BD-ED6B-4EE2-BFD3-6CA3B56C39C2}" destId="{6DB429D8-8388-4581-B80F-3908F20C4B37}" srcOrd="3" destOrd="0" presId="urn:microsoft.com/office/officeart/2005/8/layout/vList2"/>
    <dgm:cxn modelId="{6D4AE872-28C5-4666-86BA-17889FC46DF6}" type="presParOf" srcId="{BF58F3BD-ED6B-4EE2-BFD3-6CA3B56C39C2}" destId="{A26BECD8-6A14-4680-B278-F3E79F5929A8}" srcOrd="4" destOrd="0" presId="urn:microsoft.com/office/officeart/2005/8/layout/vList2"/>
    <dgm:cxn modelId="{9DBA0923-D5A5-46E8-8966-586F3BF87171}" type="presParOf" srcId="{BF58F3BD-ED6B-4EE2-BFD3-6CA3B56C39C2}" destId="{90546238-8892-4A30-B481-D0196D2D69C3}" srcOrd="5" destOrd="0" presId="urn:microsoft.com/office/officeart/2005/8/layout/vList2"/>
    <dgm:cxn modelId="{97910878-5D5D-4A17-A1C4-2D508B33419E}" type="presParOf" srcId="{BF58F3BD-ED6B-4EE2-BFD3-6CA3B56C39C2}" destId="{340018DD-AC00-452F-922F-6FA7E5FBEF2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A29DDA-1504-4793-9B36-BDF8E786D4BC}"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7CFBC045-DBEE-439E-A1A8-AD80F6C4ACFA}">
      <dgm:prSet custT="1"/>
      <dgm:spPr/>
      <dgm:t>
        <a:bodyPr/>
        <a:lstStyle/>
        <a:p>
          <a:r>
            <a:rPr lang="en-GB" sz="1800" b="1" dirty="0"/>
            <a:t>Objective 1: </a:t>
          </a:r>
          <a:r>
            <a:rPr lang="en-GB" sz="1800" dirty="0"/>
            <a:t>Allow the user to authenticate with the API using a form. This objective would be achieved when the user can access restricted pages after providing a valid username and password pair via a suitable interface.</a:t>
          </a:r>
          <a:endParaRPr lang="en-US" sz="1800" dirty="0"/>
        </a:p>
      </dgm:t>
    </dgm:pt>
    <dgm:pt modelId="{205E2901-390E-4397-A3DC-0D533C8EE54F}" type="parTrans" cxnId="{62FD66FF-E451-40CD-AC46-77A6DC775BB8}">
      <dgm:prSet/>
      <dgm:spPr/>
      <dgm:t>
        <a:bodyPr/>
        <a:lstStyle/>
        <a:p>
          <a:endParaRPr lang="en-US"/>
        </a:p>
      </dgm:t>
    </dgm:pt>
    <dgm:pt modelId="{E6D6D15E-0CDB-4022-8791-9B85971ABA04}" type="sibTrans" cxnId="{62FD66FF-E451-40CD-AC46-77A6DC775BB8}">
      <dgm:prSet/>
      <dgm:spPr/>
      <dgm:t>
        <a:bodyPr/>
        <a:lstStyle/>
        <a:p>
          <a:endParaRPr lang="en-US"/>
        </a:p>
      </dgm:t>
    </dgm:pt>
    <dgm:pt modelId="{D8C55A10-F978-4651-86C3-FD0CDB216953}">
      <dgm:prSet custT="1"/>
      <dgm:spPr/>
      <dgm:t>
        <a:bodyPr/>
        <a:lstStyle/>
        <a:p>
          <a:r>
            <a:rPr lang="en-GB" sz="1800" b="1" dirty="0"/>
            <a:t>Objective 2: </a:t>
          </a:r>
          <a:r>
            <a:rPr lang="en-GB" sz="1800" b="0" dirty="0"/>
            <a:t>Show the user the test runs that they have executed. This objective would be achieved when the user can access a page that, if they are authenticated, will show them a table containing all the test runs that they have executed.      </a:t>
          </a:r>
          <a:r>
            <a:rPr lang="en-GB" sz="1800" b="1" dirty="0"/>
            <a:t> </a:t>
          </a:r>
          <a:endParaRPr lang="en-US" sz="1800" dirty="0"/>
        </a:p>
      </dgm:t>
    </dgm:pt>
    <dgm:pt modelId="{2E3430D0-C525-40DD-A6B8-306288A27B35}" type="parTrans" cxnId="{3A08F095-983C-4DB4-8078-CFFA295E7EE3}">
      <dgm:prSet/>
      <dgm:spPr/>
      <dgm:t>
        <a:bodyPr/>
        <a:lstStyle/>
        <a:p>
          <a:endParaRPr lang="en-US"/>
        </a:p>
      </dgm:t>
    </dgm:pt>
    <dgm:pt modelId="{EC6E257B-06B3-4C69-85F2-47F8336C5E63}" type="sibTrans" cxnId="{3A08F095-983C-4DB4-8078-CFFA295E7EE3}">
      <dgm:prSet/>
      <dgm:spPr/>
      <dgm:t>
        <a:bodyPr/>
        <a:lstStyle/>
        <a:p>
          <a:endParaRPr lang="en-US"/>
        </a:p>
      </dgm:t>
    </dgm:pt>
    <dgm:pt modelId="{88FB0AE5-BDAE-4E87-A37E-2DA8DCCA2736}">
      <dgm:prSet custT="1"/>
      <dgm:spPr/>
      <dgm:t>
        <a:bodyPr/>
        <a:lstStyle/>
        <a:p>
          <a:r>
            <a:rPr lang="en-US" sz="1800" dirty="0"/>
            <a:t>This component is a simple UI that will be used to demonstrate a potential application of the API. In addition, it will be used as part of the validation stage of this project.</a:t>
          </a:r>
        </a:p>
      </dgm:t>
    </dgm:pt>
    <dgm:pt modelId="{1646BFAC-F43B-4A89-8498-8041915B9351}" type="parTrans" cxnId="{FB85F085-0C2F-4222-B6CE-61EB3A88BC15}">
      <dgm:prSet/>
      <dgm:spPr/>
      <dgm:t>
        <a:bodyPr/>
        <a:lstStyle/>
        <a:p>
          <a:endParaRPr lang="en-GB"/>
        </a:p>
      </dgm:t>
    </dgm:pt>
    <dgm:pt modelId="{B1F793B7-5EB7-4755-A457-70D7301ED09D}" type="sibTrans" cxnId="{FB85F085-0C2F-4222-B6CE-61EB3A88BC15}">
      <dgm:prSet/>
      <dgm:spPr/>
      <dgm:t>
        <a:bodyPr/>
        <a:lstStyle/>
        <a:p>
          <a:endParaRPr lang="en-GB"/>
        </a:p>
      </dgm:t>
    </dgm:pt>
    <dgm:pt modelId="{C78CB38D-D36A-4E63-A5A4-B59B232AE9A6}" type="pres">
      <dgm:prSet presAssocID="{89A29DDA-1504-4793-9B36-BDF8E786D4BC}" presName="linear" presStyleCnt="0">
        <dgm:presLayoutVars>
          <dgm:animLvl val="lvl"/>
          <dgm:resizeHandles val="exact"/>
        </dgm:presLayoutVars>
      </dgm:prSet>
      <dgm:spPr/>
    </dgm:pt>
    <dgm:pt modelId="{FADBCE60-2082-4C0A-A77F-0E71BAC66B5E}" type="pres">
      <dgm:prSet presAssocID="{88FB0AE5-BDAE-4E87-A37E-2DA8DCCA2736}" presName="parentText" presStyleLbl="node1" presStyleIdx="0" presStyleCnt="3" custScaleY="108176">
        <dgm:presLayoutVars>
          <dgm:chMax val="0"/>
          <dgm:bulletEnabled val="1"/>
        </dgm:presLayoutVars>
      </dgm:prSet>
      <dgm:spPr/>
    </dgm:pt>
    <dgm:pt modelId="{524AB566-D0F8-43B5-A4D1-EDCCBED2082D}" type="pres">
      <dgm:prSet presAssocID="{B1F793B7-5EB7-4755-A457-70D7301ED09D}" presName="spacer" presStyleCnt="0"/>
      <dgm:spPr/>
    </dgm:pt>
    <dgm:pt modelId="{C9B81A65-8E68-4FCD-BFF9-488CE4B32883}" type="pres">
      <dgm:prSet presAssocID="{7CFBC045-DBEE-439E-A1A8-AD80F6C4ACFA}" presName="parentText" presStyleLbl="node1" presStyleIdx="1" presStyleCnt="3">
        <dgm:presLayoutVars>
          <dgm:chMax val="0"/>
          <dgm:bulletEnabled val="1"/>
        </dgm:presLayoutVars>
      </dgm:prSet>
      <dgm:spPr/>
    </dgm:pt>
    <dgm:pt modelId="{5EEB5303-33BB-45BF-9B05-994ED895E17C}" type="pres">
      <dgm:prSet presAssocID="{E6D6D15E-0CDB-4022-8791-9B85971ABA04}" presName="spacer" presStyleCnt="0"/>
      <dgm:spPr/>
    </dgm:pt>
    <dgm:pt modelId="{BA4A6EE3-A3EE-401F-9254-0EBA818ABF09}" type="pres">
      <dgm:prSet presAssocID="{D8C55A10-F978-4651-86C3-FD0CDB216953}" presName="parentText" presStyleLbl="node1" presStyleIdx="2" presStyleCnt="3" custLinFactNeighborX="399" custLinFactNeighborY="-4647">
        <dgm:presLayoutVars>
          <dgm:chMax val="0"/>
          <dgm:bulletEnabled val="1"/>
        </dgm:presLayoutVars>
      </dgm:prSet>
      <dgm:spPr/>
    </dgm:pt>
  </dgm:ptLst>
  <dgm:cxnLst>
    <dgm:cxn modelId="{DF1A710A-DF1D-4A62-8D3C-C8BF334691AC}" type="presOf" srcId="{D8C55A10-F978-4651-86C3-FD0CDB216953}" destId="{BA4A6EE3-A3EE-401F-9254-0EBA818ABF09}" srcOrd="0" destOrd="0" presId="urn:microsoft.com/office/officeart/2005/8/layout/vList2"/>
    <dgm:cxn modelId="{E8E83A0B-7E53-498B-ACB6-29DE1C73A3CE}" type="presOf" srcId="{89A29DDA-1504-4793-9B36-BDF8E786D4BC}" destId="{C78CB38D-D36A-4E63-A5A4-B59B232AE9A6}" srcOrd="0" destOrd="0" presId="urn:microsoft.com/office/officeart/2005/8/layout/vList2"/>
    <dgm:cxn modelId="{95D5110E-FC46-4EDB-BF76-E1DEF9C1AFEA}" type="presOf" srcId="{7CFBC045-DBEE-439E-A1A8-AD80F6C4ACFA}" destId="{C9B81A65-8E68-4FCD-BFF9-488CE4B32883}" srcOrd="0" destOrd="0" presId="urn:microsoft.com/office/officeart/2005/8/layout/vList2"/>
    <dgm:cxn modelId="{FB85F085-0C2F-4222-B6CE-61EB3A88BC15}" srcId="{89A29DDA-1504-4793-9B36-BDF8E786D4BC}" destId="{88FB0AE5-BDAE-4E87-A37E-2DA8DCCA2736}" srcOrd="0" destOrd="0" parTransId="{1646BFAC-F43B-4A89-8498-8041915B9351}" sibTransId="{B1F793B7-5EB7-4755-A457-70D7301ED09D}"/>
    <dgm:cxn modelId="{1100438C-9C6E-4036-9C25-E8E6B94D6EB0}" type="presOf" srcId="{88FB0AE5-BDAE-4E87-A37E-2DA8DCCA2736}" destId="{FADBCE60-2082-4C0A-A77F-0E71BAC66B5E}" srcOrd="0" destOrd="0" presId="urn:microsoft.com/office/officeart/2005/8/layout/vList2"/>
    <dgm:cxn modelId="{3A08F095-983C-4DB4-8078-CFFA295E7EE3}" srcId="{89A29DDA-1504-4793-9B36-BDF8E786D4BC}" destId="{D8C55A10-F978-4651-86C3-FD0CDB216953}" srcOrd="2" destOrd="0" parTransId="{2E3430D0-C525-40DD-A6B8-306288A27B35}" sibTransId="{EC6E257B-06B3-4C69-85F2-47F8336C5E63}"/>
    <dgm:cxn modelId="{62FD66FF-E451-40CD-AC46-77A6DC775BB8}" srcId="{89A29DDA-1504-4793-9B36-BDF8E786D4BC}" destId="{7CFBC045-DBEE-439E-A1A8-AD80F6C4ACFA}" srcOrd="1" destOrd="0" parTransId="{205E2901-390E-4397-A3DC-0D533C8EE54F}" sibTransId="{E6D6D15E-0CDB-4022-8791-9B85971ABA04}"/>
    <dgm:cxn modelId="{1C0F1BF5-27EB-425F-A3AD-B7E1F9AEA573}" type="presParOf" srcId="{C78CB38D-D36A-4E63-A5A4-B59B232AE9A6}" destId="{FADBCE60-2082-4C0A-A77F-0E71BAC66B5E}" srcOrd="0" destOrd="0" presId="urn:microsoft.com/office/officeart/2005/8/layout/vList2"/>
    <dgm:cxn modelId="{F95227E9-B948-4A7C-B97A-D7F05AC087B8}" type="presParOf" srcId="{C78CB38D-D36A-4E63-A5A4-B59B232AE9A6}" destId="{524AB566-D0F8-43B5-A4D1-EDCCBED2082D}" srcOrd="1" destOrd="0" presId="urn:microsoft.com/office/officeart/2005/8/layout/vList2"/>
    <dgm:cxn modelId="{0EFE28DA-930A-4CEA-B1C5-A693D302429B}" type="presParOf" srcId="{C78CB38D-D36A-4E63-A5A4-B59B232AE9A6}" destId="{C9B81A65-8E68-4FCD-BFF9-488CE4B32883}" srcOrd="2" destOrd="0" presId="urn:microsoft.com/office/officeart/2005/8/layout/vList2"/>
    <dgm:cxn modelId="{C84181AC-7191-42F0-9FE3-FF1CBD4C611A}" type="presParOf" srcId="{C78CB38D-D36A-4E63-A5A4-B59B232AE9A6}" destId="{5EEB5303-33BB-45BF-9B05-994ED895E17C}" srcOrd="3" destOrd="0" presId="urn:microsoft.com/office/officeart/2005/8/layout/vList2"/>
    <dgm:cxn modelId="{13BBFE13-26B3-44A6-91C2-8301F5B8EFC5}" type="presParOf" srcId="{C78CB38D-D36A-4E63-A5A4-B59B232AE9A6}" destId="{BA4A6EE3-A3EE-401F-9254-0EBA818ABF0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A29DDA-1504-4793-9B36-BDF8E786D4BC}"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7CFBC045-DBEE-439E-A1A8-AD80F6C4ACFA}">
      <dgm:prSet custT="1"/>
      <dgm:spPr/>
      <dgm:t>
        <a:bodyPr/>
        <a:lstStyle/>
        <a:p>
          <a:r>
            <a:rPr lang="en-GB" sz="1800" b="1" dirty="0"/>
            <a:t>Objective 1: </a:t>
          </a:r>
          <a:r>
            <a:rPr lang="en-GB" sz="1800" dirty="0"/>
            <a:t>Allow a developer to report on test runs that they have executed. This objective would be achieved when a user can make a call to an API endpoint that generate a comprehensive report of a test run, containing the test results as JSON, the logs of each container, and screenshots of the Chrome web browser at each step.</a:t>
          </a:r>
          <a:endParaRPr lang="en-US" sz="1800" dirty="0"/>
        </a:p>
      </dgm:t>
    </dgm:pt>
    <dgm:pt modelId="{205E2901-390E-4397-A3DC-0D533C8EE54F}" type="parTrans" cxnId="{62FD66FF-E451-40CD-AC46-77A6DC775BB8}">
      <dgm:prSet/>
      <dgm:spPr/>
      <dgm:t>
        <a:bodyPr/>
        <a:lstStyle/>
        <a:p>
          <a:endParaRPr lang="en-US"/>
        </a:p>
      </dgm:t>
    </dgm:pt>
    <dgm:pt modelId="{E6D6D15E-0CDB-4022-8791-9B85971ABA04}" type="sibTrans" cxnId="{62FD66FF-E451-40CD-AC46-77A6DC775BB8}">
      <dgm:prSet/>
      <dgm:spPr/>
      <dgm:t>
        <a:bodyPr/>
        <a:lstStyle/>
        <a:p>
          <a:endParaRPr lang="en-US"/>
        </a:p>
      </dgm:t>
    </dgm:pt>
    <dgm:pt modelId="{D8C55A10-F978-4651-86C3-FD0CDB216953}">
      <dgm:prSet custT="1"/>
      <dgm:spPr/>
      <dgm:t>
        <a:bodyPr/>
        <a:lstStyle/>
        <a:p>
          <a:r>
            <a:rPr lang="en-GB" sz="1800" b="1" dirty="0"/>
            <a:t>Objective 2: </a:t>
          </a:r>
          <a:r>
            <a:rPr lang="en-GB" sz="1800" dirty="0"/>
            <a:t>Make test runs flexible in a way that allows a developer to run the same test on different versions of the same application without any additional configuration. This objective would be achieved when a user can pass in the tag or ID of an image alongside the run request, the test runner would then deploy a test environment using this image.</a:t>
          </a:r>
          <a:endParaRPr lang="en-US" sz="1800" dirty="0"/>
        </a:p>
      </dgm:t>
    </dgm:pt>
    <dgm:pt modelId="{2E3430D0-C525-40DD-A6B8-306288A27B35}" type="parTrans" cxnId="{3A08F095-983C-4DB4-8078-CFFA295E7EE3}">
      <dgm:prSet/>
      <dgm:spPr/>
      <dgm:t>
        <a:bodyPr/>
        <a:lstStyle/>
        <a:p>
          <a:endParaRPr lang="en-US"/>
        </a:p>
      </dgm:t>
    </dgm:pt>
    <dgm:pt modelId="{EC6E257B-06B3-4C69-85F2-47F8336C5E63}" type="sibTrans" cxnId="{3A08F095-983C-4DB4-8078-CFFA295E7EE3}">
      <dgm:prSet/>
      <dgm:spPr/>
      <dgm:t>
        <a:bodyPr/>
        <a:lstStyle/>
        <a:p>
          <a:endParaRPr lang="en-US"/>
        </a:p>
      </dgm:t>
    </dgm:pt>
    <dgm:pt modelId="{31F492E0-2C14-479A-9618-44A8F0B52343}">
      <dgm:prSet custT="1"/>
      <dgm:spPr/>
      <dgm:t>
        <a:bodyPr/>
        <a:lstStyle/>
        <a:p>
          <a:r>
            <a:rPr lang="en-GB" sz="1800" b="1" dirty="0"/>
            <a:t>Objective 3: </a:t>
          </a:r>
          <a:r>
            <a:rPr lang="en-GB" sz="1800" dirty="0"/>
            <a:t>Implement a CI/CD pipeline using Touchstone as a validation tool. This objective would be achieved when a Touchstone test run can be automatically triggered upon pushing commits to a remote code repository. The test run would cause a build to either pass or fail depending on the result and provide the user with actionable feedback if appropriate.</a:t>
          </a:r>
          <a:endParaRPr lang="en-GB" sz="1800" b="0" dirty="0"/>
        </a:p>
      </dgm:t>
    </dgm:pt>
    <dgm:pt modelId="{295BD51D-811D-436C-987B-9E7B25BA6189}" type="parTrans" cxnId="{2995EEB8-22F9-4FF9-BEE5-0D31966106DB}">
      <dgm:prSet/>
      <dgm:spPr/>
      <dgm:t>
        <a:bodyPr/>
        <a:lstStyle/>
        <a:p>
          <a:endParaRPr lang="en-US"/>
        </a:p>
      </dgm:t>
    </dgm:pt>
    <dgm:pt modelId="{94EBE42D-FA22-4042-9600-C6FBA8BB0456}" type="sibTrans" cxnId="{2995EEB8-22F9-4FF9-BEE5-0D31966106DB}">
      <dgm:prSet/>
      <dgm:spPr/>
      <dgm:t>
        <a:bodyPr/>
        <a:lstStyle/>
        <a:p>
          <a:endParaRPr lang="en-US"/>
        </a:p>
      </dgm:t>
    </dgm:pt>
    <dgm:pt modelId="{88FB0AE5-BDAE-4E87-A37E-2DA8DCCA2736}">
      <dgm:prSet custT="1"/>
      <dgm:spPr/>
      <dgm:t>
        <a:bodyPr/>
        <a:lstStyle/>
        <a:p>
          <a:r>
            <a:rPr lang="en-US" sz="1800" dirty="0"/>
            <a:t>This component allows us to evaluate the project when during the validation stage of a CI/CD pipeline. In addition, it will allow us to justify this approach to testing as part of the modern software development lifecycle.</a:t>
          </a:r>
        </a:p>
      </dgm:t>
    </dgm:pt>
    <dgm:pt modelId="{1646BFAC-F43B-4A89-8498-8041915B9351}" type="parTrans" cxnId="{FB85F085-0C2F-4222-B6CE-61EB3A88BC15}">
      <dgm:prSet/>
      <dgm:spPr/>
      <dgm:t>
        <a:bodyPr/>
        <a:lstStyle/>
        <a:p>
          <a:endParaRPr lang="en-GB"/>
        </a:p>
      </dgm:t>
    </dgm:pt>
    <dgm:pt modelId="{B1F793B7-5EB7-4755-A457-70D7301ED09D}" type="sibTrans" cxnId="{FB85F085-0C2F-4222-B6CE-61EB3A88BC15}">
      <dgm:prSet/>
      <dgm:spPr/>
      <dgm:t>
        <a:bodyPr/>
        <a:lstStyle/>
        <a:p>
          <a:endParaRPr lang="en-GB"/>
        </a:p>
      </dgm:t>
    </dgm:pt>
    <dgm:pt modelId="{C78CB38D-D36A-4E63-A5A4-B59B232AE9A6}" type="pres">
      <dgm:prSet presAssocID="{89A29DDA-1504-4793-9B36-BDF8E786D4BC}" presName="linear" presStyleCnt="0">
        <dgm:presLayoutVars>
          <dgm:animLvl val="lvl"/>
          <dgm:resizeHandles val="exact"/>
        </dgm:presLayoutVars>
      </dgm:prSet>
      <dgm:spPr/>
    </dgm:pt>
    <dgm:pt modelId="{FADBCE60-2082-4C0A-A77F-0E71BAC66B5E}" type="pres">
      <dgm:prSet presAssocID="{88FB0AE5-BDAE-4E87-A37E-2DA8DCCA2736}" presName="parentText" presStyleLbl="node1" presStyleIdx="0" presStyleCnt="4" custScaleY="108176">
        <dgm:presLayoutVars>
          <dgm:chMax val="0"/>
          <dgm:bulletEnabled val="1"/>
        </dgm:presLayoutVars>
      </dgm:prSet>
      <dgm:spPr/>
    </dgm:pt>
    <dgm:pt modelId="{524AB566-D0F8-43B5-A4D1-EDCCBED2082D}" type="pres">
      <dgm:prSet presAssocID="{B1F793B7-5EB7-4755-A457-70D7301ED09D}" presName="spacer" presStyleCnt="0"/>
      <dgm:spPr/>
    </dgm:pt>
    <dgm:pt modelId="{C9B81A65-8E68-4FCD-BFF9-488CE4B32883}" type="pres">
      <dgm:prSet presAssocID="{7CFBC045-DBEE-439E-A1A8-AD80F6C4ACFA}" presName="parentText" presStyleLbl="node1" presStyleIdx="1" presStyleCnt="4">
        <dgm:presLayoutVars>
          <dgm:chMax val="0"/>
          <dgm:bulletEnabled val="1"/>
        </dgm:presLayoutVars>
      </dgm:prSet>
      <dgm:spPr/>
    </dgm:pt>
    <dgm:pt modelId="{5EEB5303-33BB-45BF-9B05-994ED895E17C}" type="pres">
      <dgm:prSet presAssocID="{E6D6D15E-0CDB-4022-8791-9B85971ABA04}" presName="spacer" presStyleCnt="0"/>
      <dgm:spPr/>
    </dgm:pt>
    <dgm:pt modelId="{BA4A6EE3-A3EE-401F-9254-0EBA818ABF09}" type="pres">
      <dgm:prSet presAssocID="{D8C55A10-F978-4651-86C3-FD0CDB216953}" presName="parentText" presStyleLbl="node1" presStyleIdx="2" presStyleCnt="4">
        <dgm:presLayoutVars>
          <dgm:chMax val="0"/>
          <dgm:bulletEnabled val="1"/>
        </dgm:presLayoutVars>
      </dgm:prSet>
      <dgm:spPr/>
    </dgm:pt>
    <dgm:pt modelId="{0F541281-6170-44B6-AD35-75EDC43B6064}" type="pres">
      <dgm:prSet presAssocID="{EC6E257B-06B3-4C69-85F2-47F8336C5E63}" presName="spacer" presStyleCnt="0"/>
      <dgm:spPr/>
    </dgm:pt>
    <dgm:pt modelId="{BE60F9DD-1FAE-46F4-999B-7820E5F44F6C}" type="pres">
      <dgm:prSet presAssocID="{31F492E0-2C14-479A-9618-44A8F0B52343}" presName="parentText" presStyleLbl="node1" presStyleIdx="3" presStyleCnt="4">
        <dgm:presLayoutVars>
          <dgm:chMax val="0"/>
          <dgm:bulletEnabled val="1"/>
        </dgm:presLayoutVars>
      </dgm:prSet>
      <dgm:spPr/>
    </dgm:pt>
  </dgm:ptLst>
  <dgm:cxnLst>
    <dgm:cxn modelId="{DF1A710A-DF1D-4A62-8D3C-C8BF334691AC}" type="presOf" srcId="{D8C55A10-F978-4651-86C3-FD0CDB216953}" destId="{BA4A6EE3-A3EE-401F-9254-0EBA818ABF09}" srcOrd="0" destOrd="0" presId="urn:microsoft.com/office/officeart/2005/8/layout/vList2"/>
    <dgm:cxn modelId="{E8E83A0B-7E53-498B-ACB6-29DE1C73A3CE}" type="presOf" srcId="{89A29DDA-1504-4793-9B36-BDF8E786D4BC}" destId="{C78CB38D-D36A-4E63-A5A4-B59B232AE9A6}" srcOrd="0" destOrd="0" presId="urn:microsoft.com/office/officeart/2005/8/layout/vList2"/>
    <dgm:cxn modelId="{95D5110E-FC46-4EDB-BF76-E1DEF9C1AFEA}" type="presOf" srcId="{7CFBC045-DBEE-439E-A1A8-AD80F6C4ACFA}" destId="{C9B81A65-8E68-4FCD-BFF9-488CE4B32883}" srcOrd="0" destOrd="0" presId="urn:microsoft.com/office/officeart/2005/8/layout/vList2"/>
    <dgm:cxn modelId="{FB85F085-0C2F-4222-B6CE-61EB3A88BC15}" srcId="{89A29DDA-1504-4793-9B36-BDF8E786D4BC}" destId="{88FB0AE5-BDAE-4E87-A37E-2DA8DCCA2736}" srcOrd="0" destOrd="0" parTransId="{1646BFAC-F43B-4A89-8498-8041915B9351}" sibTransId="{B1F793B7-5EB7-4755-A457-70D7301ED09D}"/>
    <dgm:cxn modelId="{1100438C-9C6E-4036-9C25-E8E6B94D6EB0}" type="presOf" srcId="{88FB0AE5-BDAE-4E87-A37E-2DA8DCCA2736}" destId="{FADBCE60-2082-4C0A-A77F-0E71BAC66B5E}" srcOrd="0" destOrd="0" presId="urn:microsoft.com/office/officeart/2005/8/layout/vList2"/>
    <dgm:cxn modelId="{3A08F095-983C-4DB4-8078-CFFA295E7EE3}" srcId="{89A29DDA-1504-4793-9B36-BDF8E786D4BC}" destId="{D8C55A10-F978-4651-86C3-FD0CDB216953}" srcOrd="2" destOrd="0" parTransId="{2E3430D0-C525-40DD-A6B8-306288A27B35}" sibTransId="{EC6E257B-06B3-4C69-85F2-47F8336C5E63}"/>
    <dgm:cxn modelId="{2995EEB8-22F9-4FF9-BEE5-0D31966106DB}" srcId="{89A29DDA-1504-4793-9B36-BDF8E786D4BC}" destId="{31F492E0-2C14-479A-9618-44A8F0B52343}" srcOrd="3" destOrd="0" parTransId="{295BD51D-811D-436C-987B-9E7B25BA6189}" sibTransId="{94EBE42D-FA22-4042-9600-C6FBA8BB0456}"/>
    <dgm:cxn modelId="{B73EEEC8-21F8-40BC-9DCB-538F2F83412E}" type="presOf" srcId="{31F492E0-2C14-479A-9618-44A8F0B52343}" destId="{BE60F9DD-1FAE-46F4-999B-7820E5F44F6C}" srcOrd="0" destOrd="0" presId="urn:microsoft.com/office/officeart/2005/8/layout/vList2"/>
    <dgm:cxn modelId="{62FD66FF-E451-40CD-AC46-77A6DC775BB8}" srcId="{89A29DDA-1504-4793-9B36-BDF8E786D4BC}" destId="{7CFBC045-DBEE-439E-A1A8-AD80F6C4ACFA}" srcOrd="1" destOrd="0" parTransId="{205E2901-390E-4397-A3DC-0D533C8EE54F}" sibTransId="{E6D6D15E-0CDB-4022-8791-9B85971ABA04}"/>
    <dgm:cxn modelId="{1C0F1BF5-27EB-425F-A3AD-B7E1F9AEA573}" type="presParOf" srcId="{C78CB38D-D36A-4E63-A5A4-B59B232AE9A6}" destId="{FADBCE60-2082-4C0A-A77F-0E71BAC66B5E}" srcOrd="0" destOrd="0" presId="urn:microsoft.com/office/officeart/2005/8/layout/vList2"/>
    <dgm:cxn modelId="{F95227E9-B948-4A7C-B97A-D7F05AC087B8}" type="presParOf" srcId="{C78CB38D-D36A-4E63-A5A4-B59B232AE9A6}" destId="{524AB566-D0F8-43B5-A4D1-EDCCBED2082D}" srcOrd="1" destOrd="0" presId="urn:microsoft.com/office/officeart/2005/8/layout/vList2"/>
    <dgm:cxn modelId="{0EFE28DA-930A-4CEA-B1C5-A693D302429B}" type="presParOf" srcId="{C78CB38D-D36A-4E63-A5A4-B59B232AE9A6}" destId="{C9B81A65-8E68-4FCD-BFF9-488CE4B32883}" srcOrd="2" destOrd="0" presId="urn:microsoft.com/office/officeart/2005/8/layout/vList2"/>
    <dgm:cxn modelId="{C84181AC-7191-42F0-9FE3-FF1CBD4C611A}" type="presParOf" srcId="{C78CB38D-D36A-4E63-A5A4-B59B232AE9A6}" destId="{5EEB5303-33BB-45BF-9B05-994ED895E17C}" srcOrd="3" destOrd="0" presId="urn:microsoft.com/office/officeart/2005/8/layout/vList2"/>
    <dgm:cxn modelId="{13BBFE13-26B3-44A6-91C2-8301F5B8EFC5}" type="presParOf" srcId="{C78CB38D-D36A-4E63-A5A4-B59B232AE9A6}" destId="{BA4A6EE3-A3EE-401F-9254-0EBA818ABF09}" srcOrd="4" destOrd="0" presId="urn:microsoft.com/office/officeart/2005/8/layout/vList2"/>
    <dgm:cxn modelId="{C3D95437-C26B-4D67-B72E-46251877F4F0}" type="presParOf" srcId="{C78CB38D-D36A-4E63-A5A4-B59B232AE9A6}" destId="{0F541281-6170-44B6-AD35-75EDC43B6064}" srcOrd="5" destOrd="0" presId="urn:microsoft.com/office/officeart/2005/8/layout/vList2"/>
    <dgm:cxn modelId="{3B17EFB9-FD8B-4857-BB45-94FFC4468D99}" type="presParOf" srcId="{C78CB38D-D36A-4E63-A5A4-B59B232AE9A6}" destId="{BE60F9DD-1FAE-46F4-999B-7820E5F44F6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2D78E-5080-4100-B704-4344EE6495B1}">
      <dsp:nvSpPr>
        <dsp:cNvPr id="0" name=""/>
        <dsp:cNvSpPr/>
      </dsp:nvSpPr>
      <dsp:spPr>
        <a:xfrm>
          <a:off x="0" y="2161"/>
          <a:ext cx="6539794" cy="10954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269358-45E5-43A3-B762-2B73AA425A4F}">
      <dsp:nvSpPr>
        <dsp:cNvPr id="0" name=""/>
        <dsp:cNvSpPr/>
      </dsp:nvSpPr>
      <dsp:spPr>
        <a:xfrm>
          <a:off x="331385" y="248646"/>
          <a:ext cx="602518" cy="6025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CBBB78-21E7-4965-B440-384212EAE299}">
      <dsp:nvSpPr>
        <dsp:cNvPr id="0" name=""/>
        <dsp:cNvSpPr/>
      </dsp:nvSpPr>
      <dsp:spPr>
        <a:xfrm>
          <a:off x="1265288" y="2161"/>
          <a:ext cx="5274505" cy="1095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939" tIns="115939" rIns="115939" bIns="115939" numCol="1" spcCol="1270" anchor="ctr" anchorCtr="0">
          <a:noAutofit/>
        </a:bodyPr>
        <a:lstStyle/>
        <a:p>
          <a:pPr marL="0" lvl="0" indent="0" algn="l" defTabSz="755650">
            <a:lnSpc>
              <a:spcPct val="100000"/>
            </a:lnSpc>
            <a:spcBef>
              <a:spcPct val="0"/>
            </a:spcBef>
            <a:spcAft>
              <a:spcPct val="35000"/>
            </a:spcAft>
            <a:buNone/>
          </a:pPr>
          <a:r>
            <a:rPr lang="en-GB" sz="1700" kern="1200"/>
            <a:t>Containerising technologies such as Docker and Kubernetes are quickly maturing.</a:t>
          </a:r>
          <a:endParaRPr lang="en-US" sz="1700" kern="1200"/>
        </a:p>
      </dsp:txBody>
      <dsp:txXfrm>
        <a:off x="1265288" y="2161"/>
        <a:ext cx="5274505" cy="1095487"/>
      </dsp:txXfrm>
    </dsp:sp>
    <dsp:sp modelId="{4ACD5C7B-C749-407C-A887-D48D663F2433}">
      <dsp:nvSpPr>
        <dsp:cNvPr id="0" name=""/>
        <dsp:cNvSpPr/>
      </dsp:nvSpPr>
      <dsp:spPr>
        <a:xfrm>
          <a:off x="0" y="1371521"/>
          <a:ext cx="6539794" cy="10954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1DB0CB-8A80-4CE3-8B01-D20C4C82B111}">
      <dsp:nvSpPr>
        <dsp:cNvPr id="0" name=""/>
        <dsp:cNvSpPr/>
      </dsp:nvSpPr>
      <dsp:spPr>
        <a:xfrm>
          <a:off x="331385" y="1618005"/>
          <a:ext cx="602518" cy="6025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1E6D8F-BAE1-4A83-B353-28669A6A706D}">
      <dsp:nvSpPr>
        <dsp:cNvPr id="0" name=""/>
        <dsp:cNvSpPr/>
      </dsp:nvSpPr>
      <dsp:spPr>
        <a:xfrm>
          <a:off x="1265288" y="1371521"/>
          <a:ext cx="5274505" cy="1095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939" tIns="115939" rIns="115939" bIns="115939" numCol="1" spcCol="1270" anchor="ctr" anchorCtr="0">
          <a:noAutofit/>
        </a:bodyPr>
        <a:lstStyle/>
        <a:p>
          <a:pPr marL="0" lvl="0" indent="0" algn="l" defTabSz="755650">
            <a:lnSpc>
              <a:spcPct val="100000"/>
            </a:lnSpc>
            <a:spcBef>
              <a:spcPct val="0"/>
            </a:spcBef>
            <a:spcAft>
              <a:spcPct val="35000"/>
            </a:spcAft>
            <a:buNone/>
          </a:pPr>
          <a:r>
            <a:rPr lang="en-GB" sz="1700" kern="1200"/>
            <a:t>Popular cloud computing platforms such as AWS and DigitalOcean are introducing approachable ways to deploy and orchestrate microservices-based applications.</a:t>
          </a:r>
          <a:endParaRPr lang="en-US" sz="1700" kern="1200"/>
        </a:p>
      </dsp:txBody>
      <dsp:txXfrm>
        <a:off x="1265288" y="1371521"/>
        <a:ext cx="5274505" cy="1095487"/>
      </dsp:txXfrm>
    </dsp:sp>
    <dsp:sp modelId="{DDEF3AE3-3D22-4CD0-B143-CBDBDE83C6D4}">
      <dsp:nvSpPr>
        <dsp:cNvPr id="0" name=""/>
        <dsp:cNvSpPr/>
      </dsp:nvSpPr>
      <dsp:spPr>
        <a:xfrm>
          <a:off x="0" y="2740880"/>
          <a:ext cx="6539794" cy="10954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D4E6BE-73A1-49E9-B81C-975992D329BF}">
      <dsp:nvSpPr>
        <dsp:cNvPr id="0" name=""/>
        <dsp:cNvSpPr/>
      </dsp:nvSpPr>
      <dsp:spPr>
        <a:xfrm>
          <a:off x="331385" y="2987365"/>
          <a:ext cx="602518" cy="6025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308A7F-9C9D-44C1-A028-F8E435922155}">
      <dsp:nvSpPr>
        <dsp:cNvPr id="0" name=""/>
        <dsp:cNvSpPr/>
      </dsp:nvSpPr>
      <dsp:spPr>
        <a:xfrm>
          <a:off x="1265288" y="2740880"/>
          <a:ext cx="5274505" cy="1095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939" tIns="115939" rIns="115939" bIns="115939" numCol="1" spcCol="1270" anchor="ctr" anchorCtr="0">
          <a:noAutofit/>
        </a:bodyPr>
        <a:lstStyle/>
        <a:p>
          <a:pPr marL="0" lvl="0" indent="0" algn="l" defTabSz="755650">
            <a:lnSpc>
              <a:spcPct val="100000"/>
            </a:lnSpc>
            <a:spcBef>
              <a:spcPct val="0"/>
            </a:spcBef>
            <a:spcAft>
              <a:spcPct val="35000"/>
            </a:spcAft>
            <a:buNone/>
          </a:pPr>
          <a:r>
            <a:rPr lang="en-GB" sz="1700" kern="1200"/>
            <a:t>A survey of tech leaders show that microservices are the future of enterprise application software*, companies that fail to adapt will fail to compete.</a:t>
          </a:r>
          <a:endParaRPr lang="en-US" sz="1700" kern="1200"/>
        </a:p>
      </dsp:txBody>
      <dsp:txXfrm>
        <a:off x="1265288" y="2740880"/>
        <a:ext cx="5274505" cy="1095487"/>
      </dsp:txXfrm>
    </dsp:sp>
    <dsp:sp modelId="{910C26DB-83A5-4297-8E43-0E140E362313}">
      <dsp:nvSpPr>
        <dsp:cNvPr id="0" name=""/>
        <dsp:cNvSpPr/>
      </dsp:nvSpPr>
      <dsp:spPr>
        <a:xfrm>
          <a:off x="0" y="4110240"/>
          <a:ext cx="6539794" cy="10954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98CF9F-72E9-472B-B292-38BA9C9432AC}">
      <dsp:nvSpPr>
        <dsp:cNvPr id="0" name=""/>
        <dsp:cNvSpPr/>
      </dsp:nvSpPr>
      <dsp:spPr>
        <a:xfrm>
          <a:off x="331385" y="4356725"/>
          <a:ext cx="602518" cy="6025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28E3FB-F400-4F27-AFAA-DD49DA045F69}">
      <dsp:nvSpPr>
        <dsp:cNvPr id="0" name=""/>
        <dsp:cNvSpPr/>
      </dsp:nvSpPr>
      <dsp:spPr>
        <a:xfrm>
          <a:off x="1265288" y="4110240"/>
          <a:ext cx="5274505" cy="1095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939" tIns="115939" rIns="115939" bIns="115939" numCol="1" spcCol="1270" anchor="ctr" anchorCtr="0">
          <a:noAutofit/>
        </a:bodyPr>
        <a:lstStyle/>
        <a:p>
          <a:pPr marL="0" lvl="0" indent="0" algn="l" defTabSz="755650">
            <a:lnSpc>
              <a:spcPct val="100000"/>
            </a:lnSpc>
            <a:spcBef>
              <a:spcPct val="0"/>
            </a:spcBef>
            <a:spcAft>
              <a:spcPct val="35000"/>
            </a:spcAft>
            <a:buNone/>
          </a:pPr>
          <a:r>
            <a:rPr lang="en-GB" sz="1700" b="1" kern="1200"/>
            <a:t>But how do we test these microservice-based applications?</a:t>
          </a:r>
          <a:endParaRPr lang="en-US" sz="1700" kern="1200"/>
        </a:p>
      </dsp:txBody>
      <dsp:txXfrm>
        <a:off x="1265288" y="4110240"/>
        <a:ext cx="5274505" cy="10954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BCE60-2082-4C0A-A77F-0E71BAC66B5E}">
      <dsp:nvSpPr>
        <dsp:cNvPr id="0" name=""/>
        <dsp:cNvSpPr/>
      </dsp:nvSpPr>
      <dsp:spPr>
        <a:xfrm>
          <a:off x="0" y="49427"/>
          <a:ext cx="10753725" cy="107074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This component is the primary point of interaction between the application and the end user. It is responsible for processing most data that flows through the application and providing a method for the end user to retrieve and review such data where appropriate.</a:t>
          </a:r>
        </a:p>
      </dsp:txBody>
      <dsp:txXfrm>
        <a:off x="52270" y="101697"/>
        <a:ext cx="10649185" cy="966207"/>
      </dsp:txXfrm>
    </dsp:sp>
    <dsp:sp modelId="{C9B81A65-8E68-4FCD-BFF9-488CE4B32883}">
      <dsp:nvSpPr>
        <dsp:cNvPr id="0" name=""/>
        <dsp:cNvSpPr/>
      </dsp:nvSpPr>
      <dsp:spPr>
        <a:xfrm>
          <a:off x="0" y="1172015"/>
          <a:ext cx="10753725" cy="9898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t>Objective 1: </a:t>
          </a:r>
          <a:r>
            <a:rPr lang="en-GB" sz="1800" kern="1200" dirty="0"/>
            <a:t>Where appropriate, validate data structures that the user submits to an API endpoint. This objective would be achieved when the application can assign constraints to certain data structures and return an error response if the user submits data that violates these constraints.</a:t>
          </a:r>
          <a:endParaRPr lang="en-US" sz="1800" kern="1200" dirty="0"/>
        </a:p>
      </dsp:txBody>
      <dsp:txXfrm>
        <a:off x="48319" y="1220334"/>
        <a:ext cx="10657087" cy="893182"/>
      </dsp:txXfrm>
    </dsp:sp>
    <dsp:sp modelId="{BA4A6EE3-A3EE-401F-9254-0EBA818ABF09}">
      <dsp:nvSpPr>
        <dsp:cNvPr id="0" name=""/>
        <dsp:cNvSpPr/>
      </dsp:nvSpPr>
      <dsp:spPr>
        <a:xfrm>
          <a:off x="0" y="2213675"/>
          <a:ext cx="10753725" cy="9898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t>Objective 2: </a:t>
          </a:r>
          <a:r>
            <a:rPr lang="en-GB" sz="1800" kern="1200" dirty="0"/>
            <a:t>Secure the API using a standard methodology such as web tokens. This objective would be achieved when the application can authenticate a user based on stored information and then authorised access to endpoints and resources on a case-by-case basis.</a:t>
          </a:r>
          <a:endParaRPr lang="en-US" sz="1800" kern="1200" dirty="0"/>
        </a:p>
      </dsp:txBody>
      <dsp:txXfrm>
        <a:off x="48319" y="2261994"/>
        <a:ext cx="10657087" cy="893182"/>
      </dsp:txXfrm>
    </dsp:sp>
    <dsp:sp modelId="{BE60F9DD-1FAE-46F4-999B-7820E5F44F6C}">
      <dsp:nvSpPr>
        <dsp:cNvPr id="0" name=""/>
        <dsp:cNvSpPr/>
      </dsp:nvSpPr>
      <dsp:spPr>
        <a:xfrm>
          <a:off x="0" y="3255335"/>
          <a:ext cx="10753725" cy="9898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t>Objective 3: </a:t>
          </a:r>
          <a:r>
            <a:rPr lang="en-GB" sz="1800" kern="1200" dirty="0"/>
            <a:t>Use a database and suitable database management system to save and retrieve persistent data. This objective would be achieved when the application can serialise, save, and later retrieve data that can be mapped to structures such as test cases and test results.</a:t>
          </a:r>
        </a:p>
      </dsp:txBody>
      <dsp:txXfrm>
        <a:off x="48319" y="3303654"/>
        <a:ext cx="10657087" cy="8931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BCE60-2082-4C0A-A77F-0E71BAC66B5E}">
      <dsp:nvSpPr>
        <dsp:cNvPr id="0" name=""/>
        <dsp:cNvSpPr/>
      </dsp:nvSpPr>
      <dsp:spPr>
        <a:xfrm>
          <a:off x="0" y="1117"/>
          <a:ext cx="10753725" cy="112619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This components provides the user a way to provide the validation criteria of their microservices-based applications. It allows the user to write simple test cases in human-readable syntax and have these steps carried out on their web application.</a:t>
          </a:r>
        </a:p>
      </dsp:txBody>
      <dsp:txXfrm>
        <a:off x="54977" y="56094"/>
        <a:ext cx="10643771" cy="1016245"/>
      </dsp:txXfrm>
    </dsp:sp>
    <dsp:sp modelId="{C9B81A65-8E68-4FCD-BFF9-488CE4B32883}">
      <dsp:nvSpPr>
        <dsp:cNvPr id="0" name=""/>
        <dsp:cNvSpPr/>
      </dsp:nvSpPr>
      <dsp:spPr>
        <a:xfrm>
          <a:off x="0" y="1141618"/>
          <a:ext cx="10753725" cy="104108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t>Objective 1: </a:t>
          </a:r>
          <a:r>
            <a:rPr lang="en-GB" sz="1800" kern="1200" dirty="0"/>
            <a:t>The DSL should allow the user to provide pass and fail conditions for test cases which are evaluated whilst the test is executed. This objective would be achieved when a user can provide instructions to validate the presence of an element on the screen and have the DSL evaluate the state of the web browser to pass or fail the step depending on whether this element exists.</a:t>
          </a:r>
          <a:endParaRPr lang="en-US" sz="1800" kern="1200" dirty="0"/>
        </a:p>
      </dsp:txBody>
      <dsp:txXfrm>
        <a:off x="50821" y="1192439"/>
        <a:ext cx="10652083" cy="939439"/>
      </dsp:txXfrm>
    </dsp:sp>
    <dsp:sp modelId="{BA4A6EE3-A3EE-401F-9254-0EBA818ABF09}">
      <dsp:nvSpPr>
        <dsp:cNvPr id="0" name=""/>
        <dsp:cNvSpPr/>
      </dsp:nvSpPr>
      <dsp:spPr>
        <a:xfrm>
          <a:off x="0" y="2197001"/>
          <a:ext cx="10753725" cy="104108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t>Objective 2: </a:t>
          </a:r>
          <a:r>
            <a:rPr lang="en-GB" sz="1800" kern="1200" dirty="0"/>
            <a:t>Implement tight integration between the DSL and container orchestrator. This objective would be achieved when a script written in the DSL can reference the name, address, and port that each test container is serving on. This will effectively allow the user to write test cases for microservice-based applications.</a:t>
          </a:r>
          <a:endParaRPr lang="en-US" sz="1800" kern="1200" dirty="0"/>
        </a:p>
      </dsp:txBody>
      <dsp:txXfrm>
        <a:off x="50821" y="2247822"/>
        <a:ext cx="10652083" cy="939439"/>
      </dsp:txXfrm>
    </dsp:sp>
    <dsp:sp modelId="{BE60F9DD-1FAE-46F4-999B-7820E5F44F6C}">
      <dsp:nvSpPr>
        <dsp:cNvPr id="0" name=""/>
        <dsp:cNvSpPr/>
      </dsp:nvSpPr>
      <dsp:spPr>
        <a:xfrm>
          <a:off x="0" y="3252384"/>
          <a:ext cx="10753725" cy="104108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t>Objective 3: </a:t>
          </a:r>
          <a:r>
            <a:rPr lang="en-GB" sz="1800" b="0" kern="1200" dirty="0"/>
            <a:t>Allow a developer to easily extend the DSL to better fit their use case. This objective would be achieved when the DSL has been implemented in a modular way, making it possible for a developer to define their own instructions and then have the DSL successfully execute scripts containing said instructions.</a:t>
          </a:r>
        </a:p>
      </dsp:txBody>
      <dsp:txXfrm>
        <a:off x="50821" y="3303205"/>
        <a:ext cx="10652083" cy="9394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BCE60-2082-4C0A-A77F-0E71BAC66B5E}">
      <dsp:nvSpPr>
        <dsp:cNvPr id="0" name=""/>
        <dsp:cNvSpPr/>
      </dsp:nvSpPr>
      <dsp:spPr>
        <a:xfrm>
          <a:off x="0" y="2343"/>
          <a:ext cx="10753725" cy="112766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This component is responsible for preparing and executing test runs according to the deployment plans supplied by a user. It can build isolated test environments consisting of multiple containerized microservices and collates the results of test cases when executed on this environment. </a:t>
          </a:r>
        </a:p>
      </dsp:txBody>
      <dsp:txXfrm>
        <a:off x="55048" y="57391"/>
        <a:ext cx="10643629" cy="1017567"/>
      </dsp:txXfrm>
    </dsp:sp>
    <dsp:sp modelId="{C9B81A65-8E68-4FCD-BFF9-488CE4B32883}">
      <dsp:nvSpPr>
        <dsp:cNvPr id="0" name=""/>
        <dsp:cNvSpPr/>
      </dsp:nvSpPr>
      <dsp:spPr>
        <a:xfrm>
          <a:off x="0" y="1141650"/>
          <a:ext cx="10753725" cy="104243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t>Objective 1: </a:t>
          </a:r>
          <a:r>
            <a:rPr lang="en-GB" sz="1800" kern="1200" dirty="0"/>
            <a:t>Develop a container orchestrator that can use a template provided by the user to autonomously deploy interconnected application and database containers using the Docker engine. It is important that these containers can openly exchange data with each other as if they were running behind a service registry in a production environment.</a:t>
          </a:r>
          <a:endParaRPr lang="en-US" sz="1800" kern="1200" dirty="0"/>
        </a:p>
      </dsp:txBody>
      <dsp:txXfrm>
        <a:off x="50887" y="1192537"/>
        <a:ext cx="10651951" cy="940660"/>
      </dsp:txXfrm>
    </dsp:sp>
    <dsp:sp modelId="{BA4A6EE3-A3EE-401F-9254-0EBA818ABF09}">
      <dsp:nvSpPr>
        <dsp:cNvPr id="0" name=""/>
        <dsp:cNvSpPr/>
      </dsp:nvSpPr>
      <dsp:spPr>
        <a:xfrm>
          <a:off x="0" y="2195728"/>
          <a:ext cx="10753725" cy="104243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t>Objective 2: </a:t>
          </a:r>
          <a:r>
            <a:rPr lang="en-GB" sz="1800" b="0" kern="1200" dirty="0"/>
            <a:t>Where appropriate, allow a developer to run test cases against a containerised database containing entries restored from a dump, this will allow test cases to be functionally ‘pure’ without requiring explicit rollback of data committed during the test run.</a:t>
          </a:r>
          <a:r>
            <a:rPr lang="en-GB" sz="1800" b="1" kern="1200" dirty="0"/>
            <a:t> </a:t>
          </a:r>
          <a:r>
            <a:rPr lang="en-GB" sz="1800" b="0" kern="1200" dirty="0"/>
            <a:t>This objective would be achieved when a developer can upload a dump and assign it to a microservice within their deployment plan.</a:t>
          </a:r>
          <a:endParaRPr lang="en-US" sz="1800" kern="1200" dirty="0"/>
        </a:p>
      </dsp:txBody>
      <dsp:txXfrm>
        <a:off x="50887" y="2246615"/>
        <a:ext cx="10651951" cy="940660"/>
      </dsp:txXfrm>
    </dsp:sp>
    <dsp:sp modelId="{BE60F9DD-1FAE-46F4-999B-7820E5F44F6C}">
      <dsp:nvSpPr>
        <dsp:cNvPr id="0" name=""/>
        <dsp:cNvSpPr/>
      </dsp:nvSpPr>
      <dsp:spPr>
        <a:xfrm>
          <a:off x="0" y="3249805"/>
          <a:ext cx="10753725" cy="104243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t>Objective 3: </a:t>
          </a:r>
          <a:r>
            <a:rPr lang="en-GB" sz="1800" kern="1200" dirty="0"/>
            <a:t>Allow for the scheduling of recurrent test runs. This objective would be achieved when the user can associate a </a:t>
          </a:r>
          <a:r>
            <a:rPr lang="en-GB" sz="1800" kern="1200" dirty="0" err="1"/>
            <a:t>cron</a:t>
          </a:r>
          <a:r>
            <a:rPr lang="en-GB" sz="1800" kern="1200" dirty="0"/>
            <a:t> expression with a test schematic and have the system automatically create a test run at the provided frequency.</a:t>
          </a:r>
          <a:endParaRPr lang="en-GB" sz="1800" b="0" kern="1200" dirty="0"/>
        </a:p>
      </dsp:txBody>
      <dsp:txXfrm>
        <a:off x="50887" y="3300692"/>
        <a:ext cx="10651951" cy="9406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7BE74-05D9-4994-B29A-1CF3FA74EA2F}">
      <dsp:nvSpPr>
        <dsp:cNvPr id="0" name=""/>
        <dsp:cNvSpPr/>
      </dsp:nvSpPr>
      <dsp:spPr>
        <a:xfrm>
          <a:off x="0" y="205896"/>
          <a:ext cx="10753725" cy="7558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This project will focus on testing microservice-based web applications, meaning that it will validate user-facing components. Testing the pure functional interactions between microservices is out of scope.</a:t>
          </a:r>
          <a:endParaRPr lang="en-US" sz="1900" kern="1200" dirty="0"/>
        </a:p>
      </dsp:txBody>
      <dsp:txXfrm>
        <a:off x="36896" y="242792"/>
        <a:ext cx="10679933" cy="682028"/>
      </dsp:txXfrm>
    </dsp:sp>
    <dsp:sp modelId="{7A82A8E5-6EFF-45F6-AE63-BEF4D05E626D}">
      <dsp:nvSpPr>
        <dsp:cNvPr id="0" name=""/>
        <dsp:cNvSpPr/>
      </dsp:nvSpPr>
      <dsp:spPr>
        <a:xfrm>
          <a:off x="0" y="1016436"/>
          <a:ext cx="10753725" cy="7558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One instance of the application can run one test suite at a time; multithreading is out of scope for the sake of simplicity.</a:t>
          </a:r>
          <a:endParaRPr lang="en-US" sz="1900" kern="1200" dirty="0"/>
        </a:p>
      </dsp:txBody>
      <dsp:txXfrm>
        <a:off x="36896" y="1053332"/>
        <a:ext cx="10679933" cy="682028"/>
      </dsp:txXfrm>
    </dsp:sp>
    <dsp:sp modelId="{A26BECD8-6A14-4680-B278-F3E79F5929A8}">
      <dsp:nvSpPr>
        <dsp:cNvPr id="0" name=""/>
        <dsp:cNvSpPr/>
      </dsp:nvSpPr>
      <dsp:spPr>
        <a:xfrm>
          <a:off x="0" y="1826977"/>
          <a:ext cx="10753725" cy="7558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Symbol" panose="05050102010706020507" pitchFamily="18" charset="2"/>
            <a:buNone/>
          </a:pPr>
          <a:r>
            <a:rPr lang="en-GB" sz="1900" kern="1200" dirty="0"/>
            <a:t>I was initially planning on implementing a comprehensive front-end for the project, but instead decided to focus on implementing the back-end.</a:t>
          </a:r>
          <a:endParaRPr lang="en-US" sz="1900" kern="1200" dirty="0"/>
        </a:p>
      </dsp:txBody>
      <dsp:txXfrm>
        <a:off x="36896" y="1863873"/>
        <a:ext cx="10679933" cy="682028"/>
      </dsp:txXfrm>
    </dsp:sp>
    <dsp:sp modelId="{340018DD-AC00-452F-922F-6FA7E5FBEF22}">
      <dsp:nvSpPr>
        <dsp:cNvPr id="0" name=""/>
        <dsp:cNvSpPr/>
      </dsp:nvSpPr>
      <dsp:spPr>
        <a:xfrm>
          <a:off x="0" y="2637516"/>
          <a:ext cx="10753725" cy="7558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Symbol" panose="05050102010706020507" pitchFamily="18" charset="2"/>
            <a:buNone/>
          </a:pPr>
          <a:r>
            <a:rPr lang="en-US" sz="1900" kern="1200" dirty="0"/>
            <a:t>Web tests will be run on the Chrome web browser using the Chrome web driver. Many other modern web browsers (including Edge and Opera) are Chromium-based</a:t>
          </a:r>
          <a:r>
            <a:rPr lang="en-US" sz="1900" b="1" kern="1200" dirty="0"/>
            <a:t>*</a:t>
          </a:r>
          <a:r>
            <a:rPr lang="en-US" sz="1900" kern="1200" dirty="0"/>
            <a:t>, so good coverage will be provided regardless.</a:t>
          </a:r>
        </a:p>
      </dsp:txBody>
      <dsp:txXfrm>
        <a:off x="36896" y="2674412"/>
        <a:ext cx="10679933" cy="6820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BCE60-2082-4C0A-A77F-0E71BAC66B5E}">
      <dsp:nvSpPr>
        <dsp:cNvPr id="0" name=""/>
        <dsp:cNvSpPr/>
      </dsp:nvSpPr>
      <dsp:spPr>
        <a:xfrm>
          <a:off x="0" y="85148"/>
          <a:ext cx="10753725" cy="131628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This component is a simple UI that will be used to demonstrate a potential application of the API. In addition, it will be used as part of the validation stage of this project.</a:t>
          </a:r>
        </a:p>
      </dsp:txBody>
      <dsp:txXfrm>
        <a:off x="64256" y="149404"/>
        <a:ext cx="10625213" cy="1187773"/>
      </dsp:txXfrm>
    </dsp:sp>
    <dsp:sp modelId="{C9B81A65-8E68-4FCD-BFF9-488CE4B32883}">
      <dsp:nvSpPr>
        <dsp:cNvPr id="0" name=""/>
        <dsp:cNvSpPr/>
      </dsp:nvSpPr>
      <dsp:spPr>
        <a:xfrm>
          <a:off x="0" y="1588634"/>
          <a:ext cx="10753725" cy="12168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t>Objective 1: </a:t>
          </a:r>
          <a:r>
            <a:rPr lang="en-GB" sz="1800" kern="1200" dirty="0"/>
            <a:t>Allow the user to authenticate with the API using a form. This objective would be achieved when the user can access restricted pages after providing a valid username and password pair via a suitable interface.</a:t>
          </a:r>
          <a:endParaRPr lang="en-US" sz="1800" kern="1200" dirty="0"/>
        </a:p>
      </dsp:txBody>
      <dsp:txXfrm>
        <a:off x="59399" y="1648033"/>
        <a:ext cx="10634927" cy="1098002"/>
      </dsp:txXfrm>
    </dsp:sp>
    <dsp:sp modelId="{BA4A6EE3-A3EE-401F-9254-0EBA818ABF09}">
      <dsp:nvSpPr>
        <dsp:cNvPr id="0" name=""/>
        <dsp:cNvSpPr/>
      </dsp:nvSpPr>
      <dsp:spPr>
        <a:xfrm>
          <a:off x="0" y="2983935"/>
          <a:ext cx="10753725" cy="12168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t>Objective 2: </a:t>
          </a:r>
          <a:r>
            <a:rPr lang="en-GB" sz="1800" b="0" kern="1200" dirty="0"/>
            <a:t>Show the user the test runs that they have executed. This objective would be achieved when the user can access a page that, if they are authenticated, will show them a table containing all the test runs that they have executed.      </a:t>
          </a:r>
          <a:r>
            <a:rPr lang="en-GB" sz="1800" b="1" kern="1200" dirty="0"/>
            <a:t> </a:t>
          </a:r>
          <a:endParaRPr lang="en-US" sz="1800" kern="1200" dirty="0"/>
        </a:p>
      </dsp:txBody>
      <dsp:txXfrm>
        <a:off x="59399" y="3043334"/>
        <a:ext cx="10634927" cy="10980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BCE60-2082-4C0A-A77F-0E71BAC66B5E}">
      <dsp:nvSpPr>
        <dsp:cNvPr id="0" name=""/>
        <dsp:cNvSpPr/>
      </dsp:nvSpPr>
      <dsp:spPr>
        <a:xfrm>
          <a:off x="0" y="2"/>
          <a:ext cx="10753725" cy="112887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This component allows us to evaluate the project when during the validation stage of a CI/CD pipeline. In addition, it will allow us to justify this approach to testing as part of the modern software development lifecycle.</a:t>
          </a:r>
        </a:p>
      </dsp:txBody>
      <dsp:txXfrm>
        <a:off x="55107" y="55109"/>
        <a:ext cx="10643511" cy="1018656"/>
      </dsp:txXfrm>
    </dsp:sp>
    <dsp:sp modelId="{C9B81A65-8E68-4FCD-BFF9-488CE4B32883}">
      <dsp:nvSpPr>
        <dsp:cNvPr id="0" name=""/>
        <dsp:cNvSpPr/>
      </dsp:nvSpPr>
      <dsp:spPr>
        <a:xfrm>
          <a:off x="0" y="1140559"/>
          <a:ext cx="10753725" cy="104354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t>Objective 1: </a:t>
          </a:r>
          <a:r>
            <a:rPr lang="en-GB" sz="1800" kern="1200" dirty="0"/>
            <a:t>Allow a developer to report on test runs that they have executed. This objective would be achieved when a user can make a call to an API endpoint that generate a comprehensive report of a test run, containing the test results as JSON, the logs of each container, and screenshots of the Chrome web browser at each step.</a:t>
          </a:r>
          <a:endParaRPr lang="en-US" sz="1800" kern="1200" dirty="0"/>
        </a:p>
      </dsp:txBody>
      <dsp:txXfrm>
        <a:off x="50942" y="1191501"/>
        <a:ext cx="10651841" cy="941665"/>
      </dsp:txXfrm>
    </dsp:sp>
    <dsp:sp modelId="{BA4A6EE3-A3EE-401F-9254-0EBA818ABF09}">
      <dsp:nvSpPr>
        <dsp:cNvPr id="0" name=""/>
        <dsp:cNvSpPr/>
      </dsp:nvSpPr>
      <dsp:spPr>
        <a:xfrm>
          <a:off x="0" y="2195794"/>
          <a:ext cx="10753725" cy="104354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t>Objective 2: </a:t>
          </a:r>
          <a:r>
            <a:rPr lang="en-GB" sz="1800" kern="1200" dirty="0"/>
            <a:t>Make test runs flexible in a way that allows a developer to run the same test on different versions of the same application without any additional configuration. This objective would be achieved when a user can pass in the tag or ID of an image alongside the run request, the test runner would then deploy a test environment using this image.</a:t>
          </a:r>
          <a:endParaRPr lang="en-US" sz="1800" kern="1200" dirty="0"/>
        </a:p>
      </dsp:txBody>
      <dsp:txXfrm>
        <a:off x="50942" y="2246736"/>
        <a:ext cx="10651841" cy="941665"/>
      </dsp:txXfrm>
    </dsp:sp>
    <dsp:sp modelId="{BE60F9DD-1FAE-46F4-999B-7820E5F44F6C}">
      <dsp:nvSpPr>
        <dsp:cNvPr id="0" name=""/>
        <dsp:cNvSpPr/>
      </dsp:nvSpPr>
      <dsp:spPr>
        <a:xfrm>
          <a:off x="0" y="3251030"/>
          <a:ext cx="10753725" cy="104354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t>Objective 3: </a:t>
          </a:r>
          <a:r>
            <a:rPr lang="en-GB" sz="1800" kern="1200" dirty="0"/>
            <a:t>Implement a CI/CD pipeline using Touchstone as a validation tool. This objective would be achieved when a Touchstone test run can be automatically triggered upon pushing commits to a remote code repository. The test run would cause a build to either pass or fail depending on the result and provide the user with actionable feedback if appropriate.</a:t>
          </a:r>
          <a:endParaRPr lang="en-GB" sz="1800" b="0" kern="1200" dirty="0"/>
        </a:p>
      </dsp:txBody>
      <dsp:txXfrm>
        <a:off x="50942" y="3301972"/>
        <a:ext cx="10651841" cy="94166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E7246D5-CA74-4CE2-B72D-FD0080EE29E8}" type="datetimeFigureOut">
              <a:rPr lang="en-GB" smtClean="0"/>
              <a:t>19/04/2021</a:t>
            </a:fld>
            <a:endParaRPr lang="en-GB"/>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GB"/>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8129ADE-A60C-45FA-B077-D30AEFD8AD9A}" type="slidenum">
              <a:rPr lang="en-GB" smtClean="0"/>
              <a:t>‹#›</a:t>
            </a:fld>
            <a:endParaRPr lang="en-GB"/>
          </a:p>
        </p:txBody>
      </p:sp>
    </p:spTree>
    <p:extLst>
      <p:ext uri="{BB962C8B-B14F-4D97-AF65-F5344CB8AC3E}">
        <p14:creationId xmlns:p14="http://schemas.microsoft.com/office/powerpoint/2010/main" val="185334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246D5-CA74-4CE2-B72D-FD0080EE29E8}" type="datetimeFigureOut">
              <a:rPr lang="en-GB" smtClean="0"/>
              <a:t>19/04/2021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129ADE-A60C-45FA-B077-D30AEFD8AD9A}" type="slidenum">
              <a:rPr lang="en-GB" smtClean="0"/>
              <a:t>‹#›</a:t>
            </a:fld>
            <a:endParaRPr lang="en-GB"/>
          </a:p>
        </p:txBody>
      </p:sp>
    </p:spTree>
    <p:extLst>
      <p:ext uri="{BB962C8B-B14F-4D97-AF65-F5344CB8AC3E}">
        <p14:creationId xmlns:p14="http://schemas.microsoft.com/office/powerpoint/2010/main" val="22036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246D5-CA74-4CE2-B72D-FD0080EE29E8}" type="datetimeFigureOut">
              <a:rPr lang="en-GB" smtClean="0"/>
              <a:t>19/04/2021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129ADE-A60C-45FA-B077-D30AEFD8AD9A}" type="slidenum">
              <a:rPr lang="en-GB" smtClean="0"/>
              <a:t>‹#›</a:t>
            </a:fld>
            <a:endParaRPr lang="en-GB"/>
          </a:p>
        </p:txBody>
      </p:sp>
    </p:spTree>
    <p:extLst>
      <p:ext uri="{BB962C8B-B14F-4D97-AF65-F5344CB8AC3E}">
        <p14:creationId xmlns:p14="http://schemas.microsoft.com/office/powerpoint/2010/main" val="2843180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246D5-CA74-4CE2-B72D-FD0080EE29E8}" type="datetimeFigureOut">
              <a:rPr lang="en-GB" smtClean="0"/>
              <a:t>19/04/2021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129ADE-A60C-45FA-B077-D30AEFD8AD9A}" type="slidenum">
              <a:rPr lang="en-GB" smtClean="0"/>
              <a:t>‹#›</a:t>
            </a:fld>
            <a:endParaRPr lang="en-GB"/>
          </a:p>
        </p:txBody>
      </p:sp>
    </p:spTree>
    <p:extLst>
      <p:ext uri="{BB962C8B-B14F-4D97-AF65-F5344CB8AC3E}">
        <p14:creationId xmlns:p14="http://schemas.microsoft.com/office/powerpoint/2010/main" val="505026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246D5-CA74-4CE2-B72D-FD0080EE29E8}" type="datetimeFigureOut">
              <a:rPr lang="en-GB" smtClean="0"/>
              <a:t>19/04/2021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129ADE-A60C-45FA-B077-D30AEFD8AD9A}" type="slidenum">
              <a:rPr lang="en-GB" smtClean="0"/>
              <a:t>‹#›</a:t>
            </a:fld>
            <a:endParaRPr lang="en-GB"/>
          </a:p>
        </p:txBody>
      </p:sp>
    </p:spTree>
    <p:extLst>
      <p:ext uri="{BB962C8B-B14F-4D97-AF65-F5344CB8AC3E}">
        <p14:creationId xmlns:p14="http://schemas.microsoft.com/office/powerpoint/2010/main" val="339992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7246D5-CA74-4CE2-B72D-FD0080EE29E8}" type="datetimeFigureOut">
              <a:rPr lang="en-GB" smtClean="0"/>
              <a:t>19/04/2021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129ADE-A60C-45FA-B077-D30AEFD8AD9A}" type="slidenum">
              <a:rPr lang="en-GB" smtClean="0"/>
              <a:t>‹#›</a:t>
            </a:fld>
            <a:endParaRPr lang="en-GB"/>
          </a:p>
        </p:txBody>
      </p:sp>
    </p:spTree>
    <p:extLst>
      <p:ext uri="{BB962C8B-B14F-4D97-AF65-F5344CB8AC3E}">
        <p14:creationId xmlns:p14="http://schemas.microsoft.com/office/powerpoint/2010/main" val="424762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7246D5-CA74-4CE2-B72D-FD0080EE29E8}" type="datetimeFigureOut">
              <a:rPr lang="en-GB" smtClean="0"/>
              <a:t>19/04/2021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8129ADE-A60C-45FA-B077-D30AEFD8AD9A}" type="slidenum">
              <a:rPr lang="en-GB" smtClean="0"/>
              <a:t>‹#›</a:t>
            </a:fld>
            <a:endParaRPr lang="en-GB"/>
          </a:p>
        </p:txBody>
      </p:sp>
    </p:spTree>
    <p:extLst>
      <p:ext uri="{BB962C8B-B14F-4D97-AF65-F5344CB8AC3E}">
        <p14:creationId xmlns:p14="http://schemas.microsoft.com/office/powerpoint/2010/main" val="1641471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7246D5-CA74-4CE2-B72D-FD0080EE29E8}" type="datetimeFigureOut">
              <a:rPr lang="en-GB" smtClean="0"/>
              <a:t>19/04/2021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8129ADE-A60C-45FA-B077-D30AEFD8AD9A}" type="slidenum">
              <a:rPr lang="en-GB" smtClean="0"/>
              <a:t>‹#›</a:t>
            </a:fld>
            <a:endParaRPr lang="en-GB"/>
          </a:p>
        </p:txBody>
      </p:sp>
    </p:spTree>
    <p:extLst>
      <p:ext uri="{BB962C8B-B14F-4D97-AF65-F5344CB8AC3E}">
        <p14:creationId xmlns:p14="http://schemas.microsoft.com/office/powerpoint/2010/main" val="370589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246D5-CA74-4CE2-B72D-FD0080EE29E8}" type="datetimeFigureOut">
              <a:rPr lang="en-GB" smtClean="0"/>
              <a:t>19/04/2021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8129ADE-A60C-45FA-B077-D30AEFD8AD9A}" type="slidenum">
              <a:rPr lang="en-GB" smtClean="0"/>
              <a:t>‹#›</a:t>
            </a:fld>
            <a:endParaRPr lang="en-GB"/>
          </a:p>
        </p:txBody>
      </p:sp>
    </p:spTree>
    <p:extLst>
      <p:ext uri="{BB962C8B-B14F-4D97-AF65-F5344CB8AC3E}">
        <p14:creationId xmlns:p14="http://schemas.microsoft.com/office/powerpoint/2010/main" val="4064737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E7246D5-CA74-4CE2-B72D-FD0080EE29E8}" type="datetimeFigureOut">
              <a:rPr lang="en-GB" smtClean="0"/>
              <a:t>19/04/2021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8129ADE-A60C-45FA-B077-D30AEFD8AD9A}" type="slidenum">
              <a:rPr lang="en-GB" smtClean="0"/>
              <a:t>‹#›</a:t>
            </a:fld>
            <a:endParaRPr lang="en-GB"/>
          </a:p>
        </p:txBody>
      </p:sp>
    </p:spTree>
    <p:extLst>
      <p:ext uri="{BB962C8B-B14F-4D97-AF65-F5344CB8AC3E}">
        <p14:creationId xmlns:p14="http://schemas.microsoft.com/office/powerpoint/2010/main" val="301730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E7246D5-CA74-4CE2-B72D-FD0080EE29E8}" type="datetimeFigureOut">
              <a:rPr lang="en-GB" smtClean="0"/>
              <a:t>19/04/2021</a:t>
            </a:fld>
            <a:endParaRPr lang="en-GB"/>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GB"/>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8129ADE-A60C-45FA-B077-D30AEFD8AD9A}" type="slidenum">
              <a:rPr lang="en-GB" smtClean="0"/>
              <a:t>‹#›</a:t>
            </a:fld>
            <a:endParaRPr lang="en-GB"/>
          </a:p>
        </p:txBody>
      </p:sp>
    </p:spTree>
    <p:extLst>
      <p:ext uri="{BB962C8B-B14F-4D97-AF65-F5344CB8AC3E}">
        <p14:creationId xmlns:p14="http://schemas.microsoft.com/office/powerpoint/2010/main" val="237257811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E7246D5-CA74-4CE2-B72D-FD0080EE29E8}" type="datetimeFigureOut">
              <a:rPr lang="en-GB" smtClean="0"/>
              <a:t>19/04/2021</a:t>
            </a:fld>
            <a:endParaRPr lang="en-GB"/>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GB"/>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8129ADE-A60C-45FA-B077-D30AEFD8AD9A}" type="slidenum">
              <a:rPr lang="en-GB" smtClean="0"/>
              <a:t>‹#›</a:t>
            </a:fld>
            <a:endParaRPr lang="en-GB"/>
          </a:p>
        </p:txBody>
      </p:sp>
    </p:spTree>
    <p:extLst>
      <p:ext uri="{BB962C8B-B14F-4D97-AF65-F5344CB8AC3E}">
        <p14:creationId xmlns:p14="http://schemas.microsoft.com/office/powerpoint/2010/main" val="28482656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F97E041-634B-4B3E-8669-42583D956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9825ADD-F95C-4747-9B41-5DB21C28E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791A8E-B2BA-467D-BB87-8CFBFB13A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9244"/>
            <a:ext cx="10579608"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F542161-D341-416E-B45A-D616804B5343}"/>
              </a:ext>
            </a:extLst>
          </p:cNvPr>
          <p:cNvSpPr>
            <a:spLocks noGrp="1"/>
          </p:cNvSpPr>
          <p:nvPr>
            <p:ph type="subTitle" idx="1"/>
          </p:nvPr>
        </p:nvSpPr>
        <p:spPr>
          <a:xfrm>
            <a:off x="1286503" y="4064626"/>
            <a:ext cx="9607159" cy="1476235"/>
          </a:xfrm>
        </p:spPr>
        <p:txBody>
          <a:bodyPr anchor="b">
            <a:normAutofit fontScale="92500" lnSpcReduction="20000"/>
          </a:bodyPr>
          <a:lstStyle/>
          <a:p>
            <a:pPr algn="ctr"/>
            <a:r>
              <a:rPr lang="en-GB" sz="2000" b="1" i="1" dirty="0">
                <a:solidFill>
                  <a:srgbClr val="FFFFFF"/>
                </a:solidFill>
              </a:rPr>
              <a:t>Keywords: Automated software testing, DevOps, containerisation </a:t>
            </a:r>
          </a:p>
          <a:p>
            <a:pPr algn="ctr"/>
            <a:endParaRPr lang="en-GB" sz="1100" b="1" i="1" dirty="0">
              <a:solidFill>
                <a:srgbClr val="FFFFFF"/>
              </a:solidFill>
            </a:endParaRPr>
          </a:p>
          <a:p>
            <a:pPr algn="ctr"/>
            <a:r>
              <a:rPr lang="en-GB" sz="2800" dirty="0">
                <a:solidFill>
                  <a:srgbClr val="FFFFFF"/>
                </a:solidFill>
              </a:rPr>
              <a:t>A final year project by Callum Van Zyl</a:t>
            </a:r>
          </a:p>
          <a:p>
            <a:pPr algn="ctr"/>
            <a:r>
              <a:rPr lang="en-GB" sz="2800" dirty="0">
                <a:solidFill>
                  <a:srgbClr val="FFFFFF"/>
                </a:solidFill>
              </a:rPr>
              <a:t>Supervised by Dr Pat </a:t>
            </a:r>
            <a:r>
              <a:rPr lang="en-GB" sz="2800" dirty="0" err="1">
                <a:solidFill>
                  <a:srgbClr val="FFFFFF"/>
                </a:solidFill>
              </a:rPr>
              <a:t>Parslow</a:t>
            </a:r>
            <a:endParaRPr lang="en-GB" sz="2800" dirty="0">
              <a:solidFill>
                <a:srgbClr val="FFFFFF"/>
              </a:solidFill>
            </a:endParaRPr>
          </a:p>
        </p:txBody>
      </p:sp>
      <p:sp>
        <p:nvSpPr>
          <p:cNvPr id="2" name="Title 1">
            <a:extLst>
              <a:ext uri="{FF2B5EF4-FFF2-40B4-BE49-F238E27FC236}">
                <a16:creationId xmlns:a16="http://schemas.microsoft.com/office/drawing/2014/main" id="{8C63BAC3-0316-40A5-8984-A9E14C4AC3A0}"/>
              </a:ext>
            </a:extLst>
          </p:cNvPr>
          <p:cNvSpPr>
            <a:spLocks noGrp="1"/>
          </p:cNvSpPr>
          <p:nvPr>
            <p:ph type="ctrTitle"/>
          </p:nvPr>
        </p:nvSpPr>
        <p:spPr>
          <a:xfrm>
            <a:off x="1286503" y="1285196"/>
            <a:ext cx="9607160" cy="2779429"/>
          </a:xfrm>
        </p:spPr>
        <p:txBody>
          <a:bodyPr anchor="b">
            <a:normAutofit fontScale="90000"/>
          </a:bodyPr>
          <a:lstStyle/>
          <a:p>
            <a:pPr algn="ctr"/>
            <a:r>
              <a:rPr lang="en-GB" sz="6200" dirty="0"/>
              <a:t>Automated End-to-End Testing Of Microservices-Based Web Applications and How It Complements the SDLC</a:t>
            </a:r>
          </a:p>
        </p:txBody>
      </p:sp>
    </p:spTree>
    <p:extLst>
      <p:ext uri="{BB962C8B-B14F-4D97-AF65-F5344CB8AC3E}">
        <p14:creationId xmlns:p14="http://schemas.microsoft.com/office/powerpoint/2010/main" val="1941384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5453-3934-45E1-BF38-4633129632E7}"/>
              </a:ext>
            </a:extLst>
          </p:cNvPr>
          <p:cNvSpPr>
            <a:spLocks noGrp="1"/>
          </p:cNvSpPr>
          <p:nvPr>
            <p:ph type="title"/>
          </p:nvPr>
        </p:nvSpPr>
        <p:spPr>
          <a:xfrm>
            <a:off x="657224" y="499533"/>
            <a:ext cx="10772775" cy="1658198"/>
          </a:xfrm>
        </p:spPr>
        <p:txBody>
          <a:bodyPr>
            <a:normAutofit/>
          </a:bodyPr>
          <a:lstStyle/>
          <a:p>
            <a:r>
              <a:rPr lang="en-GB" dirty="0"/>
              <a:t>Component 1: The API</a:t>
            </a:r>
          </a:p>
        </p:txBody>
      </p:sp>
      <p:graphicFrame>
        <p:nvGraphicFramePr>
          <p:cNvPr id="7" name="Content Placeholder 2">
            <a:extLst>
              <a:ext uri="{FF2B5EF4-FFF2-40B4-BE49-F238E27FC236}">
                <a16:creationId xmlns:a16="http://schemas.microsoft.com/office/drawing/2014/main" id="{FD66C578-14AE-4506-9B87-E851B9A14A8E}"/>
              </a:ext>
            </a:extLst>
          </p:cNvPr>
          <p:cNvGraphicFramePr>
            <a:graphicFrameLocks noGrp="1"/>
          </p:cNvGraphicFramePr>
          <p:nvPr>
            <p:ph idx="1"/>
            <p:extLst>
              <p:ext uri="{D42A27DB-BD31-4B8C-83A1-F6EECF244321}">
                <p14:modId xmlns:p14="http://schemas.microsoft.com/office/powerpoint/2010/main" val="1425687495"/>
              </p:ext>
            </p:extLst>
          </p:nvPr>
        </p:nvGraphicFramePr>
        <p:xfrm>
          <a:off x="676275" y="2157732"/>
          <a:ext cx="10753725" cy="4294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6833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2F75-D87A-42C6-8A1B-5534E510BDCB}"/>
              </a:ext>
            </a:extLst>
          </p:cNvPr>
          <p:cNvSpPr>
            <a:spLocks noGrp="1"/>
          </p:cNvSpPr>
          <p:nvPr>
            <p:ph type="title"/>
          </p:nvPr>
        </p:nvSpPr>
        <p:spPr/>
        <p:txBody>
          <a:bodyPr>
            <a:normAutofit/>
          </a:bodyPr>
          <a:lstStyle/>
          <a:p>
            <a:r>
              <a:rPr lang="en-GB" dirty="0"/>
              <a:t>Internal System Design</a:t>
            </a:r>
          </a:p>
        </p:txBody>
      </p:sp>
      <p:sp>
        <p:nvSpPr>
          <p:cNvPr id="13" name="TextBox 12">
            <a:extLst>
              <a:ext uri="{FF2B5EF4-FFF2-40B4-BE49-F238E27FC236}">
                <a16:creationId xmlns:a16="http://schemas.microsoft.com/office/drawing/2014/main" id="{4B46B6D6-E9CA-4E12-9594-7F39332BAAEC}"/>
              </a:ext>
            </a:extLst>
          </p:cNvPr>
          <p:cNvSpPr txBox="1"/>
          <p:nvPr/>
        </p:nvSpPr>
        <p:spPr>
          <a:xfrm>
            <a:off x="512509" y="6066079"/>
            <a:ext cx="10917490" cy="338554"/>
          </a:xfrm>
          <a:prstGeom prst="rect">
            <a:avLst/>
          </a:prstGeom>
          <a:noFill/>
        </p:spPr>
        <p:txBody>
          <a:bodyPr wrap="square" rtlCol="0">
            <a:spAutoFit/>
          </a:bodyPr>
          <a:lstStyle/>
          <a:p>
            <a:r>
              <a:rPr lang="en-GB" sz="1600" b="1" i="1" dirty="0"/>
              <a:t>High-level overview of the internal application architecture</a:t>
            </a:r>
          </a:p>
        </p:txBody>
      </p:sp>
      <p:pic>
        <p:nvPicPr>
          <p:cNvPr id="7" name="Content Placeholder 4" descr="Graphical user interface&#10;&#10;Description automatically generated">
            <a:extLst>
              <a:ext uri="{FF2B5EF4-FFF2-40B4-BE49-F238E27FC236}">
                <a16:creationId xmlns:a16="http://schemas.microsoft.com/office/drawing/2014/main" id="{1FD3A9A3-7E38-451F-AFE5-DAFA4019EE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509" y="1621539"/>
            <a:ext cx="10891433" cy="4532306"/>
          </a:xfrm>
        </p:spPr>
      </p:pic>
    </p:spTree>
    <p:extLst>
      <p:ext uri="{BB962C8B-B14F-4D97-AF65-F5344CB8AC3E}">
        <p14:creationId xmlns:p14="http://schemas.microsoft.com/office/powerpoint/2010/main" val="332496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5453-3934-45E1-BF38-4633129632E7}"/>
              </a:ext>
            </a:extLst>
          </p:cNvPr>
          <p:cNvSpPr>
            <a:spLocks noGrp="1"/>
          </p:cNvSpPr>
          <p:nvPr>
            <p:ph type="title"/>
          </p:nvPr>
        </p:nvSpPr>
        <p:spPr>
          <a:xfrm>
            <a:off x="657224" y="499533"/>
            <a:ext cx="10772775" cy="1658198"/>
          </a:xfrm>
        </p:spPr>
        <p:txBody>
          <a:bodyPr>
            <a:normAutofit/>
          </a:bodyPr>
          <a:lstStyle/>
          <a:p>
            <a:r>
              <a:rPr lang="en-GB" dirty="0"/>
              <a:t>Component 2: The DSL</a:t>
            </a:r>
          </a:p>
        </p:txBody>
      </p:sp>
      <p:graphicFrame>
        <p:nvGraphicFramePr>
          <p:cNvPr id="7" name="Content Placeholder 2">
            <a:extLst>
              <a:ext uri="{FF2B5EF4-FFF2-40B4-BE49-F238E27FC236}">
                <a16:creationId xmlns:a16="http://schemas.microsoft.com/office/drawing/2014/main" id="{FD66C578-14AE-4506-9B87-E851B9A14A8E}"/>
              </a:ext>
            </a:extLst>
          </p:cNvPr>
          <p:cNvGraphicFramePr>
            <a:graphicFrameLocks noGrp="1"/>
          </p:cNvGraphicFramePr>
          <p:nvPr>
            <p:ph idx="1"/>
            <p:extLst>
              <p:ext uri="{D42A27DB-BD31-4B8C-83A1-F6EECF244321}">
                <p14:modId xmlns:p14="http://schemas.microsoft.com/office/powerpoint/2010/main" val="3011040819"/>
              </p:ext>
            </p:extLst>
          </p:nvPr>
        </p:nvGraphicFramePr>
        <p:xfrm>
          <a:off x="676275" y="2157732"/>
          <a:ext cx="10753725" cy="4294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2984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AB53A-D82D-4D63-8F43-FD5FEF5D9165}"/>
              </a:ext>
            </a:extLst>
          </p:cNvPr>
          <p:cNvSpPr>
            <a:spLocks noGrp="1"/>
          </p:cNvSpPr>
          <p:nvPr>
            <p:ph type="title"/>
          </p:nvPr>
        </p:nvSpPr>
        <p:spPr/>
        <p:txBody>
          <a:bodyPr/>
          <a:lstStyle/>
          <a:p>
            <a:r>
              <a:rPr lang="en-GB" dirty="0"/>
              <a:t>Syntax Design</a:t>
            </a:r>
          </a:p>
        </p:txBody>
      </p:sp>
      <p:sp>
        <p:nvSpPr>
          <p:cNvPr id="3" name="Content Placeholder 2">
            <a:extLst>
              <a:ext uri="{FF2B5EF4-FFF2-40B4-BE49-F238E27FC236}">
                <a16:creationId xmlns:a16="http://schemas.microsoft.com/office/drawing/2014/main" id="{EDD1687C-58EE-4520-A476-B2C794616448}"/>
              </a:ext>
            </a:extLst>
          </p:cNvPr>
          <p:cNvSpPr>
            <a:spLocks noGrp="1"/>
          </p:cNvSpPr>
          <p:nvPr>
            <p:ph idx="1"/>
          </p:nvPr>
        </p:nvSpPr>
        <p:spPr/>
        <p:txBody>
          <a:bodyPr/>
          <a:lstStyle/>
          <a:p>
            <a:endParaRPr lang="en-GB" dirty="0"/>
          </a:p>
        </p:txBody>
      </p:sp>
      <p:sp>
        <p:nvSpPr>
          <p:cNvPr id="4" name="TextBox 3">
            <a:extLst>
              <a:ext uri="{FF2B5EF4-FFF2-40B4-BE49-F238E27FC236}">
                <a16:creationId xmlns:a16="http://schemas.microsoft.com/office/drawing/2014/main" id="{5F5AC82B-2455-4B95-84A6-FB9C5D36EE4D}"/>
              </a:ext>
            </a:extLst>
          </p:cNvPr>
          <p:cNvSpPr txBox="1"/>
          <p:nvPr/>
        </p:nvSpPr>
        <p:spPr>
          <a:xfrm>
            <a:off x="1735592" y="2011680"/>
            <a:ext cx="8272083" cy="3785652"/>
          </a:xfrm>
          <a:prstGeom prst="rect">
            <a:avLst/>
          </a:prstGeom>
          <a:solidFill>
            <a:srgbClr val="2B2B2B"/>
          </a:solidFill>
        </p:spPr>
        <p:txBody>
          <a:bodyPr wrap="square" rtlCol="0">
            <a:spAutoFit/>
          </a:bodyPr>
          <a:lstStyle/>
          <a:p>
            <a:r>
              <a:rPr lang="en-GB" sz="1600" b="1"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Feature</a:t>
            </a: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Reading University website</a:t>
            </a:r>
            <a:b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600" b="1"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Scenario</a:t>
            </a: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I navigate to the homepage</a:t>
            </a:r>
            <a:b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600" b="1"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Given</a:t>
            </a:r>
            <a:r>
              <a:rPr lang="en-GB" sz="1600"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I navigate to the web page </a:t>
            </a:r>
            <a:r>
              <a:rPr lang="en-GB" sz="1600" dirty="0">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&amp;</a:t>
            </a:r>
            <a:r>
              <a:rPr lang="en-GB" sz="1600" dirty="0" err="1">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uni-url</a:t>
            </a:r>
            <a:r>
              <a:rPr lang="en-GB" sz="1600" dirty="0">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&amp;</a:t>
            </a:r>
            <a:br>
              <a:rPr lang="en-GB" sz="1600" dirty="0">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1600" dirty="0">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600" b="1"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GB" sz="1600"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verify the text "</a:t>
            </a:r>
            <a:r>
              <a:rPr lang="en-GB" sz="1600" dirty="0">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Study and life</a:t>
            </a: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is on the page</a:t>
            </a:r>
            <a:b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br>
            <a:b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600" b="1"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Scenario</a:t>
            </a: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I press the 'View Courses' button</a:t>
            </a:r>
            <a:b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600" b="1"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Given</a:t>
            </a:r>
            <a:r>
              <a:rPr lang="en-GB" sz="1600"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I navigate to the web page </a:t>
            </a:r>
            <a:r>
              <a:rPr lang="en-GB" sz="1600" dirty="0">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&amp;</a:t>
            </a:r>
            <a:r>
              <a:rPr lang="en-GB" sz="1600" dirty="0" err="1">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uni-url</a:t>
            </a:r>
            <a:r>
              <a:rPr lang="en-GB" sz="1600" dirty="0">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&amp;</a:t>
            </a:r>
            <a:br>
              <a:rPr lang="en-GB" sz="1600" dirty="0">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1600" dirty="0">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600" b="1"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GB" sz="1600"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I click on [</a:t>
            </a:r>
            <a:r>
              <a:rPr lang="en-GB" sz="1600" dirty="0" err="1">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css</a:t>
            </a: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600" dirty="0">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#header&gt;header&gt;div&gt;div&gt;div&gt;section.component.additional-features.cf&gt;</a:t>
            </a:r>
            <a:r>
              <a:rPr lang="en-GB" sz="1600" dirty="0" err="1">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ul.nav</a:t>
            </a:r>
            <a:r>
              <a:rPr lang="en-GB" sz="1600" dirty="0">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-promo&gt;</a:t>
            </a:r>
            <a:r>
              <a:rPr lang="en-GB" sz="1600" dirty="0" err="1">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li.primary-cta</a:t>
            </a:r>
            <a:r>
              <a:rPr lang="en-GB" sz="1600" dirty="0">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&gt;a</a:t>
            </a: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a:t>
            </a:r>
            <a:b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600" b="1"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GB" sz="1600"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verify the text "</a:t>
            </a:r>
            <a:r>
              <a:rPr lang="en-GB" sz="1600" dirty="0">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CHOOSE A SUBJECT</a:t>
            </a: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is on the page</a:t>
            </a:r>
            <a:b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br>
            <a:b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600" b="1"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Scenario</a:t>
            </a: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I navigate to a non-existent page</a:t>
            </a:r>
            <a:b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600" b="1"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Given</a:t>
            </a:r>
            <a:r>
              <a:rPr lang="en-GB" sz="1600"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I navigate to the web page </a:t>
            </a:r>
            <a:r>
              <a:rPr lang="en-GB" sz="1600" dirty="0">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&amp;</a:t>
            </a:r>
            <a:r>
              <a:rPr lang="en-GB" sz="1600" dirty="0" err="1">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uni-url</a:t>
            </a:r>
            <a:r>
              <a:rPr lang="en-GB" sz="1600" dirty="0">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&amp;/</a:t>
            </a:r>
            <a:r>
              <a:rPr lang="en-GB" sz="1600" dirty="0" err="1">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ThisPageDoesntExist</a:t>
            </a:r>
            <a:br>
              <a:rPr lang="en-GB" sz="1600" dirty="0">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1600" dirty="0">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600" b="1"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GB" sz="1600"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verify the text "</a:t>
            </a:r>
            <a:r>
              <a:rPr lang="en-GB" sz="1600" dirty="0">
                <a:solidFill>
                  <a:srgbClr val="297BDE"/>
                </a:solidFill>
                <a:effectLst/>
                <a:latin typeface="Courier New" panose="02070309020205020404" pitchFamily="49" charset="0"/>
                <a:ea typeface="Times New Roman" panose="02020603050405020304" pitchFamily="18" charset="0"/>
                <a:cs typeface="Times New Roman" panose="02020603050405020304" pitchFamily="18" charset="0"/>
              </a:rPr>
              <a:t>Not Found</a:t>
            </a:r>
            <a:r>
              <a:rPr lang="en-GB" sz="16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is on the page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2A57B42-03FD-4909-B655-E2B186CD3F43}"/>
              </a:ext>
            </a:extLst>
          </p:cNvPr>
          <p:cNvSpPr txBox="1"/>
          <p:nvPr/>
        </p:nvSpPr>
        <p:spPr>
          <a:xfrm>
            <a:off x="8744754" y="2244815"/>
            <a:ext cx="2474275" cy="830997"/>
          </a:xfrm>
          <a:prstGeom prst="rect">
            <a:avLst/>
          </a:prstGeom>
          <a:solidFill>
            <a:schemeClr val="bg1">
              <a:lumMod val="95000"/>
            </a:schemeClr>
          </a:solidFill>
          <a:ln w="19050">
            <a:solidFill>
              <a:schemeClr val="tx1"/>
            </a:solidFill>
            <a:prstDash val="lgDash"/>
          </a:ln>
        </p:spPr>
        <p:txBody>
          <a:bodyPr wrap="square" rtlCol="0">
            <a:spAutoFit/>
          </a:bodyPr>
          <a:lstStyle/>
          <a:p>
            <a:r>
              <a:rPr lang="en-GB" sz="1600" b="1" dirty="0"/>
              <a:t>Script variables, the user can define these on a per-schematic and per-run basis</a:t>
            </a:r>
          </a:p>
        </p:txBody>
      </p:sp>
      <p:cxnSp>
        <p:nvCxnSpPr>
          <p:cNvPr id="9" name="Straight Arrow Connector 8">
            <a:extLst>
              <a:ext uri="{FF2B5EF4-FFF2-40B4-BE49-F238E27FC236}">
                <a16:creationId xmlns:a16="http://schemas.microsoft.com/office/drawing/2014/main" id="{0EFF460F-522D-4A4A-A953-844C17E84BFD}"/>
              </a:ext>
            </a:extLst>
          </p:cNvPr>
          <p:cNvCxnSpPr>
            <a:cxnSpLocks/>
            <a:stCxn id="7" idx="1"/>
          </p:cNvCxnSpPr>
          <p:nvPr/>
        </p:nvCxnSpPr>
        <p:spPr>
          <a:xfrm flipH="1">
            <a:off x="7476186" y="2660314"/>
            <a:ext cx="1268568" cy="0"/>
          </a:xfrm>
          <a:prstGeom prst="straightConnector1">
            <a:avLst/>
          </a:prstGeom>
          <a:ln w="28575">
            <a:solidFill>
              <a:schemeClr val="bg1">
                <a:lumMod val="8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8CBA76-0AB2-4C20-91EF-DA0A69DDD4A4}"/>
              </a:ext>
            </a:extLst>
          </p:cNvPr>
          <p:cNvSpPr txBox="1"/>
          <p:nvPr/>
        </p:nvSpPr>
        <p:spPr>
          <a:xfrm>
            <a:off x="892026" y="6066079"/>
            <a:ext cx="2473200" cy="584775"/>
          </a:xfrm>
          <a:prstGeom prst="rect">
            <a:avLst/>
          </a:prstGeom>
          <a:solidFill>
            <a:schemeClr val="bg1">
              <a:lumMod val="95000"/>
            </a:schemeClr>
          </a:solidFill>
          <a:ln w="19050">
            <a:solidFill>
              <a:schemeClr val="tx1"/>
            </a:solidFill>
            <a:prstDash val="lgDash"/>
          </a:ln>
        </p:spPr>
        <p:txBody>
          <a:bodyPr wrap="square" rtlCol="0">
            <a:spAutoFit/>
          </a:bodyPr>
          <a:lstStyle/>
          <a:p>
            <a:r>
              <a:rPr lang="en-GB" sz="1600" b="1" dirty="0"/>
              <a:t>Select elements via CSS, ID, or XPATH</a:t>
            </a:r>
          </a:p>
        </p:txBody>
      </p:sp>
      <p:cxnSp>
        <p:nvCxnSpPr>
          <p:cNvPr id="10" name="Straight Arrow Connector 9">
            <a:extLst>
              <a:ext uri="{FF2B5EF4-FFF2-40B4-BE49-F238E27FC236}">
                <a16:creationId xmlns:a16="http://schemas.microsoft.com/office/drawing/2014/main" id="{FB26564F-E5EA-4B6C-9A6B-2797ED175596}"/>
              </a:ext>
            </a:extLst>
          </p:cNvPr>
          <p:cNvCxnSpPr>
            <a:cxnSpLocks/>
            <a:stCxn id="8" idx="0"/>
          </p:cNvCxnSpPr>
          <p:nvPr/>
        </p:nvCxnSpPr>
        <p:spPr>
          <a:xfrm flipV="1">
            <a:off x="2128626" y="4288665"/>
            <a:ext cx="0" cy="1777414"/>
          </a:xfrm>
          <a:prstGeom prst="straightConnector1">
            <a:avLst/>
          </a:prstGeom>
          <a:ln w="28575">
            <a:solidFill>
              <a:schemeClr val="bg1">
                <a:lumMod val="8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418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5453-3934-45E1-BF38-4633129632E7}"/>
              </a:ext>
            </a:extLst>
          </p:cNvPr>
          <p:cNvSpPr>
            <a:spLocks noGrp="1"/>
          </p:cNvSpPr>
          <p:nvPr>
            <p:ph type="title"/>
          </p:nvPr>
        </p:nvSpPr>
        <p:spPr>
          <a:xfrm>
            <a:off x="657224" y="499533"/>
            <a:ext cx="10772775" cy="1658198"/>
          </a:xfrm>
        </p:spPr>
        <p:txBody>
          <a:bodyPr>
            <a:normAutofit/>
          </a:bodyPr>
          <a:lstStyle/>
          <a:p>
            <a:r>
              <a:rPr lang="en-GB" dirty="0"/>
              <a:t>Component 3: The Test Runner</a:t>
            </a:r>
          </a:p>
        </p:txBody>
      </p:sp>
      <p:graphicFrame>
        <p:nvGraphicFramePr>
          <p:cNvPr id="7" name="Content Placeholder 2">
            <a:extLst>
              <a:ext uri="{FF2B5EF4-FFF2-40B4-BE49-F238E27FC236}">
                <a16:creationId xmlns:a16="http://schemas.microsoft.com/office/drawing/2014/main" id="{FD66C578-14AE-4506-9B87-E851B9A14A8E}"/>
              </a:ext>
            </a:extLst>
          </p:cNvPr>
          <p:cNvGraphicFramePr>
            <a:graphicFrameLocks noGrp="1"/>
          </p:cNvGraphicFramePr>
          <p:nvPr>
            <p:ph idx="1"/>
            <p:extLst>
              <p:ext uri="{D42A27DB-BD31-4B8C-83A1-F6EECF244321}">
                <p14:modId xmlns:p14="http://schemas.microsoft.com/office/powerpoint/2010/main" val="3446033494"/>
              </p:ext>
            </p:extLst>
          </p:nvPr>
        </p:nvGraphicFramePr>
        <p:xfrm>
          <a:off x="676275" y="2157732"/>
          <a:ext cx="10753725" cy="4294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232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2F75-D87A-42C6-8A1B-5534E510BDCB}"/>
              </a:ext>
            </a:extLst>
          </p:cNvPr>
          <p:cNvSpPr>
            <a:spLocks noGrp="1"/>
          </p:cNvSpPr>
          <p:nvPr>
            <p:ph type="title"/>
          </p:nvPr>
        </p:nvSpPr>
        <p:spPr/>
        <p:txBody>
          <a:bodyPr>
            <a:normAutofit/>
          </a:bodyPr>
          <a:lstStyle/>
          <a:p>
            <a:r>
              <a:rPr lang="en-GB" dirty="0"/>
              <a:t>External System Design</a:t>
            </a:r>
          </a:p>
        </p:txBody>
      </p:sp>
      <p:pic>
        <p:nvPicPr>
          <p:cNvPr id="9" name="Picture 8" descr="Diagram&#10;&#10;Description automatically generated">
            <a:extLst>
              <a:ext uri="{FF2B5EF4-FFF2-40B4-BE49-F238E27FC236}">
                <a16:creationId xmlns:a16="http://schemas.microsoft.com/office/drawing/2014/main" id="{4CB1A4AB-F1DC-4697-9431-B218FBD2D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19" y="1883433"/>
            <a:ext cx="5576507" cy="3835398"/>
          </a:xfrm>
          <a:prstGeom prst="rect">
            <a:avLst/>
          </a:prstGeom>
        </p:spPr>
      </p:pic>
      <p:pic>
        <p:nvPicPr>
          <p:cNvPr id="11" name="Picture 10" descr="Diagram&#10;&#10;Description automatically generated">
            <a:extLst>
              <a:ext uri="{FF2B5EF4-FFF2-40B4-BE49-F238E27FC236}">
                <a16:creationId xmlns:a16="http://schemas.microsoft.com/office/drawing/2014/main" id="{D1A6E845-5B25-4816-ABBD-D7CD0F8FC7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226" y="1883433"/>
            <a:ext cx="5852054" cy="3781077"/>
          </a:xfrm>
          <a:prstGeom prst="rect">
            <a:avLst/>
          </a:prstGeom>
        </p:spPr>
      </p:pic>
      <p:sp>
        <p:nvSpPr>
          <p:cNvPr id="13" name="TextBox 12">
            <a:extLst>
              <a:ext uri="{FF2B5EF4-FFF2-40B4-BE49-F238E27FC236}">
                <a16:creationId xmlns:a16="http://schemas.microsoft.com/office/drawing/2014/main" id="{4B46B6D6-E9CA-4E12-9594-7F39332BAAEC}"/>
              </a:ext>
            </a:extLst>
          </p:cNvPr>
          <p:cNvSpPr txBox="1"/>
          <p:nvPr/>
        </p:nvSpPr>
        <p:spPr>
          <a:xfrm>
            <a:off x="381719" y="5484398"/>
            <a:ext cx="5576507" cy="584775"/>
          </a:xfrm>
          <a:prstGeom prst="rect">
            <a:avLst/>
          </a:prstGeom>
          <a:noFill/>
        </p:spPr>
        <p:txBody>
          <a:bodyPr wrap="square" rtlCol="0">
            <a:spAutoFit/>
          </a:bodyPr>
          <a:lstStyle/>
          <a:p>
            <a:r>
              <a:rPr lang="en-GB" sz="1600" b="1" i="1" dirty="0"/>
              <a:t>High-level overview of the external application architecture when running within a Docker container</a:t>
            </a:r>
          </a:p>
        </p:txBody>
      </p:sp>
      <p:sp>
        <p:nvSpPr>
          <p:cNvPr id="14" name="TextBox 13">
            <a:extLst>
              <a:ext uri="{FF2B5EF4-FFF2-40B4-BE49-F238E27FC236}">
                <a16:creationId xmlns:a16="http://schemas.microsoft.com/office/drawing/2014/main" id="{E76785C6-8EA9-4E57-B141-99E7DE487947}"/>
              </a:ext>
            </a:extLst>
          </p:cNvPr>
          <p:cNvSpPr txBox="1"/>
          <p:nvPr/>
        </p:nvSpPr>
        <p:spPr>
          <a:xfrm>
            <a:off x="5958226" y="5484397"/>
            <a:ext cx="5852054" cy="584775"/>
          </a:xfrm>
          <a:prstGeom prst="rect">
            <a:avLst/>
          </a:prstGeom>
          <a:noFill/>
        </p:spPr>
        <p:txBody>
          <a:bodyPr wrap="square" rtlCol="0">
            <a:spAutoFit/>
          </a:bodyPr>
          <a:lstStyle/>
          <a:p>
            <a:r>
              <a:rPr lang="en-GB" sz="1600" b="1" i="1" dirty="0"/>
              <a:t>High-level overview of the external application architecture when running on a Docker host machine </a:t>
            </a:r>
          </a:p>
        </p:txBody>
      </p:sp>
    </p:spTree>
    <p:extLst>
      <p:ext uri="{BB962C8B-B14F-4D97-AF65-F5344CB8AC3E}">
        <p14:creationId xmlns:p14="http://schemas.microsoft.com/office/powerpoint/2010/main" val="2485060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F97E041-634B-4B3E-8669-42583D956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825ADD-F95C-4747-9B41-5DB21C28E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91A8E-B2BA-467D-BB87-8CFBFB13A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9244"/>
            <a:ext cx="10579608"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62BD5-4358-42EC-BD76-CC66E57317C1}"/>
              </a:ext>
            </a:extLst>
          </p:cNvPr>
          <p:cNvSpPr>
            <a:spLocks noGrp="1"/>
          </p:cNvSpPr>
          <p:nvPr>
            <p:ph type="title"/>
          </p:nvPr>
        </p:nvSpPr>
        <p:spPr>
          <a:xfrm>
            <a:off x="1286503" y="1285196"/>
            <a:ext cx="9607160" cy="2779429"/>
          </a:xfrm>
        </p:spPr>
        <p:txBody>
          <a:bodyPr vert="horz" lIns="91440" tIns="45720" rIns="91440" bIns="45720" rtlCol="0" anchor="b">
            <a:normAutofit/>
          </a:bodyPr>
          <a:lstStyle/>
          <a:p>
            <a:pPr algn="ctr">
              <a:lnSpc>
                <a:spcPct val="80000"/>
              </a:lnSpc>
            </a:pPr>
            <a:r>
              <a:rPr lang="en-US" sz="7200" dirty="0">
                <a:solidFill>
                  <a:srgbClr val="FFFFFF"/>
                </a:solidFill>
              </a:rPr>
              <a:t>Implementation &amp; Results</a:t>
            </a:r>
          </a:p>
        </p:txBody>
      </p:sp>
    </p:spTree>
    <p:extLst>
      <p:ext uri="{BB962C8B-B14F-4D97-AF65-F5344CB8AC3E}">
        <p14:creationId xmlns:p14="http://schemas.microsoft.com/office/powerpoint/2010/main" val="37349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31DDD-7E9F-49B8-8CA1-F9468316FE5E}"/>
              </a:ext>
            </a:extLst>
          </p:cNvPr>
          <p:cNvSpPr>
            <a:spLocks noGrp="1"/>
          </p:cNvSpPr>
          <p:nvPr>
            <p:ph type="title"/>
          </p:nvPr>
        </p:nvSpPr>
        <p:spPr/>
        <p:txBody>
          <a:bodyPr/>
          <a:lstStyle/>
          <a:p>
            <a:r>
              <a:rPr lang="en-GB" dirty="0"/>
              <a:t>In conclusion…</a:t>
            </a:r>
          </a:p>
        </p:txBody>
      </p:sp>
      <p:sp>
        <p:nvSpPr>
          <p:cNvPr id="3" name="Content Placeholder 2">
            <a:extLst>
              <a:ext uri="{FF2B5EF4-FFF2-40B4-BE49-F238E27FC236}">
                <a16:creationId xmlns:a16="http://schemas.microsoft.com/office/drawing/2014/main" id="{037556EF-D160-49FE-A8CE-04F64F4C5F37}"/>
              </a:ext>
            </a:extLst>
          </p:cNvPr>
          <p:cNvSpPr>
            <a:spLocks noGrp="1"/>
          </p:cNvSpPr>
          <p:nvPr>
            <p:ph idx="1"/>
          </p:nvPr>
        </p:nvSpPr>
        <p:spPr/>
        <p:txBody>
          <a:bodyPr/>
          <a:lstStyle/>
          <a:p>
            <a:pPr>
              <a:buFont typeface="Wingdings" panose="05000000000000000000" pitchFamily="2" charset="2"/>
              <a:buChar char="§"/>
            </a:pPr>
            <a:r>
              <a:rPr lang="en-GB" dirty="0"/>
              <a:t>This project successfully developed a comprehensive testing platform for the front-ends of microservices-based applications.</a:t>
            </a:r>
          </a:p>
          <a:p>
            <a:pPr>
              <a:buFont typeface="Wingdings" panose="05000000000000000000" pitchFamily="2" charset="2"/>
              <a:buChar char="§"/>
            </a:pPr>
            <a:r>
              <a:rPr lang="en-GB" dirty="0"/>
              <a:t>We met the objectives that I set at the start of the project.</a:t>
            </a:r>
          </a:p>
          <a:p>
            <a:pPr>
              <a:buFont typeface="Wingdings" panose="05000000000000000000" pitchFamily="2" charset="2"/>
              <a:buChar char="§"/>
            </a:pPr>
            <a:r>
              <a:rPr lang="en-GB" dirty="0"/>
              <a:t>We showed this by developing several containerised and non-containerised test suites during this demonstration.</a:t>
            </a:r>
          </a:p>
          <a:p>
            <a:pPr>
              <a:buFont typeface="Wingdings" panose="05000000000000000000" pitchFamily="2" charset="2"/>
              <a:buChar char="§"/>
            </a:pPr>
            <a:r>
              <a:rPr lang="en-GB" dirty="0"/>
              <a:t>We proved the validity of this approach to testing by implementing a CI/CD pipeline which made the Touchstone application self-testing.</a:t>
            </a:r>
          </a:p>
        </p:txBody>
      </p:sp>
    </p:spTree>
    <p:extLst>
      <p:ext uri="{BB962C8B-B14F-4D97-AF65-F5344CB8AC3E}">
        <p14:creationId xmlns:p14="http://schemas.microsoft.com/office/powerpoint/2010/main" val="2172898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A0D9-4154-41E2-AFB6-B887C7AD2B87}"/>
              </a:ext>
            </a:extLst>
          </p:cNvPr>
          <p:cNvSpPr>
            <a:spLocks noGrp="1"/>
          </p:cNvSpPr>
          <p:nvPr>
            <p:ph type="title"/>
          </p:nvPr>
        </p:nvSpPr>
        <p:spPr/>
        <p:txBody>
          <a:bodyPr/>
          <a:lstStyle/>
          <a:p>
            <a:r>
              <a:rPr lang="en-GB" dirty="0"/>
              <a:t>Reflection</a:t>
            </a:r>
          </a:p>
        </p:txBody>
      </p:sp>
      <p:sp>
        <p:nvSpPr>
          <p:cNvPr id="3" name="Content Placeholder 2">
            <a:extLst>
              <a:ext uri="{FF2B5EF4-FFF2-40B4-BE49-F238E27FC236}">
                <a16:creationId xmlns:a16="http://schemas.microsoft.com/office/drawing/2014/main" id="{8609A80C-C2B5-4FE3-B214-FED3E4B85AA4}"/>
              </a:ext>
            </a:extLst>
          </p:cNvPr>
          <p:cNvSpPr>
            <a:spLocks noGrp="1"/>
          </p:cNvSpPr>
          <p:nvPr>
            <p:ph idx="1"/>
          </p:nvPr>
        </p:nvSpPr>
        <p:spPr/>
        <p:txBody>
          <a:bodyPr/>
          <a:lstStyle/>
          <a:p>
            <a:pPr lvl="1">
              <a:buFont typeface="Wingdings" panose="05000000000000000000" pitchFamily="2" charset="2"/>
              <a:buChar char="§"/>
            </a:pPr>
            <a:r>
              <a:rPr lang="en-GB" dirty="0"/>
              <a:t>I believe that this is a new an innovative approach to software testing.</a:t>
            </a:r>
          </a:p>
          <a:p>
            <a:pPr lvl="1">
              <a:buFont typeface="Wingdings" panose="05000000000000000000" pitchFamily="2" charset="2"/>
              <a:buChar char="§"/>
            </a:pPr>
            <a:r>
              <a:rPr lang="en-GB" dirty="0"/>
              <a:t>Implementing an actual front-end would have increased the usability of the application for non-technical users. This was an aim of the project but my inexperience with JavaScript made implementation difficult.</a:t>
            </a:r>
          </a:p>
          <a:p>
            <a:pPr lvl="1">
              <a:buFont typeface="Wingdings" panose="05000000000000000000" pitchFamily="2" charset="2"/>
              <a:buChar char="§"/>
            </a:pPr>
            <a:r>
              <a:rPr lang="en-GB" dirty="0"/>
              <a:t>The application is missing some quality of life features which make it more usable, decreasing the scope of the project may have allowed me to implement features more completely.</a:t>
            </a:r>
          </a:p>
          <a:p>
            <a:pPr lvl="1">
              <a:buFont typeface="Wingdings" panose="05000000000000000000" pitchFamily="2" charset="2"/>
              <a:buChar char="§"/>
            </a:pPr>
            <a:r>
              <a:rPr lang="en-GB" dirty="0"/>
              <a:t>In the future, I hope to develop this tool further.  </a:t>
            </a:r>
          </a:p>
        </p:txBody>
      </p:sp>
    </p:spTree>
    <p:extLst>
      <p:ext uri="{BB962C8B-B14F-4D97-AF65-F5344CB8AC3E}">
        <p14:creationId xmlns:p14="http://schemas.microsoft.com/office/powerpoint/2010/main" val="2543954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F97E041-634B-4B3E-8669-42583D956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825ADD-F95C-4747-9B41-5DB21C28E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91A8E-B2BA-467D-BB87-8CFBFB13A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9244"/>
            <a:ext cx="10579608"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62BD5-4358-42EC-BD76-CC66E57317C1}"/>
              </a:ext>
            </a:extLst>
          </p:cNvPr>
          <p:cNvSpPr>
            <a:spLocks noGrp="1"/>
          </p:cNvSpPr>
          <p:nvPr>
            <p:ph type="title"/>
          </p:nvPr>
        </p:nvSpPr>
        <p:spPr>
          <a:xfrm>
            <a:off x="1286503" y="1285196"/>
            <a:ext cx="9607160" cy="2779429"/>
          </a:xfrm>
        </p:spPr>
        <p:txBody>
          <a:bodyPr vert="horz" lIns="91440" tIns="45720" rIns="91440" bIns="45720" rtlCol="0" anchor="b">
            <a:normAutofit/>
          </a:bodyPr>
          <a:lstStyle/>
          <a:p>
            <a:pPr algn="ctr">
              <a:lnSpc>
                <a:spcPct val="80000"/>
              </a:lnSpc>
            </a:pPr>
            <a:r>
              <a:rPr lang="en-US" sz="7200" dirty="0">
                <a:solidFill>
                  <a:srgbClr val="FFFFFF"/>
                </a:solidFill>
              </a:rPr>
              <a:t>Unused Slides</a:t>
            </a:r>
          </a:p>
        </p:txBody>
      </p:sp>
    </p:spTree>
    <p:extLst>
      <p:ext uri="{BB962C8B-B14F-4D97-AF65-F5344CB8AC3E}">
        <p14:creationId xmlns:p14="http://schemas.microsoft.com/office/powerpoint/2010/main" val="227148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F97E041-634B-4B3E-8669-42583D956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825ADD-F95C-4747-9B41-5DB21C28E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91A8E-B2BA-467D-BB87-8CFBFB13A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9244"/>
            <a:ext cx="10579608"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62BD5-4358-42EC-BD76-CC66E57317C1}"/>
              </a:ext>
            </a:extLst>
          </p:cNvPr>
          <p:cNvSpPr>
            <a:spLocks noGrp="1"/>
          </p:cNvSpPr>
          <p:nvPr>
            <p:ph type="title"/>
          </p:nvPr>
        </p:nvSpPr>
        <p:spPr>
          <a:xfrm>
            <a:off x="1286503" y="1285196"/>
            <a:ext cx="9607160" cy="2779429"/>
          </a:xfrm>
        </p:spPr>
        <p:txBody>
          <a:bodyPr vert="horz" lIns="91440" tIns="45720" rIns="91440" bIns="45720" rtlCol="0" anchor="b">
            <a:normAutofit/>
          </a:bodyPr>
          <a:lstStyle/>
          <a:p>
            <a:pPr algn="ctr">
              <a:lnSpc>
                <a:spcPct val="80000"/>
              </a:lnSpc>
            </a:pPr>
            <a:r>
              <a:rPr lang="en-US" sz="8000" dirty="0">
                <a:solidFill>
                  <a:srgbClr val="FFFFFF"/>
                </a:solidFill>
              </a:rPr>
              <a:t>Background</a:t>
            </a:r>
          </a:p>
        </p:txBody>
      </p:sp>
    </p:spTree>
    <p:extLst>
      <p:ext uri="{BB962C8B-B14F-4D97-AF65-F5344CB8AC3E}">
        <p14:creationId xmlns:p14="http://schemas.microsoft.com/office/powerpoint/2010/main" val="1586487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5453-3934-45E1-BF38-4633129632E7}"/>
              </a:ext>
            </a:extLst>
          </p:cNvPr>
          <p:cNvSpPr>
            <a:spLocks noGrp="1"/>
          </p:cNvSpPr>
          <p:nvPr>
            <p:ph type="title"/>
          </p:nvPr>
        </p:nvSpPr>
        <p:spPr>
          <a:xfrm>
            <a:off x="657224" y="499533"/>
            <a:ext cx="10772775" cy="1658198"/>
          </a:xfrm>
        </p:spPr>
        <p:txBody>
          <a:bodyPr>
            <a:normAutofit/>
          </a:bodyPr>
          <a:lstStyle/>
          <a:p>
            <a:r>
              <a:rPr lang="en-GB" dirty="0"/>
              <a:t>Scope and Limitations</a:t>
            </a:r>
          </a:p>
        </p:txBody>
      </p:sp>
      <p:graphicFrame>
        <p:nvGraphicFramePr>
          <p:cNvPr id="7" name="Content Placeholder 2">
            <a:extLst>
              <a:ext uri="{FF2B5EF4-FFF2-40B4-BE49-F238E27FC236}">
                <a16:creationId xmlns:a16="http://schemas.microsoft.com/office/drawing/2014/main" id="{FD66C578-14AE-4506-9B87-E851B9A14A8E}"/>
              </a:ext>
            </a:extLst>
          </p:cNvPr>
          <p:cNvGraphicFramePr>
            <a:graphicFrameLocks noGrp="1"/>
          </p:cNvGraphicFramePr>
          <p:nvPr>
            <p:ph idx="1"/>
            <p:extLst>
              <p:ext uri="{D42A27DB-BD31-4B8C-83A1-F6EECF244321}">
                <p14:modId xmlns:p14="http://schemas.microsoft.com/office/powerpoint/2010/main" val="452019633"/>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8D12B6F-CC6F-4225-9F03-3AE856D6712F}"/>
              </a:ext>
            </a:extLst>
          </p:cNvPr>
          <p:cNvSpPr txBox="1"/>
          <p:nvPr/>
        </p:nvSpPr>
        <p:spPr>
          <a:xfrm>
            <a:off x="582661" y="5972783"/>
            <a:ext cx="10921900" cy="584775"/>
          </a:xfrm>
          <a:prstGeom prst="rect">
            <a:avLst/>
          </a:prstGeom>
          <a:noFill/>
        </p:spPr>
        <p:txBody>
          <a:bodyPr wrap="square" rtlCol="0">
            <a:spAutoFit/>
          </a:bodyPr>
          <a:lstStyle/>
          <a:p>
            <a:r>
              <a:rPr lang="en-GB" sz="1600" b="1" i="1" dirty="0"/>
              <a:t>* </a:t>
            </a:r>
            <a:r>
              <a:rPr lang="en-GB" sz="1600" b="1" i="1" dirty="0" err="1"/>
              <a:t>Shankland</a:t>
            </a:r>
            <a:r>
              <a:rPr lang="en-GB" sz="1600" b="1" i="1" dirty="0"/>
              <a:t>, S. (2021, April 20). Google gets web allies by letting outsiders help build Chrome’s foundation. Retrieved from CNET: https://www.cnet.com/news/google-gets-web-allies-by-letting-outsiders-help-build-chromes-foundation/</a:t>
            </a:r>
          </a:p>
        </p:txBody>
      </p:sp>
    </p:spTree>
    <p:extLst>
      <p:ext uri="{BB962C8B-B14F-4D97-AF65-F5344CB8AC3E}">
        <p14:creationId xmlns:p14="http://schemas.microsoft.com/office/powerpoint/2010/main" val="3921261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5453-3934-45E1-BF38-4633129632E7}"/>
              </a:ext>
            </a:extLst>
          </p:cNvPr>
          <p:cNvSpPr>
            <a:spLocks noGrp="1"/>
          </p:cNvSpPr>
          <p:nvPr>
            <p:ph type="title"/>
          </p:nvPr>
        </p:nvSpPr>
        <p:spPr>
          <a:xfrm>
            <a:off x="657224" y="499533"/>
            <a:ext cx="10772775" cy="1658198"/>
          </a:xfrm>
        </p:spPr>
        <p:txBody>
          <a:bodyPr>
            <a:normAutofit/>
          </a:bodyPr>
          <a:lstStyle/>
          <a:p>
            <a:r>
              <a:rPr lang="en-GB" dirty="0"/>
              <a:t>Component 4: The GUI</a:t>
            </a:r>
          </a:p>
        </p:txBody>
      </p:sp>
      <p:graphicFrame>
        <p:nvGraphicFramePr>
          <p:cNvPr id="7" name="Content Placeholder 2">
            <a:extLst>
              <a:ext uri="{FF2B5EF4-FFF2-40B4-BE49-F238E27FC236}">
                <a16:creationId xmlns:a16="http://schemas.microsoft.com/office/drawing/2014/main" id="{FD66C578-14AE-4506-9B87-E851B9A14A8E}"/>
              </a:ext>
            </a:extLst>
          </p:cNvPr>
          <p:cNvGraphicFramePr>
            <a:graphicFrameLocks noGrp="1"/>
          </p:cNvGraphicFramePr>
          <p:nvPr>
            <p:ph idx="1"/>
            <p:extLst>
              <p:ext uri="{D42A27DB-BD31-4B8C-83A1-F6EECF244321}">
                <p14:modId xmlns:p14="http://schemas.microsoft.com/office/powerpoint/2010/main" val="3774975899"/>
              </p:ext>
            </p:extLst>
          </p:nvPr>
        </p:nvGraphicFramePr>
        <p:xfrm>
          <a:off x="676275" y="2157732"/>
          <a:ext cx="10753725" cy="4294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4098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2F75-D87A-42C6-8A1B-5534E510BDCB}"/>
              </a:ext>
            </a:extLst>
          </p:cNvPr>
          <p:cNvSpPr>
            <a:spLocks noGrp="1"/>
          </p:cNvSpPr>
          <p:nvPr>
            <p:ph type="title"/>
          </p:nvPr>
        </p:nvSpPr>
        <p:spPr/>
        <p:txBody>
          <a:bodyPr>
            <a:normAutofit/>
          </a:bodyPr>
          <a:lstStyle/>
          <a:p>
            <a:r>
              <a:rPr lang="en-GB" dirty="0"/>
              <a:t>GUI Mock-ups</a:t>
            </a:r>
          </a:p>
        </p:txBody>
      </p:sp>
      <p:sp>
        <p:nvSpPr>
          <p:cNvPr id="13" name="TextBox 12">
            <a:extLst>
              <a:ext uri="{FF2B5EF4-FFF2-40B4-BE49-F238E27FC236}">
                <a16:creationId xmlns:a16="http://schemas.microsoft.com/office/drawing/2014/main" id="{4B46B6D6-E9CA-4E12-9594-7F39332BAAEC}"/>
              </a:ext>
            </a:extLst>
          </p:cNvPr>
          <p:cNvSpPr txBox="1"/>
          <p:nvPr/>
        </p:nvSpPr>
        <p:spPr>
          <a:xfrm>
            <a:off x="957203" y="5529852"/>
            <a:ext cx="5301002" cy="338554"/>
          </a:xfrm>
          <a:prstGeom prst="rect">
            <a:avLst/>
          </a:prstGeom>
          <a:noFill/>
        </p:spPr>
        <p:txBody>
          <a:bodyPr wrap="square" rtlCol="0">
            <a:spAutoFit/>
          </a:bodyPr>
          <a:lstStyle/>
          <a:p>
            <a:r>
              <a:rPr lang="en-GB" sz="1600" b="1" i="1" dirty="0"/>
              <a:t>Mock-up of the login page</a:t>
            </a:r>
          </a:p>
        </p:txBody>
      </p:sp>
      <p:sp>
        <p:nvSpPr>
          <p:cNvPr id="14" name="TextBox 13">
            <a:extLst>
              <a:ext uri="{FF2B5EF4-FFF2-40B4-BE49-F238E27FC236}">
                <a16:creationId xmlns:a16="http://schemas.microsoft.com/office/drawing/2014/main" id="{E76785C6-8EA9-4E57-B141-99E7DE487947}"/>
              </a:ext>
            </a:extLst>
          </p:cNvPr>
          <p:cNvSpPr txBox="1"/>
          <p:nvPr/>
        </p:nvSpPr>
        <p:spPr>
          <a:xfrm>
            <a:off x="6258205" y="5529851"/>
            <a:ext cx="5276571" cy="338554"/>
          </a:xfrm>
          <a:prstGeom prst="rect">
            <a:avLst/>
          </a:prstGeom>
          <a:noFill/>
        </p:spPr>
        <p:txBody>
          <a:bodyPr wrap="square" rtlCol="0">
            <a:spAutoFit/>
          </a:bodyPr>
          <a:lstStyle/>
          <a:p>
            <a:r>
              <a:rPr lang="en-GB" sz="1600" b="1" i="1" dirty="0"/>
              <a:t>Mock-up of the test runs table</a:t>
            </a:r>
          </a:p>
        </p:txBody>
      </p:sp>
      <p:pic>
        <p:nvPicPr>
          <p:cNvPr id="4" name="Picture 3" descr="Graphical user interface&#10;&#10;Description automatically generated">
            <a:extLst>
              <a:ext uri="{FF2B5EF4-FFF2-40B4-BE49-F238E27FC236}">
                <a16:creationId xmlns:a16="http://schemas.microsoft.com/office/drawing/2014/main" id="{1EFF1105-59A7-4068-8158-F86A4EF28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3" y="1838605"/>
            <a:ext cx="6211472" cy="3887042"/>
          </a:xfrm>
          <a:prstGeom prst="rect">
            <a:avLst/>
          </a:prstGeom>
        </p:spPr>
      </p:pic>
      <p:pic>
        <p:nvPicPr>
          <p:cNvPr id="6" name="Picture 5" descr="Table&#10;&#10;Description automatically generated">
            <a:extLst>
              <a:ext uri="{FF2B5EF4-FFF2-40B4-BE49-F238E27FC236}">
                <a16:creationId xmlns:a16="http://schemas.microsoft.com/office/drawing/2014/main" id="{92CAA077-EEE3-43F1-A4D3-B6FEB4892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205" y="1838605"/>
            <a:ext cx="5276571" cy="3888000"/>
          </a:xfrm>
          <a:prstGeom prst="rect">
            <a:avLst/>
          </a:prstGeom>
        </p:spPr>
      </p:pic>
    </p:spTree>
    <p:extLst>
      <p:ext uri="{BB962C8B-B14F-4D97-AF65-F5344CB8AC3E}">
        <p14:creationId xmlns:p14="http://schemas.microsoft.com/office/powerpoint/2010/main" val="2203910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5453-3934-45E1-BF38-4633129632E7}"/>
              </a:ext>
            </a:extLst>
          </p:cNvPr>
          <p:cNvSpPr>
            <a:spLocks noGrp="1"/>
          </p:cNvSpPr>
          <p:nvPr>
            <p:ph type="title"/>
          </p:nvPr>
        </p:nvSpPr>
        <p:spPr>
          <a:xfrm>
            <a:off x="657224" y="499533"/>
            <a:ext cx="10772775" cy="1658198"/>
          </a:xfrm>
        </p:spPr>
        <p:txBody>
          <a:bodyPr>
            <a:normAutofit/>
          </a:bodyPr>
          <a:lstStyle/>
          <a:p>
            <a:r>
              <a:rPr lang="en-GB" dirty="0"/>
              <a:t>Component 5: CI/CD Integration</a:t>
            </a:r>
          </a:p>
        </p:txBody>
      </p:sp>
      <p:graphicFrame>
        <p:nvGraphicFramePr>
          <p:cNvPr id="7" name="Content Placeholder 2">
            <a:extLst>
              <a:ext uri="{FF2B5EF4-FFF2-40B4-BE49-F238E27FC236}">
                <a16:creationId xmlns:a16="http://schemas.microsoft.com/office/drawing/2014/main" id="{FD66C578-14AE-4506-9B87-E851B9A14A8E}"/>
              </a:ext>
            </a:extLst>
          </p:cNvPr>
          <p:cNvGraphicFramePr>
            <a:graphicFrameLocks noGrp="1"/>
          </p:cNvGraphicFramePr>
          <p:nvPr>
            <p:ph idx="1"/>
            <p:extLst>
              <p:ext uri="{D42A27DB-BD31-4B8C-83A1-F6EECF244321}">
                <p14:modId xmlns:p14="http://schemas.microsoft.com/office/powerpoint/2010/main" val="2084710698"/>
              </p:ext>
            </p:extLst>
          </p:nvPr>
        </p:nvGraphicFramePr>
        <p:xfrm>
          <a:off x="676275" y="2157732"/>
          <a:ext cx="10753725" cy="4294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6857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F07E-7EBB-49F6-9544-2795BF4E3062}"/>
              </a:ext>
            </a:extLst>
          </p:cNvPr>
          <p:cNvSpPr>
            <a:spLocks noGrp="1"/>
          </p:cNvSpPr>
          <p:nvPr>
            <p:ph type="title"/>
          </p:nvPr>
        </p:nvSpPr>
        <p:spPr/>
        <p:txBody>
          <a:bodyPr/>
          <a:lstStyle/>
          <a:p>
            <a:r>
              <a:rPr lang="en-GB" dirty="0"/>
              <a:t>Putting it all together…</a:t>
            </a:r>
          </a:p>
        </p:txBody>
      </p:sp>
      <p:pic>
        <p:nvPicPr>
          <p:cNvPr id="7" name="Content Placeholder 6" descr="Diagram&#10;&#10;Description automatically generated">
            <a:extLst>
              <a:ext uri="{FF2B5EF4-FFF2-40B4-BE49-F238E27FC236}">
                <a16:creationId xmlns:a16="http://schemas.microsoft.com/office/drawing/2014/main" id="{822ED035-5FCE-49E7-AAA8-E4EB201EE4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1927" y="1889443"/>
            <a:ext cx="6808145" cy="4221050"/>
          </a:xfrm>
        </p:spPr>
      </p:pic>
    </p:spTree>
    <p:extLst>
      <p:ext uri="{BB962C8B-B14F-4D97-AF65-F5344CB8AC3E}">
        <p14:creationId xmlns:p14="http://schemas.microsoft.com/office/powerpoint/2010/main" val="108186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2F75-D87A-42C6-8A1B-5534E510BDCB}"/>
              </a:ext>
            </a:extLst>
          </p:cNvPr>
          <p:cNvSpPr>
            <a:spLocks noGrp="1"/>
          </p:cNvSpPr>
          <p:nvPr>
            <p:ph type="title"/>
          </p:nvPr>
        </p:nvSpPr>
        <p:spPr/>
        <p:txBody>
          <a:bodyPr>
            <a:normAutofit/>
          </a:bodyPr>
          <a:lstStyle/>
          <a:p>
            <a:r>
              <a:rPr lang="en-GB" dirty="0"/>
              <a:t>Monoliths and Microservices 1</a:t>
            </a:r>
          </a:p>
        </p:txBody>
      </p:sp>
      <p:sp>
        <p:nvSpPr>
          <p:cNvPr id="3" name="Content Placeholder 2">
            <a:extLst>
              <a:ext uri="{FF2B5EF4-FFF2-40B4-BE49-F238E27FC236}">
                <a16:creationId xmlns:a16="http://schemas.microsoft.com/office/drawing/2014/main" id="{12B8A1D9-ADDF-4C20-ABF1-5769FF474FA2}"/>
              </a:ext>
            </a:extLst>
          </p:cNvPr>
          <p:cNvSpPr>
            <a:spLocks noGrp="1"/>
          </p:cNvSpPr>
          <p:nvPr>
            <p:ph idx="1"/>
          </p:nvPr>
        </p:nvSpPr>
        <p:spPr>
          <a:xfrm>
            <a:off x="676656" y="2011680"/>
            <a:ext cx="6819519" cy="4697670"/>
          </a:xfrm>
        </p:spPr>
        <p:txBody>
          <a:bodyPr>
            <a:normAutofit/>
          </a:bodyPr>
          <a:lstStyle/>
          <a:p>
            <a:pPr>
              <a:buFont typeface="Wingdings" panose="05000000000000000000" pitchFamily="2" charset="2"/>
              <a:buChar char="§"/>
            </a:pPr>
            <a:r>
              <a:rPr lang="en-GB" dirty="0"/>
              <a:t>Software using a monolithic architecture has just one codebase containing all the associated services and business logic. </a:t>
            </a:r>
          </a:p>
          <a:p>
            <a:pPr>
              <a:buFont typeface="Wingdings" panose="05000000000000000000" pitchFamily="2" charset="2"/>
              <a:buChar char="§"/>
            </a:pPr>
            <a:r>
              <a:rPr lang="en-GB" dirty="0"/>
              <a:t>This approach can produce an unmaintainable codebase, imagine how many components a complex enterprise software application includes.</a:t>
            </a:r>
          </a:p>
        </p:txBody>
      </p:sp>
      <p:sp>
        <p:nvSpPr>
          <p:cNvPr id="5" name="TextBox 4">
            <a:extLst>
              <a:ext uri="{FF2B5EF4-FFF2-40B4-BE49-F238E27FC236}">
                <a16:creationId xmlns:a16="http://schemas.microsoft.com/office/drawing/2014/main" id="{6162AED4-FBE4-4481-91B8-10C2F3CA4701}"/>
              </a:ext>
            </a:extLst>
          </p:cNvPr>
          <p:cNvSpPr txBox="1"/>
          <p:nvPr/>
        </p:nvSpPr>
        <p:spPr>
          <a:xfrm>
            <a:off x="7646018" y="5773692"/>
            <a:ext cx="3783981" cy="584775"/>
          </a:xfrm>
          <a:prstGeom prst="rect">
            <a:avLst/>
          </a:prstGeom>
          <a:noFill/>
        </p:spPr>
        <p:txBody>
          <a:bodyPr wrap="square" rtlCol="0">
            <a:spAutoFit/>
          </a:bodyPr>
          <a:lstStyle/>
          <a:p>
            <a:r>
              <a:rPr lang="en-GB" sz="1600" b="1" i="1" dirty="0"/>
              <a:t>High-level overview of a monolithic software architecture</a:t>
            </a:r>
          </a:p>
        </p:txBody>
      </p:sp>
      <p:pic>
        <p:nvPicPr>
          <p:cNvPr id="7" name="Picture 6" descr="Diagram&#10;&#10;Description automatically generated">
            <a:extLst>
              <a:ext uri="{FF2B5EF4-FFF2-40B4-BE49-F238E27FC236}">
                <a16:creationId xmlns:a16="http://schemas.microsoft.com/office/drawing/2014/main" id="{3C267567-B12D-40BE-A117-7788196ED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2600" y="2200583"/>
            <a:ext cx="3045601" cy="3807001"/>
          </a:xfrm>
          <a:prstGeom prst="rect">
            <a:avLst/>
          </a:prstGeom>
        </p:spPr>
      </p:pic>
    </p:spTree>
    <p:extLst>
      <p:ext uri="{BB962C8B-B14F-4D97-AF65-F5344CB8AC3E}">
        <p14:creationId xmlns:p14="http://schemas.microsoft.com/office/powerpoint/2010/main" val="338951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2F75-D87A-42C6-8A1B-5534E510BDCB}"/>
              </a:ext>
            </a:extLst>
          </p:cNvPr>
          <p:cNvSpPr>
            <a:spLocks noGrp="1"/>
          </p:cNvSpPr>
          <p:nvPr>
            <p:ph type="title"/>
          </p:nvPr>
        </p:nvSpPr>
        <p:spPr/>
        <p:txBody>
          <a:bodyPr>
            <a:normAutofit/>
          </a:bodyPr>
          <a:lstStyle/>
          <a:p>
            <a:r>
              <a:rPr lang="en-GB" dirty="0"/>
              <a:t>Monoliths and Microservices 2</a:t>
            </a:r>
          </a:p>
        </p:txBody>
      </p:sp>
      <p:sp>
        <p:nvSpPr>
          <p:cNvPr id="3" name="Content Placeholder 2">
            <a:extLst>
              <a:ext uri="{FF2B5EF4-FFF2-40B4-BE49-F238E27FC236}">
                <a16:creationId xmlns:a16="http://schemas.microsoft.com/office/drawing/2014/main" id="{12B8A1D9-ADDF-4C20-ABF1-5769FF474FA2}"/>
              </a:ext>
            </a:extLst>
          </p:cNvPr>
          <p:cNvSpPr>
            <a:spLocks noGrp="1"/>
          </p:cNvSpPr>
          <p:nvPr>
            <p:ph idx="1"/>
          </p:nvPr>
        </p:nvSpPr>
        <p:spPr>
          <a:xfrm>
            <a:off x="676656" y="2011680"/>
            <a:ext cx="6819519" cy="4697670"/>
          </a:xfrm>
        </p:spPr>
        <p:txBody>
          <a:bodyPr>
            <a:normAutofit/>
          </a:bodyPr>
          <a:lstStyle/>
          <a:p>
            <a:pPr>
              <a:buFont typeface="Wingdings" panose="05000000000000000000" pitchFamily="2" charset="2"/>
              <a:buChar char="§"/>
            </a:pPr>
            <a:r>
              <a:rPr lang="en-GB" dirty="0"/>
              <a:t>A microservice-based architecture subdivides an application into several applications with independent codebases, with each encapsulating one business process.</a:t>
            </a:r>
          </a:p>
          <a:p>
            <a:pPr>
              <a:buFont typeface="Wingdings" panose="05000000000000000000" pitchFamily="2" charset="2"/>
              <a:buChar char="§"/>
            </a:pPr>
            <a:r>
              <a:rPr lang="en-GB" dirty="0"/>
              <a:t>Microservices can communicate with each other via a service registry, but can run on different (virtual) machines.</a:t>
            </a:r>
          </a:p>
          <a:p>
            <a:pPr>
              <a:buFont typeface="Wingdings" panose="05000000000000000000" pitchFamily="2" charset="2"/>
              <a:buChar char="§"/>
            </a:pPr>
            <a:r>
              <a:rPr lang="en-GB" dirty="0"/>
              <a:t>If one microservice crashes, it won’t take the entire application down with it!</a:t>
            </a:r>
          </a:p>
        </p:txBody>
      </p:sp>
      <p:pic>
        <p:nvPicPr>
          <p:cNvPr id="4" name="Content Placeholder 10" descr="Text, whiteboard&#10;&#10;Description automatically generated">
            <a:extLst>
              <a:ext uri="{FF2B5EF4-FFF2-40B4-BE49-F238E27FC236}">
                <a16:creationId xmlns:a16="http://schemas.microsoft.com/office/drawing/2014/main" id="{F0158744-5991-41F6-B7A6-C4164002F8FD}"/>
              </a:ext>
            </a:extLst>
          </p:cNvPr>
          <p:cNvPicPr>
            <a:picLocks noChangeAspect="1"/>
          </p:cNvPicPr>
          <p:nvPr/>
        </p:nvPicPr>
        <p:blipFill rotWithShape="1">
          <a:blip r:embed="rId2">
            <a:extLst>
              <a:ext uri="{28A0092B-C50C-407E-A947-70E740481C1C}">
                <a14:useLocalDpi xmlns:a14="http://schemas.microsoft.com/office/drawing/2010/main" val="0"/>
              </a:ext>
            </a:extLst>
          </a:blip>
          <a:srcRect l="3253" t="3158" r="3558" b="3034"/>
          <a:stretch/>
        </p:blipFill>
        <p:spPr>
          <a:xfrm>
            <a:off x="7646400" y="2011680"/>
            <a:ext cx="3783599" cy="4112895"/>
          </a:xfrm>
          <a:prstGeom prst="rect">
            <a:avLst/>
          </a:prstGeom>
        </p:spPr>
      </p:pic>
      <p:sp>
        <p:nvSpPr>
          <p:cNvPr id="5" name="TextBox 4">
            <a:extLst>
              <a:ext uri="{FF2B5EF4-FFF2-40B4-BE49-F238E27FC236}">
                <a16:creationId xmlns:a16="http://schemas.microsoft.com/office/drawing/2014/main" id="{6162AED4-FBE4-4481-91B8-10C2F3CA4701}"/>
              </a:ext>
            </a:extLst>
          </p:cNvPr>
          <p:cNvSpPr txBox="1"/>
          <p:nvPr/>
        </p:nvSpPr>
        <p:spPr>
          <a:xfrm>
            <a:off x="7646017" y="6124575"/>
            <a:ext cx="3783981" cy="584775"/>
          </a:xfrm>
          <a:prstGeom prst="rect">
            <a:avLst/>
          </a:prstGeom>
          <a:noFill/>
        </p:spPr>
        <p:txBody>
          <a:bodyPr wrap="square" rtlCol="0">
            <a:spAutoFit/>
          </a:bodyPr>
          <a:lstStyle/>
          <a:p>
            <a:r>
              <a:rPr lang="en-GB" sz="1600" b="1" i="1" dirty="0"/>
              <a:t>High-level overview of a microservice-based software architecture</a:t>
            </a:r>
          </a:p>
        </p:txBody>
      </p:sp>
    </p:spTree>
    <p:extLst>
      <p:ext uri="{BB962C8B-B14F-4D97-AF65-F5344CB8AC3E}">
        <p14:creationId xmlns:p14="http://schemas.microsoft.com/office/powerpoint/2010/main" val="342500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33" name="Content Placeholder 2">
            <a:extLst>
              <a:ext uri="{FF2B5EF4-FFF2-40B4-BE49-F238E27FC236}">
                <a16:creationId xmlns:a16="http://schemas.microsoft.com/office/drawing/2014/main" id="{4FFE14D5-1C80-4817-8841-CD46FB9DDE88}"/>
              </a:ext>
            </a:extLst>
          </p:cNvPr>
          <p:cNvGraphicFramePr>
            <a:graphicFrameLocks noGrp="1"/>
          </p:cNvGraphicFramePr>
          <p:nvPr>
            <p:ph idx="1"/>
            <p:extLst>
              <p:ext uri="{D42A27DB-BD31-4B8C-83A1-F6EECF244321}">
                <p14:modId xmlns:p14="http://schemas.microsoft.com/office/powerpoint/2010/main" val="3570846348"/>
              </p:ext>
            </p:extLst>
          </p:nvPr>
        </p:nvGraphicFramePr>
        <p:xfrm>
          <a:off x="508099" y="543305"/>
          <a:ext cx="6539794" cy="5207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B26A5328-FC66-4BE8-B2BE-1E6C6F385283}"/>
              </a:ext>
            </a:extLst>
          </p:cNvPr>
          <p:cNvGrpSpPr/>
          <p:nvPr/>
        </p:nvGrpSpPr>
        <p:grpSpPr>
          <a:xfrm>
            <a:off x="7955054" y="1106805"/>
            <a:ext cx="3728847" cy="4644390"/>
            <a:chOff x="8329459" y="1118235"/>
            <a:chExt cx="3185885" cy="3968115"/>
          </a:xfrm>
        </p:grpSpPr>
        <p:pic>
          <p:nvPicPr>
            <p:cNvPr id="1026" name="Picture 2" descr="Amazon Web Services - Wikipedia">
              <a:extLst>
                <a:ext uri="{FF2B5EF4-FFF2-40B4-BE49-F238E27FC236}">
                  <a16:creationId xmlns:a16="http://schemas.microsoft.com/office/drawing/2014/main" id="{796E353C-B176-4C4F-A2D2-F75FA0B274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29459" y="1118235"/>
              <a:ext cx="3185885" cy="19062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ubernetes | Drupal.org">
              <a:extLst>
                <a:ext uri="{FF2B5EF4-FFF2-40B4-BE49-F238E27FC236}">
                  <a16:creationId xmlns:a16="http://schemas.microsoft.com/office/drawing/2014/main" id="{7284CE23-B0F1-46AD-8B94-63FB825F8C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30749" y="3467100"/>
              <a:ext cx="3184595" cy="161925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a:extLst>
              <a:ext uri="{FF2B5EF4-FFF2-40B4-BE49-F238E27FC236}">
                <a16:creationId xmlns:a16="http://schemas.microsoft.com/office/drawing/2014/main" id="{406C1187-3C58-4494-B54A-715AF1E5BA24}"/>
              </a:ext>
            </a:extLst>
          </p:cNvPr>
          <p:cNvSpPr txBox="1"/>
          <p:nvPr/>
        </p:nvSpPr>
        <p:spPr>
          <a:xfrm>
            <a:off x="508099" y="6022307"/>
            <a:ext cx="6539794" cy="830997"/>
          </a:xfrm>
          <a:prstGeom prst="rect">
            <a:avLst/>
          </a:prstGeom>
          <a:noFill/>
        </p:spPr>
        <p:txBody>
          <a:bodyPr wrap="square" rtlCol="0">
            <a:spAutoFit/>
          </a:bodyPr>
          <a:lstStyle/>
          <a:p>
            <a:r>
              <a:rPr lang="en-GB" sz="1600" b="1" i="1" dirty="0"/>
              <a:t>* Kong HQ. (2021, April 20). 2021 Digital Innovation Benchmark. Retrieved from https://konghq.com/resources/digital-innovation-benchmark-2021/</a:t>
            </a:r>
          </a:p>
          <a:p>
            <a:endParaRPr lang="en-GB" sz="1600" b="1" i="1" dirty="0"/>
          </a:p>
        </p:txBody>
      </p:sp>
    </p:spTree>
    <p:extLst>
      <p:ext uri="{BB962C8B-B14F-4D97-AF65-F5344CB8AC3E}">
        <p14:creationId xmlns:p14="http://schemas.microsoft.com/office/powerpoint/2010/main" val="267711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E7E5-8588-4FB6-BD97-05813A2D1350}"/>
              </a:ext>
            </a:extLst>
          </p:cNvPr>
          <p:cNvSpPr>
            <a:spLocks noGrp="1"/>
          </p:cNvSpPr>
          <p:nvPr>
            <p:ph type="title"/>
          </p:nvPr>
        </p:nvSpPr>
        <p:spPr/>
        <p:txBody>
          <a:bodyPr/>
          <a:lstStyle/>
          <a:p>
            <a:r>
              <a:rPr lang="en-GB" dirty="0"/>
              <a:t>Potential Solutions</a:t>
            </a:r>
          </a:p>
        </p:txBody>
      </p:sp>
      <p:pic>
        <p:nvPicPr>
          <p:cNvPr id="1026" name="Picture 2" descr="Download Cypress Io Logo[7639] - Cypress Io Logo - Full Size PNG Image -  PNGkit">
            <a:extLst>
              <a:ext uri="{FF2B5EF4-FFF2-40B4-BE49-F238E27FC236}">
                <a16:creationId xmlns:a16="http://schemas.microsoft.com/office/drawing/2014/main" id="{F2405499-2EDE-46AA-B8DA-E98DC48B02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1963331"/>
            <a:ext cx="4784400" cy="12469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pen Source record and playback test automation for the web. | LaptrinhX">
            <a:extLst>
              <a:ext uri="{FF2B5EF4-FFF2-40B4-BE49-F238E27FC236}">
                <a16:creationId xmlns:a16="http://schemas.microsoft.com/office/drawing/2014/main" id="{FBC0C7AA-0BBD-44F0-8FCE-884DAA1BB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1963331"/>
            <a:ext cx="2088000" cy="2088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martBear TestComplete · GitHub">
            <a:extLst>
              <a:ext uri="{FF2B5EF4-FFF2-40B4-BE49-F238E27FC236}">
                <a16:creationId xmlns:a16="http://schemas.microsoft.com/office/drawing/2014/main" id="{A1BF5321-FDD7-4D0E-917C-DECCBB03E2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963331"/>
            <a:ext cx="2088000" cy="2088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uppeteer | Tools for Web Developers | Google Developers">
            <a:extLst>
              <a:ext uri="{FF2B5EF4-FFF2-40B4-BE49-F238E27FC236}">
                <a16:creationId xmlns:a16="http://schemas.microsoft.com/office/drawing/2014/main" id="{BDE31C2F-C36E-4F8A-B342-D5B7C97641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560" y="4270467"/>
            <a:ext cx="1434881" cy="2088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78C0744-A9D7-476E-9AD0-561D1D0950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2686" y="4224365"/>
            <a:ext cx="1893600" cy="208853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esting and Development Webinars | SmartBear">
            <a:extLst>
              <a:ext uri="{FF2B5EF4-FFF2-40B4-BE49-F238E27FC236}">
                <a16:creationId xmlns:a16="http://schemas.microsoft.com/office/drawing/2014/main" id="{0D2C5FF6-2FBD-4A6D-BB4E-637BF96144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469" y="5047769"/>
            <a:ext cx="4783931" cy="126512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ppium logo | Perfecto">
            <a:extLst>
              <a:ext uri="{FF2B5EF4-FFF2-40B4-BE49-F238E27FC236}">
                <a16:creationId xmlns:a16="http://schemas.microsoft.com/office/drawing/2014/main" id="{D2211A8F-C3EB-4763-9021-2EF32A1883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511121"/>
            <a:ext cx="4784400" cy="1235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125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5B82E-C9A2-4415-A214-8D6E6102EF40}"/>
              </a:ext>
            </a:extLst>
          </p:cNvPr>
          <p:cNvSpPr>
            <a:spLocks noGrp="1"/>
          </p:cNvSpPr>
          <p:nvPr>
            <p:ph type="title"/>
          </p:nvPr>
        </p:nvSpPr>
        <p:spPr/>
        <p:txBody>
          <a:bodyPr/>
          <a:lstStyle/>
          <a:p>
            <a:r>
              <a:rPr lang="en-GB" dirty="0"/>
              <a:t>Problem Definition</a:t>
            </a:r>
          </a:p>
        </p:txBody>
      </p:sp>
      <p:sp>
        <p:nvSpPr>
          <p:cNvPr id="3" name="Content Placeholder 2">
            <a:extLst>
              <a:ext uri="{FF2B5EF4-FFF2-40B4-BE49-F238E27FC236}">
                <a16:creationId xmlns:a16="http://schemas.microsoft.com/office/drawing/2014/main" id="{97E46792-96E8-4E0C-8293-FF40DC9CADF4}"/>
              </a:ext>
            </a:extLst>
          </p:cNvPr>
          <p:cNvSpPr>
            <a:spLocks noGrp="1"/>
          </p:cNvSpPr>
          <p:nvPr>
            <p:ph idx="1"/>
          </p:nvPr>
        </p:nvSpPr>
        <p:spPr>
          <a:xfrm>
            <a:off x="676656" y="2011680"/>
            <a:ext cx="10753725" cy="4479272"/>
          </a:xfrm>
        </p:spPr>
        <p:txBody>
          <a:bodyPr>
            <a:normAutofit fontScale="92500" lnSpcReduction="10000"/>
          </a:bodyPr>
          <a:lstStyle/>
          <a:p>
            <a:pPr>
              <a:buFont typeface="Wingdings" panose="05000000000000000000" pitchFamily="2" charset="2"/>
              <a:buChar char="§"/>
            </a:pPr>
            <a:r>
              <a:rPr lang="en-GB" dirty="0"/>
              <a:t>Microservices-based architectures are rapidly becoming a popular approach to software development.</a:t>
            </a:r>
          </a:p>
          <a:p>
            <a:pPr>
              <a:buFont typeface="Wingdings" panose="05000000000000000000" pitchFamily="2" charset="2"/>
              <a:buChar char="§"/>
            </a:pPr>
            <a:r>
              <a:rPr lang="en-GB" dirty="0"/>
              <a:t>Despite this, research has illustrated a lack of standalone testing tools providing a developer with the ability to write automated end-to-end test cases for applications using a microservices-based architecture.</a:t>
            </a:r>
          </a:p>
          <a:p>
            <a:pPr>
              <a:buFont typeface="Wingdings" panose="05000000000000000000" pitchFamily="2" charset="2"/>
              <a:buChar char="§"/>
            </a:pPr>
            <a:r>
              <a:rPr lang="en-GB" dirty="0"/>
              <a:t>As a result, a developer taking this approach must resort to either adapting existing testing tools or sinking time into creating a tool for their specific use case.</a:t>
            </a:r>
          </a:p>
          <a:p>
            <a:pPr>
              <a:buFont typeface="Wingdings" panose="05000000000000000000" pitchFamily="2" charset="2"/>
              <a:buChar char="§"/>
            </a:pPr>
            <a:r>
              <a:rPr lang="en-GB" dirty="0"/>
              <a:t>This project aims to develop a comprehensive testing platform that can be used by a developer to run behaviour-driven end-to-end test cases on the user-facing components of web applications with a microservices-based architecture.</a:t>
            </a:r>
          </a:p>
          <a:p>
            <a:pPr>
              <a:buFont typeface="Wingdings" panose="05000000000000000000" pitchFamily="2" charset="2"/>
              <a:buChar char="§"/>
            </a:pPr>
            <a:r>
              <a:rPr lang="en-GB" dirty="0"/>
              <a:t>The results of this project will be used to justify this approach to testing when used in the modern software development lifecycle.</a:t>
            </a:r>
          </a:p>
          <a:p>
            <a:pPr>
              <a:buFont typeface="Wingdings" panose="05000000000000000000" pitchFamily="2" charset="2"/>
              <a:buChar char="§"/>
            </a:pPr>
            <a:r>
              <a:rPr lang="en-GB" b="1" dirty="0"/>
              <a:t>The project is called Touchstone!</a:t>
            </a:r>
          </a:p>
          <a:p>
            <a:pPr marL="0" indent="0">
              <a:buNone/>
            </a:pPr>
            <a:endParaRPr lang="en-GB" dirty="0"/>
          </a:p>
          <a:p>
            <a:endParaRPr lang="en-GB" dirty="0"/>
          </a:p>
        </p:txBody>
      </p:sp>
    </p:spTree>
    <p:extLst>
      <p:ext uri="{BB962C8B-B14F-4D97-AF65-F5344CB8AC3E}">
        <p14:creationId xmlns:p14="http://schemas.microsoft.com/office/powerpoint/2010/main" val="200299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F97E041-634B-4B3E-8669-42583D956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825ADD-F95C-4747-9B41-5DB21C28E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91A8E-B2BA-467D-BB87-8CFBFB13A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9244"/>
            <a:ext cx="10579608"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62BD5-4358-42EC-BD76-CC66E57317C1}"/>
              </a:ext>
            </a:extLst>
          </p:cNvPr>
          <p:cNvSpPr>
            <a:spLocks noGrp="1"/>
          </p:cNvSpPr>
          <p:nvPr>
            <p:ph type="title"/>
          </p:nvPr>
        </p:nvSpPr>
        <p:spPr>
          <a:xfrm>
            <a:off x="1286503" y="1285196"/>
            <a:ext cx="9607160" cy="2779429"/>
          </a:xfrm>
        </p:spPr>
        <p:txBody>
          <a:bodyPr vert="horz" lIns="91440" tIns="45720" rIns="91440" bIns="45720" rtlCol="0" anchor="b">
            <a:normAutofit/>
          </a:bodyPr>
          <a:lstStyle/>
          <a:p>
            <a:pPr algn="ctr">
              <a:lnSpc>
                <a:spcPct val="80000"/>
              </a:lnSpc>
            </a:pPr>
            <a:r>
              <a:rPr lang="en-US" sz="8000" dirty="0">
                <a:solidFill>
                  <a:srgbClr val="FFFFFF"/>
                </a:solidFill>
              </a:rPr>
              <a:t>Planning &amp; Design</a:t>
            </a:r>
          </a:p>
        </p:txBody>
      </p:sp>
    </p:spTree>
    <p:extLst>
      <p:ext uri="{BB962C8B-B14F-4D97-AF65-F5344CB8AC3E}">
        <p14:creationId xmlns:p14="http://schemas.microsoft.com/office/powerpoint/2010/main" val="198802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E7E5-8588-4FB6-BD97-05813A2D1350}"/>
              </a:ext>
            </a:extLst>
          </p:cNvPr>
          <p:cNvSpPr>
            <a:spLocks noGrp="1"/>
          </p:cNvSpPr>
          <p:nvPr>
            <p:ph type="title"/>
          </p:nvPr>
        </p:nvSpPr>
        <p:spPr/>
        <p:txBody>
          <a:bodyPr/>
          <a:lstStyle/>
          <a:p>
            <a:r>
              <a:rPr lang="en-GB" dirty="0"/>
              <a:t>Technologies</a:t>
            </a:r>
          </a:p>
        </p:txBody>
      </p:sp>
      <p:pic>
        <p:nvPicPr>
          <p:cNvPr id="4098" name="Picture 2">
            <a:extLst>
              <a:ext uri="{FF2B5EF4-FFF2-40B4-BE49-F238E27FC236}">
                <a16:creationId xmlns:a16="http://schemas.microsoft.com/office/drawing/2014/main" id="{8C85C918-15B2-4C45-A398-06D64EB38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2033532"/>
            <a:ext cx="4784400" cy="105256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ocker Logos | Docker">
            <a:extLst>
              <a:ext uri="{FF2B5EF4-FFF2-40B4-BE49-F238E27FC236}">
                <a16:creationId xmlns:a16="http://schemas.microsoft.com/office/drawing/2014/main" id="{02F10B1F-D29E-4104-B4F0-91BD77FAB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5092596"/>
            <a:ext cx="4784400" cy="122993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ucumber Framework - Knoldus Blogs">
            <a:extLst>
              <a:ext uri="{FF2B5EF4-FFF2-40B4-BE49-F238E27FC236}">
                <a16:creationId xmlns:a16="http://schemas.microsoft.com/office/drawing/2014/main" id="{BA36DF7E-D6A4-4953-A09B-C71A8EA9E8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16" t="11490" r="7500" b="23458"/>
          <a:stretch/>
        </p:blipFill>
        <p:spPr bwMode="auto">
          <a:xfrm>
            <a:off x="762001" y="3491884"/>
            <a:ext cx="4784400" cy="11949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SeleniumHQ Browser Automation">
            <a:extLst>
              <a:ext uri="{FF2B5EF4-FFF2-40B4-BE49-F238E27FC236}">
                <a16:creationId xmlns:a16="http://schemas.microsoft.com/office/drawing/2014/main" id="{F899C836-6079-4AD8-959E-9C7B8F28D2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700" y="1916358"/>
            <a:ext cx="2088000" cy="218194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Chromium (web browser) - Wikipedia">
            <a:extLst>
              <a:ext uri="{FF2B5EF4-FFF2-40B4-BE49-F238E27FC236}">
                <a16:creationId xmlns:a16="http://schemas.microsoft.com/office/drawing/2014/main" id="{AE730775-6C9B-4AF2-95C2-EFE45E3BD2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7699" y="1916358"/>
            <a:ext cx="2088000" cy="2088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MongoDB (MDB) Stock Price, News &amp; Info | The Motley Fool">
            <a:extLst>
              <a:ext uri="{FF2B5EF4-FFF2-40B4-BE49-F238E27FC236}">
                <a16:creationId xmlns:a16="http://schemas.microsoft.com/office/drawing/2014/main" id="{DB5FE509-65A8-402B-AEDF-9B097C59EC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0700" y="4270467"/>
            <a:ext cx="2088000" cy="2088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Logo-spring - Spring Framework Logo Svg Transparent PNG - 550x380 - Free  Download on NicePNG">
            <a:extLst>
              <a:ext uri="{FF2B5EF4-FFF2-40B4-BE49-F238E27FC236}">
                <a16:creationId xmlns:a16="http://schemas.microsoft.com/office/drawing/2014/main" id="{F17FD779-2F8B-4FDF-AB79-BDC630764B1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902" t="8597" r="18537" b="8597"/>
          <a:stretch/>
        </p:blipFill>
        <p:spPr bwMode="auto">
          <a:xfrm>
            <a:off x="8777699" y="4676341"/>
            <a:ext cx="2088000" cy="148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69633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A81528F0081B448922F1B134D781C8" ma:contentTypeVersion="12" ma:contentTypeDescription="Create a new document." ma:contentTypeScope="" ma:versionID="d5953ed7562475957f79226543146381">
  <xsd:schema xmlns:xsd="http://www.w3.org/2001/XMLSchema" xmlns:xs="http://www.w3.org/2001/XMLSchema" xmlns:p="http://schemas.microsoft.com/office/2006/metadata/properties" xmlns:ns3="43c863f2-7988-4d5c-8cbf-4e32e9d2e581" xmlns:ns4="a29d664c-4ea5-4a12-b4a1-4fe3eaacdeb3" targetNamespace="http://schemas.microsoft.com/office/2006/metadata/properties" ma:root="true" ma:fieldsID="29387149ae1008695c074a4cc0ba8282" ns3:_="" ns4:_="">
    <xsd:import namespace="43c863f2-7988-4d5c-8cbf-4e32e9d2e581"/>
    <xsd:import namespace="a29d664c-4ea5-4a12-b4a1-4fe3eaacdeb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c863f2-7988-4d5c-8cbf-4e32e9d2e58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29d664c-4ea5-4a12-b4a1-4fe3eaacdeb3"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8E7BB3-9AE2-4594-AC7A-B8F258139158}">
  <ds:schemaRefs>
    <ds:schemaRef ds:uri="http://schemas.microsoft.com/office/2006/metadata/properties"/>
    <ds:schemaRef ds:uri="http://www.w3.org/XML/1998/namespace"/>
    <ds:schemaRef ds:uri="http://schemas.microsoft.com/office/2006/documentManagement/types"/>
    <ds:schemaRef ds:uri="http://purl.org/dc/terms/"/>
    <ds:schemaRef ds:uri="http://schemas.openxmlformats.org/package/2006/metadata/core-properties"/>
    <ds:schemaRef ds:uri="a29d664c-4ea5-4a12-b4a1-4fe3eaacdeb3"/>
    <ds:schemaRef ds:uri="http://purl.org/dc/elements/1.1/"/>
    <ds:schemaRef ds:uri="http://schemas.microsoft.com/office/infopath/2007/PartnerControls"/>
    <ds:schemaRef ds:uri="43c863f2-7988-4d5c-8cbf-4e32e9d2e581"/>
    <ds:schemaRef ds:uri="http://purl.org/dc/dcmitype/"/>
  </ds:schemaRefs>
</ds:datastoreItem>
</file>

<file path=customXml/itemProps2.xml><?xml version="1.0" encoding="utf-8"?>
<ds:datastoreItem xmlns:ds="http://schemas.openxmlformats.org/officeDocument/2006/customXml" ds:itemID="{109CA85E-496C-4F64-A1FC-BB79BDC936A3}">
  <ds:schemaRefs>
    <ds:schemaRef ds:uri="http://schemas.microsoft.com/sharepoint/v3/contenttype/forms"/>
  </ds:schemaRefs>
</ds:datastoreItem>
</file>

<file path=customXml/itemProps3.xml><?xml version="1.0" encoding="utf-8"?>
<ds:datastoreItem xmlns:ds="http://schemas.openxmlformats.org/officeDocument/2006/customXml" ds:itemID="{623A8190-AE8E-44BE-9395-50B2F696A2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c863f2-7988-4d5c-8cbf-4e32e9d2e581"/>
    <ds:schemaRef ds:uri="a29d664c-4ea5-4a12-b4a1-4fe3eaacde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Metropolitan</Template>
  <TotalTime>3645</TotalTime>
  <Words>1965</Words>
  <Application>Microsoft Office PowerPoint</Application>
  <PresentationFormat>Widescreen</PresentationFormat>
  <Paragraphs>85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Courier New</vt:lpstr>
      <vt:lpstr>Symbol</vt:lpstr>
      <vt:lpstr>Wingdings</vt:lpstr>
      <vt:lpstr>Metropolitan</vt:lpstr>
      <vt:lpstr>Automated End-to-End Testing Of Microservices-Based Web Applications and How It Complements the SDLC</vt:lpstr>
      <vt:lpstr>Background</vt:lpstr>
      <vt:lpstr>Monoliths and Microservices 1</vt:lpstr>
      <vt:lpstr>Monoliths and Microservices 2</vt:lpstr>
      <vt:lpstr>PowerPoint Presentation</vt:lpstr>
      <vt:lpstr>Potential Solutions</vt:lpstr>
      <vt:lpstr>Problem Definition</vt:lpstr>
      <vt:lpstr>Planning &amp; Design</vt:lpstr>
      <vt:lpstr>Technologies</vt:lpstr>
      <vt:lpstr>Component 1: The API</vt:lpstr>
      <vt:lpstr>Internal System Design</vt:lpstr>
      <vt:lpstr>Component 2: The DSL</vt:lpstr>
      <vt:lpstr>Syntax Design</vt:lpstr>
      <vt:lpstr>Component 3: The Test Runner</vt:lpstr>
      <vt:lpstr>External System Design</vt:lpstr>
      <vt:lpstr>Implementation &amp; Results</vt:lpstr>
      <vt:lpstr>In conclusion…</vt:lpstr>
      <vt:lpstr>Reflection</vt:lpstr>
      <vt:lpstr>Unused Slides</vt:lpstr>
      <vt:lpstr>Scope and Limitations</vt:lpstr>
      <vt:lpstr>Component 4: The GUI</vt:lpstr>
      <vt:lpstr>GUI Mock-ups</vt:lpstr>
      <vt:lpstr>Component 5: CI/CD Integration</vt:lpstr>
      <vt:lpstr>Putting it all together…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End-to-End Testing For Multi-Layered Web Applications</dc:title>
  <dc:creator>Callum Van Zyl</dc:creator>
  <cp:lastModifiedBy>Callum Van Zyl</cp:lastModifiedBy>
  <cp:revision>5</cp:revision>
  <dcterms:created xsi:type="dcterms:W3CDTF">2021-04-11T21:55:01Z</dcterms:created>
  <dcterms:modified xsi:type="dcterms:W3CDTF">2021-04-20T10:29:25Z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0x01010025A81528F0081B448922F1B134D781C8</vt:lpwstr>
  </property>
</Properties>
</file>