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90" r:id="rId28"/>
    <p:sldId id="282" r:id="rId29"/>
    <p:sldId id="283" r:id="rId30"/>
    <p:sldId id="284" r:id="rId31"/>
    <p:sldId id="285" r:id="rId32"/>
    <p:sldId id="286" r:id="rId33"/>
    <p:sldId id="287" r:id="rId34"/>
    <p:sldId id="288" r:id="rId35"/>
    <p:sldId id="28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40" d="100"/>
          <a:sy n="40" d="100"/>
        </p:scale>
        <p:origin x="44" y="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1A60F9-B694-45D4-86DA-3A26DEC1108C}" type="datetimeFigureOut">
              <a:rPr lang="en-IN" smtClean="0"/>
              <a:t>17-08-2024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59C1CC-1907-4E88-8129-FF833EAFC8EC}" type="slidenum">
              <a:rPr lang="en-IN" smtClean="0"/>
              <a:t>‹#›</a:t>
            </a:fld>
            <a:endParaRPr lang="en-IN"/>
          </a:p>
        </p:txBody>
      </p:sp>
    </p:spTree>
    <p:extLst>
      <p:ext uri="{BB962C8B-B14F-4D97-AF65-F5344CB8AC3E}">
        <p14:creationId xmlns:p14="http://schemas.microsoft.com/office/powerpoint/2010/main" val="3547414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59C1CC-1907-4E88-8129-FF833EAFC8EC}" type="slidenum">
              <a:rPr lang="en-IN" smtClean="0"/>
              <a:t>16</a:t>
            </a:fld>
            <a:endParaRPr lang="en-IN"/>
          </a:p>
        </p:txBody>
      </p:sp>
    </p:spTree>
    <p:extLst>
      <p:ext uri="{BB962C8B-B14F-4D97-AF65-F5344CB8AC3E}">
        <p14:creationId xmlns:p14="http://schemas.microsoft.com/office/powerpoint/2010/main" val="296631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5B705-E42E-A24A-255C-46FDE71A924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a:extLst>
              <a:ext uri="{FF2B5EF4-FFF2-40B4-BE49-F238E27FC236}">
                <a16:creationId xmlns:a16="http://schemas.microsoft.com/office/drawing/2014/main" id="{4E507C5A-1F32-0AC0-6D80-E487DC4F70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a:extLst>
              <a:ext uri="{FF2B5EF4-FFF2-40B4-BE49-F238E27FC236}">
                <a16:creationId xmlns:a16="http://schemas.microsoft.com/office/drawing/2014/main" id="{9043E654-D6E3-E4D6-2153-DC9E7CA37528}"/>
              </a:ext>
            </a:extLst>
          </p:cNvPr>
          <p:cNvSpPr>
            <a:spLocks noGrp="1"/>
          </p:cNvSpPr>
          <p:nvPr>
            <p:ph type="dt" sz="half" idx="10"/>
          </p:nvPr>
        </p:nvSpPr>
        <p:spPr/>
        <p:txBody>
          <a:bodyPr/>
          <a:lstStyle/>
          <a:p>
            <a:fld id="{FDC8C2C3-AF71-4A7F-942D-159F6A6670CE}" type="datetimeFigureOut">
              <a:rPr lang="en-IN" smtClean="0"/>
              <a:t>17-08-2024</a:t>
            </a:fld>
            <a:endParaRPr lang="en-IN"/>
          </a:p>
        </p:txBody>
      </p:sp>
      <p:sp>
        <p:nvSpPr>
          <p:cNvPr id="5" name="Footer Placeholder 4">
            <a:extLst>
              <a:ext uri="{FF2B5EF4-FFF2-40B4-BE49-F238E27FC236}">
                <a16:creationId xmlns:a16="http://schemas.microsoft.com/office/drawing/2014/main" id="{1DEB5FB7-EE4D-19D3-0BCB-61A4DA6C6A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8A7465-CB61-895A-8548-B8AAC89CE63B}"/>
              </a:ext>
            </a:extLst>
          </p:cNvPr>
          <p:cNvSpPr>
            <a:spLocks noGrp="1"/>
          </p:cNvSpPr>
          <p:nvPr>
            <p:ph type="sldNum" sz="quarter" idx="12"/>
          </p:nvPr>
        </p:nvSpPr>
        <p:spPr/>
        <p:txBody>
          <a:bodyPr/>
          <a:lstStyle/>
          <a:p>
            <a:fld id="{8BEEFA96-02F8-4604-869E-B608F761F748}" type="slidenum">
              <a:rPr lang="en-IN" smtClean="0"/>
              <a:t>‹#›</a:t>
            </a:fld>
            <a:endParaRPr lang="en-IN"/>
          </a:p>
        </p:txBody>
      </p:sp>
    </p:spTree>
    <p:extLst>
      <p:ext uri="{BB962C8B-B14F-4D97-AF65-F5344CB8AC3E}">
        <p14:creationId xmlns:p14="http://schemas.microsoft.com/office/powerpoint/2010/main" val="3656657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B4F20-F005-3639-4464-511E83313683}"/>
              </a:ext>
            </a:extLst>
          </p:cNvPr>
          <p:cNvSpPr>
            <a:spLocks noGrp="1"/>
          </p:cNvSpPr>
          <p:nvPr>
            <p:ph type="title"/>
          </p:nvPr>
        </p:nvSpPr>
        <p:spPr/>
        <p:txBody>
          <a:bodyPr/>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E8C3A743-D68B-D945-44EA-8625CA90B01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F351AE3C-B381-CEB9-A764-AB18E41741F0}"/>
              </a:ext>
            </a:extLst>
          </p:cNvPr>
          <p:cNvSpPr>
            <a:spLocks noGrp="1"/>
          </p:cNvSpPr>
          <p:nvPr>
            <p:ph type="dt" sz="half" idx="10"/>
          </p:nvPr>
        </p:nvSpPr>
        <p:spPr/>
        <p:txBody>
          <a:bodyPr/>
          <a:lstStyle/>
          <a:p>
            <a:fld id="{FDC8C2C3-AF71-4A7F-942D-159F6A6670CE}" type="datetimeFigureOut">
              <a:rPr lang="en-IN" smtClean="0"/>
              <a:t>17-08-2024</a:t>
            </a:fld>
            <a:endParaRPr lang="en-IN"/>
          </a:p>
        </p:txBody>
      </p:sp>
      <p:sp>
        <p:nvSpPr>
          <p:cNvPr id="5" name="Footer Placeholder 4">
            <a:extLst>
              <a:ext uri="{FF2B5EF4-FFF2-40B4-BE49-F238E27FC236}">
                <a16:creationId xmlns:a16="http://schemas.microsoft.com/office/drawing/2014/main" id="{F9ACD3C1-465C-5095-82C0-06393F156F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37D9F0-A307-8C9A-C0EF-56EAE70B2A4D}"/>
              </a:ext>
            </a:extLst>
          </p:cNvPr>
          <p:cNvSpPr>
            <a:spLocks noGrp="1"/>
          </p:cNvSpPr>
          <p:nvPr>
            <p:ph type="sldNum" sz="quarter" idx="12"/>
          </p:nvPr>
        </p:nvSpPr>
        <p:spPr/>
        <p:txBody>
          <a:bodyPr/>
          <a:lstStyle/>
          <a:p>
            <a:fld id="{8BEEFA96-02F8-4604-869E-B608F761F748}" type="slidenum">
              <a:rPr lang="en-IN" smtClean="0"/>
              <a:t>‹#›</a:t>
            </a:fld>
            <a:endParaRPr lang="en-IN"/>
          </a:p>
        </p:txBody>
      </p:sp>
    </p:spTree>
    <p:extLst>
      <p:ext uri="{BB962C8B-B14F-4D97-AF65-F5344CB8AC3E}">
        <p14:creationId xmlns:p14="http://schemas.microsoft.com/office/powerpoint/2010/main" val="1757482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DDF8F7-7256-B5FF-9E06-FB7EA8AB371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690368CA-A6E7-204B-966D-1B5371716D0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0C082C16-DC39-4FD4-82F4-FD664DB91A6F}"/>
              </a:ext>
            </a:extLst>
          </p:cNvPr>
          <p:cNvSpPr>
            <a:spLocks noGrp="1"/>
          </p:cNvSpPr>
          <p:nvPr>
            <p:ph type="dt" sz="half" idx="10"/>
          </p:nvPr>
        </p:nvSpPr>
        <p:spPr/>
        <p:txBody>
          <a:bodyPr/>
          <a:lstStyle/>
          <a:p>
            <a:fld id="{FDC8C2C3-AF71-4A7F-942D-159F6A6670CE}" type="datetimeFigureOut">
              <a:rPr lang="en-IN" smtClean="0"/>
              <a:t>17-08-2024</a:t>
            </a:fld>
            <a:endParaRPr lang="en-IN"/>
          </a:p>
        </p:txBody>
      </p:sp>
      <p:sp>
        <p:nvSpPr>
          <p:cNvPr id="5" name="Footer Placeholder 4">
            <a:extLst>
              <a:ext uri="{FF2B5EF4-FFF2-40B4-BE49-F238E27FC236}">
                <a16:creationId xmlns:a16="http://schemas.microsoft.com/office/drawing/2014/main" id="{39C082C0-57D3-A94F-4187-EB51D43681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1C5DF0-B7AD-0E38-7C27-99C1AE307BD7}"/>
              </a:ext>
            </a:extLst>
          </p:cNvPr>
          <p:cNvSpPr>
            <a:spLocks noGrp="1"/>
          </p:cNvSpPr>
          <p:nvPr>
            <p:ph type="sldNum" sz="quarter" idx="12"/>
          </p:nvPr>
        </p:nvSpPr>
        <p:spPr/>
        <p:txBody>
          <a:bodyPr/>
          <a:lstStyle/>
          <a:p>
            <a:fld id="{8BEEFA96-02F8-4604-869E-B608F761F748}" type="slidenum">
              <a:rPr lang="en-IN" smtClean="0"/>
              <a:t>‹#›</a:t>
            </a:fld>
            <a:endParaRPr lang="en-IN"/>
          </a:p>
        </p:txBody>
      </p:sp>
    </p:spTree>
    <p:extLst>
      <p:ext uri="{BB962C8B-B14F-4D97-AF65-F5344CB8AC3E}">
        <p14:creationId xmlns:p14="http://schemas.microsoft.com/office/powerpoint/2010/main" val="1370472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8B0F1-65E9-D4A9-0B68-531BB1F4B517}"/>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FFCF53E5-FB4F-BB20-5859-965B88B0A2F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5EAF43FD-5962-A595-C8F9-EB70AB534EC6}"/>
              </a:ext>
            </a:extLst>
          </p:cNvPr>
          <p:cNvSpPr>
            <a:spLocks noGrp="1"/>
          </p:cNvSpPr>
          <p:nvPr>
            <p:ph type="dt" sz="half" idx="10"/>
          </p:nvPr>
        </p:nvSpPr>
        <p:spPr/>
        <p:txBody>
          <a:bodyPr/>
          <a:lstStyle/>
          <a:p>
            <a:fld id="{FDC8C2C3-AF71-4A7F-942D-159F6A6670CE}" type="datetimeFigureOut">
              <a:rPr lang="en-IN" smtClean="0"/>
              <a:t>17-08-2024</a:t>
            </a:fld>
            <a:endParaRPr lang="en-IN"/>
          </a:p>
        </p:txBody>
      </p:sp>
      <p:sp>
        <p:nvSpPr>
          <p:cNvPr id="5" name="Footer Placeholder 4">
            <a:extLst>
              <a:ext uri="{FF2B5EF4-FFF2-40B4-BE49-F238E27FC236}">
                <a16:creationId xmlns:a16="http://schemas.microsoft.com/office/drawing/2014/main" id="{D5B6F4A5-BDFA-36C1-CB8D-9E4201CA49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717939-7004-DA4C-0B5F-59620EBFE308}"/>
              </a:ext>
            </a:extLst>
          </p:cNvPr>
          <p:cNvSpPr>
            <a:spLocks noGrp="1"/>
          </p:cNvSpPr>
          <p:nvPr>
            <p:ph type="sldNum" sz="quarter" idx="12"/>
          </p:nvPr>
        </p:nvSpPr>
        <p:spPr/>
        <p:txBody>
          <a:bodyPr/>
          <a:lstStyle/>
          <a:p>
            <a:fld id="{8BEEFA96-02F8-4604-869E-B608F761F748}" type="slidenum">
              <a:rPr lang="en-IN" smtClean="0"/>
              <a:t>‹#›</a:t>
            </a:fld>
            <a:endParaRPr lang="en-IN"/>
          </a:p>
        </p:txBody>
      </p:sp>
    </p:spTree>
    <p:extLst>
      <p:ext uri="{BB962C8B-B14F-4D97-AF65-F5344CB8AC3E}">
        <p14:creationId xmlns:p14="http://schemas.microsoft.com/office/powerpoint/2010/main" val="92841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B4597-731B-0A6A-36BE-ED6DE1D4A08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a:extLst>
              <a:ext uri="{FF2B5EF4-FFF2-40B4-BE49-F238E27FC236}">
                <a16:creationId xmlns:a16="http://schemas.microsoft.com/office/drawing/2014/main" id="{55EB992E-68DC-D2EA-7778-4E4F258029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6FD4D21-0E41-AD79-991F-A28465153E4F}"/>
              </a:ext>
            </a:extLst>
          </p:cNvPr>
          <p:cNvSpPr>
            <a:spLocks noGrp="1"/>
          </p:cNvSpPr>
          <p:nvPr>
            <p:ph type="dt" sz="half" idx="10"/>
          </p:nvPr>
        </p:nvSpPr>
        <p:spPr/>
        <p:txBody>
          <a:bodyPr/>
          <a:lstStyle/>
          <a:p>
            <a:fld id="{FDC8C2C3-AF71-4A7F-942D-159F6A6670CE}" type="datetimeFigureOut">
              <a:rPr lang="en-IN" smtClean="0"/>
              <a:t>17-08-2024</a:t>
            </a:fld>
            <a:endParaRPr lang="en-IN"/>
          </a:p>
        </p:txBody>
      </p:sp>
      <p:sp>
        <p:nvSpPr>
          <p:cNvPr id="5" name="Footer Placeholder 4">
            <a:extLst>
              <a:ext uri="{FF2B5EF4-FFF2-40B4-BE49-F238E27FC236}">
                <a16:creationId xmlns:a16="http://schemas.microsoft.com/office/drawing/2014/main" id="{99421017-F30E-765F-4C7F-658D5558AD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362DBD-1D01-CFCE-7F6F-56A3A5CEC536}"/>
              </a:ext>
            </a:extLst>
          </p:cNvPr>
          <p:cNvSpPr>
            <a:spLocks noGrp="1"/>
          </p:cNvSpPr>
          <p:nvPr>
            <p:ph type="sldNum" sz="quarter" idx="12"/>
          </p:nvPr>
        </p:nvSpPr>
        <p:spPr/>
        <p:txBody>
          <a:bodyPr/>
          <a:lstStyle/>
          <a:p>
            <a:fld id="{8BEEFA96-02F8-4604-869E-B608F761F748}" type="slidenum">
              <a:rPr lang="en-IN" smtClean="0"/>
              <a:t>‹#›</a:t>
            </a:fld>
            <a:endParaRPr lang="en-IN"/>
          </a:p>
        </p:txBody>
      </p:sp>
    </p:spTree>
    <p:extLst>
      <p:ext uri="{BB962C8B-B14F-4D97-AF65-F5344CB8AC3E}">
        <p14:creationId xmlns:p14="http://schemas.microsoft.com/office/powerpoint/2010/main" val="1024576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3E95-639F-8CFF-539F-B2507D6067DF}"/>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7D3ADA6C-EC5D-14AC-37CA-982B553BD86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a:extLst>
              <a:ext uri="{FF2B5EF4-FFF2-40B4-BE49-F238E27FC236}">
                <a16:creationId xmlns:a16="http://schemas.microsoft.com/office/drawing/2014/main" id="{02487938-BC74-C816-B3EE-42EC5F352C6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a:extLst>
              <a:ext uri="{FF2B5EF4-FFF2-40B4-BE49-F238E27FC236}">
                <a16:creationId xmlns:a16="http://schemas.microsoft.com/office/drawing/2014/main" id="{85BFB633-50B2-7D41-8554-8B21DE6EFC6E}"/>
              </a:ext>
            </a:extLst>
          </p:cNvPr>
          <p:cNvSpPr>
            <a:spLocks noGrp="1"/>
          </p:cNvSpPr>
          <p:nvPr>
            <p:ph type="dt" sz="half" idx="10"/>
          </p:nvPr>
        </p:nvSpPr>
        <p:spPr/>
        <p:txBody>
          <a:bodyPr/>
          <a:lstStyle/>
          <a:p>
            <a:fld id="{FDC8C2C3-AF71-4A7F-942D-159F6A6670CE}" type="datetimeFigureOut">
              <a:rPr lang="en-IN" smtClean="0"/>
              <a:t>17-08-2024</a:t>
            </a:fld>
            <a:endParaRPr lang="en-IN"/>
          </a:p>
        </p:txBody>
      </p:sp>
      <p:sp>
        <p:nvSpPr>
          <p:cNvPr id="6" name="Footer Placeholder 5">
            <a:extLst>
              <a:ext uri="{FF2B5EF4-FFF2-40B4-BE49-F238E27FC236}">
                <a16:creationId xmlns:a16="http://schemas.microsoft.com/office/drawing/2014/main" id="{E55C5FD8-79E9-3125-C451-1BE1E6DDBA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5D930A-E0D7-D6A8-7FDF-0F2A5272140A}"/>
              </a:ext>
            </a:extLst>
          </p:cNvPr>
          <p:cNvSpPr>
            <a:spLocks noGrp="1"/>
          </p:cNvSpPr>
          <p:nvPr>
            <p:ph type="sldNum" sz="quarter" idx="12"/>
          </p:nvPr>
        </p:nvSpPr>
        <p:spPr/>
        <p:txBody>
          <a:bodyPr/>
          <a:lstStyle/>
          <a:p>
            <a:fld id="{8BEEFA96-02F8-4604-869E-B608F761F748}" type="slidenum">
              <a:rPr lang="en-IN" smtClean="0"/>
              <a:t>‹#›</a:t>
            </a:fld>
            <a:endParaRPr lang="en-IN"/>
          </a:p>
        </p:txBody>
      </p:sp>
    </p:spTree>
    <p:extLst>
      <p:ext uri="{BB962C8B-B14F-4D97-AF65-F5344CB8AC3E}">
        <p14:creationId xmlns:p14="http://schemas.microsoft.com/office/powerpoint/2010/main" val="1414811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62D5-1141-ACDB-8D5F-4B24901A6CCA}"/>
              </a:ext>
            </a:extLst>
          </p:cNvPr>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id="{B5E1C37F-7F05-1441-9BF4-9D3A041BE3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A12808E-B178-F0C4-BC87-3581B96A478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a:extLst>
              <a:ext uri="{FF2B5EF4-FFF2-40B4-BE49-F238E27FC236}">
                <a16:creationId xmlns:a16="http://schemas.microsoft.com/office/drawing/2014/main" id="{359D79CF-522B-C97F-7644-8DF6D0303D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EA75171-553D-423A-6169-6C4E2DCD0F2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a:extLst>
              <a:ext uri="{FF2B5EF4-FFF2-40B4-BE49-F238E27FC236}">
                <a16:creationId xmlns:a16="http://schemas.microsoft.com/office/drawing/2014/main" id="{08832343-A326-D12D-F152-1800025200A2}"/>
              </a:ext>
            </a:extLst>
          </p:cNvPr>
          <p:cNvSpPr>
            <a:spLocks noGrp="1"/>
          </p:cNvSpPr>
          <p:nvPr>
            <p:ph type="dt" sz="half" idx="10"/>
          </p:nvPr>
        </p:nvSpPr>
        <p:spPr/>
        <p:txBody>
          <a:bodyPr/>
          <a:lstStyle/>
          <a:p>
            <a:fld id="{FDC8C2C3-AF71-4A7F-942D-159F6A6670CE}" type="datetimeFigureOut">
              <a:rPr lang="en-IN" smtClean="0"/>
              <a:t>17-08-2024</a:t>
            </a:fld>
            <a:endParaRPr lang="en-IN"/>
          </a:p>
        </p:txBody>
      </p:sp>
      <p:sp>
        <p:nvSpPr>
          <p:cNvPr id="8" name="Footer Placeholder 7">
            <a:extLst>
              <a:ext uri="{FF2B5EF4-FFF2-40B4-BE49-F238E27FC236}">
                <a16:creationId xmlns:a16="http://schemas.microsoft.com/office/drawing/2014/main" id="{303FB18D-805D-3BF3-C4F7-F925E88B818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C7E6BC2-CE83-BCA7-DA47-14C4371A71DF}"/>
              </a:ext>
            </a:extLst>
          </p:cNvPr>
          <p:cNvSpPr>
            <a:spLocks noGrp="1"/>
          </p:cNvSpPr>
          <p:nvPr>
            <p:ph type="sldNum" sz="quarter" idx="12"/>
          </p:nvPr>
        </p:nvSpPr>
        <p:spPr/>
        <p:txBody>
          <a:bodyPr/>
          <a:lstStyle/>
          <a:p>
            <a:fld id="{8BEEFA96-02F8-4604-869E-B608F761F748}" type="slidenum">
              <a:rPr lang="en-IN" smtClean="0"/>
              <a:t>‹#›</a:t>
            </a:fld>
            <a:endParaRPr lang="en-IN"/>
          </a:p>
        </p:txBody>
      </p:sp>
    </p:spTree>
    <p:extLst>
      <p:ext uri="{BB962C8B-B14F-4D97-AF65-F5344CB8AC3E}">
        <p14:creationId xmlns:p14="http://schemas.microsoft.com/office/powerpoint/2010/main" val="2672701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5FB24-F558-4DCA-0C95-EB4C7E0F609B}"/>
              </a:ext>
            </a:extLst>
          </p:cNvPr>
          <p:cNvSpPr>
            <a:spLocks noGrp="1"/>
          </p:cNvSpPr>
          <p:nvPr>
            <p:ph type="title"/>
          </p:nvPr>
        </p:nvSpPr>
        <p:spPr/>
        <p:txBody>
          <a:bodyPr/>
          <a:lstStyle/>
          <a:p>
            <a:r>
              <a:rPr lang="en-GB"/>
              <a:t>Click to edit Master title style</a:t>
            </a:r>
            <a:endParaRPr lang="en-IN"/>
          </a:p>
        </p:txBody>
      </p:sp>
      <p:sp>
        <p:nvSpPr>
          <p:cNvPr id="3" name="Date Placeholder 2">
            <a:extLst>
              <a:ext uri="{FF2B5EF4-FFF2-40B4-BE49-F238E27FC236}">
                <a16:creationId xmlns:a16="http://schemas.microsoft.com/office/drawing/2014/main" id="{9305719B-8733-B38F-D995-2F3293D83407}"/>
              </a:ext>
            </a:extLst>
          </p:cNvPr>
          <p:cNvSpPr>
            <a:spLocks noGrp="1"/>
          </p:cNvSpPr>
          <p:nvPr>
            <p:ph type="dt" sz="half" idx="10"/>
          </p:nvPr>
        </p:nvSpPr>
        <p:spPr/>
        <p:txBody>
          <a:bodyPr/>
          <a:lstStyle/>
          <a:p>
            <a:fld id="{FDC8C2C3-AF71-4A7F-942D-159F6A6670CE}" type="datetimeFigureOut">
              <a:rPr lang="en-IN" smtClean="0"/>
              <a:t>17-08-2024</a:t>
            </a:fld>
            <a:endParaRPr lang="en-IN"/>
          </a:p>
        </p:txBody>
      </p:sp>
      <p:sp>
        <p:nvSpPr>
          <p:cNvPr id="4" name="Footer Placeholder 3">
            <a:extLst>
              <a:ext uri="{FF2B5EF4-FFF2-40B4-BE49-F238E27FC236}">
                <a16:creationId xmlns:a16="http://schemas.microsoft.com/office/drawing/2014/main" id="{622B2AA5-567C-C66A-98D0-CB6A406A03F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DE3BFEB-2F42-053C-864C-CD452A23C611}"/>
              </a:ext>
            </a:extLst>
          </p:cNvPr>
          <p:cNvSpPr>
            <a:spLocks noGrp="1"/>
          </p:cNvSpPr>
          <p:nvPr>
            <p:ph type="sldNum" sz="quarter" idx="12"/>
          </p:nvPr>
        </p:nvSpPr>
        <p:spPr/>
        <p:txBody>
          <a:bodyPr/>
          <a:lstStyle/>
          <a:p>
            <a:fld id="{8BEEFA96-02F8-4604-869E-B608F761F748}" type="slidenum">
              <a:rPr lang="en-IN" smtClean="0"/>
              <a:t>‹#›</a:t>
            </a:fld>
            <a:endParaRPr lang="en-IN"/>
          </a:p>
        </p:txBody>
      </p:sp>
    </p:spTree>
    <p:extLst>
      <p:ext uri="{BB962C8B-B14F-4D97-AF65-F5344CB8AC3E}">
        <p14:creationId xmlns:p14="http://schemas.microsoft.com/office/powerpoint/2010/main" val="3264589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409760-EDE0-39B3-04AA-D1105192FEAE}"/>
              </a:ext>
            </a:extLst>
          </p:cNvPr>
          <p:cNvSpPr>
            <a:spLocks noGrp="1"/>
          </p:cNvSpPr>
          <p:nvPr>
            <p:ph type="dt" sz="half" idx="10"/>
          </p:nvPr>
        </p:nvSpPr>
        <p:spPr/>
        <p:txBody>
          <a:bodyPr/>
          <a:lstStyle/>
          <a:p>
            <a:fld id="{FDC8C2C3-AF71-4A7F-942D-159F6A6670CE}" type="datetimeFigureOut">
              <a:rPr lang="en-IN" smtClean="0"/>
              <a:t>17-08-2024</a:t>
            </a:fld>
            <a:endParaRPr lang="en-IN"/>
          </a:p>
        </p:txBody>
      </p:sp>
      <p:sp>
        <p:nvSpPr>
          <p:cNvPr id="3" name="Footer Placeholder 2">
            <a:extLst>
              <a:ext uri="{FF2B5EF4-FFF2-40B4-BE49-F238E27FC236}">
                <a16:creationId xmlns:a16="http://schemas.microsoft.com/office/drawing/2014/main" id="{58285577-4B6B-784E-7347-C8509E31A02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DC5DCC9-AE7E-D656-FDEE-58E17C9114DB}"/>
              </a:ext>
            </a:extLst>
          </p:cNvPr>
          <p:cNvSpPr>
            <a:spLocks noGrp="1"/>
          </p:cNvSpPr>
          <p:nvPr>
            <p:ph type="sldNum" sz="quarter" idx="12"/>
          </p:nvPr>
        </p:nvSpPr>
        <p:spPr/>
        <p:txBody>
          <a:bodyPr/>
          <a:lstStyle/>
          <a:p>
            <a:fld id="{8BEEFA96-02F8-4604-869E-B608F761F748}" type="slidenum">
              <a:rPr lang="en-IN" smtClean="0"/>
              <a:t>‹#›</a:t>
            </a:fld>
            <a:endParaRPr lang="en-IN"/>
          </a:p>
        </p:txBody>
      </p:sp>
    </p:spTree>
    <p:extLst>
      <p:ext uri="{BB962C8B-B14F-4D97-AF65-F5344CB8AC3E}">
        <p14:creationId xmlns:p14="http://schemas.microsoft.com/office/powerpoint/2010/main" val="1560350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AA743-0C49-C06F-4A42-697E88C75B4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a:extLst>
              <a:ext uri="{FF2B5EF4-FFF2-40B4-BE49-F238E27FC236}">
                <a16:creationId xmlns:a16="http://schemas.microsoft.com/office/drawing/2014/main" id="{76D477B3-3E3E-B502-578D-84E4189184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a:extLst>
              <a:ext uri="{FF2B5EF4-FFF2-40B4-BE49-F238E27FC236}">
                <a16:creationId xmlns:a16="http://schemas.microsoft.com/office/drawing/2014/main" id="{D2440F48-1DCA-52F8-C359-344E033BB9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9DAED30-3E15-07EA-2923-05E695AC3194}"/>
              </a:ext>
            </a:extLst>
          </p:cNvPr>
          <p:cNvSpPr>
            <a:spLocks noGrp="1"/>
          </p:cNvSpPr>
          <p:nvPr>
            <p:ph type="dt" sz="half" idx="10"/>
          </p:nvPr>
        </p:nvSpPr>
        <p:spPr/>
        <p:txBody>
          <a:bodyPr/>
          <a:lstStyle/>
          <a:p>
            <a:fld id="{FDC8C2C3-AF71-4A7F-942D-159F6A6670CE}" type="datetimeFigureOut">
              <a:rPr lang="en-IN" smtClean="0"/>
              <a:t>17-08-2024</a:t>
            </a:fld>
            <a:endParaRPr lang="en-IN"/>
          </a:p>
        </p:txBody>
      </p:sp>
      <p:sp>
        <p:nvSpPr>
          <p:cNvPr id="6" name="Footer Placeholder 5">
            <a:extLst>
              <a:ext uri="{FF2B5EF4-FFF2-40B4-BE49-F238E27FC236}">
                <a16:creationId xmlns:a16="http://schemas.microsoft.com/office/drawing/2014/main" id="{D9D67B00-B6FB-A101-3381-B42A07D5ED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CF73F5-ED95-80E7-FA0B-AF326722CA28}"/>
              </a:ext>
            </a:extLst>
          </p:cNvPr>
          <p:cNvSpPr>
            <a:spLocks noGrp="1"/>
          </p:cNvSpPr>
          <p:nvPr>
            <p:ph type="sldNum" sz="quarter" idx="12"/>
          </p:nvPr>
        </p:nvSpPr>
        <p:spPr/>
        <p:txBody>
          <a:bodyPr/>
          <a:lstStyle/>
          <a:p>
            <a:fld id="{8BEEFA96-02F8-4604-869E-B608F761F748}" type="slidenum">
              <a:rPr lang="en-IN" smtClean="0"/>
              <a:t>‹#›</a:t>
            </a:fld>
            <a:endParaRPr lang="en-IN"/>
          </a:p>
        </p:txBody>
      </p:sp>
    </p:spTree>
    <p:extLst>
      <p:ext uri="{BB962C8B-B14F-4D97-AF65-F5344CB8AC3E}">
        <p14:creationId xmlns:p14="http://schemas.microsoft.com/office/powerpoint/2010/main" val="277543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62FB3-FDC9-A3BD-95E0-077C9C3F5D2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a:extLst>
              <a:ext uri="{FF2B5EF4-FFF2-40B4-BE49-F238E27FC236}">
                <a16:creationId xmlns:a16="http://schemas.microsoft.com/office/drawing/2014/main" id="{C400C003-F722-463B-A0B8-93FBE717BE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37F53CA-4D52-B748-EA5C-ED9DD84E3F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2DA7774-48EE-8595-DDEF-2B0FFB010C35}"/>
              </a:ext>
            </a:extLst>
          </p:cNvPr>
          <p:cNvSpPr>
            <a:spLocks noGrp="1"/>
          </p:cNvSpPr>
          <p:nvPr>
            <p:ph type="dt" sz="half" idx="10"/>
          </p:nvPr>
        </p:nvSpPr>
        <p:spPr/>
        <p:txBody>
          <a:bodyPr/>
          <a:lstStyle/>
          <a:p>
            <a:fld id="{FDC8C2C3-AF71-4A7F-942D-159F6A6670CE}" type="datetimeFigureOut">
              <a:rPr lang="en-IN" smtClean="0"/>
              <a:t>17-08-2024</a:t>
            </a:fld>
            <a:endParaRPr lang="en-IN"/>
          </a:p>
        </p:txBody>
      </p:sp>
      <p:sp>
        <p:nvSpPr>
          <p:cNvPr id="6" name="Footer Placeholder 5">
            <a:extLst>
              <a:ext uri="{FF2B5EF4-FFF2-40B4-BE49-F238E27FC236}">
                <a16:creationId xmlns:a16="http://schemas.microsoft.com/office/drawing/2014/main" id="{CFB2DBDB-6D9F-7349-834C-71DBD2D303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3FC731-DEDE-A1C5-262A-D5ECAAEBE9B2}"/>
              </a:ext>
            </a:extLst>
          </p:cNvPr>
          <p:cNvSpPr>
            <a:spLocks noGrp="1"/>
          </p:cNvSpPr>
          <p:nvPr>
            <p:ph type="sldNum" sz="quarter" idx="12"/>
          </p:nvPr>
        </p:nvSpPr>
        <p:spPr/>
        <p:txBody>
          <a:bodyPr/>
          <a:lstStyle/>
          <a:p>
            <a:fld id="{8BEEFA96-02F8-4604-869E-B608F761F748}" type="slidenum">
              <a:rPr lang="en-IN" smtClean="0"/>
              <a:t>‹#›</a:t>
            </a:fld>
            <a:endParaRPr lang="en-IN"/>
          </a:p>
        </p:txBody>
      </p:sp>
    </p:spTree>
    <p:extLst>
      <p:ext uri="{BB962C8B-B14F-4D97-AF65-F5344CB8AC3E}">
        <p14:creationId xmlns:p14="http://schemas.microsoft.com/office/powerpoint/2010/main" val="3773344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24C501-40E8-0589-10EE-A9A9761204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a:extLst>
              <a:ext uri="{FF2B5EF4-FFF2-40B4-BE49-F238E27FC236}">
                <a16:creationId xmlns:a16="http://schemas.microsoft.com/office/drawing/2014/main" id="{0D8FF0A4-54C5-65EB-9DFD-18A18DD648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9598DE75-6BAD-D82A-2D48-BA1DB2E978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C8C2C3-AF71-4A7F-942D-159F6A6670CE}" type="datetimeFigureOut">
              <a:rPr lang="en-IN" smtClean="0"/>
              <a:t>17-08-2024</a:t>
            </a:fld>
            <a:endParaRPr lang="en-IN"/>
          </a:p>
        </p:txBody>
      </p:sp>
      <p:sp>
        <p:nvSpPr>
          <p:cNvPr id="5" name="Footer Placeholder 4">
            <a:extLst>
              <a:ext uri="{FF2B5EF4-FFF2-40B4-BE49-F238E27FC236}">
                <a16:creationId xmlns:a16="http://schemas.microsoft.com/office/drawing/2014/main" id="{0F3D2078-CE56-B7A5-6231-75C293794A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638451-88BF-C21A-7338-485B22C1E7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EEFA96-02F8-4604-869E-B608F761F748}" type="slidenum">
              <a:rPr lang="en-IN" smtClean="0"/>
              <a:t>‹#›</a:t>
            </a:fld>
            <a:endParaRPr lang="en-IN"/>
          </a:p>
        </p:txBody>
      </p:sp>
    </p:spTree>
    <p:extLst>
      <p:ext uri="{BB962C8B-B14F-4D97-AF65-F5344CB8AC3E}">
        <p14:creationId xmlns:p14="http://schemas.microsoft.com/office/powerpoint/2010/main" val="2979946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en.wikipedia.org/wiki/Gradient_boosting"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523D1-ACDF-245D-15CF-3FD7D0B88661}"/>
              </a:ext>
            </a:extLst>
          </p:cNvPr>
          <p:cNvSpPr>
            <a:spLocks noGrp="1"/>
          </p:cNvSpPr>
          <p:nvPr>
            <p:ph type="ctrTitle"/>
          </p:nvPr>
        </p:nvSpPr>
        <p:spPr/>
        <p:txBody>
          <a:bodyPr>
            <a:normAutofit/>
          </a:bodyPr>
          <a:lstStyle/>
          <a:p>
            <a:r>
              <a:rPr lang="en-US" sz="4400" b="1" dirty="0">
                <a:latin typeface="Times New Roman" panose="02020603050405020304" pitchFamily="18" charset="0"/>
                <a:cs typeface="Times New Roman" panose="02020603050405020304" pitchFamily="18" charset="0"/>
              </a:rPr>
              <a:t>Credit Card Fraud Detection Using Logistic Regression And XG boost</a:t>
            </a:r>
            <a:endParaRPr lang="en-IN" sz="4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1DD42A4-EFC5-5F0A-F164-AAC5E7C10719}"/>
              </a:ext>
            </a:extLst>
          </p:cNvPr>
          <p:cNvSpPr>
            <a:spLocks noGrp="1"/>
          </p:cNvSpPr>
          <p:nvPr>
            <p:ph type="subTitle" idx="1"/>
          </p:nvPr>
        </p:nvSpPr>
        <p:spPr/>
        <p:txBody>
          <a:bodyPr/>
          <a:lstStyle/>
          <a:p>
            <a:r>
              <a:rPr lang="en-IN" dirty="0"/>
              <a:t>By  </a:t>
            </a:r>
          </a:p>
          <a:p>
            <a:r>
              <a:rPr lang="en-IN" dirty="0"/>
              <a:t>Navin  Chokhat</a:t>
            </a:r>
          </a:p>
          <a:p>
            <a:r>
              <a:rPr lang="en-IN" dirty="0"/>
              <a:t>Siddharth Naik</a:t>
            </a:r>
          </a:p>
        </p:txBody>
      </p:sp>
    </p:spTree>
    <p:extLst>
      <p:ext uri="{BB962C8B-B14F-4D97-AF65-F5344CB8AC3E}">
        <p14:creationId xmlns:p14="http://schemas.microsoft.com/office/powerpoint/2010/main" val="1489811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CA210-FA99-6B76-9930-D4931E2C2B2B}"/>
              </a:ext>
            </a:extLst>
          </p:cNvPr>
          <p:cNvSpPr>
            <a:spLocks noGrp="1"/>
          </p:cNvSpPr>
          <p:nvPr>
            <p:ph type="title"/>
          </p:nvPr>
        </p:nvSpPr>
        <p:spPr/>
        <p:txBody>
          <a:bodyPr>
            <a:normAutofit/>
          </a:bodyPr>
          <a:lstStyle/>
          <a:p>
            <a:r>
              <a:rPr lang="en-IN" dirty="0"/>
              <a:t>Unbalanced class distribution in percentage </a:t>
            </a:r>
            <a:br>
              <a:rPr lang="en-IN" dirty="0"/>
            </a:br>
            <a:r>
              <a:rPr lang="en-IN" dirty="0"/>
              <a:t>using pie chart</a:t>
            </a:r>
          </a:p>
        </p:txBody>
      </p:sp>
      <p:pic>
        <p:nvPicPr>
          <p:cNvPr id="4" name="Picture 3">
            <a:extLst>
              <a:ext uri="{FF2B5EF4-FFF2-40B4-BE49-F238E27FC236}">
                <a16:creationId xmlns:a16="http://schemas.microsoft.com/office/drawing/2014/main" id="{10D184AF-CF52-3B5E-59A3-1A6A67133987}"/>
              </a:ext>
            </a:extLst>
          </p:cNvPr>
          <p:cNvPicPr>
            <a:picLocks noChangeAspect="1"/>
          </p:cNvPicPr>
          <p:nvPr/>
        </p:nvPicPr>
        <p:blipFill>
          <a:blip r:embed="rId2"/>
          <a:stretch>
            <a:fillRect/>
          </a:stretch>
        </p:blipFill>
        <p:spPr>
          <a:xfrm>
            <a:off x="324090" y="1901746"/>
            <a:ext cx="8854633" cy="4441181"/>
          </a:xfrm>
          <a:prstGeom prst="rect">
            <a:avLst/>
          </a:prstGeom>
        </p:spPr>
      </p:pic>
    </p:spTree>
    <p:extLst>
      <p:ext uri="{BB962C8B-B14F-4D97-AF65-F5344CB8AC3E}">
        <p14:creationId xmlns:p14="http://schemas.microsoft.com/office/powerpoint/2010/main" val="1915574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702D2-20DD-7C2C-633E-9321EFCAB546}"/>
              </a:ext>
            </a:extLst>
          </p:cNvPr>
          <p:cNvSpPr>
            <a:spLocks noGrp="1"/>
          </p:cNvSpPr>
          <p:nvPr>
            <p:ph type="title"/>
          </p:nvPr>
        </p:nvSpPr>
        <p:spPr/>
        <p:txBody>
          <a:bodyPr>
            <a:normAutofit fontScale="90000"/>
          </a:bodyPr>
          <a:lstStyle/>
          <a:p>
            <a:r>
              <a:rPr lang="en-IN" dirty="0"/>
              <a:t>Oversampled data class distribution</a:t>
            </a:r>
            <a:br>
              <a:rPr lang="en-IN" dirty="0"/>
            </a:br>
            <a:br>
              <a:rPr lang="en-IN" dirty="0"/>
            </a:br>
            <a:endParaRPr lang="en-IN" dirty="0"/>
          </a:p>
        </p:txBody>
      </p:sp>
      <p:pic>
        <p:nvPicPr>
          <p:cNvPr id="4" name="Picture 3">
            <a:extLst>
              <a:ext uri="{FF2B5EF4-FFF2-40B4-BE49-F238E27FC236}">
                <a16:creationId xmlns:a16="http://schemas.microsoft.com/office/drawing/2014/main" id="{1123DF31-B0A8-F04A-25EB-ED68C5C4E152}"/>
              </a:ext>
            </a:extLst>
          </p:cNvPr>
          <p:cNvPicPr>
            <a:picLocks noChangeAspect="1"/>
          </p:cNvPicPr>
          <p:nvPr/>
        </p:nvPicPr>
        <p:blipFill>
          <a:blip r:embed="rId2"/>
          <a:stretch>
            <a:fillRect/>
          </a:stretch>
        </p:blipFill>
        <p:spPr>
          <a:xfrm>
            <a:off x="1064871" y="983848"/>
            <a:ext cx="9063586" cy="5347504"/>
          </a:xfrm>
          <a:prstGeom prst="rect">
            <a:avLst/>
          </a:prstGeom>
        </p:spPr>
      </p:pic>
    </p:spTree>
    <p:extLst>
      <p:ext uri="{BB962C8B-B14F-4D97-AF65-F5344CB8AC3E}">
        <p14:creationId xmlns:p14="http://schemas.microsoft.com/office/powerpoint/2010/main" val="888455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22C27A-450E-3603-C467-AE92D1B8E3CF}"/>
              </a:ext>
            </a:extLst>
          </p:cNvPr>
          <p:cNvPicPr>
            <a:picLocks noChangeAspect="1"/>
          </p:cNvPicPr>
          <p:nvPr/>
        </p:nvPicPr>
        <p:blipFill>
          <a:blip r:embed="rId2"/>
          <a:stretch>
            <a:fillRect/>
          </a:stretch>
        </p:blipFill>
        <p:spPr>
          <a:xfrm>
            <a:off x="838200" y="1296365"/>
            <a:ext cx="10515599" cy="5428526"/>
          </a:xfrm>
          <a:prstGeom prst="rect">
            <a:avLst/>
          </a:prstGeom>
        </p:spPr>
      </p:pic>
      <p:sp>
        <p:nvSpPr>
          <p:cNvPr id="6" name="Title 5">
            <a:extLst>
              <a:ext uri="{FF2B5EF4-FFF2-40B4-BE49-F238E27FC236}">
                <a16:creationId xmlns:a16="http://schemas.microsoft.com/office/drawing/2014/main" id="{3B4F5A03-CBD8-F7E7-5472-7B3193C251CA}"/>
              </a:ext>
            </a:extLst>
          </p:cNvPr>
          <p:cNvSpPr>
            <a:spLocks noGrp="1"/>
          </p:cNvSpPr>
          <p:nvPr>
            <p:ph type="title"/>
          </p:nvPr>
        </p:nvSpPr>
        <p:spPr>
          <a:xfrm>
            <a:off x="838200" y="365126"/>
            <a:ext cx="10515600" cy="665022"/>
          </a:xfrm>
        </p:spPr>
        <p:txBody>
          <a:bodyPr>
            <a:normAutofit fontScale="90000"/>
          </a:bodyPr>
          <a:lstStyle/>
          <a:p>
            <a:r>
              <a:rPr lang="en-IN" dirty="0" err="1"/>
              <a:t>Undersampled</a:t>
            </a:r>
            <a:r>
              <a:rPr lang="en-IN" dirty="0"/>
              <a:t> data class distribution</a:t>
            </a:r>
          </a:p>
        </p:txBody>
      </p:sp>
    </p:spTree>
    <p:extLst>
      <p:ext uri="{BB962C8B-B14F-4D97-AF65-F5344CB8AC3E}">
        <p14:creationId xmlns:p14="http://schemas.microsoft.com/office/powerpoint/2010/main" val="271443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E112B-F16E-F3D1-1DBE-394D6277ECA1}"/>
              </a:ext>
            </a:extLst>
          </p:cNvPr>
          <p:cNvSpPr>
            <a:spLocks noGrp="1"/>
          </p:cNvSpPr>
          <p:nvPr>
            <p:ph type="title"/>
          </p:nvPr>
        </p:nvSpPr>
        <p:spPr/>
        <p:txBody>
          <a:bodyPr>
            <a:normAutofit fontScale="90000"/>
          </a:bodyPr>
          <a:lstStyle/>
          <a:p>
            <a:r>
              <a:rPr lang="en-IN" b="1" kern="100" dirty="0">
                <a:effectLst/>
                <a:latin typeface="Calibri" panose="020F0502020204030204" pitchFamily="34" charset="0"/>
                <a:ea typeface="Calibri" panose="020F0502020204030204" pitchFamily="34" charset="0"/>
                <a:cs typeface="Mangal" panose="02040503050203030202" pitchFamily="18" charset="0"/>
              </a:rPr>
              <a:t>Balancing the Dataset</a:t>
            </a:r>
            <a:br>
              <a:rPr lang="en-IN" b="1" kern="100" dirty="0">
                <a:effectLst/>
                <a:latin typeface="Calibri" panose="020F0502020204030204" pitchFamily="34" charset="0"/>
                <a:ea typeface="Calibri" panose="020F0502020204030204" pitchFamily="34" charset="0"/>
                <a:cs typeface="Mangal" panose="02040503050203030202" pitchFamily="18" charset="0"/>
              </a:rPr>
            </a:br>
            <a:br>
              <a:rPr lang="en-IN" b="1" kern="1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5" name="TextBox 4">
            <a:extLst>
              <a:ext uri="{FF2B5EF4-FFF2-40B4-BE49-F238E27FC236}">
                <a16:creationId xmlns:a16="http://schemas.microsoft.com/office/drawing/2014/main" id="{8FB253A4-F9B4-46DB-80E5-8A7D34B51A11}"/>
              </a:ext>
            </a:extLst>
          </p:cNvPr>
          <p:cNvSpPr txBox="1"/>
          <p:nvPr/>
        </p:nvSpPr>
        <p:spPr>
          <a:xfrm>
            <a:off x="185195" y="914400"/>
            <a:ext cx="11910349" cy="2542363"/>
          </a:xfrm>
          <a:prstGeom prst="rect">
            <a:avLst/>
          </a:prstGeom>
          <a:noFill/>
        </p:spPr>
        <p:txBody>
          <a:bodyPr wrap="square" rtlCol="0">
            <a:spAutoFit/>
          </a:bodyPr>
          <a:lstStyle/>
          <a:p>
            <a:pPr>
              <a:lnSpc>
                <a:spcPct val="150000"/>
              </a:lnSpc>
            </a:pPr>
            <a:r>
              <a:rPr lang="en-IN" sz="1800" kern="100" dirty="0">
                <a:effectLst/>
                <a:latin typeface="Calibri" panose="020F0502020204030204" pitchFamily="34" charset="0"/>
                <a:ea typeface="Calibri" panose="020F0502020204030204" pitchFamily="34" charset="0"/>
                <a:cs typeface="Mangal" panose="02040503050203030202" pitchFamily="18" charset="0"/>
              </a:rPr>
              <a:t>Credit card fraud detection typically involves imbalanced datasets, where fraudulent transactions are far fewer than legitimate ones. Techniques like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undersampling</a:t>
            </a:r>
            <a:r>
              <a:rPr lang="en-IN" sz="1800" kern="100" dirty="0">
                <a:effectLst/>
                <a:latin typeface="Calibri" panose="020F0502020204030204" pitchFamily="34" charset="0"/>
                <a:ea typeface="Calibri" panose="020F0502020204030204" pitchFamily="34" charset="0"/>
                <a:cs typeface="Mangal" panose="02040503050203030202" pitchFamily="18" charset="0"/>
              </a:rPr>
              <a:t> the majority class (non-fraudulent transactions) or oversampling the minority class (fraudulent transactions) can help balance the dataset and improve model performance.</a:t>
            </a:r>
          </a:p>
          <a:p>
            <a:pPr>
              <a:lnSpc>
                <a:spcPct val="150000"/>
              </a:lnSpc>
            </a:pPr>
            <a:endParaRPr lang="en-IN" kern="100" dirty="0">
              <a:latin typeface="Calibri" panose="020F0502020204030204" pitchFamily="34" charset="0"/>
              <a:ea typeface="Calibri" panose="020F0502020204030204" pitchFamily="34" charset="0"/>
              <a:cs typeface="Mangal" panose="02040503050203030202" pitchFamily="18" charset="0"/>
            </a:endParaRPr>
          </a:p>
          <a:p>
            <a:pPr>
              <a:lnSpc>
                <a:spcPct val="150000"/>
              </a:lnSpc>
            </a:pPr>
            <a:br>
              <a:rPr lang="en-IN" sz="1800" kern="1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pic>
        <p:nvPicPr>
          <p:cNvPr id="7" name="Picture 6">
            <a:extLst>
              <a:ext uri="{FF2B5EF4-FFF2-40B4-BE49-F238E27FC236}">
                <a16:creationId xmlns:a16="http://schemas.microsoft.com/office/drawing/2014/main" id="{A98610A1-DBF8-3ED9-B0BA-1B36DC06C255}"/>
              </a:ext>
            </a:extLst>
          </p:cNvPr>
          <p:cNvPicPr>
            <a:picLocks noChangeAspect="1"/>
          </p:cNvPicPr>
          <p:nvPr/>
        </p:nvPicPr>
        <p:blipFill>
          <a:blip r:embed="rId2"/>
          <a:stretch>
            <a:fillRect/>
          </a:stretch>
        </p:blipFill>
        <p:spPr>
          <a:xfrm>
            <a:off x="185195" y="2359306"/>
            <a:ext cx="11910348" cy="4133569"/>
          </a:xfrm>
          <a:prstGeom prst="rect">
            <a:avLst/>
          </a:prstGeom>
        </p:spPr>
      </p:pic>
    </p:spTree>
    <p:extLst>
      <p:ext uri="{BB962C8B-B14F-4D97-AF65-F5344CB8AC3E}">
        <p14:creationId xmlns:p14="http://schemas.microsoft.com/office/powerpoint/2010/main" val="4236880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917A1-6A3E-2602-70BD-BC257B456016}"/>
              </a:ext>
            </a:extLst>
          </p:cNvPr>
          <p:cNvSpPr>
            <a:spLocks noGrp="1"/>
          </p:cNvSpPr>
          <p:nvPr>
            <p:ph type="title"/>
          </p:nvPr>
        </p:nvSpPr>
        <p:spPr/>
        <p:txBody>
          <a:bodyPr/>
          <a:lstStyle/>
          <a:p>
            <a:r>
              <a:rPr lang="en-IN" dirty="0"/>
              <a:t>Comparison between </a:t>
            </a:r>
            <a:r>
              <a:rPr lang="en-IN" dirty="0" err="1"/>
              <a:t>undersampling</a:t>
            </a:r>
            <a:r>
              <a:rPr lang="en-IN" dirty="0"/>
              <a:t> and oversampling</a:t>
            </a:r>
          </a:p>
        </p:txBody>
      </p:sp>
      <p:pic>
        <p:nvPicPr>
          <p:cNvPr id="3" name="Picture 2">
            <a:extLst>
              <a:ext uri="{FF2B5EF4-FFF2-40B4-BE49-F238E27FC236}">
                <a16:creationId xmlns:a16="http://schemas.microsoft.com/office/drawing/2014/main" id="{DAF5FC63-CE89-B746-F391-01A01C946D6C}"/>
              </a:ext>
            </a:extLst>
          </p:cNvPr>
          <p:cNvPicPr>
            <a:picLocks noChangeAspect="1"/>
          </p:cNvPicPr>
          <p:nvPr/>
        </p:nvPicPr>
        <p:blipFill>
          <a:blip r:embed="rId2"/>
          <a:stretch>
            <a:fillRect/>
          </a:stretch>
        </p:blipFill>
        <p:spPr>
          <a:xfrm>
            <a:off x="300943" y="1794075"/>
            <a:ext cx="5795058" cy="4930815"/>
          </a:xfrm>
          <a:prstGeom prst="rect">
            <a:avLst/>
          </a:prstGeom>
        </p:spPr>
      </p:pic>
      <p:pic>
        <p:nvPicPr>
          <p:cNvPr id="5" name="Picture 4">
            <a:extLst>
              <a:ext uri="{FF2B5EF4-FFF2-40B4-BE49-F238E27FC236}">
                <a16:creationId xmlns:a16="http://schemas.microsoft.com/office/drawing/2014/main" id="{0B6033B8-849B-2D44-3EC0-91948C19112E}"/>
              </a:ext>
            </a:extLst>
          </p:cNvPr>
          <p:cNvPicPr>
            <a:picLocks noChangeAspect="1"/>
          </p:cNvPicPr>
          <p:nvPr/>
        </p:nvPicPr>
        <p:blipFill>
          <a:blip r:embed="rId3"/>
          <a:stretch>
            <a:fillRect/>
          </a:stretch>
        </p:blipFill>
        <p:spPr>
          <a:xfrm>
            <a:off x="5694744" y="1886673"/>
            <a:ext cx="5659056" cy="4722471"/>
          </a:xfrm>
          <a:prstGeom prst="rect">
            <a:avLst/>
          </a:prstGeom>
        </p:spPr>
      </p:pic>
    </p:spTree>
    <p:extLst>
      <p:ext uri="{BB962C8B-B14F-4D97-AF65-F5344CB8AC3E}">
        <p14:creationId xmlns:p14="http://schemas.microsoft.com/office/powerpoint/2010/main" val="4022009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3D49-15AA-3457-AD47-A5C679D0388C}"/>
              </a:ext>
            </a:extLst>
          </p:cNvPr>
          <p:cNvSpPr>
            <a:spLocks noGrp="1"/>
          </p:cNvSpPr>
          <p:nvPr>
            <p:ph type="title"/>
          </p:nvPr>
        </p:nvSpPr>
        <p:spPr>
          <a:xfrm>
            <a:off x="0" y="1"/>
            <a:ext cx="11353800" cy="775503"/>
          </a:xfrm>
        </p:spPr>
        <p:txBody>
          <a:bodyPr>
            <a:normAutofit/>
          </a:bodyPr>
          <a:lstStyle/>
          <a:p>
            <a:r>
              <a:rPr lang="en-IN" b="1" dirty="0">
                <a:effectLst/>
                <a:latin typeface="Calibri" panose="020F0502020204030204" pitchFamily="34" charset="0"/>
                <a:ea typeface="Calibri" panose="020F0502020204030204" pitchFamily="34" charset="0"/>
                <a:cs typeface="Mangal" panose="02040503050203030202" pitchFamily="18" charset="0"/>
              </a:rPr>
              <a:t>Feature Selection &amp; Engineering:</a:t>
            </a:r>
            <a:endParaRPr lang="en-IN" dirty="0"/>
          </a:p>
        </p:txBody>
      </p:sp>
      <p:sp>
        <p:nvSpPr>
          <p:cNvPr id="3" name="TextBox 2">
            <a:extLst>
              <a:ext uri="{FF2B5EF4-FFF2-40B4-BE49-F238E27FC236}">
                <a16:creationId xmlns:a16="http://schemas.microsoft.com/office/drawing/2014/main" id="{DE6DA3D2-62E5-1AE8-1669-E0432D6A8633}"/>
              </a:ext>
            </a:extLst>
          </p:cNvPr>
          <p:cNvSpPr txBox="1"/>
          <p:nvPr/>
        </p:nvSpPr>
        <p:spPr>
          <a:xfrm>
            <a:off x="0" y="925975"/>
            <a:ext cx="12192000" cy="2031325"/>
          </a:xfrm>
          <a:prstGeom prst="rect">
            <a:avLst/>
          </a:prstGeom>
          <a:noFill/>
        </p:spPr>
        <p:txBody>
          <a:bodyPr wrap="square" rtlCol="0">
            <a:spAutoFit/>
          </a:bodyPr>
          <a:lstStyle/>
          <a:p>
            <a:pPr>
              <a:lnSpc>
                <a:spcPct val="150000"/>
              </a:lnSpc>
            </a:pPr>
            <a:r>
              <a:rPr lang="en-IN" sz="1800" b="1" kern="100" dirty="0">
                <a:effectLst/>
                <a:latin typeface="Calibri" panose="020F0502020204030204" pitchFamily="34" charset="0"/>
                <a:ea typeface="Calibri" panose="020F0502020204030204" pitchFamily="34" charset="0"/>
                <a:cs typeface="Mangal" panose="02040503050203030202" pitchFamily="18" charset="0"/>
              </a:rPr>
              <a:t>Relevant Feature Identification:</a:t>
            </a:r>
            <a:r>
              <a:rPr lang="en-IN" sz="1800" kern="100" dirty="0">
                <a:effectLst/>
                <a:latin typeface="Calibri" panose="020F0502020204030204" pitchFamily="34" charset="0"/>
                <a:ea typeface="Calibri" panose="020F0502020204030204" pitchFamily="34" charset="0"/>
                <a:cs typeface="Mangal" panose="02040503050203030202" pitchFamily="18" charset="0"/>
              </a:rPr>
              <a:t> Selecting relevant features is crucial for model accuracy. Irrelevant features can introduce noise and reduce model performance. This step involves identifying and keeping only those features that contribute meaningfully to predicting fraud.  This was the  corelation matrix  for  </a:t>
            </a:r>
            <a:r>
              <a:rPr lang="en-IN" kern="100" dirty="0" err="1">
                <a:latin typeface="Calibri" panose="020F0502020204030204" pitchFamily="34" charset="0"/>
                <a:ea typeface="Calibri" panose="020F0502020204030204" pitchFamily="34" charset="0"/>
                <a:cs typeface="Mangal" panose="02040503050203030202" pitchFamily="18" charset="0"/>
              </a:rPr>
              <a:t>R</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andomoversampling</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a:lnSpc>
                <a:spcPct val="150000"/>
              </a:lnSpc>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pic>
        <p:nvPicPr>
          <p:cNvPr id="2050" name="Picture 2">
            <a:extLst>
              <a:ext uri="{FF2B5EF4-FFF2-40B4-BE49-F238E27FC236}">
                <a16:creationId xmlns:a16="http://schemas.microsoft.com/office/drawing/2014/main" id="{FC4FD9B0-BC0E-6104-0E59-4DCAA961B3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29742"/>
            <a:ext cx="12014522" cy="4728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365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D3C0-719C-43B1-53CC-C26364AB8A20}"/>
              </a:ext>
            </a:extLst>
          </p:cNvPr>
          <p:cNvSpPr>
            <a:spLocks noGrp="1"/>
          </p:cNvSpPr>
          <p:nvPr>
            <p:ph type="title"/>
          </p:nvPr>
        </p:nvSpPr>
        <p:spPr/>
        <p:txBody>
          <a:bodyPr/>
          <a:lstStyle/>
          <a:p>
            <a:r>
              <a:rPr lang="en-IN" b="1" dirty="0"/>
              <a:t>Correlation matrix Random </a:t>
            </a:r>
            <a:r>
              <a:rPr lang="en-IN" b="1" dirty="0" err="1"/>
              <a:t>undersampling</a:t>
            </a:r>
            <a:endParaRPr lang="en-IN" b="1" dirty="0"/>
          </a:p>
        </p:txBody>
      </p:sp>
      <p:pic>
        <p:nvPicPr>
          <p:cNvPr id="3074" name="Picture 2">
            <a:extLst>
              <a:ext uri="{FF2B5EF4-FFF2-40B4-BE49-F238E27FC236}">
                <a16:creationId xmlns:a16="http://schemas.microsoft.com/office/drawing/2014/main" id="{8F56148F-0EA4-F8E9-7AF3-04BA54818C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04730"/>
            <a:ext cx="12192000" cy="5453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802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1B938-FACE-96AC-663A-8377412A041D}"/>
              </a:ext>
            </a:extLst>
          </p:cNvPr>
          <p:cNvSpPr>
            <a:spLocks noGrp="1"/>
          </p:cNvSpPr>
          <p:nvPr>
            <p:ph type="title"/>
          </p:nvPr>
        </p:nvSpPr>
        <p:spPr/>
        <p:txBody>
          <a:bodyPr/>
          <a:lstStyle/>
          <a:p>
            <a:r>
              <a:rPr lang="en-IN" b="1" dirty="0"/>
              <a:t>Normalising</a:t>
            </a:r>
            <a:br>
              <a:rPr lang="en-IN" dirty="0"/>
            </a:br>
            <a:endParaRPr lang="en-IN" dirty="0"/>
          </a:p>
        </p:txBody>
      </p:sp>
      <p:sp>
        <p:nvSpPr>
          <p:cNvPr id="3" name="TextBox 2">
            <a:extLst>
              <a:ext uri="{FF2B5EF4-FFF2-40B4-BE49-F238E27FC236}">
                <a16:creationId xmlns:a16="http://schemas.microsoft.com/office/drawing/2014/main" id="{14065B11-229D-17F9-22D0-98084FB7DE67}"/>
              </a:ext>
            </a:extLst>
          </p:cNvPr>
          <p:cNvSpPr txBox="1"/>
          <p:nvPr/>
        </p:nvSpPr>
        <p:spPr>
          <a:xfrm>
            <a:off x="185530" y="1285461"/>
            <a:ext cx="11807687" cy="2031325"/>
          </a:xfrm>
          <a:prstGeom prst="rect">
            <a:avLst/>
          </a:prstGeom>
          <a:noFill/>
        </p:spPr>
        <p:txBody>
          <a:bodyPr wrap="square" rtlCol="0">
            <a:spAutoFit/>
          </a:bodyPr>
          <a:lstStyle/>
          <a:p>
            <a:pPr>
              <a:lnSpc>
                <a:spcPct val="150000"/>
              </a:lnSpc>
            </a:pPr>
            <a:r>
              <a:rPr lang="en-IN" sz="1800" b="1" kern="100" dirty="0">
                <a:effectLst/>
                <a:latin typeface="Calibri" panose="020F0502020204030204" pitchFamily="34" charset="0"/>
                <a:ea typeface="Calibri" panose="020F0502020204030204" pitchFamily="34" charset="0"/>
                <a:cs typeface="Mangal" panose="02040503050203030202" pitchFamily="18" charset="0"/>
              </a:rPr>
              <a:t>Normalization:</a:t>
            </a:r>
            <a:r>
              <a:rPr lang="en-IN" sz="1800" kern="100" dirty="0">
                <a:effectLst/>
                <a:latin typeface="Calibri" panose="020F0502020204030204" pitchFamily="34" charset="0"/>
                <a:ea typeface="Calibri" panose="020F0502020204030204" pitchFamily="34" charset="0"/>
                <a:cs typeface="Mangal" panose="02040503050203030202" pitchFamily="18" charset="0"/>
              </a:rPr>
              <a:t> Normalizing numerical features ensures that all features contribute equally to the model, preventing any single feature from disproportionately influencing the outcome due to its scale.</a:t>
            </a:r>
          </a:p>
          <a:p>
            <a:pPr>
              <a:lnSpc>
                <a:spcPct val="150000"/>
              </a:lnSpc>
            </a:pPr>
            <a:endParaRPr lang="en-IN" kern="100" dirty="0">
              <a:latin typeface="Calibri" panose="020F0502020204030204" pitchFamily="34" charset="0"/>
              <a:ea typeface="Calibri" panose="020F0502020204030204" pitchFamily="34" charset="0"/>
              <a:cs typeface="Mangal" panose="02040503050203030202" pitchFamily="18" charset="0"/>
            </a:endParaRPr>
          </a:p>
          <a:p>
            <a:pPr>
              <a:lnSpc>
                <a:spcPct val="150000"/>
              </a:lnSpc>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pic>
        <p:nvPicPr>
          <p:cNvPr id="5" name="Picture 4">
            <a:extLst>
              <a:ext uri="{FF2B5EF4-FFF2-40B4-BE49-F238E27FC236}">
                <a16:creationId xmlns:a16="http://schemas.microsoft.com/office/drawing/2014/main" id="{665303D1-C9D6-86B4-EC86-2E6316C4F9F7}"/>
              </a:ext>
            </a:extLst>
          </p:cNvPr>
          <p:cNvPicPr>
            <a:picLocks noChangeAspect="1"/>
          </p:cNvPicPr>
          <p:nvPr/>
        </p:nvPicPr>
        <p:blipFill>
          <a:blip r:embed="rId2"/>
          <a:stretch>
            <a:fillRect/>
          </a:stretch>
        </p:blipFill>
        <p:spPr>
          <a:xfrm>
            <a:off x="198783" y="2199861"/>
            <a:ext cx="11729992" cy="2031325"/>
          </a:xfrm>
          <a:prstGeom prst="rect">
            <a:avLst/>
          </a:prstGeom>
        </p:spPr>
      </p:pic>
    </p:spTree>
    <p:extLst>
      <p:ext uri="{BB962C8B-B14F-4D97-AF65-F5344CB8AC3E}">
        <p14:creationId xmlns:p14="http://schemas.microsoft.com/office/powerpoint/2010/main" val="1538540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A3EBA-D6C3-42E1-4254-FDC54247AD7C}"/>
              </a:ext>
            </a:extLst>
          </p:cNvPr>
          <p:cNvSpPr>
            <a:spLocks noGrp="1"/>
          </p:cNvSpPr>
          <p:nvPr>
            <p:ph type="title"/>
          </p:nvPr>
        </p:nvSpPr>
        <p:spPr>
          <a:xfrm>
            <a:off x="172278" y="119271"/>
            <a:ext cx="11181522" cy="1033668"/>
          </a:xfrm>
        </p:spPr>
        <p:txBody>
          <a:bodyPr>
            <a:normAutofit/>
          </a:bodyPr>
          <a:lstStyle/>
          <a:p>
            <a:r>
              <a:rPr lang="en-IN" b="1" dirty="0">
                <a:effectLst/>
                <a:latin typeface="Calibri" panose="020F0502020204030204" pitchFamily="34" charset="0"/>
                <a:ea typeface="Calibri" panose="020F0502020204030204" pitchFamily="34" charset="0"/>
                <a:cs typeface="Mangal" panose="02040503050203030202" pitchFamily="18" charset="0"/>
              </a:rPr>
              <a:t>Feature Engineering</a:t>
            </a:r>
            <a:endParaRPr lang="en-IN" dirty="0"/>
          </a:p>
        </p:txBody>
      </p:sp>
      <p:sp>
        <p:nvSpPr>
          <p:cNvPr id="5" name="TextBox 4">
            <a:extLst>
              <a:ext uri="{FF2B5EF4-FFF2-40B4-BE49-F238E27FC236}">
                <a16:creationId xmlns:a16="http://schemas.microsoft.com/office/drawing/2014/main" id="{549C5265-F0FC-E5B8-4C0E-271389A9B8DB}"/>
              </a:ext>
            </a:extLst>
          </p:cNvPr>
          <p:cNvSpPr txBox="1"/>
          <p:nvPr/>
        </p:nvSpPr>
        <p:spPr>
          <a:xfrm>
            <a:off x="106017" y="1524000"/>
            <a:ext cx="12085983" cy="1295868"/>
          </a:xfrm>
          <a:prstGeom prst="rect">
            <a:avLst/>
          </a:prstGeom>
          <a:noFill/>
        </p:spPr>
        <p:txBody>
          <a:bodyPr wrap="square" rtlCol="0">
            <a:spAutoFit/>
          </a:bodyPr>
          <a:lstStyle/>
          <a:p>
            <a:pPr>
              <a:lnSpc>
                <a:spcPct val="150000"/>
              </a:lnSpc>
            </a:pPr>
            <a:r>
              <a:rPr lang="en-IN" sz="1800" dirty="0">
                <a:effectLst/>
                <a:latin typeface="Calibri" panose="020F0502020204030204" pitchFamily="34" charset="0"/>
                <a:ea typeface="Calibri" panose="020F0502020204030204" pitchFamily="34" charset="0"/>
                <a:cs typeface="Mangal" panose="02040503050203030202" pitchFamily="18" charset="0"/>
              </a:rPr>
              <a:t>Creating new features that capture underlying patterns in the data can enhance model accuracy. For example, time-based features might capture fraudulent activities at specific times of the day.</a:t>
            </a:r>
          </a:p>
          <a:p>
            <a:pPr>
              <a:lnSpc>
                <a:spcPct val="150000"/>
              </a:lnSpc>
            </a:pPr>
            <a:endParaRPr lang="en-IN" dirty="0"/>
          </a:p>
        </p:txBody>
      </p:sp>
      <p:pic>
        <p:nvPicPr>
          <p:cNvPr id="7" name="Picture 6">
            <a:extLst>
              <a:ext uri="{FF2B5EF4-FFF2-40B4-BE49-F238E27FC236}">
                <a16:creationId xmlns:a16="http://schemas.microsoft.com/office/drawing/2014/main" id="{1838E133-F602-DEE1-1A69-6124FE2E54A9}"/>
              </a:ext>
            </a:extLst>
          </p:cNvPr>
          <p:cNvPicPr>
            <a:picLocks noChangeAspect="1"/>
          </p:cNvPicPr>
          <p:nvPr/>
        </p:nvPicPr>
        <p:blipFill>
          <a:blip r:embed="rId2"/>
          <a:stretch>
            <a:fillRect/>
          </a:stretch>
        </p:blipFill>
        <p:spPr>
          <a:xfrm>
            <a:off x="172277" y="2663919"/>
            <a:ext cx="11463131" cy="1374214"/>
          </a:xfrm>
          <a:prstGeom prst="rect">
            <a:avLst/>
          </a:prstGeom>
        </p:spPr>
      </p:pic>
      <p:pic>
        <p:nvPicPr>
          <p:cNvPr id="10" name="Picture 9">
            <a:extLst>
              <a:ext uri="{FF2B5EF4-FFF2-40B4-BE49-F238E27FC236}">
                <a16:creationId xmlns:a16="http://schemas.microsoft.com/office/drawing/2014/main" id="{A64E7C7F-2DAF-8D48-853D-3E54482C1707}"/>
              </a:ext>
            </a:extLst>
          </p:cNvPr>
          <p:cNvPicPr>
            <a:picLocks noChangeAspect="1"/>
          </p:cNvPicPr>
          <p:nvPr/>
        </p:nvPicPr>
        <p:blipFill>
          <a:blip r:embed="rId3"/>
          <a:stretch>
            <a:fillRect/>
          </a:stretch>
        </p:blipFill>
        <p:spPr>
          <a:xfrm>
            <a:off x="172277" y="4207566"/>
            <a:ext cx="11463131" cy="2378764"/>
          </a:xfrm>
          <a:prstGeom prst="rect">
            <a:avLst/>
          </a:prstGeom>
        </p:spPr>
      </p:pic>
    </p:spTree>
    <p:extLst>
      <p:ext uri="{BB962C8B-B14F-4D97-AF65-F5344CB8AC3E}">
        <p14:creationId xmlns:p14="http://schemas.microsoft.com/office/powerpoint/2010/main" val="3616443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E11048A4-91E8-5C9D-0894-1547B5BCC030}"/>
                  </a:ext>
                </a:extLst>
              </p:cNvPr>
              <p:cNvGraphicFramePr>
                <a:graphicFrameLocks noChangeAspect="1"/>
              </p:cNvGraphicFramePr>
              <p:nvPr>
                <p:extLst>
                  <p:ext uri="{D42A27DB-BD31-4B8C-83A1-F6EECF244321}">
                    <p14:modId xmlns:p14="http://schemas.microsoft.com/office/powerpoint/2010/main" val="2732262626"/>
                  </p:ext>
                </p:extLst>
              </p:nvPr>
            </p:nvGraphicFramePr>
            <p:xfrm>
              <a:off x="2849217" y="665279"/>
              <a:ext cx="3048000" cy="1714500"/>
            </p:xfrm>
            <a:graphic>
              <a:graphicData uri="http://schemas.microsoft.com/office/powerpoint/2016/slidezoom">
                <pslz:sldZm>
                  <pslz:sldZmObj sldId="274" cId="952219386">
                    <pslz:zmPr id="{FDD9E05E-C618-4DD6-95AE-869C842CBF4E}"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3" name="Slide Zoom 2">
                <a:hlinkClick r:id="rId3" action="ppaction://hlinksldjump"/>
                <a:extLst>
                  <a:ext uri="{FF2B5EF4-FFF2-40B4-BE49-F238E27FC236}">
                    <a16:creationId xmlns:a16="http://schemas.microsoft.com/office/drawing/2014/main" id="{E11048A4-91E8-5C9D-0894-1547B5BCC030}"/>
                  </a:ext>
                </a:extLst>
              </p:cNvPr>
              <p:cNvPicPr>
                <a:picLocks noGrp="1" noRot="1" noChangeAspect="1" noMove="1" noResize="1" noEditPoints="1" noAdjustHandles="1" noChangeArrowheads="1" noChangeShapeType="1"/>
              </p:cNvPicPr>
              <p:nvPr/>
            </p:nvPicPr>
            <p:blipFill>
              <a:blip r:embed="rId4"/>
              <a:stretch>
                <a:fillRect/>
              </a:stretch>
            </p:blipFill>
            <p:spPr>
              <a:xfrm>
                <a:off x="2849217" y="665279"/>
                <a:ext cx="3048000" cy="1714500"/>
              </a:xfrm>
              <a:prstGeom prst="rect">
                <a:avLst/>
              </a:prstGeom>
              <a:ln w="3175">
                <a:solidFill>
                  <a:prstClr val="ltGray"/>
                </a:solidFill>
              </a:ln>
            </p:spPr>
          </p:pic>
        </mc:Fallback>
      </mc:AlternateContent>
      <p:pic>
        <p:nvPicPr>
          <p:cNvPr id="6146" name="Picture 2">
            <a:extLst>
              <a:ext uri="{FF2B5EF4-FFF2-40B4-BE49-F238E27FC236}">
                <a16:creationId xmlns:a16="http://schemas.microsoft.com/office/drawing/2014/main" id="{04AB26CF-00DA-D829-A192-3801BBE44D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574" y="0"/>
            <a:ext cx="1063804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2219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DB9AC-B604-13DE-E8F2-4721A11FB6B2}"/>
              </a:ext>
            </a:extLst>
          </p:cNvPr>
          <p:cNvSpPr>
            <a:spLocks noGrp="1"/>
          </p:cNvSpPr>
          <p:nvPr>
            <p:ph type="title"/>
          </p:nvPr>
        </p:nvSpPr>
        <p:spPr/>
        <p:txBody>
          <a:bodyPr/>
          <a:lstStyle/>
          <a:p>
            <a:r>
              <a:rPr lang="en-US" dirty="0"/>
              <a:t>Abstract:</a:t>
            </a:r>
            <a:br>
              <a:rPr lang="en-US" dirty="0"/>
            </a:br>
            <a:r>
              <a:rPr lang="en-US" dirty="0"/>
              <a:t>		</a:t>
            </a:r>
            <a:endParaRPr lang="en-IN" dirty="0"/>
          </a:p>
        </p:txBody>
      </p:sp>
      <p:sp>
        <p:nvSpPr>
          <p:cNvPr id="4" name="TextBox 3">
            <a:extLst>
              <a:ext uri="{FF2B5EF4-FFF2-40B4-BE49-F238E27FC236}">
                <a16:creationId xmlns:a16="http://schemas.microsoft.com/office/drawing/2014/main" id="{CF9B0C5B-8CC0-97DB-4F2E-EE66E65FA7C3}"/>
              </a:ext>
            </a:extLst>
          </p:cNvPr>
          <p:cNvSpPr txBox="1"/>
          <p:nvPr/>
        </p:nvSpPr>
        <p:spPr>
          <a:xfrm>
            <a:off x="228600" y="1153886"/>
            <a:ext cx="11778343" cy="4801314"/>
          </a:xfrm>
          <a:prstGeom prst="rect">
            <a:avLst/>
          </a:prstGeom>
          <a:noFill/>
        </p:spPr>
        <p:txBody>
          <a:bodyPr wrap="square" rtlCol="0">
            <a:spAutoFit/>
          </a:bodyPr>
          <a:lstStyle/>
          <a:p>
            <a:pPr>
              <a:lnSpc>
                <a:spcPct val="150000"/>
              </a:lnSpc>
            </a:pPr>
            <a:r>
              <a:rPr lang="en-US" dirty="0"/>
              <a:t> </a:t>
            </a:r>
            <a:r>
              <a:rPr lang="en-IN" sz="2400" kern="0" dirty="0">
                <a:effectLst/>
                <a:latin typeface="Arial" panose="020B0604020202020204" pitchFamily="34" charset="0"/>
                <a:ea typeface="Times New Roman" panose="02020603050405020304" pitchFamily="18" charset="0"/>
                <a:cs typeface="Arial" panose="020B0604020202020204" pitchFamily="34" charset="0"/>
              </a:rPr>
              <a:t>This project aims to detect fraudulent credit card transactions using machine learning, specifically Logistic Regression. The rise in global credit card fraud necessitates effective measures to prevent unauthorized account usage. </a:t>
            </a:r>
          </a:p>
          <a:p>
            <a:pPr>
              <a:lnSpc>
                <a:spcPct val="150000"/>
              </a:lnSpc>
            </a:pPr>
            <a:r>
              <a:rPr lang="en-IN" sz="2400" kern="0" dirty="0">
                <a:effectLst/>
                <a:latin typeface="Arial" panose="020B0604020202020204" pitchFamily="34" charset="0"/>
                <a:ea typeface="Times New Roman" panose="02020603050405020304" pitchFamily="18" charset="0"/>
                <a:cs typeface="Arial" panose="020B0604020202020204" pitchFamily="34" charset="0"/>
              </a:rPr>
              <a:t>By identifying and stopping fraudulent transactions, customers' funds can be safeguarded, and they won't be held liable for purchases they didn't make. The project will apply Logistic Regression to a credit card transaction dataset, optimizing the model with </a:t>
            </a:r>
            <a:r>
              <a:rPr lang="en-IN" sz="2400" kern="0" dirty="0" err="1">
                <a:effectLst/>
                <a:latin typeface="Arial" panose="020B0604020202020204" pitchFamily="34" charset="0"/>
                <a:ea typeface="Times New Roman" panose="02020603050405020304" pitchFamily="18" charset="0"/>
                <a:cs typeface="Arial" panose="020B0604020202020204" pitchFamily="34" charset="0"/>
              </a:rPr>
              <a:t>GridSearchCV</a:t>
            </a:r>
            <a:r>
              <a:rPr lang="en-IN" sz="2400" kern="0" dirty="0">
                <a:effectLst/>
                <a:latin typeface="Arial" panose="020B0604020202020204" pitchFamily="34" charset="0"/>
                <a:ea typeface="Times New Roman" panose="02020603050405020304" pitchFamily="18" charset="0"/>
                <a:cs typeface="Arial" panose="020B0604020202020204" pitchFamily="34" charset="0"/>
              </a:rPr>
              <a:t> and </a:t>
            </a:r>
            <a:r>
              <a:rPr lang="en-IN" sz="2400" kern="0" dirty="0" err="1">
                <a:effectLst/>
                <a:latin typeface="Arial" panose="020B0604020202020204" pitchFamily="34" charset="0"/>
                <a:ea typeface="Times New Roman" panose="02020603050405020304" pitchFamily="18" charset="0"/>
                <a:cs typeface="Arial" panose="020B0604020202020204" pitchFamily="34" charset="0"/>
              </a:rPr>
              <a:t>RandomizedSearchCV</a:t>
            </a:r>
            <a:r>
              <a:rPr lang="en-IN" sz="2400" kern="0" dirty="0">
                <a:effectLst/>
                <a:latin typeface="Arial" panose="020B0604020202020204" pitchFamily="34" charset="0"/>
                <a:ea typeface="Times New Roman" panose="02020603050405020304" pitchFamily="18" charset="0"/>
                <a:cs typeface="Arial" panose="020B0604020202020204" pitchFamily="34" charset="0"/>
              </a:rPr>
              <a:t>. Key evaluation metrics include accuracy, precision, recall, F1-score, AUC-ROC, and the confusion matrix.</a:t>
            </a:r>
            <a:endParaRPr lang="en-IN" sz="2400" kern="100" dirty="0">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4105428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C9E87-D088-E8B9-442E-D2F6CC39D652}"/>
              </a:ext>
            </a:extLst>
          </p:cNvPr>
          <p:cNvSpPr>
            <a:spLocks noGrp="1"/>
          </p:cNvSpPr>
          <p:nvPr>
            <p:ph type="title"/>
          </p:nvPr>
        </p:nvSpPr>
        <p:spPr>
          <a:xfrm>
            <a:off x="437322" y="119270"/>
            <a:ext cx="10916478" cy="1020418"/>
          </a:xfrm>
        </p:spPr>
        <p:txBody>
          <a:bodyPr>
            <a:normAutofit fontScale="90000"/>
          </a:bodyPr>
          <a:lstStyle/>
          <a:p>
            <a:r>
              <a:rPr lang="en-IN" b="1" kern="100" dirty="0">
                <a:effectLst/>
                <a:latin typeface="Calibri" panose="020F0502020204030204" pitchFamily="34" charset="0"/>
                <a:ea typeface="Calibri" panose="020F0502020204030204" pitchFamily="34" charset="0"/>
                <a:cs typeface="Mangal" panose="02040503050203030202" pitchFamily="18" charset="0"/>
              </a:rPr>
              <a:t>3. Model Building:</a:t>
            </a:r>
            <a:br>
              <a:rPr lang="en-IN" sz="1800" kern="1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TextBox 2">
            <a:extLst>
              <a:ext uri="{FF2B5EF4-FFF2-40B4-BE49-F238E27FC236}">
                <a16:creationId xmlns:a16="http://schemas.microsoft.com/office/drawing/2014/main" id="{A7A406FA-0BB6-5007-AC03-D5377B40BF33}"/>
              </a:ext>
            </a:extLst>
          </p:cNvPr>
          <p:cNvSpPr txBox="1"/>
          <p:nvPr/>
        </p:nvSpPr>
        <p:spPr>
          <a:xfrm>
            <a:off x="119270" y="887896"/>
            <a:ext cx="11926956" cy="3575274"/>
          </a:xfrm>
          <a:prstGeom prst="rect">
            <a:avLst/>
          </a:prstGeom>
          <a:noFill/>
        </p:spPr>
        <p:txBody>
          <a:bodyPr wrap="square" rtlCol="0">
            <a:spAutoFit/>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Mangal" panose="02040503050203030202" pitchFamily="18" charset="0"/>
              </a:rPr>
              <a:t>3.1 Model Selection</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50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Mangal" panose="02040503050203030202" pitchFamily="18" charset="0"/>
              </a:rPr>
              <a:t>Choosing Logistic Regression:</a:t>
            </a:r>
            <a:r>
              <a:rPr lang="en-IN" sz="1800" kern="100" dirty="0">
                <a:effectLst/>
                <a:latin typeface="Calibri" panose="020F0502020204030204" pitchFamily="34" charset="0"/>
                <a:ea typeface="Calibri" panose="020F0502020204030204" pitchFamily="34" charset="0"/>
                <a:cs typeface="Mangal" panose="02040503050203030202" pitchFamily="18" charset="0"/>
              </a:rPr>
              <a:t> Logistic Regression is selected as the classification algorithm due to its simplicity and effectiveness in binary classification problems like fraud detection. It models the probability that a given input point belongs to a particular class.</a:t>
            </a:r>
          </a:p>
          <a:p>
            <a:pPr>
              <a:lnSpc>
                <a:spcPct val="150000"/>
              </a:lnSpc>
              <a:spcAft>
                <a:spcPts val="800"/>
              </a:spcAft>
            </a:pPr>
            <a:r>
              <a:rPr lang="en-IN" sz="1800" b="1" kern="100" dirty="0">
                <a:effectLst/>
                <a:latin typeface="Calibri" panose="020F0502020204030204" pitchFamily="34" charset="0"/>
                <a:ea typeface="Calibri" panose="020F0502020204030204" pitchFamily="34" charset="0"/>
                <a:cs typeface="Mangal" panose="02040503050203030202" pitchFamily="18" charset="0"/>
              </a:rPr>
              <a:t>3.2 Import Necessary Libraries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50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Mangal" panose="02040503050203030202" pitchFamily="18" charset="0"/>
              </a:rPr>
              <a:t>Importing Libraries:</a:t>
            </a:r>
            <a:r>
              <a:rPr lang="en-IN" sz="1800" kern="100" dirty="0">
                <a:effectLst/>
                <a:latin typeface="Calibri" panose="020F0502020204030204" pitchFamily="34" charset="0"/>
                <a:ea typeface="Calibri" panose="020F0502020204030204" pitchFamily="34" charset="0"/>
                <a:cs typeface="Mangal" panose="02040503050203030202" pitchFamily="18" charset="0"/>
              </a:rPr>
              <a:t> Before proceeding, necessary libraries such as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LogisticRegression</a:t>
            </a:r>
            <a:r>
              <a:rPr lang="en-IN" sz="1800" kern="100" dirty="0">
                <a:effectLst/>
                <a:latin typeface="Calibri" panose="020F0502020204030204" pitchFamily="34" charset="0"/>
                <a:ea typeface="Calibri" panose="020F0502020204030204" pitchFamily="34" charset="0"/>
                <a:cs typeface="Mangal" panose="02040503050203030202" pitchFamily="18" charset="0"/>
              </a:rPr>
              <a:t> from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sklearn.linear_model</a:t>
            </a:r>
            <a:r>
              <a:rPr lang="en-IN" sz="1800" kern="100" dirty="0">
                <a:effectLst/>
                <a:latin typeface="Calibri" panose="020F0502020204030204" pitchFamily="34" charset="0"/>
                <a:ea typeface="Calibri" panose="020F0502020204030204" pitchFamily="34" charset="0"/>
                <a:cs typeface="Mangal" panose="02040503050203030202" pitchFamily="18" charset="0"/>
              </a:rPr>
              <a:t> are imported. This ensures that all the tools required for model building and evaluation are available.</a:t>
            </a:r>
          </a:p>
          <a:p>
            <a:pPr marL="342900" lvl="0" indent="-342900">
              <a:lnSpc>
                <a:spcPct val="107000"/>
              </a:lnSpc>
              <a:spcAft>
                <a:spcPts val="800"/>
              </a:spcAft>
              <a:buSzPts val="1000"/>
              <a:buFont typeface="Symbol" panose="05050102010706020507" pitchFamily="18" charset="2"/>
              <a:buChar char=""/>
              <a:tabLst>
                <a:tab pos="457200" algn="l"/>
              </a:tabLst>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5" name="Picture 4">
            <a:extLst>
              <a:ext uri="{FF2B5EF4-FFF2-40B4-BE49-F238E27FC236}">
                <a16:creationId xmlns:a16="http://schemas.microsoft.com/office/drawing/2014/main" id="{6BF43DF8-C909-1845-3845-8C4EEF905861}"/>
              </a:ext>
            </a:extLst>
          </p:cNvPr>
          <p:cNvPicPr>
            <a:picLocks noChangeAspect="1"/>
          </p:cNvPicPr>
          <p:nvPr/>
        </p:nvPicPr>
        <p:blipFill>
          <a:blip r:embed="rId2"/>
          <a:stretch>
            <a:fillRect/>
          </a:stretch>
        </p:blipFill>
        <p:spPr>
          <a:xfrm>
            <a:off x="1" y="4463170"/>
            <a:ext cx="12192000" cy="1791856"/>
          </a:xfrm>
          <a:prstGeom prst="rect">
            <a:avLst/>
          </a:prstGeom>
        </p:spPr>
      </p:pic>
    </p:spTree>
    <p:extLst>
      <p:ext uri="{BB962C8B-B14F-4D97-AF65-F5344CB8AC3E}">
        <p14:creationId xmlns:p14="http://schemas.microsoft.com/office/powerpoint/2010/main" val="4156589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32FA22A2-00E1-7B1F-C5C8-15BB96D5469E}"/>
              </a:ext>
            </a:extLst>
          </p:cNvPr>
          <p:cNvSpPr txBox="1"/>
          <p:nvPr/>
        </p:nvSpPr>
        <p:spPr>
          <a:xfrm>
            <a:off x="265044" y="133203"/>
            <a:ext cx="11807686" cy="4386650"/>
          </a:xfrm>
          <a:prstGeom prst="rect">
            <a:avLst/>
          </a:prstGeom>
          <a:noFill/>
        </p:spPr>
        <p:txBody>
          <a:bodyPr wrap="square">
            <a:spAutoFit/>
          </a:bodyPr>
          <a:lstStyle/>
          <a:p>
            <a:pPr>
              <a:lnSpc>
                <a:spcPct val="107000"/>
              </a:lnSpc>
              <a:spcAft>
                <a:spcPts val="800"/>
              </a:spcAft>
            </a:pPr>
            <a:r>
              <a:rPr lang="en-IN" sz="2800" b="1" kern="100" dirty="0">
                <a:effectLst/>
                <a:latin typeface="Calibri" panose="020F0502020204030204" pitchFamily="34" charset="0"/>
                <a:ea typeface="Calibri" panose="020F0502020204030204" pitchFamily="34" charset="0"/>
                <a:cs typeface="Mangal" panose="02040503050203030202" pitchFamily="18" charset="0"/>
              </a:rPr>
              <a:t>3.3 Understand Logistic Regression</a:t>
            </a:r>
            <a:endParaRPr lang="en-IN" sz="2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Mangal" panose="02040503050203030202" pitchFamily="18" charset="0"/>
              </a:rPr>
              <a:t>Overview of the Algorithm:</a:t>
            </a:r>
            <a:r>
              <a:rPr lang="en-IN" sz="1800" kern="100" dirty="0">
                <a:effectLst/>
                <a:latin typeface="Calibri" panose="020F0502020204030204" pitchFamily="34" charset="0"/>
                <a:ea typeface="Calibri" panose="020F0502020204030204" pitchFamily="34" charset="0"/>
                <a:cs typeface="Mangal" panose="02040503050203030202" pitchFamily="18" charset="0"/>
              </a:rPr>
              <a:t> Logistic Regression estimates the probability of a binary outcome (fraud or no fraud) by fitting data to a logistic curve. It is crucial to understand its parameters, such as the regularization term, for effective model configuration.</a:t>
            </a:r>
          </a:p>
          <a:p>
            <a:pPr marL="342900" lvl="0" indent="-342900">
              <a:lnSpc>
                <a:spcPct val="107000"/>
              </a:lnSpc>
              <a:spcAft>
                <a:spcPts val="800"/>
              </a:spcAft>
              <a:buSzPts val="1000"/>
              <a:buFont typeface="Symbol" panose="05050102010706020507" pitchFamily="18" charset="2"/>
              <a:buChar char=""/>
              <a:tabLst>
                <a:tab pos="457200" algn="l"/>
              </a:tabLst>
            </a:pPr>
            <a:endParaRPr lang="en-IN" kern="1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2800" b="1" kern="100" dirty="0">
                <a:effectLst/>
                <a:latin typeface="Calibri" panose="020F0502020204030204" pitchFamily="34" charset="0"/>
                <a:ea typeface="Calibri" panose="020F0502020204030204" pitchFamily="34" charset="0"/>
                <a:cs typeface="Mangal" panose="02040503050203030202" pitchFamily="18" charset="0"/>
              </a:rPr>
              <a:t>3.4 Model Training</a:t>
            </a:r>
            <a:endParaRPr lang="en-IN" sz="2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Mangal" panose="02040503050203030202" pitchFamily="18" charset="0"/>
              </a:rPr>
              <a:t>Training the Model:</a:t>
            </a:r>
            <a:r>
              <a:rPr lang="en-IN" sz="1800" kern="100" dirty="0">
                <a:effectLst/>
                <a:latin typeface="Calibri" panose="020F0502020204030204" pitchFamily="34" charset="0"/>
                <a:ea typeface="Calibri" panose="020F0502020204030204" pitchFamily="34" charset="0"/>
                <a:cs typeface="Mangal" panose="02040503050203030202" pitchFamily="18" charset="0"/>
              </a:rPr>
              <a:t> The training process involves using the fit method to learn from the training data. This step is critical as it allows the model to understand patterns in the data that distinguish fraudulent from non-fraudulent transactions.</a:t>
            </a:r>
          </a:p>
          <a:p>
            <a:pPr marL="342900" lvl="0" indent="-342900">
              <a:lnSpc>
                <a:spcPct val="107000"/>
              </a:lnSpc>
              <a:spcAft>
                <a:spcPts val="800"/>
              </a:spcAft>
              <a:buSzPts val="1000"/>
              <a:buFont typeface="Symbol" panose="05050102010706020507" pitchFamily="18" charset="2"/>
              <a:buChar char=""/>
              <a:tabLst>
                <a:tab pos="457200" algn="l"/>
              </a:tabLst>
            </a:pPr>
            <a:endParaRPr lang="en-IN" kern="100" dirty="0">
              <a:latin typeface="Calibri" panose="020F0502020204030204" pitchFamily="34" charset="0"/>
              <a:ea typeface="Calibri" panose="020F0502020204030204" pitchFamily="34" charset="0"/>
              <a:cs typeface="Mangal" panose="02040503050203030202" pitchFamily="18" charset="0"/>
            </a:endParaRPr>
          </a:p>
          <a:p>
            <a:pPr lvl="0">
              <a:lnSpc>
                <a:spcPct val="107000"/>
              </a:lnSpc>
              <a:spcAft>
                <a:spcPts val="800"/>
              </a:spcAft>
              <a:buSzPts val="1000"/>
              <a:tabLst>
                <a:tab pos="457200" algn="l"/>
              </a:tabLst>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15" name="Picture 14">
            <a:extLst>
              <a:ext uri="{FF2B5EF4-FFF2-40B4-BE49-F238E27FC236}">
                <a16:creationId xmlns:a16="http://schemas.microsoft.com/office/drawing/2014/main" id="{2309DE52-D154-4334-E96B-A456CC51E0C9}"/>
              </a:ext>
            </a:extLst>
          </p:cNvPr>
          <p:cNvPicPr>
            <a:picLocks noChangeAspect="1"/>
          </p:cNvPicPr>
          <p:nvPr/>
        </p:nvPicPr>
        <p:blipFill>
          <a:blip r:embed="rId2"/>
          <a:stretch>
            <a:fillRect/>
          </a:stretch>
        </p:blipFill>
        <p:spPr>
          <a:xfrm>
            <a:off x="265044" y="3428999"/>
            <a:ext cx="11807685" cy="3295797"/>
          </a:xfrm>
          <a:prstGeom prst="rect">
            <a:avLst/>
          </a:prstGeom>
        </p:spPr>
      </p:pic>
    </p:spTree>
    <p:extLst>
      <p:ext uri="{BB962C8B-B14F-4D97-AF65-F5344CB8AC3E}">
        <p14:creationId xmlns:p14="http://schemas.microsoft.com/office/powerpoint/2010/main" val="130503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1D7CD-1783-7934-4FB8-79716F2912F7}"/>
              </a:ext>
            </a:extLst>
          </p:cNvPr>
          <p:cNvSpPr>
            <a:spLocks noGrp="1"/>
          </p:cNvSpPr>
          <p:nvPr>
            <p:ph type="title"/>
          </p:nvPr>
        </p:nvSpPr>
        <p:spPr>
          <a:xfrm>
            <a:off x="0" y="106018"/>
            <a:ext cx="11353800" cy="1046921"/>
          </a:xfrm>
        </p:spPr>
        <p:txBody>
          <a:bodyPr>
            <a:normAutofit fontScale="90000"/>
          </a:bodyPr>
          <a:lstStyle/>
          <a:p>
            <a:r>
              <a:rPr lang="en-IN" b="1" kern="100" dirty="0">
                <a:effectLst/>
                <a:latin typeface="Calibri" panose="020F0502020204030204" pitchFamily="34" charset="0"/>
                <a:ea typeface="Calibri" panose="020F0502020204030204" pitchFamily="34" charset="0"/>
                <a:cs typeface="Mangal" panose="02040503050203030202" pitchFamily="18" charset="0"/>
              </a:rPr>
              <a:t>3.3 Understand Logistic Regression</a:t>
            </a:r>
            <a:br>
              <a:rPr lang="en-IN" sz="1800" kern="1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5" name="TextBox 4">
            <a:extLst>
              <a:ext uri="{FF2B5EF4-FFF2-40B4-BE49-F238E27FC236}">
                <a16:creationId xmlns:a16="http://schemas.microsoft.com/office/drawing/2014/main" id="{1A789A95-A3EB-CAE1-5A13-CA0ADB36F7BE}"/>
              </a:ext>
            </a:extLst>
          </p:cNvPr>
          <p:cNvSpPr txBox="1"/>
          <p:nvPr/>
        </p:nvSpPr>
        <p:spPr>
          <a:xfrm>
            <a:off x="132522" y="728870"/>
            <a:ext cx="11873948" cy="3667671"/>
          </a:xfrm>
          <a:prstGeom prst="rect">
            <a:avLst/>
          </a:prstGeom>
          <a:noFill/>
        </p:spPr>
        <p:txBody>
          <a:bodyPr wrap="square" rtlCol="0">
            <a:spAutoFit/>
          </a:bodyPr>
          <a:lstStyle/>
          <a:p>
            <a:pPr>
              <a:lnSpc>
                <a:spcPct val="150000"/>
              </a:lnSpc>
            </a:pPr>
            <a:r>
              <a:rPr lang="en-IN" sz="1800" b="1" kern="100" dirty="0">
                <a:effectLst/>
                <a:latin typeface="Calibri" panose="020F0502020204030204" pitchFamily="34" charset="0"/>
                <a:ea typeface="Calibri" panose="020F0502020204030204" pitchFamily="34" charset="0"/>
                <a:cs typeface="Mangal" panose="02040503050203030202" pitchFamily="18" charset="0"/>
              </a:rPr>
              <a:t>Overview of the Algorithm:</a:t>
            </a:r>
            <a:r>
              <a:rPr lang="en-IN" sz="1800" kern="100" dirty="0">
                <a:effectLst/>
                <a:latin typeface="Calibri" panose="020F0502020204030204" pitchFamily="34" charset="0"/>
                <a:ea typeface="Calibri" panose="020F0502020204030204" pitchFamily="34" charset="0"/>
                <a:cs typeface="Mangal" panose="02040503050203030202" pitchFamily="18" charset="0"/>
              </a:rPr>
              <a:t> Logistic Regression estimates the probability of a binary outcome (fraud or no fraud) by fitting data to a logistic curve. It is crucial to understand its parameters, such as the regularization term, for effective model configuration.</a:t>
            </a:r>
          </a:p>
          <a:p>
            <a:pPr>
              <a:lnSpc>
                <a:spcPct val="150000"/>
              </a:lnSpc>
              <a:spcAft>
                <a:spcPts val="800"/>
              </a:spcAft>
            </a:pPr>
            <a:r>
              <a:rPr lang="en-IN" sz="4400" b="1" kern="100" dirty="0">
                <a:effectLst/>
                <a:latin typeface="Calibri" panose="020F0502020204030204" pitchFamily="34" charset="0"/>
                <a:ea typeface="Calibri" panose="020F0502020204030204" pitchFamily="34" charset="0"/>
                <a:cs typeface="Mangal" panose="02040503050203030202" pitchFamily="18" charset="0"/>
              </a:rPr>
              <a:t>3.4 Model Training</a:t>
            </a:r>
          </a:p>
          <a:p>
            <a:pPr marL="342900" lvl="0" indent="-342900">
              <a:lnSpc>
                <a:spcPct val="150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Mangal" panose="02040503050203030202" pitchFamily="18" charset="0"/>
              </a:rPr>
              <a:t>Training the Model:</a:t>
            </a:r>
            <a:r>
              <a:rPr lang="en-IN" sz="1800" kern="100" dirty="0">
                <a:effectLst/>
                <a:latin typeface="Calibri" panose="020F0502020204030204" pitchFamily="34" charset="0"/>
                <a:ea typeface="Calibri" panose="020F0502020204030204" pitchFamily="34" charset="0"/>
                <a:cs typeface="Mangal" panose="02040503050203030202" pitchFamily="18" charset="0"/>
              </a:rPr>
              <a:t> The training process involves using the fit method to learn from the training data. This step is critical as it allows the model to understand patterns in the data that distinguish fraudulent from non-fraudulent transactions.</a:t>
            </a:r>
          </a:p>
          <a:p>
            <a:endParaRPr lang="en-IN" dirty="0"/>
          </a:p>
        </p:txBody>
      </p:sp>
    </p:spTree>
    <p:extLst>
      <p:ext uri="{BB962C8B-B14F-4D97-AF65-F5344CB8AC3E}">
        <p14:creationId xmlns:p14="http://schemas.microsoft.com/office/powerpoint/2010/main" val="564800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690CA-EA37-D5BB-1148-7457FA550032}"/>
              </a:ext>
            </a:extLst>
          </p:cNvPr>
          <p:cNvSpPr>
            <a:spLocks noGrp="1"/>
          </p:cNvSpPr>
          <p:nvPr>
            <p:ph type="title"/>
          </p:nvPr>
        </p:nvSpPr>
        <p:spPr>
          <a:xfrm>
            <a:off x="92765" y="365125"/>
            <a:ext cx="11261035" cy="1325563"/>
          </a:xfrm>
        </p:spPr>
        <p:txBody>
          <a:bodyPr/>
          <a:lstStyle/>
          <a:p>
            <a:r>
              <a:rPr lang="en-IN" b="1" kern="100" dirty="0">
                <a:effectLst/>
                <a:latin typeface="Calibri" panose="020F0502020204030204" pitchFamily="34" charset="0"/>
                <a:ea typeface="Calibri" panose="020F0502020204030204" pitchFamily="34" charset="0"/>
                <a:cs typeface="Mangal" panose="02040503050203030202" pitchFamily="18" charset="0"/>
              </a:rPr>
              <a:t>4. Model Tuning</a:t>
            </a:r>
            <a:br>
              <a:rPr lang="en-IN" sz="1800" kern="1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TextBox 2">
            <a:extLst>
              <a:ext uri="{FF2B5EF4-FFF2-40B4-BE49-F238E27FC236}">
                <a16:creationId xmlns:a16="http://schemas.microsoft.com/office/drawing/2014/main" id="{5DE65B5D-6DEF-CED9-8F64-719883826CE8}"/>
              </a:ext>
            </a:extLst>
          </p:cNvPr>
          <p:cNvSpPr txBox="1"/>
          <p:nvPr/>
        </p:nvSpPr>
        <p:spPr>
          <a:xfrm>
            <a:off x="198783" y="1298713"/>
            <a:ext cx="11900452" cy="3563155"/>
          </a:xfrm>
          <a:prstGeom prst="rect">
            <a:avLst/>
          </a:prstGeom>
          <a:noFill/>
        </p:spPr>
        <p:txBody>
          <a:bodyPr wrap="square" rtlCol="0">
            <a:spAutoFit/>
          </a:bodyPr>
          <a:lstStyle/>
          <a:p>
            <a:pPr>
              <a:lnSpc>
                <a:spcPct val="107000"/>
              </a:lnSpc>
              <a:spcAft>
                <a:spcPts val="800"/>
              </a:spcAft>
            </a:pPr>
            <a:r>
              <a:rPr lang="en-IN" sz="2800" b="1" kern="100" dirty="0">
                <a:effectLst/>
                <a:latin typeface="Calibri" panose="020F0502020204030204" pitchFamily="34" charset="0"/>
                <a:ea typeface="Calibri" panose="020F0502020204030204" pitchFamily="34" charset="0"/>
                <a:cs typeface="Mangal" panose="02040503050203030202" pitchFamily="18" charset="0"/>
              </a:rPr>
              <a:t>4.1 Hyperparameter Tuning</a:t>
            </a:r>
            <a:endParaRPr lang="en-IN" sz="2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Mangal" panose="02040503050203030202" pitchFamily="18" charset="0"/>
              </a:rPr>
              <a:t>Using </a:t>
            </a:r>
            <a:r>
              <a:rPr lang="en-IN" sz="1800" b="1" kern="100" dirty="0" err="1">
                <a:effectLst/>
                <a:latin typeface="Calibri" panose="020F0502020204030204" pitchFamily="34" charset="0"/>
                <a:ea typeface="Calibri" panose="020F0502020204030204" pitchFamily="34" charset="0"/>
                <a:cs typeface="Mangal" panose="02040503050203030202" pitchFamily="18" charset="0"/>
              </a:rPr>
              <a:t>GridSearchCV</a:t>
            </a:r>
            <a:r>
              <a:rPr lang="en-IN" sz="1800" b="1" kern="100" dirty="0">
                <a:effectLst/>
                <a:latin typeface="Calibri" panose="020F0502020204030204" pitchFamily="34" charset="0"/>
                <a:ea typeface="Calibri" panose="020F0502020204030204" pitchFamily="34" charset="0"/>
                <a:cs typeface="Mangal" panose="02040503050203030202" pitchFamily="18" charset="0"/>
              </a:rPr>
              <a:t> or </a:t>
            </a:r>
            <a:r>
              <a:rPr lang="en-IN" sz="1800" b="1" kern="100" dirty="0" err="1">
                <a:effectLst/>
                <a:latin typeface="Calibri" panose="020F0502020204030204" pitchFamily="34" charset="0"/>
                <a:ea typeface="Calibri" panose="020F0502020204030204" pitchFamily="34" charset="0"/>
                <a:cs typeface="Mangal" panose="02040503050203030202" pitchFamily="18" charset="0"/>
              </a:rPr>
              <a:t>RandomizedSearchCV</a:t>
            </a:r>
            <a:r>
              <a:rPr lang="en-IN" sz="1800" b="1" kern="100" dirty="0">
                <a:effectLst/>
                <a:latin typeface="Calibri" panose="020F0502020204030204" pitchFamily="34" charset="0"/>
                <a:ea typeface="Calibri" panose="020F0502020204030204" pitchFamily="34" charset="0"/>
                <a:cs typeface="Mangal" panose="02040503050203030202" pitchFamily="18" charset="0"/>
              </a:rPr>
              <a:t>:</a:t>
            </a:r>
            <a:r>
              <a:rPr lang="en-IN" sz="1800" kern="100" dirty="0">
                <a:effectLst/>
                <a:latin typeface="Calibri" panose="020F0502020204030204" pitchFamily="34" charset="0"/>
                <a:ea typeface="Calibri" panose="020F0502020204030204" pitchFamily="34" charset="0"/>
                <a:cs typeface="Mangal" panose="02040503050203030202" pitchFamily="18" charset="0"/>
              </a:rPr>
              <a:t> These techniques automate the process of hyperparameter tuning by testing different combinations of hyperparameters and selecting the best-performing model.</a:t>
            </a:r>
          </a:p>
          <a:p>
            <a:endParaRPr lang="en-IN" dirty="0"/>
          </a:p>
          <a:p>
            <a:pPr>
              <a:lnSpc>
                <a:spcPct val="107000"/>
              </a:lnSpc>
              <a:spcAft>
                <a:spcPts val="800"/>
              </a:spcAft>
            </a:pPr>
            <a:r>
              <a:rPr lang="en-IN" sz="2800" b="1" kern="100" dirty="0">
                <a:effectLst/>
                <a:latin typeface="Calibri" panose="020F0502020204030204" pitchFamily="34" charset="0"/>
                <a:ea typeface="Calibri" panose="020F0502020204030204" pitchFamily="34" charset="0"/>
                <a:cs typeface="Mangal" panose="02040503050203030202" pitchFamily="18" charset="0"/>
              </a:rPr>
              <a:t>4.2 Import Necessary Libraries</a:t>
            </a:r>
            <a:endParaRPr lang="en-IN" sz="2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Mangal" panose="02040503050203030202" pitchFamily="18" charset="0"/>
              </a:rPr>
              <a:t>Importing Libraries:</a:t>
            </a:r>
            <a:r>
              <a:rPr lang="en-IN" sz="1800" kern="100" dirty="0">
                <a:effectLst/>
                <a:latin typeface="Calibri" panose="020F0502020204030204" pitchFamily="34" charset="0"/>
                <a:ea typeface="Calibri" panose="020F0502020204030204" pitchFamily="34" charset="0"/>
                <a:cs typeface="Mangal" panose="02040503050203030202" pitchFamily="18" charset="0"/>
              </a:rPr>
              <a:t> Libraries such as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GridSearchCV</a:t>
            </a:r>
            <a:r>
              <a:rPr lang="en-IN" sz="1800" kern="100" dirty="0">
                <a:effectLst/>
                <a:latin typeface="Calibri" panose="020F0502020204030204" pitchFamily="34" charset="0"/>
                <a:ea typeface="Calibri" panose="020F0502020204030204" pitchFamily="34" charset="0"/>
                <a:cs typeface="Mangal" panose="02040503050203030202" pitchFamily="18" charset="0"/>
              </a:rPr>
              <a:t> and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RandomizedSearchCV</a:t>
            </a:r>
            <a:r>
              <a:rPr lang="en-IN" sz="1800" kern="100" dirty="0">
                <a:effectLst/>
                <a:latin typeface="Calibri" panose="020F0502020204030204" pitchFamily="34" charset="0"/>
                <a:ea typeface="Calibri" panose="020F0502020204030204" pitchFamily="34" charset="0"/>
                <a:cs typeface="Mangal" panose="02040503050203030202" pitchFamily="18" charset="0"/>
              </a:rPr>
              <a:t> from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sklearn.model_selection</a:t>
            </a:r>
            <a:r>
              <a:rPr lang="en-IN" sz="1800" kern="100" dirty="0">
                <a:effectLst/>
                <a:latin typeface="Calibri" panose="020F0502020204030204" pitchFamily="34" charset="0"/>
                <a:ea typeface="Calibri" panose="020F0502020204030204" pitchFamily="34" charset="0"/>
                <a:cs typeface="Mangal" panose="02040503050203030202" pitchFamily="18" charset="0"/>
              </a:rPr>
              <a:t> are imported to facilitate hyperparameter tuning.</a:t>
            </a:r>
          </a:p>
          <a:p>
            <a:pPr lvl="0">
              <a:lnSpc>
                <a:spcPct val="107000"/>
              </a:lnSpc>
              <a:spcAft>
                <a:spcPts val="800"/>
              </a:spcAft>
              <a:buSzPts val="1000"/>
              <a:tabLst>
                <a:tab pos="457200" algn="l"/>
              </a:tabLst>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pic>
        <p:nvPicPr>
          <p:cNvPr id="5" name="Picture 4">
            <a:extLst>
              <a:ext uri="{FF2B5EF4-FFF2-40B4-BE49-F238E27FC236}">
                <a16:creationId xmlns:a16="http://schemas.microsoft.com/office/drawing/2014/main" id="{AE3CF67A-8FD4-7547-0E93-2D19BB5C6900}"/>
              </a:ext>
            </a:extLst>
          </p:cNvPr>
          <p:cNvPicPr>
            <a:picLocks noChangeAspect="1"/>
          </p:cNvPicPr>
          <p:nvPr/>
        </p:nvPicPr>
        <p:blipFill>
          <a:blip r:embed="rId2"/>
          <a:stretch>
            <a:fillRect/>
          </a:stretch>
        </p:blipFill>
        <p:spPr>
          <a:xfrm>
            <a:off x="332110" y="4086692"/>
            <a:ext cx="11686555" cy="472055"/>
          </a:xfrm>
          <a:prstGeom prst="rect">
            <a:avLst/>
          </a:prstGeom>
        </p:spPr>
      </p:pic>
    </p:spTree>
    <p:extLst>
      <p:ext uri="{BB962C8B-B14F-4D97-AF65-F5344CB8AC3E}">
        <p14:creationId xmlns:p14="http://schemas.microsoft.com/office/powerpoint/2010/main" val="3758722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7BB3C9-B9FE-8333-BE00-699A7BF81B34}"/>
              </a:ext>
            </a:extLst>
          </p:cNvPr>
          <p:cNvSpPr txBox="1"/>
          <p:nvPr/>
        </p:nvSpPr>
        <p:spPr>
          <a:xfrm>
            <a:off x="0" y="119270"/>
            <a:ext cx="12192000" cy="2132250"/>
          </a:xfrm>
          <a:prstGeom prst="rect">
            <a:avLst/>
          </a:prstGeom>
          <a:noFill/>
        </p:spPr>
        <p:txBody>
          <a:bodyPr wrap="square" rtlCol="0">
            <a:spAutoFit/>
          </a:bodyPr>
          <a:lstStyle/>
          <a:p>
            <a:pPr>
              <a:lnSpc>
                <a:spcPct val="107000"/>
              </a:lnSpc>
              <a:spcAft>
                <a:spcPts val="800"/>
              </a:spcAft>
            </a:pPr>
            <a:r>
              <a:rPr lang="en-IN" sz="2800" b="1" kern="100" dirty="0">
                <a:effectLst/>
                <a:latin typeface="Calibri" panose="020F0502020204030204" pitchFamily="34" charset="0"/>
                <a:ea typeface="Calibri" panose="020F0502020204030204" pitchFamily="34" charset="0"/>
                <a:cs typeface="Mangal" panose="02040503050203030202" pitchFamily="18" charset="0"/>
              </a:rPr>
              <a:t>4.3 Define Hyperparameter Grid</a:t>
            </a:r>
            <a:endParaRPr lang="en-IN" sz="2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400" b="1" kern="100" dirty="0">
                <a:effectLst/>
                <a:latin typeface="Calibri" panose="020F0502020204030204" pitchFamily="34" charset="0"/>
                <a:ea typeface="Calibri" panose="020F0502020204030204" pitchFamily="34" charset="0"/>
                <a:cs typeface="Mangal" panose="02040503050203030202" pitchFamily="18" charset="0"/>
              </a:rPr>
              <a:t>Creating a Hyperparameter Grid:</a:t>
            </a:r>
            <a:r>
              <a:rPr lang="en-IN" sz="24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a:effectLst/>
                <a:latin typeface="Calibri" panose="020F0502020204030204" pitchFamily="34" charset="0"/>
                <a:ea typeface="Calibri" panose="020F0502020204030204" pitchFamily="34" charset="0"/>
                <a:cs typeface="Mangal" panose="02040503050203030202" pitchFamily="18" charset="0"/>
              </a:rPr>
              <a:t>This involves defining the hyperparameters to be tuned, such as the regularization strength for Logistic Regression, and their respective ranges.</a:t>
            </a:r>
          </a:p>
          <a:p>
            <a:pPr marL="342900" lvl="0" indent="-342900">
              <a:lnSpc>
                <a:spcPct val="107000"/>
              </a:lnSpc>
              <a:spcAft>
                <a:spcPts val="800"/>
              </a:spcAft>
              <a:buSzPts val="1000"/>
              <a:buFont typeface="Symbol" panose="05050102010706020507" pitchFamily="18" charset="2"/>
              <a:buChar char=""/>
              <a:tabLst>
                <a:tab pos="457200" algn="l"/>
              </a:tabLst>
            </a:pPr>
            <a:endParaRPr lang="en-IN" kern="100" dirty="0">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6" name="Picture 5">
            <a:extLst>
              <a:ext uri="{FF2B5EF4-FFF2-40B4-BE49-F238E27FC236}">
                <a16:creationId xmlns:a16="http://schemas.microsoft.com/office/drawing/2014/main" id="{6D261637-A883-BB19-E453-16FB74F63AFE}"/>
              </a:ext>
            </a:extLst>
          </p:cNvPr>
          <p:cNvPicPr>
            <a:picLocks noChangeAspect="1"/>
          </p:cNvPicPr>
          <p:nvPr/>
        </p:nvPicPr>
        <p:blipFill>
          <a:blip r:embed="rId2"/>
          <a:stretch>
            <a:fillRect/>
          </a:stretch>
        </p:blipFill>
        <p:spPr>
          <a:xfrm>
            <a:off x="357809" y="1404730"/>
            <a:ext cx="10652756" cy="1174357"/>
          </a:xfrm>
          <a:prstGeom prst="rect">
            <a:avLst/>
          </a:prstGeom>
        </p:spPr>
      </p:pic>
      <p:sp>
        <p:nvSpPr>
          <p:cNvPr id="7" name="TextBox 6">
            <a:extLst>
              <a:ext uri="{FF2B5EF4-FFF2-40B4-BE49-F238E27FC236}">
                <a16:creationId xmlns:a16="http://schemas.microsoft.com/office/drawing/2014/main" id="{EDFFDACA-98A8-06B5-EE89-982EEE2AC93E}"/>
              </a:ext>
            </a:extLst>
          </p:cNvPr>
          <p:cNvSpPr txBox="1"/>
          <p:nvPr/>
        </p:nvSpPr>
        <p:spPr>
          <a:xfrm>
            <a:off x="0" y="3074504"/>
            <a:ext cx="11834191" cy="1727076"/>
          </a:xfrm>
          <a:prstGeom prst="rect">
            <a:avLst/>
          </a:prstGeom>
          <a:noFill/>
        </p:spPr>
        <p:txBody>
          <a:bodyPr wrap="square" rtlCol="0">
            <a:spAutoFit/>
          </a:bodyPr>
          <a:lstStyle/>
          <a:p>
            <a:pPr>
              <a:lnSpc>
                <a:spcPct val="107000"/>
              </a:lnSpc>
              <a:spcAft>
                <a:spcPts val="800"/>
              </a:spcAft>
            </a:pPr>
            <a:r>
              <a:rPr lang="en-IN" sz="2800" b="1" kern="100" dirty="0">
                <a:effectLst/>
                <a:latin typeface="Calibri" panose="020F0502020204030204" pitchFamily="34" charset="0"/>
                <a:ea typeface="Calibri" panose="020F0502020204030204" pitchFamily="34" charset="0"/>
                <a:cs typeface="Mangal" panose="02040503050203030202" pitchFamily="18" charset="0"/>
              </a:rPr>
              <a:t>4.4 Initialize and Fit the Search Method</a:t>
            </a:r>
            <a:endParaRPr lang="en-IN" sz="2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400" b="1" kern="100" dirty="0">
                <a:effectLst/>
                <a:latin typeface="Calibri" panose="020F0502020204030204" pitchFamily="34" charset="0"/>
                <a:ea typeface="Calibri" panose="020F0502020204030204" pitchFamily="34" charset="0"/>
                <a:cs typeface="Mangal" panose="02040503050203030202" pitchFamily="18" charset="0"/>
              </a:rPr>
              <a:t>Running the Search:</a:t>
            </a:r>
            <a:r>
              <a:rPr lang="en-IN" sz="24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a:effectLst/>
                <a:latin typeface="Calibri" panose="020F0502020204030204" pitchFamily="34" charset="0"/>
                <a:ea typeface="Calibri" panose="020F0502020204030204" pitchFamily="34" charset="0"/>
                <a:cs typeface="Mangal" panose="02040503050203030202" pitchFamily="18" charset="0"/>
              </a:rPr>
              <a:t>The search method is run on the training data to identify the best combination of hyperparameters.</a:t>
            </a:r>
          </a:p>
          <a:p>
            <a:endParaRPr lang="en-IN" dirty="0"/>
          </a:p>
        </p:txBody>
      </p:sp>
      <p:pic>
        <p:nvPicPr>
          <p:cNvPr id="9" name="Picture 8">
            <a:extLst>
              <a:ext uri="{FF2B5EF4-FFF2-40B4-BE49-F238E27FC236}">
                <a16:creationId xmlns:a16="http://schemas.microsoft.com/office/drawing/2014/main" id="{D941563C-85F9-9C86-76C8-DF8B9B55A822}"/>
              </a:ext>
            </a:extLst>
          </p:cNvPr>
          <p:cNvPicPr>
            <a:picLocks noChangeAspect="1"/>
          </p:cNvPicPr>
          <p:nvPr/>
        </p:nvPicPr>
        <p:blipFill>
          <a:blip r:embed="rId3"/>
          <a:stretch>
            <a:fillRect/>
          </a:stretch>
        </p:blipFill>
        <p:spPr>
          <a:xfrm>
            <a:off x="357809" y="4704761"/>
            <a:ext cx="11264348" cy="1727076"/>
          </a:xfrm>
          <a:prstGeom prst="rect">
            <a:avLst/>
          </a:prstGeom>
        </p:spPr>
      </p:pic>
    </p:spTree>
    <p:extLst>
      <p:ext uri="{BB962C8B-B14F-4D97-AF65-F5344CB8AC3E}">
        <p14:creationId xmlns:p14="http://schemas.microsoft.com/office/powerpoint/2010/main" val="3833599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435D0D-59DB-F360-4F82-65129C2E103B}"/>
              </a:ext>
            </a:extLst>
          </p:cNvPr>
          <p:cNvPicPr>
            <a:picLocks noChangeAspect="1"/>
          </p:cNvPicPr>
          <p:nvPr/>
        </p:nvPicPr>
        <p:blipFill>
          <a:blip r:embed="rId2"/>
          <a:stretch>
            <a:fillRect/>
          </a:stretch>
        </p:blipFill>
        <p:spPr>
          <a:xfrm>
            <a:off x="405915" y="433101"/>
            <a:ext cx="11561495" cy="3930351"/>
          </a:xfrm>
          <a:prstGeom prst="rect">
            <a:avLst/>
          </a:prstGeom>
        </p:spPr>
      </p:pic>
    </p:spTree>
    <p:extLst>
      <p:ext uri="{BB962C8B-B14F-4D97-AF65-F5344CB8AC3E}">
        <p14:creationId xmlns:p14="http://schemas.microsoft.com/office/powerpoint/2010/main" val="402842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D856E-8F10-7EC4-6A65-A8965D83DEF1}"/>
              </a:ext>
            </a:extLst>
          </p:cNvPr>
          <p:cNvSpPr>
            <a:spLocks noGrp="1"/>
          </p:cNvSpPr>
          <p:nvPr>
            <p:ph type="title"/>
          </p:nvPr>
        </p:nvSpPr>
        <p:spPr/>
        <p:txBody>
          <a:bodyPr>
            <a:normAutofit/>
          </a:bodyPr>
          <a:lstStyle/>
          <a:p>
            <a:r>
              <a:rPr lang="en-IN" b="1" kern="100" dirty="0">
                <a:effectLst/>
                <a:latin typeface="Calibri" panose="020F0502020204030204" pitchFamily="34" charset="0"/>
                <a:ea typeface="Calibri" panose="020F0502020204030204" pitchFamily="34" charset="0"/>
                <a:cs typeface="Mangal" panose="02040503050203030202" pitchFamily="18" charset="0"/>
              </a:rPr>
              <a:t>5. Model Evaluation</a:t>
            </a:r>
            <a:br>
              <a:rPr lang="en-IN" kern="1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TextBox 2">
            <a:extLst>
              <a:ext uri="{FF2B5EF4-FFF2-40B4-BE49-F238E27FC236}">
                <a16:creationId xmlns:a16="http://schemas.microsoft.com/office/drawing/2014/main" id="{1345D5D9-356A-5588-A303-B8CF431AEF7B}"/>
              </a:ext>
            </a:extLst>
          </p:cNvPr>
          <p:cNvSpPr txBox="1"/>
          <p:nvPr/>
        </p:nvSpPr>
        <p:spPr>
          <a:xfrm>
            <a:off x="0" y="1205948"/>
            <a:ext cx="12192000" cy="4341830"/>
          </a:xfrm>
          <a:prstGeom prst="rect">
            <a:avLst/>
          </a:prstGeom>
          <a:noFill/>
        </p:spPr>
        <p:txBody>
          <a:bodyPr wrap="square" rtlCol="0">
            <a:spAutoFit/>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Mangal" panose="02040503050203030202" pitchFamily="18" charset="0"/>
              </a:rPr>
              <a:t>5.1 Model Testing</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Mangal" panose="02040503050203030202" pitchFamily="18" charset="0"/>
              </a:rPr>
              <a:t>Predicting on Testing Set:</a:t>
            </a:r>
            <a:r>
              <a:rPr lang="en-IN" sz="1800" kern="100" dirty="0">
                <a:effectLst/>
                <a:latin typeface="Calibri" panose="020F0502020204030204" pitchFamily="34" charset="0"/>
                <a:ea typeface="Calibri" panose="020F0502020204030204" pitchFamily="34" charset="0"/>
                <a:cs typeface="Mangal" panose="02040503050203030202" pitchFamily="18" charset="0"/>
              </a:rPr>
              <a:t> Once the model is trained, it is tested on unseen data (the testing set) to evaluate its performance. This involves predicting the class labels and obtaining probability scores.</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Mangal" panose="02040503050203030202" pitchFamily="18" charset="0"/>
              </a:rPr>
              <a:t>5.2 Evaluation Metrics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r>
              <a:rPr lang="en-IN" sz="1800" b="1" dirty="0">
                <a:effectLst/>
                <a:latin typeface="Calibri" panose="020F0502020204030204" pitchFamily="34" charset="0"/>
                <a:ea typeface="Calibri" panose="020F0502020204030204" pitchFamily="34" charset="0"/>
                <a:cs typeface="Mangal" panose="02040503050203030202" pitchFamily="18" charset="0"/>
              </a:rPr>
              <a:t>Calculating Performance Metrics:</a:t>
            </a:r>
            <a:r>
              <a:rPr lang="en-IN" sz="1800" dirty="0">
                <a:effectLst/>
                <a:latin typeface="Calibri" panose="020F0502020204030204" pitchFamily="34" charset="0"/>
                <a:ea typeface="Calibri" panose="020F0502020204030204" pitchFamily="34" charset="0"/>
                <a:cs typeface="Mangal" panose="02040503050203030202" pitchFamily="18" charset="0"/>
              </a:rPr>
              <a:t> Key metrics like accuracy, precision, recall, F1-score, and AUC-ROC are calculated to assess the model's effectiveness. In fraud detection, recall (sensitivity) is often more critical than precision due to the high cost of false negatives.</a:t>
            </a:r>
          </a:p>
          <a:p>
            <a:endParaRPr lang="en-IN"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Mangal" panose="02040503050203030202" pitchFamily="18" charset="0"/>
              </a:rPr>
              <a:t>5.3 Import Necessary Libraries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Mangal" panose="02040503050203030202" pitchFamily="18" charset="0"/>
              </a:rPr>
              <a:t>Importing Metrics:</a:t>
            </a:r>
            <a:r>
              <a:rPr lang="en-IN" sz="1800" kern="100" dirty="0">
                <a:effectLst/>
                <a:latin typeface="Calibri" panose="020F0502020204030204" pitchFamily="34" charset="0"/>
                <a:ea typeface="Calibri" panose="020F0502020204030204" pitchFamily="34" charset="0"/>
                <a:cs typeface="Mangal" panose="02040503050203030202" pitchFamily="18" charset="0"/>
              </a:rPr>
              <a:t> Libraries such as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accuracy_score</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precision_score</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recall_score</a:t>
            </a:r>
            <a:r>
              <a:rPr lang="en-IN" sz="1800" kern="100" dirty="0">
                <a:effectLst/>
                <a:latin typeface="Calibri" panose="020F0502020204030204" pitchFamily="34" charset="0"/>
                <a:ea typeface="Calibri" panose="020F0502020204030204" pitchFamily="34" charset="0"/>
                <a:cs typeface="Mangal" panose="02040503050203030202" pitchFamily="18" charset="0"/>
              </a:rPr>
              <a:t>, f1_score, and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roc_auc_score</a:t>
            </a:r>
            <a:r>
              <a:rPr lang="en-IN" sz="1800" kern="100" dirty="0">
                <a:effectLst/>
                <a:latin typeface="Calibri" panose="020F0502020204030204" pitchFamily="34" charset="0"/>
                <a:ea typeface="Calibri" panose="020F0502020204030204" pitchFamily="34" charset="0"/>
                <a:cs typeface="Mangal" panose="02040503050203030202" pitchFamily="18" charset="0"/>
              </a:rPr>
              <a:t> from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sklearn.metrics</a:t>
            </a:r>
            <a:r>
              <a:rPr lang="en-IN" sz="1800" kern="100" dirty="0">
                <a:effectLst/>
                <a:latin typeface="Calibri" panose="020F0502020204030204" pitchFamily="34" charset="0"/>
                <a:ea typeface="Calibri" panose="020F0502020204030204" pitchFamily="34" charset="0"/>
                <a:cs typeface="Mangal" panose="02040503050203030202" pitchFamily="18" charset="0"/>
              </a:rPr>
              <a:t> are imported to facilitate the calculation of evaluation metrics.</a:t>
            </a:r>
          </a:p>
          <a:p>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pic>
        <p:nvPicPr>
          <p:cNvPr id="5" name="Picture 4">
            <a:extLst>
              <a:ext uri="{FF2B5EF4-FFF2-40B4-BE49-F238E27FC236}">
                <a16:creationId xmlns:a16="http://schemas.microsoft.com/office/drawing/2014/main" id="{C9DD270A-F2D4-77ED-FCCA-556B01A9BE2E}"/>
              </a:ext>
            </a:extLst>
          </p:cNvPr>
          <p:cNvPicPr>
            <a:picLocks noChangeAspect="1"/>
          </p:cNvPicPr>
          <p:nvPr/>
        </p:nvPicPr>
        <p:blipFill>
          <a:blip r:embed="rId2"/>
          <a:stretch>
            <a:fillRect/>
          </a:stretch>
        </p:blipFill>
        <p:spPr>
          <a:xfrm>
            <a:off x="261309" y="5167311"/>
            <a:ext cx="11453613" cy="672221"/>
          </a:xfrm>
          <a:prstGeom prst="rect">
            <a:avLst/>
          </a:prstGeom>
        </p:spPr>
      </p:pic>
    </p:spTree>
    <p:extLst>
      <p:ext uri="{BB962C8B-B14F-4D97-AF65-F5344CB8AC3E}">
        <p14:creationId xmlns:p14="http://schemas.microsoft.com/office/powerpoint/2010/main" val="1999214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A80C91-4E5F-64BF-3E2E-C9F32E78EC27}"/>
              </a:ext>
            </a:extLst>
          </p:cNvPr>
          <p:cNvPicPr>
            <a:picLocks noChangeAspect="1"/>
          </p:cNvPicPr>
          <p:nvPr/>
        </p:nvPicPr>
        <p:blipFill>
          <a:blip r:embed="rId2"/>
          <a:stretch>
            <a:fillRect/>
          </a:stretch>
        </p:blipFill>
        <p:spPr>
          <a:xfrm>
            <a:off x="167928" y="-1"/>
            <a:ext cx="11735313" cy="6320589"/>
          </a:xfrm>
          <a:prstGeom prst="rect">
            <a:avLst/>
          </a:prstGeom>
        </p:spPr>
      </p:pic>
    </p:spTree>
    <p:extLst>
      <p:ext uri="{BB962C8B-B14F-4D97-AF65-F5344CB8AC3E}">
        <p14:creationId xmlns:p14="http://schemas.microsoft.com/office/powerpoint/2010/main" val="2070880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C71359-0553-D7F6-0C6D-2014F6F63866}"/>
              </a:ext>
            </a:extLst>
          </p:cNvPr>
          <p:cNvSpPr txBox="1"/>
          <p:nvPr/>
        </p:nvSpPr>
        <p:spPr>
          <a:xfrm>
            <a:off x="145774" y="198783"/>
            <a:ext cx="11834191" cy="1996765"/>
          </a:xfrm>
          <a:prstGeom prst="rect">
            <a:avLst/>
          </a:prstGeom>
          <a:noFill/>
        </p:spPr>
        <p:txBody>
          <a:bodyPr wrap="square" rtlCol="0">
            <a:spAutoFit/>
          </a:bodyPr>
          <a:lstStyle/>
          <a:p>
            <a:pPr>
              <a:lnSpc>
                <a:spcPct val="107000"/>
              </a:lnSpc>
              <a:spcAft>
                <a:spcPts val="800"/>
              </a:spcAft>
            </a:pPr>
            <a:r>
              <a:rPr lang="en-IN" sz="4400" b="1" kern="100" dirty="0">
                <a:effectLst/>
                <a:latin typeface="Calibri" panose="020F0502020204030204" pitchFamily="34" charset="0"/>
                <a:ea typeface="Calibri" panose="020F0502020204030204" pitchFamily="34" charset="0"/>
                <a:cs typeface="Mangal" panose="02040503050203030202" pitchFamily="18" charset="0"/>
              </a:rPr>
              <a:t>5.4 Calculate and Interpret Metrics</a:t>
            </a:r>
            <a:endParaRPr lang="en-IN" sz="44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400" b="1" kern="100" dirty="0">
                <a:effectLst/>
                <a:latin typeface="Calibri" panose="020F0502020204030204" pitchFamily="34" charset="0"/>
                <a:ea typeface="Calibri" panose="020F0502020204030204" pitchFamily="34" charset="0"/>
                <a:cs typeface="Mangal" panose="02040503050203030202" pitchFamily="18" charset="0"/>
              </a:rPr>
              <a:t>Interpreting Results:</a:t>
            </a:r>
            <a:r>
              <a:rPr lang="en-IN" sz="24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a:effectLst/>
                <a:latin typeface="Calibri" panose="020F0502020204030204" pitchFamily="34" charset="0"/>
                <a:ea typeface="Calibri" panose="020F0502020204030204" pitchFamily="34" charset="0"/>
                <a:cs typeface="Mangal" panose="02040503050203030202" pitchFamily="18" charset="0"/>
              </a:rPr>
              <a:t>Each metric provides insights into the model's strengths and weaknesses. For example, high recall with moderate precision may indicate that the model is good at identifying fraud but may also produce false alarms.</a:t>
            </a:r>
          </a:p>
          <a:p>
            <a:pPr marL="342900" lvl="0" indent="-342900">
              <a:lnSpc>
                <a:spcPct val="107000"/>
              </a:lnSpc>
              <a:spcAft>
                <a:spcPts val="800"/>
              </a:spcAft>
              <a:buSzPts val="1000"/>
              <a:buFont typeface="Symbol" panose="05050102010706020507" pitchFamily="18" charset="2"/>
              <a:buChar char=""/>
              <a:tabLst>
                <a:tab pos="457200" algn="l"/>
              </a:tabLst>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6" name="Picture 5">
            <a:extLst>
              <a:ext uri="{FF2B5EF4-FFF2-40B4-BE49-F238E27FC236}">
                <a16:creationId xmlns:a16="http://schemas.microsoft.com/office/drawing/2014/main" id="{5107CEAD-7BC1-DB85-1344-99F3281449F9}"/>
              </a:ext>
            </a:extLst>
          </p:cNvPr>
          <p:cNvPicPr>
            <a:picLocks noChangeAspect="1"/>
          </p:cNvPicPr>
          <p:nvPr/>
        </p:nvPicPr>
        <p:blipFill>
          <a:blip r:embed="rId2"/>
          <a:stretch>
            <a:fillRect/>
          </a:stretch>
        </p:blipFill>
        <p:spPr>
          <a:xfrm>
            <a:off x="145774" y="2052278"/>
            <a:ext cx="11900452" cy="4606939"/>
          </a:xfrm>
          <a:prstGeom prst="rect">
            <a:avLst/>
          </a:prstGeom>
        </p:spPr>
      </p:pic>
    </p:spTree>
    <p:extLst>
      <p:ext uri="{BB962C8B-B14F-4D97-AF65-F5344CB8AC3E}">
        <p14:creationId xmlns:p14="http://schemas.microsoft.com/office/powerpoint/2010/main" val="1579709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A9118-85E3-18F7-4DBA-250DAD78E318}"/>
              </a:ext>
            </a:extLst>
          </p:cNvPr>
          <p:cNvSpPr>
            <a:spLocks noGrp="1"/>
          </p:cNvSpPr>
          <p:nvPr>
            <p:ph type="title"/>
          </p:nvPr>
        </p:nvSpPr>
        <p:spPr>
          <a:xfrm>
            <a:off x="0" y="0"/>
            <a:ext cx="11353800" cy="1139688"/>
          </a:xfrm>
        </p:spPr>
        <p:txBody>
          <a:bodyPr>
            <a:normAutofit fontScale="90000"/>
          </a:bodyPr>
          <a:lstStyle/>
          <a:p>
            <a:r>
              <a:rPr lang="en-IN" b="1" kern="100" dirty="0">
                <a:effectLst/>
                <a:latin typeface="Calibri" panose="020F0502020204030204" pitchFamily="34" charset="0"/>
                <a:ea typeface="Calibri" panose="020F0502020204030204" pitchFamily="34" charset="0"/>
                <a:cs typeface="Mangal" panose="02040503050203030202" pitchFamily="18" charset="0"/>
              </a:rPr>
              <a:t>6. Confusion Matrix</a:t>
            </a:r>
            <a:br>
              <a:rPr lang="en-IN" sz="1800" kern="1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TextBox 2">
            <a:extLst>
              <a:ext uri="{FF2B5EF4-FFF2-40B4-BE49-F238E27FC236}">
                <a16:creationId xmlns:a16="http://schemas.microsoft.com/office/drawing/2014/main" id="{219175BA-4FA2-4569-1504-42C7EED33F5E}"/>
              </a:ext>
            </a:extLst>
          </p:cNvPr>
          <p:cNvSpPr txBox="1"/>
          <p:nvPr/>
        </p:nvSpPr>
        <p:spPr>
          <a:xfrm>
            <a:off x="145774" y="795130"/>
            <a:ext cx="12046226" cy="3355790"/>
          </a:xfrm>
          <a:prstGeom prst="rect">
            <a:avLst/>
          </a:prstGeom>
          <a:noFill/>
        </p:spPr>
        <p:txBody>
          <a:bodyPr wrap="square" rtlCol="0">
            <a:spAutoFit/>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Mangal" panose="02040503050203030202" pitchFamily="18" charset="0"/>
              </a:rPr>
              <a:t>6.1 Plot and </a:t>
            </a:r>
            <a:r>
              <a:rPr lang="en-IN" sz="1800" b="1" kern="100" dirty="0" err="1">
                <a:effectLst/>
                <a:latin typeface="Calibri" panose="020F0502020204030204" pitchFamily="34" charset="0"/>
                <a:ea typeface="Calibri" panose="020F0502020204030204" pitchFamily="34" charset="0"/>
                <a:cs typeface="Mangal" panose="02040503050203030202" pitchFamily="18" charset="0"/>
              </a:rPr>
              <a:t>Analyze</a:t>
            </a:r>
            <a:r>
              <a:rPr lang="en-IN" sz="1800" b="1" kern="100" dirty="0">
                <a:effectLst/>
                <a:latin typeface="Calibri" panose="020F0502020204030204" pitchFamily="34" charset="0"/>
                <a:ea typeface="Calibri" panose="020F0502020204030204" pitchFamily="34" charset="0"/>
                <a:cs typeface="Mangal" panose="02040503050203030202" pitchFamily="18" charset="0"/>
              </a:rPr>
              <a:t> Confusion Matrix</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Mangal" panose="02040503050203030202" pitchFamily="18" charset="0"/>
              </a:rPr>
              <a:t>Understanding Confusion Matrix:</a:t>
            </a:r>
            <a:r>
              <a:rPr lang="en-IN" sz="1800" kern="100" dirty="0">
                <a:effectLst/>
                <a:latin typeface="Calibri" panose="020F0502020204030204" pitchFamily="34" charset="0"/>
                <a:ea typeface="Calibri" panose="020F0502020204030204" pitchFamily="34" charset="0"/>
                <a:cs typeface="Mangal" panose="02040503050203030202" pitchFamily="18" charset="0"/>
              </a:rPr>
              <a:t> The confusion matrix provides a detailed breakdown of the model's performance, showing the number of true positives, true negatives, false positives, and false negatives.</a:t>
            </a:r>
          </a:p>
          <a:p>
            <a:pPr marL="342900" lvl="0" indent="-342900">
              <a:lnSpc>
                <a:spcPct val="107000"/>
              </a:lnSpc>
              <a:spcAft>
                <a:spcPts val="800"/>
              </a:spcAft>
              <a:buSzPts val="1000"/>
              <a:buFont typeface="Symbol" panose="05050102010706020507" pitchFamily="18" charset="2"/>
              <a:buChar char=""/>
              <a:tabLst>
                <a:tab pos="457200" algn="l"/>
              </a:tabLst>
            </a:pPr>
            <a:endParaRPr lang="en-IN" kern="1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Mangal" panose="02040503050203030202" pitchFamily="18" charset="0"/>
              </a:rPr>
              <a:t>6.2 Import Necessary Libraries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Mangal" panose="02040503050203030202" pitchFamily="18" charset="0"/>
              </a:rPr>
              <a:t>Importing Libraries:</a:t>
            </a:r>
            <a:r>
              <a:rPr lang="en-IN" sz="1800" kern="100" dirty="0">
                <a:effectLst/>
                <a:latin typeface="Calibri" panose="020F0502020204030204" pitchFamily="34" charset="0"/>
                <a:ea typeface="Calibri" panose="020F0502020204030204" pitchFamily="34" charset="0"/>
                <a:cs typeface="Mangal" panose="02040503050203030202" pitchFamily="18" charset="0"/>
              </a:rPr>
              <a:t> Libraries such as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confusion_matrix</a:t>
            </a:r>
            <a:r>
              <a:rPr lang="en-IN" sz="1800" kern="100" dirty="0">
                <a:effectLst/>
                <a:latin typeface="Calibri" panose="020F0502020204030204" pitchFamily="34" charset="0"/>
                <a:ea typeface="Calibri" panose="020F0502020204030204" pitchFamily="34" charset="0"/>
                <a:cs typeface="Mangal" panose="02040503050203030202" pitchFamily="18" charset="0"/>
              </a:rPr>
              <a:t> and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ConfusionMatrixDisplay</a:t>
            </a:r>
            <a:r>
              <a:rPr lang="en-IN" sz="1800" kern="100" dirty="0">
                <a:effectLst/>
                <a:latin typeface="Calibri" panose="020F0502020204030204" pitchFamily="34" charset="0"/>
                <a:ea typeface="Calibri" panose="020F0502020204030204" pitchFamily="34" charset="0"/>
                <a:cs typeface="Mangal" panose="02040503050203030202" pitchFamily="18" charset="0"/>
              </a:rPr>
              <a:t> from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sklearn.metrics</a:t>
            </a:r>
            <a:r>
              <a:rPr lang="en-IN" sz="1800" kern="100" dirty="0">
                <a:effectLst/>
                <a:latin typeface="Calibri" panose="020F0502020204030204" pitchFamily="34" charset="0"/>
                <a:ea typeface="Calibri" panose="020F0502020204030204" pitchFamily="34" charset="0"/>
                <a:cs typeface="Mangal" panose="02040503050203030202" pitchFamily="18" charset="0"/>
              </a:rPr>
              <a:t> are imported to create and visualize the confusion matrix.</a:t>
            </a:r>
          </a:p>
          <a:p>
            <a:pPr lvl="0">
              <a:lnSpc>
                <a:spcPct val="107000"/>
              </a:lnSpc>
              <a:spcAft>
                <a:spcPts val="800"/>
              </a:spcAft>
              <a:buSzPts val="1000"/>
              <a:tabLst>
                <a:tab pos="457200" algn="l"/>
              </a:tabLst>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pic>
        <p:nvPicPr>
          <p:cNvPr id="6" name="Picture 5">
            <a:extLst>
              <a:ext uri="{FF2B5EF4-FFF2-40B4-BE49-F238E27FC236}">
                <a16:creationId xmlns:a16="http://schemas.microsoft.com/office/drawing/2014/main" id="{5EDBEFDE-03E9-6FC9-88FE-1C8786F8773B}"/>
              </a:ext>
            </a:extLst>
          </p:cNvPr>
          <p:cNvPicPr>
            <a:picLocks noChangeAspect="1"/>
          </p:cNvPicPr>
          <p:nvPr/>
        </p:nvPicPr>
        <p:blipFill>
          <a:blip r:embed="rId2"/>
          <a:stretch>
            <a:fillRect/>
          </a:stretch>
        </p:blipFill>
        <p:spPr>
          <a:xfrm>
            <a:off x="278362" y="3428999"/>
            <a:ext cx="11544669" cy="3180347"/>
          </a:xfrm>
          <a:prstGeom prst="rect">
            <a:avLst/>
          </a:prstGeom>
        </p:spPr>
      </p:pic>
    </p:spTree>
    <p:extLst>
      <p:ext uri="{BB962C8B-B14F-4D97-AF65-F5344CB8AC3E}">
        <p14:creationId xmlns:p14="http://schemas.microsoft.com/office/powerpoint/2010/main" val="3533387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3D768-48DA-7C6A-B4A9-B9DE65769D0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D017757-F081-60FB-930B-02D2086A7981}"/>
              </a:ext>
            </a:extLst>
          </p:cNvPr>
          <p:cNvSpPr txBox="1"/>
          <p:nvPr/>
        </p:nvSpPr>
        <p:spPr>
          <a:xfrm>
            <a:off x="104172" y="1690688"/>
            <a:ext cx="11933499" cy="1477328"/>
          </a:xfrm>
          <a:prstGeom prst="rect">
            <a:avLst/>
          </a:prstGeom>
          <a:noFill/>
        </p:spPr>
        <p:txBody>
          <a:bodyPr wrap="square" rtlCol="0">
            <a:spAutoFit/>
          </a:bodyPr>
          <a:lstStyle/>
          <a:p>
            <a:pPr algn="l" fontAlgn="base"/>
            <a:r>
              <a:rPr lang="en-IN" b="0" i="0" dirty="0">
                <a:solidFill>
                  <a:srgbClr val="3C4043"/>
                </a:solidFill>
                <a:effectLst/>
                <a:latin typeface="Inter"/>
              </a:rPr>
              <a:t>The datasets contains transactions made by credit cards in </a:t>
            </a:r>
            <a:r>
              <a:rPr lang="en-IN" b="1" i="0" dirty="0">
                <a:solidFill>
                  <a:srgbClr val="3C4043"/>
                </a:solidFill>
                <a:effectLst/>
                <a:latin typeface="inherit"/>
              </a:rPr>
              <a:t>September 2013</a:t>
            </a:r>
            <a:r>
              <a:rPr lang="en-IN" b="0" i="0" dirty="0">
                <a:solidFill>
                  <a:srgbClr val="3C4043"/>
                </a:solidFill>
                <a:effectLst/>
                <a:latin typeface="Inter"/>
              </a:rPr>
              <a:t> by </a:t>
            </a:r>
            <a:r>
              <a:rPr lang="en-IN" b="0" i="0" dirty="0" err="1">
                <a:solidFill>
                  <a:srgbClr val="3C4043"/>
                </a:solidFill>
                <a:effectLst/>
                <a:latin typeface="Inter"/>
              </a:rPr>
              <a:t>Eroupean</a:t>
            </a:r>
            <a:r>
              <a:rPr lang="en-IN" b="0" i="0" dirty="0">
                <a:solidFill>
                  <a:srgbClr val="3C4043"/>
                </a:solidFill>
                <a:effectLst/>
                <a:latin typeface="Inter"/>
              </a:rPr>
              <a:t> cardholders. This dataset presents transactions that occurred in two days, where we have </a:t>
            </a:r>
            <a:r>
              <a:rPr lang="en-IN" b="1" i="0" dirty="0">
                <a:solidFill>
                  <a:srgbClr val="3C4043"/>
                </a:solidFill>
                <a:effectLst/>
                <a:latin typeface="inherit"/>
              </a:rPr>
              <a:t>492 frauds</a:t>
            </a:r>
            <a:r>
              <a:rPr lang="en-IN" b="0" i="0" dirty="0">
                <a:solidFill>
                  <a:srgbClr val="3C4043"/>
                </a:solidFill>
                <a:effectLst/>
                <a:latin typeface="Inter"/>
              </a:rPr>
              <a:t> out of </a:t>
            </a:r>
            <a:r>
              <a:rPr lang="en-IN" b="1" i="0" dirty="0">
                <a:solidFill>
                  <a:srgbClr val="3C4043"/>
                </a:solidFill>
                <a:effectLst/>
                <a:latin typeface="inherit"/>
              </a:rPr>
              <a:t>284,807 transactions</a:t>
            </a:r>
            <a:r>
              <a:rPr lang="en-IN" b="0" i="0" dirty="0">
                <a:solidFill>
                  <a:srgbClr val="3C4043"/>
                </a:solidFill>
                <a:effectLst/>
                <a:latin typeface="Inter"/>
              </a:rPr>
              <a:t>. The dataset is </a:t>
            </a:r>
            <a:r>
              <a:rPr lang="en-IN" b="1" i="0" dirty="0">
                <a:solidFill>
                  <a:srgbClr val="3C4043"/>
                </a:solidFill>
                <a:effectLst/>
                <a:latin typeface="inherit"/>
              </a:rPr>
              <a:t>highly unbalanced</a:t>
            </a:r>
            <a:r>
              <a:rPr lang="en-IN" b="0" i="0" dirty="0">
                <a:solidFill>
                  <a:srgbClr val="3C4043"/>
                </a:solidFill>
                <a:effectLst/>
                <a:latin typeface="Inter"/>
              </a:rPr>
              <a:t>, the </a:t>
            </a:r>
            <a:r>
              <a:rPr lang="en-IN" b="1" i="0" dirty="0">
                <a:solidFill>
                  <a:srgbClr val="3C4043"/>
                </a:solidFill>
                <a:effectLst/>
                <a:latin typeface="inherit"/>
              </a:rPr>
              <a:t>positive class (frauds)</a:t>
            </a:r>
            <a:r>
              <a:rPr lang="en-IN" b="0" i="0" dirty="0">
                <a:solidFill>
                  <a:srgbClr val="3C4043"/>
                </a:solidFill>
                <a:effectLst/>
                <a:latin typeface="Inter"/>
              </a:rPr>
              <a:t> account for </a:t>
            </a:r>
            <a:r>
              <a:rPr lang="en-IN" b="1" i="0" dirty="0">
                <a:solidFill>
                  <a:srgbClr val="3C4043"/>
                </a:solidFill>
                <a:effectLst/>
                <a:latin typeface="inherit"/>
              </a:rPr>
              <a:t>0.172%</a:t>
            </a:r>
            <a:r>
              <a:rPr lang="en-IN" b="0" i="0" dirty="0">
                <a:solidFill>
                  <a:srgbClr val="3C4043"/>
                </a:solidFill>
                <a:effectLst/>
                <a:latin typeface="Inter"/>
              </a:rPr>
              <a:t> of all transactions.</a:t>
            </a:r>
          </a:p>
          <a:p>
            <a:pPr algn="l" fontAlgn="base"/>
            <a:r>
              <a:rPr lang="en-IN" b="0" i="0" dirty="0">
                <a:solidFill>
                  <a:srgbClr val="3C4043"/>
                </a:solidFill>
                <a:effectLst/>
                <a:latin typeface="Inter"/>
              </a:rPr>
              <a:t>It contains only numerical input variables which are the result of a </a:t>
            </a:r>
            <a:r>
              <a:rPr lang="en-IN" b="1" i="0" dirty="0">
                <a:solidFill>
                  <a:srgbClr val="3C4043"/>
                </a:solidFill>
                <a:effectLst/>
                <a:latin typeface="inherit"/>
              </a:rPr>
              <a:t>PCA transformation</a:t>
            </a:r>
            <a:r>
              <a:rPr lang="en-IN" b="0" i="0" dirty="0">
                <a:solidFill>
                  <a:srgbClr val="3C4043"/>
                </a:solidFill>
                <a:effectLst/>
                <a:latin typeface="Inter"/>
              </a:rPr>
              <a:t>.</a:t>
            </a:r>
          </a:p>
          <a:p>
            <a:pPr algn="l" fontAlgn="base"/>
            <a:r>
              <a:rPr lang="en-IN" b="0" i="0" dirty="0">
                <a:solidFill>
                  <a:srgbClr val="3C4043"/>
                </a:solidFill>
                <a:effectLst/>
                <a:latin typeface="Inter"/>
              </a:rPr>
              <a:t>Due to confidentiality issues, there are not provided the original features and more background information about the data.</a:t>
            </a:r>
          </a:p>
        </p:txBody>
      </p:sp>
    </p:spTree>
    <p:extLst>
      <p:ext uri="{BB962C8B-B14F-4D97-AF65-F5344CB8AC3E}">
        <p14:creationId xmlns:p14="http://schemas.microsoft.com/office/powerpoint/2010/main" val="40188771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BDBE98-8A1F-8025-7563-DDBACC95400C}"/>
              </a:ext>
            </a:extLst>
          </p:cNvPr>
          <p:cNvSpPr txBox="1"/>
          <p:nvPr/>
        </p:nvSpPr>
        <p:spPr>
          <a:xfrm>
            <a:off x="0" y="145774"/>
            <a:ext cx="12046226" cy="2557880"/>
          </a:xfrm>
          <a:prstGeom prst="rect">
            <a:avLst/>
          </a:prstGeom>
          <a:noFill/>
        </p:spPr>
        <p:txBody>
          <a:bodyPr wrap="square" rtlCol="0">
            <a:spAutoFit/>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Mangal" panose="02040503050203030202" pitchFamily="18" charset="0"/>
              </a:rPr>
              <a:t>6.3 Compute and Visualize Confusion Matrix</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err="1">
                <a:effectLst/>
                <a:latin typeface="Calibri" panose="020F0502020204030204" pitchFamily="34" charset="0"/>
                <a:ea typeface="Calibri" panose="020F0502020204030204" pitchFamily="34" charset="0"/>
                <a:cs typeface="Mangal" panose="02040503050203030202" pitchFamily="18" charset="0"/>
              </a:rPr>
              <a:t>Analyzing</a:t>
            </a:r>
            <a:r>
              <a:rPr lang="en-IN" sz="1800" b="1" kern="100" dirty="0">
                <a:effectLst/>
                <a:latin typeface="Calibri" panose="020F0502020204030204" pitchFamily="34" charset="0"/>
                <a:ea typeface="Calibri" panose="020F0502020204030204" pitchFamily="34" charset="0"/>
                <a:cs typeface="Mangal" panose="02040503050203030202" pitchFamily="18" charset="0"/>
              </a:rPr>
              <a:t> the Matrix:</a:t>
            </a:r>
            <a:r>
              <a:rPr lang="en-IN" sz="1800" kern="100" dirty="0">
                <a:effectLst/>
                <a:latin typeface="Calibri" panose="020F0502020204030204" pitchFamily="34" charset="0"/>
                <a:ea typeface="Calibri" panose="020F0502020204030204" pitchFamily="34" charset="0"/>
                <a:cs typeface="Mangal" panose="02040503050203030202" pitchFamily="18" charset="0"/>
              </a:rPr>
              <a:t> The confusion matrix identifies areas where the model might be making mistakes, helping to fine-tune the model further or adjust the classification threshold.</a:t>
            </a:r>
          </a:p>
          <a:p>
            <a:pPr marL="342900" lvl="0" indent="-342900">
              <a:lnSpc>
                <a:spcPct val="107000"/>
              </a:lnSpc>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Mangal" panose="02040503050203030202" pitchFamily="18" charset="0"/>
              </a:rPr>
              <a:t>Keywords: Credit Card Fraud Detection, Logistic Regression, Hyperparameters, Evaluation Metrics.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Mangal" panose="02040503050203030202" pitchFamily="18" charset="0"/>
              </a:rPr>
              <a:t>4o</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a:t>
            </a:r>
          </a:p>
          <a:p>
            <a:endParaRPr lang="en-IN" dirty="0"/>
          </a:p>
        </p:txBody>
      </p:sp>
      <p:pic>
        <p:nvPicPr>
          <p:cNvPr id="4" name="Picture 3">
            <a:extLst>
              <a:ext uri="{FF2B5EF4-FFF2-40B4-BE49-F238E27FC236}">
                <a16:creationId xmlns:a16="http://schemas.microsoft.com/office/drawing/2014/main" id="{42DD8A75-F738-7F19-17C5-32A964CEA00C}"/>
              </a:ext>
            </a:extLst>
          </p:cNvPr>
          <p:cNvPicPr>
            <a:picLocks noChangeAspect="1"/>
          </p:cNvPicPr>
          <p:nvPr/>
        </p:nvPicPr>
        <p:blipFill>
          <a:blip r:embed="rId2"/>
          <a:stretch>
            <a:fillRect/>
          </a:stretch>
        </p:blipFill>
        <p:spPr>
          <a:xfrm>
            <a:off x="145774" y="2037598"/>
            <a:ext cx="11900452" cy="4820402"/>
          </a:xfrm>
          <a:prstGeom prst="rect">
            <a:avLst/>
          </a:prstGeom>
        </p:spPr>
      </p:pic>
    </p:spTree>
    <p:extLst>
      <p:ext uri="{BB962C8B-B14F-4D97-AF65-F5344CB8AC3E}">
        <p14:creationId xmlns:p14="http://schemas.microsoft.com/office/powerpoint/2010/main" val="33867281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997D1F-1A1A-DAD2-9713-AFDDEAE31421}"/>
              </a:ext>
            </a:extLst>
          </p:cNvPr>
          <p:cNvSpPr txBox="1"/>
          <p:nvPr/>
        </p:nvSpPr>
        <p:spPr>
          <a:xfrm>
            <a:off x="331304" y="265043"/>
            <a:ext cx="11648661" cy="6440557"/>
          </a:xfrm>
          <a:prstGeom prst="rect">
            <a:avLst/>
          </a:prstGeom>
          <a:noFill/>
        </p:spPr>
        <p:txBody>
          <a:bodyPr wrap="square" rtlCol="0">
            <a:spAutoFit/>
          </a:bodyPr>
          <a:lstStyle/>
          <a:p>
            <a:endParaRPr lang="en-IN"/>
          </a:p>
        </p:txBody>
      </p:sp>
      <p:sp>
        <p:nvSpPr>
          <p:cNvPr id="4" name="TextBox 3">
            <a:extLst>
              <a:ext uri="{FF2B5EF4-FFF2-40B4-BE49-F238E27FC236}">
                <a16:creationId xmlns:a16="http://schemas.microsoft.com/office/drawing/2014/main" id="{6CE2AA26-144B-A3C4-3F6E-5DD69BE4F992}"/>
              </a:ext>
            </a:extLst>
          </p:cNvPr>
          <p:cNvSpPr txBox="1"/>
          <p:nvPr/>
        </p:nvSpPr>
        <p:spPr>
          <a:xfrm>
            <a:off x="925417" y="561860"/>
            <a:ext cx="11519971" cy="2000548"/>
          </a:xfrm>
          <a:prstGeom prst="rect">
            <a:avLst/>
          </a:prstGeom>
          <a:noFill/>
        </p:spPr>
        <p:txBody>
          <a:bodyPr wrap="square" rtlCol="0">
            <a:spAutoFit/>
          </a:bodyPr>
          <a:lstStyle/>
          <a:p>
            <a:r>
              <a:rPr lang="en-IN" sz="2400" b="1" dirty="0" err="1"/>
              <a:t>XGBoost</a:t>
            </a:r>
            <a:r>
              <a:rPr lang="en-IN" sz="2000" dirty="0">
                <a:latin typeface="Arial" panose="020B0604020202020204" pitchFamily="34" charset="0"/>
                <a:cs typeface="Arial" panose="020B0604020202020204" pitchFamily="34" charset="0"/>
              </a:rPr>
              <a:t>:   </a:t>
            </a:r>
            <a:r>
              <a:rPr lang="en-IN" sz="2000" b="1" i="0" dirty="0" err="1">
                <a:solidFill>
                  <a:srgbClr val="404040"/>
                </a:solidFill>
                <a:effectLst/>
                <a:highlight>
                  <a:srgbClr val="FCFCFC"/>
                </a:highlight>
                <a:latin typeface="Arial" panose="020B0604020202020204" pitchFamily="34" charset="0"/>
                <a:cs typeface="Arial" panose="020B0604020202020204" pitchFamily="34" charset="0"/>
              </a:rPr>
              <a:t>XGBoost</a:t>
            </a:r>
            <a:r>
              <a:rPr lang="en-IN" sz="2000" b="0" i="0" dirty="0">
                <a:solidFill>
                  <a:srgbClr val="404040"/>
                </a:solidFill>
                <a:effectLst/>
                <a:highlight>
                  <a:srgbClr val="FCFCFC"/>
                </a:highlight>
                <a:latin typeface="Arial" panose="020B0604020202020204" pitchFamily="34" charset="0"/>
                <a:cs typeface="Arial" panose="020B0604020202020204" pitchFamily="34" charset="0"/>
              </a:rPr>
              <a:t> is an optimized distributed gradient boosting library designed to be highly </a:t>
            </a:r>
            <a:r>
              <a:rPr lang="en-IN" sz="2000" b="1" i="0" dirty="0">
                <a:solidFill>
                  <a:srgbClr val="404040"/>
                </a:solidFill>
                <a:effectLst/>
                <a:highlight>
                  <a:srgbClr val="FCFCFC"/>
                </a:highlight>
                <a:latin typeface="Arial" panose="020B0604020202020204" pitchFamily="34" charset="0"/>
                <a:cs typeface="Arial" panose="020B0604020202020204" pitchFamily="34" charset="0"/>
              </a:rPr>
              <a:t>efficient</a:t>
            </a:r>
            <a:r>
              <a:rPr lang="en-IN" sz="2000" b="0" i="0" dirty="0">
                <a:solidFill>
                  <a:srgbClr val="404040"/>
                </a:solidFill>
                <a:effectLst/>
                <a:highlight>
                  <a:srgbClr val="FCFCFC"/>
                </a:highlight>
                <a:latin typeface="Arial" panose="020B0604020202020204" pitchFamily="34" charset="0"/>
                <a:cs typeface="Arial" panose="020B0604020202020204" pitchFamily="34" charset="0"/>
              </a:rPr>
              <a:t>, </a:t>
            </a:r>
            <a:r>
              <a:rPr lang="en-IN" sz="2000" b="1" i="0" dirty="0">
                <a:solidFill>
                  <a:srgbClr val="404040"/>
                </a:solidFill>
                <a:effectLst/>
                <a:highlight>
                  <a:srgbClr val="FCFCFC"/>
                </a:highlight>
                <a:latin typeface="Arial" panose="020B0604020202020204" pitchFamily="34" charset="0"/>
                <a:cs typeface="Arial" panose="020B0604020202020204" pitchFamily="34" charset="0"/>
              </a:rPr>
              <a:t>flexible</a:t>
            </a:r>
            <a:r>
              <a:rPr lang="en-IN" sz="2000" b="0" i="0" dirty="0">
                <a:solidFill>
                  <a:srgbClr val="404040"/>
                </a:solidFill>
                <a:effectLst/>
                <a:highlight>
                  <a:srgbClr val="FCFCFC"/>
                </a:highlight>
                <a:latin typeface="Arial" panose="020B0604020202020204" pitchFamily="34" charset="0"/>
                <a:cs typeface="Arial" panose="020B0604020202020204" pitchFamily="34" charset="0"/>
              </a:rPr>
              <a:t> and </a:t>
            </a:r>
            <a:r>
              <a:rPr lang="en-IN" sz="2000" b="1" i="0" dirty="0">
                <a:solidFill>
                  <a:srgbClr val="404040"/>
                </a:solidFill>
                <a:effectLst/>
                <a:highlight>
                  <a:srgbClr val="FCFCFC"/>
                </a:highlight>
                <a:latin typeface="Arial" panose="020B0604020202020204" pitchFamily="34" charset="0"/>
                <a:cs typeface="Arial" panose="020B0604020202020204" pitchFamily="34" charset="0"/>
              </a:rPr>
              <a:t>portable</a:t>
            </a:r>
            <a:r>
              <a:rPr lang="en-IN" sz="2000" b="0" i="0" dirty="0">
                <a:solidFill>
                  <a:srgbClr val="404040"/>
                </a:solidFill>
                <a:effectLst/>
                <a:highlight>
                  <a:srgbClr val="FCFCFC"/>
                </a:highlight>
                <a:latin typeface="Arial" panose="020B0604020202020204" pitchFamily="34" charset="0"/>
                <a:cs typeface="Arial" panose="020B0604020202020204" pitchFamily="34" charset="0"/>
              </a:rPr>
              <a:t>. It implements machine learning algorithms under the </a:t>
            </a:r>
            <a:r>
              <a:rPr lang="en-IN" sz="2000" b="0" i="0" u="none" strike="noStrike" dirty="0">
                <a:solidFill>
                  <a:schemeClr val="tx1">
                    <a:lumMod val="50000"/>
                    <a:lumOff val="50000"/>
                  </a:schemeClr>
                </a:solidFill>
                <a:effectLst/>
                <a:highlight>
                  <a:srgbClr val="FCFCFC"/>
                </a:highligh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Gradient Boosting</a:t>
            </a:r>
            <a:r>
              <a:rPr lang="en-IN" sz="2000" b="0" i="0" dirty="0">
                <a:solidFill>
                  <a:schemeClr val="tx1">
                    <a:lumMod val="50000"/>
                    <a:lumOff val="50000"/>
                  </a:schemeClr>
                </a:solidFill>
                <a:effectLst/>
                <a:highlight>
                  <a:srgbClr val="FCFCFC"/>
                </a:highlight>
                <a:latin typeface="Arial" panose="020B0604020202020204" pitchFamily="34" charset="0"/>
                <a:cs typeface="Arial" panose="020B0604020202020204" pitchFamily="34" charset="0"/>
              </a:rPr>
              <a:t> </a:t>
            </a:r>
            <a:r>
              <a:rPr lang="en-IN" sz="2000" b="0" i="0" dirty="0">
                <a:solidFill>
                  <a:srgbClr val="404040"/>
                </a:solidFill>
                <a:effectLst/>
                <a:highlight>
                  <a:srgbClr val="FCFCFC"/>
                </a:highlight>
                <a:latin typeface="Arial" panose="020B0604020202020204" pitchFamily="34" charset="0"/>
                <a:cs typeface="Arial" panose="020B0604020202020204" pitchFamily="34" charset="0"/>
              </a:rPr>
              <a:t>framework.</a:t>
            </a:r>
          </a:p>
          <a:p>
            <a:endParaRPr lang="en-IN" sz="2000" dirty="0">
              <a:solidFill>
                <a:srgbClr val="404040"/>
              </a:solidFill>
              <a:highlight>
                <a:srgbClr val="FCFCFC"/>
              </a:highlight>
              <a:latin typeface="Arial" panose="020B0604020202020204" pitchFamily="34" charset="0"/>
              <a:cs typeface="Arial" panose="020B0604020202020204" pitchFamily="34" charset="0"/>
            </a:endParaRPr>
          </a:p>
          <a:p>
            <a:endParaRPr lang="en-IN" sz="2000" dirty="0">
              <a:solidFill>
                <a:srgbClr val="404040"/>
              </a:solidFill>
              <a:highlight>
                <a:srgbClr val="FCFCFC"/>
              </a:highlight>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8E8164D-193D-3F2A-FE67-9544D3DA3771}"/>
              </a:ext>
            </a:extLst>
          </p:cNvPr>
          <p:cNvPicPr>
            <a:picLocks noChangeAspect="1"/>
          </p:cNvPicPr>
          <p:nvPr/>
        </p:nvPicPr>
        <p:blipFill>
          <a:blip r:embed="rId3"/>
          <a:stretch>
            <a:fillRect/>
          </a:stretch>
        </p:blipFill>
        <p:spPr>
          <a:xfrm>
            <a:off x="925416" y="1947738"/>
            <a:ext cx="10256703" cy="4064209"/>
          </a:xfrm>
          <a:prstGeom prst="rect">
            <a:avLst/>
          </a:prstGeom>
        </p:spPr>
      </p:pic>
    </p:spTree>
    <p:extLst>
      <p:ext uri="{BB962C8B-B14F-4D97-AF65-F5344CB8AC3E}">
        <p14:creationId xmlns:p14="http://schemas.microsoft.com/office/powerpoint/2010/main" val="17164438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18F8E6-E38E-843F-F787-61140B2035B0}"/>
              </a:ext>
            </a:extLst>
          </p:cNvPr>
          <p:cNvSpPr txBox="1"/>
          <p:nvPr/>
        </p:nvSpPr>
        <p:spPr>
          <a:xfrm>
            <a:off x="429658" y="242371"/>
            <a:ext cx="11677879" cy="2154436"/>
          </a:xfrm>
          <a:prstGeom prst="rect">
            <a:avLst/>
          </a:prstGeom>
          <a:noFill/>
        </p:spPr>
        <p:txBody>
          <a:bodyPr wrap="square" rtlCol="0">
            <a:spAutoFit/>
          </a:bodyPr>
          <a:lstStyle/>
          <a:p>
            <a:r>
              <a:rPr lang="en-IN" sz="4000" b="1" kern="100" dirty="0">
                <a:effectLst/>
                <a:latin typeface="Calibri" panose="020F0502020204030204" pitchFamily="34" charset="0"/>
                <a:ea typeface="Calibri" panose="020F0502020204030204" pitchFamily="34" charset="0"/>
                <a:cs typeface="Mangal" panose="02040503050203030202" pitchFamily="18" charset="0"/>
              </a:rPr>
              <a:t> Calculate and Interpret Metrics:</a:t>
            </a:r>
          </a:p>
          <a:p>
            <a:r>
              <a:rPr lang="en-IN" kern="100" dirty="0">
                <a:effectLst/>
                <a:latin typeface="Calibri" panose="020F0502020204030204" pitchFamily="34" charset="0"/>
                <a:ea typeface="Calibri" panose="020F0502020204030204" pitchFamily="34" charset="0"/>
                <a:cs typeface="Mangal" panose="02040503050203030202" pitchFamily="18" charset="0"/>
              </a:rPr>
              <a:t>Each metric provides insights into the model's strengths and weaknesses. For example, high recall with moderate precision may indicate that the model is good at identifying fraud but may also produce false alarms.</a:t>
            </a:r>
            <a:endParaRPr lang="en-IN" b="1" kern="100" dirty="0">
              <a:latin typeface="Calibri" panose="020F0502020204030204" pitchFamily="34" charset="0"/>
              <a:ea typeface="Calibri" panose="020F0502020204030204" pitchFamily="34" charset="0"/>
              <a:cs typeface="Mangal" panose="02040503050203030202" pitchFamily="18" charset="0"/>
            </a:endParaRPr>
          </a:p>
          <a:p>
            <a:endParaRPr lang="en-IN" sz="40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pic>
        <p:nvPicPr>
          <p:cNvPr id="4" name="Picture 3">
            <a:extLst>
              <a:ext uri="{FF2B5EF4-FFF2-40B4-BE49-F238E27FC236}">
                <a16:creationId xmlns:a16="http://schemas.microsoft.com/office/drawing/2014/main" id="{32F36859-DD92-3526-F502-B6A37FDDB4B2}"/>
              </a:ext>
            </a:extLst>
          </p:cNvPr>
          <p:cNvPicPr>
            <a:picLocks noChangeAspect="1"/>
          </p:cNvPicPr>
          <p:nvPr/>
        </p:nvPicPr>
        <p:blipFill>
          <a:blip r:embed="rId2"/>
          <a:stretch>
            <a:fillRect/>
          </a:stretch>
        </p:blipFill>
        <p:spPr>
          <a:xfrm>
            <a:off x="429658" y="1654084"/>
            <a:ext cx="10295730" cy="4162822"/>
          </a:xfrm>
          <a:prstGeom prst="rect">
            <a:avLst/>
          </a:prstGeom>
        </p:spPr>
      </p:pic>
    </p:spTree>
    <p:extLst>
      <p:ext uri="{BB962C8B-B14F-4D97-AF65-F5344CB8AC3E}">
        <p14:creationId xmlns:p14="http://schemas.microsoft.com/office/powerpoint/2010/main" val="4953124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D96794A-56BE-E0DF-D04F-61394A11E1E2}"/>
              </a:ext>
            </a:extLst>
          </p:cNvPr>
          <p:cNvPicPr>
            <a:picLocks noChangeAspect="1"/>
          </p:cNvPicPr>
          <p:nvPr/>
        </p:nvPicPr>
        <p:blipFill>
          <a:blip r:embed="rId2"/>
          <a:stretch>
            <a:fillRect/>
          </a:stretch>
        </p:blipFill>
        <p:spPr>
          <a:xfrm>
            <a:off x="793215" y="473725"/>
            <a:ext cx="9364337" cy="5146137"/>
          </a:xfrm>
          <a:prstGeom prst="rect">
            <a:avLst/>
          </a:prstGeom>
        </p:spPr>
      </p:pic>
    </p:spTree>
    <p:extLst>
      <p:ext uri="{BB962C8B-B14F-4D97-AF65-F5344CB8AC3E}">
        <p14:creationId xmlns:p14="http://schemas.microsoft.com/office/powerpoint/2010/main" val="21052575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417B10-EA27-BCA2-9660-88743CD9EFD7}"/>
              </a:ext>
            </a:extLst>
          </p:cNvPr>
          <p:cNvPicPr>
            <a:picLocks noChangeAspect="1"/>
          </p:cNvPicPr>
          <p:nvPr/>
        </p:nvPicPr>
        <p:blipFill>
          <a:blip r:embed="rId2"/>
          <a:stretch>
            <a:fillRect/>
          </a:stretch>
        </p:blipFill>
        <p:spPr>
          <a:xfrm>
            <a:off x="481263" y="352541"/>
            <a:ext cx="11309684" cy="5550954"/>
          </a:xfrm>
          <a:prstGeom prst="rect">
            <a:avLst/>
          </a:prstGeom>
        </p:spPr>
      </p:pic>
    </p:spTree>
    <p:extLst>
      <p:ext uri="{BB962C8B-B14F-4D97-AF65-F5344CB8AC3E}">
        <p14:creationId xmlns:p14="http://schemas.microsoft.com/office/powerpoint/2010/main" val="2703653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1CBA9-B220-57CC-D851-FE608618A294}"/>
              </a:ext>
            </a:extLst>
          </p:cNvPr>
          <p:cNvSpPr>
            <a:spLocks noGrp="1"/>
          </p:cNvSpPr>
          <p:nvPr>
            <p:ph type="title"/>
          </p:nvPr>
        </p:nvSpPr>
        <p:spPr>
          <a:xfrm>
            <a:off x="838200" y="365125"/>
            <a:ext cx="10515600" cy="1992485"/>
          </a:xfrm>
        </p:spPr>
        <p:txBody>
          <a:bodyPr>
            <a:normAutofit fontScale="90000"/>
          </a:bodyPr>
          <a:lstStyle/>
          <a:p>
            <a:pPr algn="l">
              <a:lnSpc>
                <a:spcPct val="150000"/>
              </a:lnSpc>
            </a:pPr>
            <a:br>
              <a:rPr lang="en-IN" dirty="0"/>
            </a:br>
            <a:br>
              <a:rPr lang="en-IN" dirty="0"/>
            </a:br>
            <a:br>
              <a:rPr lang="en-IN" dirty="0"/>
            </a:br>
            <a:br>
              <a:rPr lang="en-IN" dirty="0"/>
            </a:br>
            <a:br>
              <a:rPr lang="en-IN" dirty="0"/>
            </a:br>
            <a:r>
              <a:rPr lang="en-IN" dirty="0"/>
              <a:t>Conclusion:</a:t>
            </a:r>
            <a:br>
              <a:rPr lang="en-IN" dirty="0"/>
            </a:br>
            <a:r>
              <a:rPr lang="en-IN" b="0" i="0" dirty="0">
                <a:solidFill>
                  <a:srgbClr val="212121"/>
                </a:solidFill>
                <a:effectLst/>
                <a:highlight>
                  <a:srgbClr val="FFFFFF"/>
                </a:highlight>
                <a:latin typeface="Roboto" panose="02000000000000000000" pitchFamily="2" charset="0"/>
              </a:rPr>
              <a:t> </a:t>
            </a:r>
            <a:r>
              <a:rPr lang="en-IN" sz="2200" b="0" i="0" dirty="0">
                <a:solidFill>
                  <a:srgbClr val="212121"/>
                </a:solidFill>
                <a:effectLst/>
                <a:highlight>
                  <a:srgbClr val="FFFFFF"/>
                </a:highlight>
                <a:latin typeface="Arial" panose="020B0604020202020204" pitchFamily="34" charset="0"/>
                <a:cs typeface="Arial" panose="020B0604020202020204" pitchFamily="34" charset="0"/>
              </a:rPr>
              <a:t>From the above used model it was observed that</a:t>
            </a:r>
            <a:br>
              <a:rPr lang="en-IN" sz="2200" b="0" i="0" dirty="0">
                <a:solidFill>
                  <a:srgbClr val="212121"/>
                </a:solidFill>
                <a:effectLst/>
                <a:highlight>
                  <a:srgbClr val="FFFFFF"/>
                </a:highlight>
                <a:latin typeface="Arial" panose="020B0604020202020204" pitchFamily="34" charset="0"/>
                <a:cs typeface="Arial" panose="020B0604020202020204" pitchFamily="34" charset="0"/>
              </a:rPr>
            </a:br>
            <a:r>
              <a:rPr lang="en-IN" sz="2200" b="1" i="0" dirty="0">
                <a:solidFill>
                  <a:srgbClr val="212121"/>
                </a:solidFill>
                <a:effectLst/>
                <a:highlight>
                  <a:srgbClr val="FFFFFF"/>
                </a:highlight>
                <a:latin typeface="Arial" panose="020B0604020202020204" pitchFamily="34" charset="0"/>
                <a:cs typeface="Arial" panose="020B0604020202020204" pitchFamily="34" charset="0"/>
              </a:rPr>
              <a:t>1</a:t>
            </a:r>
            <a:r>
              <a:rPr lang="en-IN" sz="2200" b="0" i="0" dirty="0">
                <a:solidFill>
                  <a:srgbClr val="212121"/>
                </a:solidFill>
                <a:effectLst/>
                <a:highlight>
                  <a:srgbClr val="FFFFFF"/>
                </a:highlight>
                <a:latin typeface="Arial" panose="020B0604020202020204" pitchFamily="34" charset="0"/>
                <a:cs typeface="Arial" panose="020B0604020202020204" pitchFamily="34" charset="0"/>
              </a:rPr>
              <a:t>.While using Smote Oversampling Technique with Logistic Regression model is giving recall 0.97 for fraud class and 0.99 for normal class with accuracy 0.9791.</a:t>
            </a:r>
            <a:br>
              <a:rPr lang="en-IN" sz="2200" b="0" i="0" dirty="0">
                <a:solidFill>
                  <a:srgbClr val="212121"/>
                </a:solidFill>
                <a:effectLst/>
                <a:highlight>
                  <a:srgbClr val="FFFFFF"/>
                </a:highlight>
                <a:latin typeface="Arial" panose="020B0604020202020204" pitchFamily="34" charset="0"/>
                <a:cs typeface="Arial" panose="020B0604020202020204" pitchFamily="34" charset="0"/>
              </a:rPr>
            </a:br>
            <a:r>
              <a:rPr lang="en-IN" sz="2200" b="1" i="0" dirty="0">
                <a:solidFill>
                  <a:srgbClr val="212121"/>
                </a:solidFill>
                <a:effectLst/>
                <a:highlight>
                  <a:srgbClr val="FFFFFF"/>
                </a:highlight>
                <a:latin typeface="Arial" panose="020B0604020202020204" pitchFamily="34" charset="0"/>
                <a:cs typeface="Arial" panose="020B0604020202020204" pitchFamily="34" charset="0"/>
              </a:rPr>
              <a:t>2</a:t>
            </a:r>
            <a:r>
              <a:rPr lang="en-IN" sz="2200" b="0" i="0" dirty="0">
                <a:solidFill>
                  <a:srgbClr val="212121"/>
                </a:solidFill>
                <a:effectLst/>
                <a:highlight>
                  <a:srgbClr val="FFFFFF"/>
                </a:highlight>
                <a:latin typeface="Arial" panose="020B0604020202020204" pitchFamily="34" charset="0"/>
                <a:cs typeface="Arial" panose="020B0604020202020204" pitchFamily="34" charset="0"/>
              </a:rPr>
              <a:t>.After hyperparameter tuning model is giving recall 0.97 for fraud class and 0.99 for normal class with accuracy 0.9793, which is slightly better.</a:t>
            </a:r>
            <a:br>
              <a:rPr lang="en-IN" sz="2200" b="0" i="0" dirty="0">
                <a:solidFill>
                  <a:srgbClr val="212121"/>
                </a:solidFill>
                <a:effectLst/>
                <a:highlight>
                  <a:srgbClr val="FFFFFF"/>
                </a:highlight>
                <a:latin typeface="Arial" panose="020B0604020202020204" pitchFamily="34" charset="0"/>
                <a:cs typeface="Arial" panose="020B0604020202020204" pitchFamily="34" charset="0"/>
              </a:rPr>
            </a:br>
            <a:r>
              <a:rPr lang="en-IN" sz="2200" b="1" i="0" dirty="0">
                <a:solidFill>
                  <a:srgbClr val="212121"/>
                </a:solidFill>
                <a:effectLst/>
                <a:highlight>
                  <a:srgbClr val="FFFFFF"/>
                </a:highlight>
                <a:latin typeface="Arial" panose="020B0604020202020204" pitchFamily="34" charset="0"/>
                <a:cs typeface="Arial" panose="020B0604020202020204" pitchFamily="34" charset="0"/>
              </a:rPr>
              <a:t>3</a:t>
            </a:r>
            <a:r>
              <a:rPr lang="en-IN" sz="2200" b="0" i="0" dirty="0">
                <a:solidFill>
                  <a:srgbClr val="212121"/>
                </a:solidFill>
                <a:effectLst/>
                <a:highlight>
                  <a:srgbClr val="FFFFFF"/>
                </a:highlight>
                <a:latin typeface="Arial" panose="020B0604020202020204" pitchFamily="34" charset="0"/>
                <a:cs typeface="Arial" panose="020B0604020202020204" pitchFamily="34" charset="0"/>
              </a:rPr>
              <a:t>.On the other side after using </a:t>
            </a:r>
            <a:r>
              <a:rPr lang="en-IN" sz="2200" b="0" i="0" dirty="0" err="1">
                <a:solidFill>
                  <a:srgbClr val="212121"/>
                </a:solidFill>
                <a:effectLst/>
                <a:highlight>
                  <a:srgbClr val="FFFFFF"/>
                </a:highlight>
                <a:latin typeface="Arial" panose="020B0604020202020204" pitchFamily="34" charset="0"/>
                <a:cs typeface="Arial" panose="020B0604020202020204" pitchFamily="34" charset="0"/>
              </a:rPr>
              <a:t>xgboost</a:t>
            </a:r>
            <a:r>
              <a:rPr lang="en-IN" sz="2200" b="0" i="0" dirty="0">
                <a:solidFill>
                  <a:srgbClr val="212121"/>
                </a:solidFill>
                <a:effectLst/>
                <a:highlight>
                  <a:srgbClr val="FFFFFF"/>
                </a:highlight>
                <a:latin typeface="Arial" panose="020B0604020202020204" pitchFamily="34" charset="0"/>
                <a:cs typeface="Arial" panose="020B0604020202020204" pitchFamily="34" charset="0"/>
              </a:rPr>
              <a:t> model is giving recall and f1 score for both normal and fraud class was 1 with accuracy 0.9998. Hence it is concluded that </a:t>
            </a:r>
            <a:r>
              <a:rPr lang="en-IN" sz="2200" b="0" i="0" dirty="0" err="1">
                <a:solidFill>
                  <a:srgbClr val="212121"/>
                </a:solidFill>
                <a:effectLst/>
                <a:highlight>
                  <a:srgbClr val="FFFFFF"/>
                </a:highlight>
                <a:latin typeface="Arial" panose="020B0604020202020204" pitchFamily="34" charset="0"/>
                <a:cs typeface="Arial" panose="020B0604020202020204" pitchFamily="34" charset="0"/>
              </a:rPr>
              <a:t>xgboost</a:t>
            </a:r>
            <a:r>
              <a:rPr lang="en-IN" sz="2200" b="0" i="0" dirty="0">
                <a:solidFill>
                  <a:srgbClr val="212121"/>
                </a:solidFill>
                <a:effectLst/>
                <a:highlight>
                  <a:srgbClr val="FFFFFF"/>
                </a:highlight>
                <a:latin typeface="Arial" panose="020B0604020202020204" pitchFamily="34" charset="0"/>
                <a:cs typeface="Arial" panose="020B0604020202020204" pitchFamily="34" charset="0"/>
              </a:rPr>
              <a:t> model is the best in Credit Card Fraud Detection.</a:t>
            </a:r>
            <a:br>
              <a:rPr lang="en-IN" sz="2200" b="0" i="0" dirty="0">
                <a:solidFill>
                  <a:srgbClr val="212121"/>
                </a:solidFill>
                <a:effectLst/>
                <a:highlight>
                  <a:srgbClr val="FFFFFF"/>
                </a:highlight>
                <a:latin typeface="Arial" panose="020B0604020202020204" pitchFamily="34" charset="0"/>
                <a:cs typeface="Arial" panose="020B0604020202020204" pitchFamily="34" charset="0"/>
              </a:rPr>
            </a:br>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1572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DD7AE-462C-0665-97DC-BB212F3EB663}"/>
              </a:ext>
            </a:extLst>
          </p:cNvPr>
          <p:cNvSpPr>
            <a:spLocks noGrp="1"/>
          </p:cNvSpPr>
          <p:nvPr>
            <p:ph type="title"/>
          </p:nvPr>
        </p:nvSpPr>
        <p:spPr/>
        <p:txBody>
          <a:bodyPr>
            <a:normAutofit fontScale="90000"/>
          </a:bodyPr>
          <a:lstStyle/>
          <a:p>
            <a:r>
              <a:rPr lang="en-IN" b="1" dirty="0">
                <a:effectLst/>
                <a:latin typeface="Calibri" panose="020F0502020204030204" pitchFamily="34" charset="0"/>
                <a:ea typeface="Calibri" panose="020F0502020204030204" pitchFamily="34" charset="0"/>
                <a:cs typeface="Mangal" panose="02040503050203030202" pitchFamily="18" charset="0"/>
              </a:rPr>
              <a:t>Business Understanding:</a:t>
            </a:r>
            <a:br>
              <a:rPr lang="en-IN" b="1" dirty="0">
                <a:effectLst/>
                <a:latin typeface="Calibri" panose="020F0502020204030204" pitchFamily="34" charset="0"/>
                <a:ea typeface="Calibri" panose="020F0502020204030204" pitchFamily="34" charset="0"/>
                <a:cs typeface="Mangal" panose="02040503050203030202" pitchFamily="18" charset="0"/>
              </a:rPr>
            </a:br>
            <a:br>
              <a:rPr lang="en-IN" sz="3600" b="1" dirty="0">
                <a:effectLst/>
                <a:latin typeface="Calibri" panose="020F0502020204030204" pitchFamily="34" charset="0"/>
                <a:ea typeface="Calibri" panose="020F0502020204030204" pitchFamily="34" charset="0"/>
                <a:cs typeface="Mangal" panose="02040503050203030202" pitchFamily="18" charset="0"/>
              </a:rPr>
            </a:br>
            <a:r>
              <a:rPr lang="en-IN" sz="3600" b="1" dirty="0">
                <a:effectLst/>
                <a:latin typeface="Calibri" panose="020F0502020204030204" pitchFamily="34" charset="0"/>
                <a:ea typeface="Calibri" panose="020F0502020204030204" pitchFamily="34" charset="0"/>
                <a:cs typeface="Mangal" panose="02040503050203030202" pitchFamily="18" charset="0"/>
              </a:rPr>
              <a:t>		</a:t>
            </a:r>
            <a:endParaRPr lang="en-IN" sz="3600" dirty="0"/>
          </a:p>
        </p:txBody>
      </p:sp>
      <p:sp>
        <p:nvSpPr>
          <p:cNvPr id="3" name="TextBox 2">
            <a:extLst>
              <a:ext uri="{FF2B5EF4-FFF2-40B4-BE49-F238E27FC236}">
                <a16:creationId xmlns:a16="http://schemas.microsoft.com/office/drawing/2014/main" id="{CE0CB3C6-20B5-A7CD-4F4E-DC7574CC72B0}"/>
              </a:ext>
            </a:extLst>
          </p:cNvPr>
          <p:cNvSpPr txBox="1"/>
          <p:nvPr/>
        </p:nvSpPr>
        <p:spPr>
          <a:xfrm>
            <a:off x="416689" y="1180618"/>
            <a:ext cx="11551534" cy="3347840"/>
          </a:xfrm>
          <a:prstGeom prst="rect">
            <a:avLst/>
          </a:prstGeom>
          <a:noFill/>
        </p:spPr>
        <p:txBody>
          <a:bodyPr wrap="square" rtlCol="0">
            <a:spAutoFit/>
          </a:bodyPr>
          <a:lstStyle/>
          <a:p>
            <a:pPr>
              <a:lnSpc>
                <a:spcPct val="150000"/>
              </a:lnSpc>
            </a:pPr>
            <a:r>
              <a:rPr lang="en-IN" sz="2400" b="0" i="0" dirty="0">
                <a:solidFill>
                  <a:srgbClr val="374151"/>
                </a:solidFill>
                <a:effectLst/>
                <a:latin typeface="Arial" panose="020B0604020202020204" pitchFamily="34" charset="0"/>
                <a:cs typeface="Arial" panose="020B0604020202020204" pitchFamily="34" charset="0"/>
              </a:rPr>
              <a:t>More and more people are falling victim to credit card fraud, where their card information is stolen and used to make unauthorized transactions. This can lead to financial difficulties, as victims are left with large debts they cannot pay back. If left unchecked, this can have severe consequences, including imprisonment. To combat this issue, we need to develop effective methods to detect and prevent fraudulent credit card transactions, ensuring the security and financial well-being of customers.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5626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3D52D-D04A-A638-9B00-3071BA5F0C66}"/>
              </a:ext>
            </a:extLst>
          </p:cNvPr>
          <p:cNvSpPr>
            <a:spLocks noGrp="1"/>
          </p:cNvSpPr>
          <p:nvPr>
            <p:ph type="title"/>
          </p:nvPr>
        </p:nvSpPr>
        <p:spPr/>
        <p:txBody>
          <a:bodyPr/>
          <a:lstStyle/>
          <a:p>
            <a:r>
              <a:rPr lang="en-US" b="1" dirty="0"/>
              <a:t>Data Understanding</a:t>
            </a:r>
            <a:endParaRPr lang="en-IN" b="1" dirty="0"/>
          </a:p>
        </p:txBody>
      </p:sp>
      <p:sp>
        <p:nvSpPr>
          <p:cNvPr id="3" name="TextBox 2">
            <a:extLst>
              <a:ext uri="{FF2B5EF4-FFF2-40B4-BE49-F238E27FC236}">
                <a16:creationId xmlns:a16="http://schemas.microsoft.com/office/drawing/2014/main" id="{965431F3-578E-7DAE-9EB3-CD7C3D21A6C3}"/>
              </a:ext>
            </a:extLst>
          </p:cNvPr>
          <p:cNvSpPr txBox="1"/>
          <p:nvPr/>
        </p:nvSpPr>
        <p:spPr>
          <a:xfrm>
            <a:off x="127322" y="1527858"/>
            <a:ext cx="11921924" cy="3901837"/>
          </a:xfrm>
          <a:prstGeom prst="rect">
            <a:avLst/>
          </a:prstGeom>
          <a:noFill/>
        </p:spPr>
        <p:txBody>
          <a:bodyPr wrap="square" rtlCol="0">
            <a:spAutoFit/>
          </a:bodyPr>
          <a:lstStyle/>
          <a:p>
            <a:pPr>
              <a:lnSpc>
                <a:spcPct val="150000"/>
              </a:lnSpc>
            </a:pPr>
            <a:r>
              <a:rPr lang="en-IN" sz="2400">
                <a:effectLst/>
                <a:latin typeface="Arial" panose="020B0604020202020204" pitchFamily="34" charset="0"/>
                <a:ea typeface="Calibri" panose="020F0502020204030204" pitchFamily="34" charset="0"/>
                <a:cs typeface="Arial" panose="020B0604020202020204" pitchFamily="34" charset="0"/>
              </a:rPr>
              <a:t>In the Data understanding phase, it was critical to obtain a high-quality dataset as the model is based on it, the dataset was explored by taking a closer look into it which gave the knowledge needed to confirm the quality of the dataset, additionally to reading the description of the whole dataset and each attribute. It’s also important to have a dataset that contains several mixed transaction types “Fraudulent and real” and a class to clarify the type of transaction, and finally, identifiers to clarify the reason behind the classification of the transaction type. </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200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0F42-D4B3-B3DF-A6D2-1404D4ACC33D}"/>
              </a:ext>
            </a:extLst>
          </p:cNvPr>
          <p:cNvSpPr>
            <a:spLocks noGrp="1"/>
          </p:cNvSpPr>
          <p:nvPr>
            <p:ph type="title"/>
          </p:nvPr>
        </p:nvSpPr>
        <p:spPr/>
        <p:txBody>
          <a:bodyPr>
            <a:normAutofit/>
          </a:bodyPr>
          <a:lstStyle/>
          <a:p>
            <a:r>
              <a:rPr lang="en-IN" b="1" dirty="0">
                <a:effectLst/>
                <a:latin typeface="Calibri" panose="020F0502020204030204" pitchFamily="34" charset="0"/>
                <a:ea typeface="Calibri" panose="020F0502020204030204" pitchFamily="34" charset="0"/>
                <a:cs typeface="Mangal" panose="02040503050203030202" pitchFamily="18" charset="0"/>
              </a:rPr>
              <a:t>Data Exploration, Processing &amp; Cleaning</a:t>
            </a:r>
            <a:endParaRPr lang="en-IN" dirty="0"/>
          </a:p>
        </p:txBody>
      </p:sp>
      <p:sp>
        <p:nvSpPr>
          <p:cNvPr id="3" name="TextBox 2">
            <a:extLst>
              <a:ext uri="{FF2B5EF4-FFF2-40B4-BE49-F238E27FC236}">
                <a16:creationId xmlns:a16="http://schemas.microsoft.com/office/drawing/2014/main" id="{A3AB72D5-9ED0-DA72-E6EC-D5063CD469C9}"/>
              </a:ext>
            </a:extLst>
          </p:cNvPr>
          <p:cNvSpPr txBox="1"/>
          <p:nvPr/>
        </p:nvSpPr>
        <p:spPr>
          <a:xfrm>
            <a:off x="335666" y="1690688"/>
            <a:ext cx="11702005" cy="4524315"/>
          </a:xfrm>
          <a:prstGeom prst="rect">
            <a:avLst/>
          </a:prstGeom>
          <a:noFill/>
        </p:spPr>
        <p:txBody>
          <a:bodyPr wrap="square" rtlCol="0">
            <a:spAutoFit/>
          </a:bodyPr>
          <a:lstStyle/>
          <a:p>
            <a:r>
              <a:rPr lang="en-IN" sz="1800" b="1" kern="100" dirty="0">
                <a:effectLst/>
                <a:latin typeface="Calibri" panose="020F0502020204030204" pitchFamily="34" charset="0"/>
                <a:ea typeface="Calibri" panose="020F0502020204030204" pitchFamily="34" charset="0"/>
                <a:cs typeface="Mangal" panose="02040503050203030202" pitchFamily="18" charset="0"/>
              </a:rPr>
              <a:t>Loading the Dataset:</a:t>
            </a:r>
            <a:r>
              <a:rPr lang="en-IN" sz="1800" kern="100" dirty="0">
                <a:effectLst/>
                <a:latin typeface="Calibri" panose="020F0502020204030204" pitchFamily="34" charset="0"/>
                <a:ea typeface="Calibri" panose="020F0502020204030204" pitchFamily="34" charset="0"/>
                <a:cs typeface="Mangal" panose="02040503050203030202" pitchFamily="18" charset="0"/>
              </a:rPr>
              <a:t> The first step is to load the dataset into a pandas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DataFrame</a:t>
            </a:r>
            <a:r>
              <a:rPr lang="en-IN" sz="1800" kern="100" dirty="0">
                <a:effectLst/>
                <a:latin typeface="Calibri" panose="020F0502020204030204" pitchFamily="34" charset="0"/>
                <a:ea typeface="Calibri" panose="020F0502020204030204" pitchFamily="34" charset="0"/>
                <a:cs typeface="Mangal" panose="02040503050203030202" pitchFamily="18" charset="0"/>
              </a:rPr>
              <a:t>, which provides a flexible data structure for handling and manipulating data.</a:t>
            </a:r>
          </a:p>
          <a:p>
            <a:endParaRPr lang="en-IN" dirty="0"/>
          </a:p>
          <a:p>
            <a:endParaRPr lang="en-IN" dirty="0"/>
          </a:p>
          <a:p>
            <a:endParaRPr lang="en-IN" dirty="0"/>
          </a:p>
          <a:p>
            <a:r>
              <a:rPr lang="en-IN" sz="1800" b="1" kern="100" dirty="0">
                <a:effectLst/>
                <a:latin typeface="Calibri" panose="020F0502020204030204" pitchFamily="34" charset="0"/>
                <a:ea typeface="Calibri" panose="020F0502020204030204" pitchFamily="34" charset="0"/>
                <a:cs typeface="Mangal" panose="02040503050203030202" pitchFamily="18" charset="0"/>
              </a:rPr>
              <a:t>Handling Missing Values:</a:t>
            </a:r>
            <a:r>
              <a:rPr lang="en-IN" sz="1800" kern="100" dirty="0">
                <a:effectLst/>
                <a:latin typeface="Calibri" panose="020F0502020204030204" pitchFamily="34" charset="0"/>
                <a:ea typeface="Calibri" panose="020F0502020204030204" pitchFamily="34" charset="0"/>
                <a:cs typeface="Mangal" panose="02040503050203030202" pitchFamily="18" charset="0"/>
              </a:rPr>
              <a:t> Missing data can lead to biased or misleading results. Identifying and handling missing values appropriately is essential, either by imputing them or removing affected records.</a:t>
            </a:r>
          </a:p>
          <a:p>
            <a:endParaRPr lang="en-IN" kern="100" dirty="0">
              <a:latin typeface="Calibri" panose="020F0502020204030204" pitchFamily="34" charset="0"/>
              <a:ea typeface="Calibri" panose="020F0502020204030204" pitchFamily="34" charset="0"/>
              <a:cs typeface="Mangal" panose="02040503050203030202" pitchFamily="18" charset="0"/>
            </a:endParaRPr>
          </a:p>
          <a:p>
            <a:endParaRPr lang="en-IN" kern="100" dirty="0">
              <a:latin typeface="Calibri" panose="020F0502020204030204" pitchFamily="34" charset="0"/>
              <a:ea typeface="Calibri" panose="020F0502020204030204" pitchFamily="34" charset="0"/>
              <a:cs typeface="Mangal" panose="02040503050203030202" pitchFamily="18" charset="0"/>
            </a:endParaRPr>
          </a:p>
          <a:p>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1DB15186-D235-738B-A8CB-4AA2E140884B}"/>
              </a:ext>
            </a:extLst>
          </p:cNvPr>
          <p:cNvPicPr>
            <a:picLocks noChangeAspect="1"/>
          </p:cNvPicPr>
          <p:nvPr/>
        </p:nvPicPr>
        <p:blipFill>
          <a:blip r:embed="rId2"/>
          <a:stretch>
            <a:fillRect/>
          </a:stretch>
        </p:blipFill>
        <p:spPr>
          <a:xfrm>
            <a:off x="335666" y="2435387"/>
            <a:ext cx="7264773" cy="266714"/>
          </a:xfrm>
          <a:prstGeom prst="rect">
            <a:avLst/>
          </a:prstGeom>
        </p:spPr>
      </p:pic>
      <p:pic>
        <p:nvPicPr>
          <p:cNvPr id="15" name="Picture 14">
            <a:extLst>
              <a:ext uri="{FF2B5EF4-FFF2-40B4-BE49-F238E27FC236}">
                <a16:creationId xmlns:a16="http://schemas.microsoft.com/office/drawing/2014/main" id="{32A7F50E-D082-855E-4272-F42CA37FB9E7}"/>
              </a:ext>
            </a:extLst>
          </p:cNvPr>
          <p:cNvPicPr>
            <a:picLocks noChangeAspect="1"/>
          </p:cNvPicPr>
          <p:nvPr/>
        </p:nvPicPr>
        <p:blipFill>
          <a:blip r:embed="rId3"/>
          <a:stretch>
            <a:fillRect/>
          </a:stretch>
        </p:blipFill>
        <p:spPr>
          <a:xfrm>
            <a:off x="335666" y="4611475"/>
            <a:ext cx="7264773" cy="730288"/>
          </a:xfrm>
          <a:prstGeom prst="rect">
            <a:avLst/>
          </a:prstGeom>
        </p:spPr>
      </p:pic>
      <p:pic>
        <p:nvPicPr>
          <p:cNvPr id="17" name="Picture 16">
            <a:extLst>
              <a:ext uri="{FF2B5EF4-FFF2-40B4-BE49-F238E27FC236}">
                <a16:creationId xmlns:a16="http://schemas.microsoft.com/office/drawing/2014/main" id="{B0BF76AF-7EE4-6C6A-064E-83E0574168EA}"/>
              </a:ext>
            </a:extLst>
          </p:cNvPr>
          <p:cNvPicPr>
            <a:picLocks noChangeAspect="1"/>
          </p:cNvPicPr>
          <p:nvPr/>
        </p:nvPicPr>
        <p:blipFill>
          <a:blip r:embed="rId4"/>
          <a:stretch>
            <a:fillRect/>
          </a:stretch>
        </p:blipFill>
        <p:spPr>
          <a:xfrm>
            <a:off x="335666" y="3737540"/>
            <a:ext cx="7264773" cy="730288"/>
          </a:xfrm>
          <a:prstGeom prst="rect">
            <a:avLst/>
          </a:prstGeom>
        </p:spPr>
      </p:pic>
      <p:pic>
        <p:nvPicPr>
          <p:cNvPr id="19" name="Picture 18">
            <a:extLst>
              <a:ext uri="{FF2B5EF4-FFF2-40B4-BE49-F238E27FC236}">
                <a16:creationId xmlns:a16="http://schemas.microsoft.com/office/drawing/2014/main" id="{AF13BBA6-33CE-A288-1F9D-79C63AAC3830}"/>
              </a:ext>
            </a:extLst>
          </p:cNvPr>
          <p:cNvPicPr>
            <a:picLocks noChangeAspect="1"/>
          </p:cNvPicPr>
          <p:nvPr/>
        </p:nvPicPr>
        <p:blipFill>
          <a:blip r:embed="rId5"/>
          <a:stretch>
            <a:fillRect/>
          </a:stretch>
        </p:blipFill>
        <p:spPr>
          <a:xfrm>
            <a:off x="335666" y="5460459"/>
            <a:ext cx="7264773" cy="1066737"/>
          </a:xfrm>
          <a:prstGeom prst="rect">
            <a:avLst/>
          </a:prstGeom>
        </p:spPr>
      </p:pic>
    </p:spTree>
    <p:extLst>
      <p:ext uri="{BB962C8B-B14F-4D97-AF65-F5344CB8AC3E}">
        <p14:creationId xmlns:p14="http://schemas.microsoft.com/office/powerpoint/2010/main" val="476321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87E6C-4E44-80F4-2BDA-E9B399E0AE5A}"/>
              </a:ext>
            </a:extLst>
          </p:cNvPr>
          <p:cNvSpPr>
            <a:spLocks noGrp="1"/>
          </p:cNvSpPr>
          <p:nvPr>
            <p:ph type="title"/>
          </p:nvPr>
        </p:nvSpPr>
        <p:spPr>
          <a:xfrm>
            <a:off x="838200" y="365125"/>
            <a:ext cx="10515600" cy="746045"/>
          </a:xfrm>
        </p:spPr>
        <p:txBody>
          <a:bodyPr>
            <a:normAutofit/>
          </a:bodyPr>
          <a:lstStyle/>
          <a:p>
            <a:r>
              <a:rPr lang="en-IN" b="1" dirty="0">
                <a:effectLst/>
                <a:latin typeface="Calibri" panose="020F0502020204030204" pitchFamily="34" charset="0"/>
                <a:ea typeface="Calibri" panose="020F0502020204030204" pitchFamily="34" charset="0"/>
                <a:cs typeface="Mangal" panose="02040503050203030202" pitchFamily="18" charset="0"/>
              </a:rPr>
              <a:t>Exploration and Visualization:</a:t>
            </a:r>
            <a:endParaRPr lang="en-IN" dirty="0"/>
          </a:p>
        </p:txBody>
      </p:sp>
      <p:pic>
        <p:nvPicPr>
          <p:cNvPr id="5" name="Picture 4">
            <a:extLst>
              <a:ext uri="{FF2B5EF4-FFF2-40B4-BE49-F238E27FC236}">
                <a16:creationId xmlns:a16="http://schemas.microsoft.com/office/drawing/2014/main" id="{4D2CC2ED-BD78-E49C-30AE-0118184B4BA6}"/>
              </a:ext>
            </a:extLst>
          </p:cNvPr>
          <p:cNvPicPr>
            <a:picLocks noChangeAspect="1"/>
          </p:cNvPicPr>
          <p:nvPr/>
        </p:nvPicPr>
        <p:blipFill>
          <a:blip r:embed="rId2"/>
          <a:stretch>
            <a:fillRect/>
          </a:stretch>
        </p:blipFill>
        <p:spPr>
          <a:xfrm>
            <a:off x="263225" y="1111131"/>
            <a:ext cx="11665550" cy="5000302"/>
          </a:xfrm>
          <a:prstGeom prst="rect">
            <a:avLst/>
          </a:prstGeom>
        </p:spPr>
      </p:pic>
    </p:spTree>
    <p:extLst>
      <p:ext uri="{BB962C8B-B14F-4D97-AF65-F5344CB8AC3E}">
        <p14:creationId xmlns:p14="http://schemas.microsoft.com/office/powerpoint/2010/main" val="2363249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98D60-7566-3485-ED13-0F3BB1CDA05D}"/>
              </a:ext>
            </a:extLst>
          </p:cNvPr>
          <p:cNvSpPr>
            <a:spLocks noGrp="1"/>
          </p:cNvSpPr>
          <p:nvPr>
            <p:ph type="title"/>
          </p:nvPr>
        </p:nvSpPr>
        <p:spPr/>
        <p:txBody>
          <a:bodyPr>
            <a:normAutofit fontScale="90000"/>
          </a:bodyPr>
          <a:lstStyle/>
          <a:p>
            <a:br>
              <a:rPr lang="en-IN" dirty="0"/>
            </a:br>
            <a:br>
              <a:rPr lang="en-IN" dirty="0"/>
            </a:br>
            <a:r>
              <a:rPr lang="en-IN" dirty="0"/>
              <a:t>For visualising  skewness of data we had used histogram</a:t>
            </a:r>
            <a:br>
              <a:rPr lang="en-IN" dirty="0"/>
            </a:br>
            <a:br>
              <a:rPr lang="en-IN" dirty="0"/>
            </a:br>
            <a:endParaRPr lang="en-IN" dirty="0"/>
          </a:p>
        </p:txBody>
      </p:sp>
      <p:pic>
        <p:nvPicPr>
          <p:cNvPr id="4" name="Picture 3">
            <a:extLst>
              <a:ext uri="{FF2B5EF4-FFF2-40B4-BE49-F238E27FC236}">
                <a16:creationId xmlns:a16="http://schemas.microsoft.com/office/drawing/2014/main" id="{F1DA2580-2AE7-D427-4931-C6B9FBD8BEA3}"/>
              </a:ext>
            </a:extLst>
          </p:cNvPr>
          <p:cNvPicPr>
            <a:picLocks noChangeAspect="1"/>
          </p:cNvPicPr>
          <p:nvPr/>
        </p:nvPicPr>
        <p:blipFill>
          <a:blip r:embed="rId2"/>
          <a:stretch>
            <a:fillRect/>
          </a:stretch>
        </p:blipFill>
        <p:spPr>
          <a:xfrm>
            <a:off x="838200" y="2016052"/>
            <a:ext cx="10886954" cy="4315300"/>
          </a:xfrm>
          <a:prstGeom prst="rect">
            <a:avLst/>
          </a:prstGeom>
        </p:spPr>
      </p:pic>
    </p:spTree>
    <p:extLst>
      <p:ext uri="{BB962C8B-B14F-4D97-AF65-F5344CB8AC3E}">
        <p14:creationId xmlns:p14="http://schemas.microsoft.com/office/powerpoint/2010/main" val="2211300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2776-AB98-B44F-92EF-6EE93FAC262A}"/>
              </a:ext>
            </a:extLst>
          </p:cNvPr>
          <p:cNvSpPr>
            <a:spLocks noGrp="1"/>
          </p:cNvSpPr>
          <p:nvPr>
            <p:ph type="title"/>
          </p:nvPr>
        </p:nvSpPr>
        <p:spPr>
          <a:xfrm>
            <a:off x="838200" y="-1759351"/>
            <a:ext cx="10515600" cy="925974"/>
          </a:xfrm>
        </p:spPr>
        <p:txBody>
          <a:bodyPr/>
          <a:lstStyle/>
          <a:p>
            <a:endParaRPr lang="en-IN" dirty="0"/>
          </a:p>
        </p:txBody>
      </p:sp>
      <p:pic>
        <p:nvPicPr>
          <p:cNvPr id="4" name="Picture 3">
            <a:extLst>
              <a:ext uri="{FF2B5EF4-FFF2-40B4-BE49-F238E27FC236}">
                <a16:creationId xmlns:a16="http://schemas.microsoft.com/office/drawing/2014/main" id="{0185C66D-B0A7-268B-4A71-29692F2973A2}"/>
              </a:ext>
            </a:extLst>
          </p:cNvPr>
          <p:cNvPicPr>
            <a:picLocks noChangeAspect="1"/>
          </p:cNvPicPr>
          <p:nvPr/>
        </p:nvPicPr>
        <p:blipFill>
          <a:blip r:embed="rId2"/>
          <a:stretch>
            <a:fillRect/>
          </a:stretch>
        </p:blipFill>
        <p:spPr>
          <a:xfrm>
            <a:off x="96456" y="0"/>
            <a:ext cx="11030517" cy="3463722"/>
          </a:xfrm>
          <a:prstGeom prst="rect">
            <a:avLst/>
          </a:prstGeom>
        </p:spPr>
      </p:pic>
      <p:pic>
        <p:nvPicPr>
          <p:cNvPr id="6" name="Picture 5">
            <a:extLst>
              <a:ext uri="{FF2B5EF4-FFF2-40B4-BE49-F238E27FC236}">
                <a16:creationId xmlns:a16="http://schemas.microsoft.com/office/drawing/2014/main" id="{0441EAF4-1788-C3BC-828D-3B1DDAEAF7F5}"/>
              </a:ext>
            </a:extLst>
          </p:cNvPr>
          <p:cNvPicPr>
            <a:picLocks noChangeAspect="1"/>
          </p:cNvPicPr>
          <p:nvPr/>
        </p:nvPicPr>
        <p:blipFill>
          <a:blip r:embed="rId3"/>
          <a:stretch>
            <a:fillRect/>
          </a:stretch>
        </p:blipFill>
        <p:spPr>
          <a:xfrm>
            <a:off x="-277792" y="3463722"/>
            <a:ext cx="11539959" cy="3264068"/>
          </a:xfrm>
          <a:prstGeom prst="rect">
            <a:avLst/>
          </a:prstGeom>
        </p:spPr>
      </p:pic>
    </p:spTree>
    <p:extLst>
      <p:ext uri="{BB962C8B-B14F-4D97-AF65-F5344CB8AC3E}">
        <p14:creationId xmlns:p14="http://schemas.microsoft.com/office/powerpoint/2010/main" val="2076769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TotalTime>
  <Words>1597</Words>
  <Application>Microsoft Office PowerPoint</Application>
  <PresentationFormat>Widescreen</PresentationFormat>
  <Paragraphs>98</Paragraphs>
  <Slides>35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Calibri</vt:lpstr>
      <vt:lpstr>Calibri Light</vt:lpstr>
      <vt:lpstr>inherit</vt:lpstr>
      <vt:lpstr>Inter</vt:lpstr>
      <vt:lpstr>Roboto</vt:lpstr>
      <vt:lpstr>Symbol</vt:lpstr>
      <vt:lpstr>Times New Roman</vt:lpstr>
      <vt:lpstr>Office Theme</vt:lpstr>
      <vt:lpstr>Credit Card Fraud Detection Using Logistic Regression And XG boost</vt:lpstr>
      <vt:lpstr>Abstract:   </vt:lpstr>
      <vt:lpstr>Introduction:</vt:lpstr>
      <vt:lpstr>Business Understanding:    </vt:lpstr>
      <vt:lpstr>Data Understanding</vt:lpstr>
      <vt:lpstr>Data Exploration, Processing &amp; Cleaning</vt:lpstr>
      <vt:lpstr>Exploration and Visualization:</vt:lpstr>
      <vt:lpstr>  For visualising  skewness of data we had used histogram  </vt:lpstr>
      <vt:lpstr>PowerPoint Presentation</vt:lpstr>
      <vt:lpstr>Unbalanced class distribution in percentage  using pie chart</vt:lpstr>
      <vt:lpstr>Oversampled data class distribution  </vt:lpstr>
      <vt:lpstr>Undersampled data class distribution</vt:lpstr>
      <vt:lpstr>Balancing the Dataset  </vt:lpstr>
      <vt:lpstr>Comparison between undersampling and oversampling</vt:lpstr>
      <vt:lpstr>Feature Selection &amp; Engineering:</vt:lpstr>
      <vt:lpstr>Correlation matrix Random undersampling</vt:lpstr>
      <vt:lpstr>Normalising </vt:lpstr>
      <vt:lpstr>Feature Engineering</vt:lpstr>
      <vt:lpstr>PowerPoint Presentation</vt:lpstr>
      <vt:lpstr>3. Model Building: </vt:lpstr>
      <vt:lpstr>PowerPoint Presentation</vt:lpstr>
      <vt:lpstr>3.3 Understand Logistic Regression </vt:lpstr>
      <vt:lpstr>4. Model Tuning </vt:lpstr>
      <vt:lpstr>PowerPoint Presentation</vt:lpstr>
      <vt:lpstr>PowerPoint Presentation</vt:lpstr>
      <vt:lpstr>5. Model Evaluation </vt:lpstr>
      <vt:lpstr>PowerPoint Presentation</vt:lpstr>
      <vt:lpstr>PowerPoint Presentation</vt:lpstr>
      <vt:lpstr>6. Confusion Matrix </vt:lpstr>
      <vt:lpstr>PowerPoint Presentation</vt:lpstr>
      <vt:lpstr>PowerPoint Presentation</vt:lpstr>
      <vt:lpstr>PowerPoint Presentation</vt:lpstr>
      <vt:lpstr>PowerPoint Presentation</vt:lpstr>
      <vt:lpstr>PowerPoint Presentation</vt:lpstr>
      <vt:lpstr>     Conclusion:  From the above used model it was observed that 1.While using Smote Oversampling Technique with Logistic Regression model is giving recall 0.97 for fraud class and 0.99 for normal class with accuracy 0.9791. 2.After hyperparameter tuning model is giving recall 0.97 for fraud class and 0.99 for normal class with accuracy 0.9793, which is slightly better. 3.On the other side after using xgboost model is giving recall and f1 score for both normal and fraud class was 1 with accuracy 0.9998. Hence it is concluded that xgboost model is the best in Credit Card Fraud Detection.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Navin Chokhat</dc:creator>
  <cp:lastModifiedBy>Navin Chokhat</cp:lastModifiedBy>
  <cp:revision>5</cp:revision>
  <dcterms:created xsi:type="dcterms:W3CDTF">2024-08-11T10:08:51Z</dcterms:created>
  <dcterms:modified xsi:type="dcterms:W3CDTF">2024-08-17T02:50:28Z</dcterms:modified>
</cp:coreProperties>
</file>