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302" r:id="rId6"/>
    <p:sldId id="261" r:id="rId7"/>
    <p:sldId id="303" r:id="rId8"/>
    <p:sldId id="257" r:id="rId9"/>
    <p:sldId id="259" r:id="rId10"/>
    <p:sldId id="282" r:id="rId11"/>
    <p:sldId id="265" r:id="rId12"/>
    <p:sldId id="266" r:id="rId13"/>
    <p:sldId id="274" r:id="rId14"/>
    <p:sldId id="270" r:id="rId15"/>
    <p:sldId id="280" r:id="rId16"/>
    <p:sldId id="272" r:id="rId17"/>
    <p:sldId id="273" r:id="rId18"/>
    <p:sldId id="300" r:id="rId19"/>
    <p:sldId id="301"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869D0A-F049-42FE-95D4-F0909450CA7B}" v="1" dt="2023-11-27T15:14:58.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61224" autoAdjust="0"/>
  </p:normalViewPr>
  <p:slideViewPr>
    <p:cSldViewPr snapToGrid="0">
      <p:cViewPr varScale="1">
        <p:scale>
          <a:sx n="86" d="100"/>
          <a:sy n="86" d="100"/>
        </p:scale>
        <p:origin x="5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0869D0A-F049-42FE-95D4-F0909450CA7B}"/>
    <pc:docChg chg="sldOrd">
      <pc:chgData name="" userId="" providerId="" clId="Web-{E0869D0A-F049-42FE-95D4-F0909450CA7B}" dt="2023-11-27T15:14:58.035" v="0"/>
      <pc:docMkLst>
        <pc:docMk/>
      </pc:docMkLst>
      <pc:sldChg chg="ord">
        <pc:chgData name="" userId="" providerId="" clId="Web-{E0869D0A-F049-42FE-95D4-F0909450CA7B}" dt="2023-11-27T15:14:58.035" v="0"/>
        <pc:sldMkLst>
          <pc:docMk/>
          <pc:sldMk cId="1765784632"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AFC58-D2A5-4F4A-B94D-E24738EB23E6}" type="datetimeFigureOut">
              <a:rPr lang="es-PE" smtClean="0"/>
              <a:t>13/12/2023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F5606-1873-442D-AEE7-532F9604BF77}" type="slidenum">
              <a:rPr lang="es-PE" smtClean="0"/>
              <a:t>‹Nº›</a:t>
            </a:fld>
            <a:endParaRPr lang="es-PE"/>
          </a:p>
        </p:txBody>
      </p:sp>
    </p:spTree>
    <p:extLst>
      <p:ext uri="{BB962C8B-B14F-4D97-AF65-F5344CB8AC3E}">
        <p14:creationId xmlns:p14="http://schemas.microsoft.com/office/powerpoint/2010/main" val="15792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a:p>
            <a:r>
              <a:rPr lang="es-PE" dirty="0"/>
              <a:t>https://www.analyticsvidhya.com/blog/2021/09/a-comprehensive-guide-on-databricks-beginners/</a:t>
            </a:r>
          </a:p>
          <a:p>
            <a:endParaRPr lang="es-PE" dirty="0"/>
          </a:p>
        </p:txBody>
      </p:sp>
      <p:sp>
        <p:nvSpPr>
          <p:cNvPr id="4" name="Marcador de número de diapositiva 3"/>
          <p:cNvSpPr>
            <a:spLocks noGrp="1"/>
          </p:cNvSpPr>
          <p:nvPr>
            <p:ph type="sldNum" sz="quarter" idx="5"/>
          </p:nvPr>
        </p:nvSpPr>
        <p:spPr/>
        <p:txBody>
          <a:bodyPr/>
          <a:lstStyle/>
          <a:p>
            <a:fld id="{EBDF5606-1873-442D-AEE7-532F9604BF77}" type="slidenum">
              <a:rPr lang="es-PE" smtClean="0"/>
              <a:t>5</a:t>
            </a:fld>
            <a:endParaRPr lang="es-PE"/>
          </a:p>
        </p:txBody>
      </p:sp>
    </p:spTree>
    <p:extLst>
      <p:ext uri="{BB962C8B-B14F-4D97-AF65-F5344CB8AC3E}">
        <p14:creationId xmlns:p14="http://schemas.microsoft.com/office/powerpoint/2010/main" val="89355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Cuando nosotros implementamos </a:t>
            </a:r>
            <a:r>
              <a:rPr lang="es-PE" dirty="0" err="1"/>
              <a:t>Spark</a:t>
            </a:r>
            <a:r>
              <a:rPr lang="es-PE" dirty="0"/>
              <a:t>... lo hacemos bajo Hadoop</a:t>
            </a:r>
          </a:p>
        </p:txBody>
      </p:sp>
      <p:sp>
        <p:nvSpPr>
          <p:cNvPr id="4" name="Marcador de número de diapositiva 3"/>
          <p:cNvSpPr>
            <a:spLocks noGrp="1"/>
          </p:cNvSpPr>
          <p:nvPr>
            <p:ph type="sldNum" sz="quarter" idx="5"/>
          </p:nvPr>
        </p:nvSpPr>
        <p:spPr/>
        <p:txBody>
          <a:bodyPr/>
          <a:lstStyle/>
          <a:p>
            <a:fld id="{EBDF5606-1873-442D-AEE7-532F9604BF77}" type="slidenum">
              <a:rPr lang="es-PE" smtClean="0"/>
              <a:t>6</a:t>
            </a:fld>
            <a:endParaRPr lang="es-PE"/>
          </a:p>
        </p:txBody>
      </p:sp>
    </p:spTree>
    <p:extLst>
      <p:ext uri="{BB962C8B-B14F-4D97-AF65-F5344CB8AC3E}">
        <p14:creationId xmlns:p14="http://schemas.microsoft.com/office/powerpoint/2010/main" val="3034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 Programación Funcional</a:t>
            </a:r>
          </a:p>
          <a:p>
            <a:r>
              <a:rPr lang="es-PE"/>
              <a:t>functional programming se centra en las funciones. En un programa funcional, todos los elementos pueden entenderse como funciones y el código puede ejecutarse mediante llamadas de función secuenciales. Por el contrario, no se asignan valores de forma independiente. Una función se imagina mejor como una variante especial de un subprograma. Esta es reutilizable y, a diferencia de un procedimiento, devuelve directamente un resultado.</a:t>
            </a:r>
          </a:p>
          <a:p>
            <a:endParaRPr lang="es-PE"/>
          </a:p>
          <a:p>
            <a:endParaRPr lang="es-PE"/>
          </a:p>
          <a:p>
            <a:r>
              <a:rPr lang="es-PE"/>
              <a:t>https://www.ionos.es/digitalguide/paginas-web/desarrollo-web/programacion-funcional/</a:t>
            </a:r>
          </a:p>
          <a:p>
            <a:endParaRPr lang="es-PE"/>
          </a:p>
          <a:p>
            <a:r>
              <a:rPr lang="es-PE"/>
              <a:t>-- Scripting</a:t>
            </a:r>
          </a:p>
          <a:p>
            <a:r>
              <a:rPr lang="es-PE"/>
              <a:t>Con la aparición de la World Wide Web, se establecieron una serie de lenguajes de scripting para la utilización en servidores web</a:t>
            </a:r>
          </a:p>
          <a:p>
            <a:endParaRPr lang="es-PE"/>
          </a:p>
          <a:p>
            <a:r>
              <a:rPr lang="es-PE"/>
              <a:t>lenguajes de scripting simplifican el procesamiento de texto, son perfectos para la creación dinámica de páginas HTML.</a:t>
            </a:r>
          </a:p>
          <a:p>
            <a:endParaRPr lang="es-PE"/>
          </a:p>
          <a:p>
            <a:endParaRPr lang="es-PE"/>
          </a:p>
          <a:p>
            <a:r>
              <a:rPr lang="es-PE"/>
              <a:t>JavaScript es prácticamente el único lenguaje de scripting que se ejecuta en el navegador en el lado del cliente, pero también los lenguajes del lado del servidor PHP, Python, Ruby y Perl son lenguajes de scripting.</a:t>
            </a:r>
          </a:p>
          <a:p>
            <a:endParaRPr lang="es-PE"/>
          </a:p>
          <a:p>
            <a:endParaRPr lang="es-PE"/>
          </a:p>
          <a:p>
            <a:r>
              <a:rPr lang="es-PE"/>
              <a:t>¿En qué se diferencian los lenguajes de scripting y de programación?</a:t>
            </a:r>
          </a:p>
          <a:p>
            <a:r>
              <a:rPr lang="es-PE"/>
              <a:t>Para comprender qué caracteriza a los lenguajes de scripting, resulta de gran ayuda conocer sus diferencias respecto a los lenguajes de programación convencionales,como C, C++ y Java. En estos lenguajes, el programador escribe un texto fuente que, en un paso posterior, se convierte en código binario. Se utilizan, por tanto, dos archivos: el archivo del texto fuente —en el que el programador trabaja— y un archivo binario que se genera a partir de él y que se ejecuta directamente en el ordenador. Como traductor entre los dos archivos se utiliza un programa especial, el denominado compilador.</a:t>
            </a:r>
          </a:p>
          <a:p>
            <a:endParaRPr lang="es-PE"/>
          </a:p>
          <a:p>
            <a:r>
              <a:rPr lang="es-PE"/>
              <a:t>La transformación del texto fuente en código binario se denomina compilación. Durante la compilación, se comprueba la plausibilidad del texto fuente: ¿Están todas las variables utilizadas realmente definidas? ¿Se adecúan los tipos de argumentos de función a las definiciones de función? ¿Ha olvidado el programador algún carácter? Esta comprobación se lleva a cabo con cada una de las compilaciones para el texto al completo y puede necesitar tiempo. El código binario resultante de la compilación está muy optimizado para trabajar muy rápido y con el menor número de errores posibles durante la ejecución. Los lenguajes compilados son, por lo tanto, particularmente útiles para tareas de alta intensidad de procesamiento y sistemas de mayor magnitud.</a:t>
            </a:r>
          </a:p>
          <a:p>
            <a:endParaRPr lang="es-PE"/>
          </a:p>
          <a:p>
            <a:r>
              <a:rPr lang="es-PE"/>
              <a:t>La ejecución de un programa escrito en lenguaje de scripting, en cambio, no conlleva compilación, es decir, no se genera ningún archivo binario a partir del texto fuente escrito por el programador. Como consecuencia, los programas escritos en lenguajes de scripting son generalmente menos eficientes en la ejecución. Sin embargo, esta merma en la eficiencia no es puramente una desventaja, sino una elección consciente: los lenguajes de scripting reducen la carga para el programador y aumentan la que recae en el procesador. Los lenguajes de scripting son especialmente adecuados para programas pequeños y medianos.</a:t>
            </a:r>
          </a:p>
          <a:p>
            <a:endParaRPr lang="es-PE"/>
          </a:p>
          <a:p>
            <a:endParaRPr lang="es-PE"/>
          </a:p>
          <a:p>
            <a:r>
              <a:rPr lang="es-PE"/>
              <a:t>https://www.ionos.es/digitalguide/paginas-web/desarrollo-web/que-son-los-lenguajes-de-scripting/</a:t>
            </a:r>
          </a:p>
          <a:p>
            <a:endParaRPr lang="es-PE" dirty="0"/>
          </a:p>
        </p:txBody>
      </p:sp>
      <p:sp>
        <p:nvSpPr>
          <p:cNvPr id="4" name="Marcador de número de diapositiva 3"/>
          <p:cNvSpPr>
            <a:spLocks noGrp="1"/>
          </p:cNvSpPr>
          <p:nvPr>
            <p:ph type="sldNum" sz="quarter" idx="5"/>
          </p:nvPr>
        </p:nvSpPr>
        <p:spPr/>
        <p:txBody>
          <a:bodyPr/>
          <a:lstStyle/>
          <a:p>
            <a:fld id="{EBDF5606-1873-442D-AEE7-532F9604BF77}" type="slidenum">
              <a:rPr lang="es-PE" smtClean="0"/>
              <a:t>7</a:t>
            </a:fld>
            <a:endParaRPr lang="es-PE"/>
          </a:p>
        </p:txBody>
      </p:sp>
    </p:spTree>
    <p:extLst>
      <p:ext uri="{BB962C8B-B14F-4D97-AF65-F5344CB8AC3E}">
        <p14:creationId xmlns:p14="http://schemas.microsoft.com/office/powerpoint/2010/main" val="2566398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PE" b="0" i="0" dirty="0">
                <a:solidFill>
                  <a:srgbClr val="202124"/>
                </a:solidFill>
                <a:effectLst/>
                <a:latin typeface="Google Sans"/>
              </a:rPr>
              <a:t>2. </a:t>
            </a:r>
            <a:r>
              <a:rPr lang="es-PE" b="0" i="0" dirty="0" err="1">
                <a:solidFill>
                  <a:srgbClr val="202124"/>
                </a:solidFill>
                <a:effectLst/>
                <a:latin typeface="Google Sans"/>
              </a:rPr>
              <a:t>Spark</a:t>
            </a:r>
            <a:r>
              <a:rPr lang="es-PE" b="0" i="0" dirty="0">
                <a:solidFill>
                  <a:srgbClr val="202124"/>
                </a:solidFill>
                <a:effectLst/>
                <a:latin typeface="Google Sans"/>
              </a:rPr>
              <a:t> SQL es el módulo de </a:t>
            </a:r>
            <a:r>
              <a:rPr lang="es-PE" b="0" i="0" dirty="0" err="1">
                <a:solidFill>
                  <a:srgbClr val="202124"/>
                </a:solidFill>
                <a:effectLst/>
                <a:latin typeface="Google Sans"/>
              </a:rPr>
              <a:t>Spark</a:t>
            </a:r>
            <a:r>
              <a:rPr lang="es-PE" b="0" i="0" dirty="0">
                <a:solidFill>
                  <a:srgbClr val="202124"/>
                </a:solidFill>
                <a:effectLst/>
                <a:latin typeface="Google Sans"/>
              </a:rPr>
              <a:t> que permite utilizar datos estructurados. Ofrece un método común para acceder a fuentes de datos diversas. Gracias a este módulo, puedes consultar datos estructurados de programas de </a:t>
            </a:r>
            <a:r>
              <a:rPr lang="es-PE" b="0" i="0" dirty="0" err="1">
                <a:solidFill>
                  <a:srgbClr val="202124"/>
                </a:solidFill>
                <a:effectLst/>
                <a:latin typeface="Google Sans"/>
              </a:rPr>
              <a:t>Spark</a:t>
            </a:r>
            <a:r>
              <a:rPr lang="es-PE" b="0" i="0" dirty="0">
                <a:solidFill>
                  <a:srgbClr val="202124"/>
                </a:solidFill>
                <a:effectLst/>
                <a:latin typeface="Google Sans"/>
              </a:rPr>
              <a:t> con SQL o con la API de </a:t>
            </a:r>
            <a:r>
              <a:rPr lang="es-PE" b="0" i="0" dirty="0" err="1">
                <a:solidFill>
                  <a:srgbClr val="202124"/>
                </a:solidFill>
                <a:effectLst/>
                <a:latin typeface="Google Sans"/>
              </a:rPr>
              <a:t>DataFrame</a:t>
            </a:r>
            <a:r>
              <a:rPr lang="es-PE" b="0" i="0" dirty="0">
                <a:solidFill>
                  <a:srgbClr val="202124"/>
                </a:solidFill>
                <a:effectLst/>
                <a:latin typeface="Google Sans"/>
              </a:rPr>
              <a:t> que te resulte más cómoda. </a:t>
            </a:r>
            <a:r>
              <a:rPr lang="es-PE" b="0" i="0" dirty="0" err="1">
                <a:solidFill>
                  <a:srgbClr val="202124"/>
                </a:solidFill>
                <a:effectLst/>
                <a:latin typeface="Google Sans"/>
              </a:rPr>
              <a:t>Spark</a:t>
            </a:r>
            <a:r>
              <a:rPr lang="es-PE" b="0" i="0" dirty="0">
                <a:solidFill>
                  <a:srgbClr val="202124"/>
                </a:solidFill>
                <a:effectLst/>
                <a:latin typeface="Google Sans"/>
              </a:rPr>
              <a:t> SQL admite la sintaxis de </a:t>
            </a:r>
            <a:r>
              <a:rPr lang="es-PE" b="0" i="0" dirty="0" err="1">
                <a:solidFill>
                  <a:srgbClr val="202124"/>
                </a:solidFill>
                <a:effectLst/>
                <a:latin typeface="Google Sans"/>
              </a:rPr>
              <a:t>HiveQL</a:t>
            </a:r>
            <a:r>
              <a:rPr lang="es-PE" b="0" i="0" dirty="0">
                <a:solidFill>
                  <a:srgbClr val="202124"/>
                </a:solidFill>
                <a:effectLst/>
                <a:latin typeface="Google Sans"/>
              </a:rPr>
              <a:t> y franquea el acceso a almacenes de Apache </a:t>
            </a:r>
            <a:r>
              <a:rPr lang="es-PE" b="0" i="0" dirty="0" err="1">
                <a:solidFill>
                  <a:srgbClr val="202124"/>
                </a:solidFill>
                <a:effectLst/>
                <a:latin typeface="Google Sans"/>
              </a:rPr>
              <a:t>Hive</a:t>
            </a:r>
            <a:r>
              <a:rPr lang="es-PE" b="0" i="0" dirty="0">
                <a:solidFill>
                  <a:srgbClr val="202124"/>
                </a:solidFill>
                <a:effectLst/>
                <a:latin typeface="Google Sans"/>
              </a:rPr>
              <a:t>. El modo de servidor proporciona conectividad estándar mediante JDBC u ODBC.</a:t>
            </a:r>
          </a:p>
          <a:p>
            <a:pPr algn="l"/>
            <a:r>
              <a:rPr lang="es-PE" b="0" i="0" dirty="0">
                <a:solidFill>
                  <a:srgbClr val="202124"/>
                </a:solidFill>
                <a:effectLst/>
                <a:latin typeface="Google Sans"/>
              </a:rPr>
              <a:t>3. </a:t>
            </a:r>
            <a:r>
              <a:rPr lang="es-PE" b="0" i="0" dirty="0" err="1">
                <a:solidFill>
                  <a:srgbClr val="202124"/>
                </a:solidFill>
                <a:effectLst/>
                <a:latin typeface="Google Sans"/>
              </a:rPr>
              <a:t>Spark</a:t>
            </a:r>
            <a:r>
              <a:rPr lang="es-PE" b="0" i="0" dirty="0">
                <a:solidFill>
                  <a:srgbClr val="202124"/>
                </a:solidFill>
                <a:effectLst/>
                <a:latin typeface="Google Sans"/>
              </a:rPr>
              <a:t> Streaming facilita la creación de soluciones de </a:t>
            </a:r>
            <a:r>
              <a:rPr lang="es-PE" b="0" i="0" dirty="0" err="1">
                <a:solidFill>
                  <a:srgbClr val="202124"/>
                </a:solidFill>
                <a:effectLst/>
                <a:latin typeface="Google Sans"/>
              </a:rPr>
              <a:t>streaming</a:t>
            </a:r>
            <a:r>
              <a:rPr lang="es-PE" b="0" i="0" dirty="0">
                <a:solidFill>
                  <a:srgbClr val="202124"/>
                </a:solidFill>
                <a:effectLst/>
                <a:latin typeface="Google Sans"/>
              </a:rPr>
              <a:t> escalables y tolerantes a fallos. Como incorpora la API con integración de lenguajes de </a:t>
            </a:r>
            <a:r>
              <a:rPr lang="es-PE" b="0" i="0" dirty="0" err="1">
                <a:solidFill>
                  <a:srgbClr val="202124"/>
                </a:solidFill>
                <a:effectLst/>
                <a:latin typeface="Google Sans"/>
              </a:rPr>
              <a:t>Spark</a:t>
            </a:r>
            <a:r>
              <a:rPr lang="es-PE" b="0" i="0" dirty="0">
                <a:solidFill>
                  <a:srgbClr val="202124"/>
                </a:solidFill>
                <a:effectLst/>
                <a:latin typeface="Google Sans"/>
              </a:rPr>
              <a:t> al procesamiento de </a:t>
            </a:r>
            <a:r>
              <a:rPr lang="es-PE" b="0" i="0" dirty="0" err="1">
                <a:solidFill>
                  <a:srgbClr val="202124"/>
                </a:solidFill>
                <a:effectLst/>
                <a:latin typeface="Google Sans"/>
              </a:rPr>
              <a:t>streaming</a:t>
            </a:r>
            <a:r>
              <a:rPr lang="es-PE" b="0" i="0" dirty="0">
                <a:solidFill>
                  <a:srgbClr val="202124"/>
                </a:solidFill>
                <a:effectLst/>
                <a:latin typeface="Google Sans"/>
              </a:rPr>
              <a:t>, puedes escribir tareas de </a:t>
            </a:r>
            <a:r>
              <a:rPr lang="es-PE" b="0" i="0" dirty="0" err="1">
                <a:solidFill>
                  <a:srgbClr val="202124"/>
                </a:solidFill>
                <a:effectLst/>
                <a:latin typeface="Google Sans"/>
              </a:rPr>
              <a:t>streaming</a:t>
            </a:r>
            <a:r>
              <a:rPr lang="es-PE" b="0" i="0" dirty="0">
                <a:solidFill>
                  <a:srgbClr val="202124"/>
                </a:solidFill>
                <a:effectLst/>
                <a:latin typeface="Google Sans"/>
              </a:rPr>
              <a:t> igual que lo haces con las tareas por lotes. </a:t>
            </a:r>
            <a:r>
              <a:rPr lang="es-PE" b="0" i="0" dirty="0" err="1">
                <a:solidFill>
                  <a:srgbClr val="202124"/>
                </a:solidFill>
                <a:effectLst/>
                <a:latin typeface="Google Sans"/>
              </a:rPr>
              <a:t>Spark</a:t>
            </a:r>
            <a:r>
              <a:rPr lang="es-PE" b="0" i="0" dirty="0">
                <a:solidFill>
                  <a:srgbClr val="202124"/>
                </a:solidFill>
                <a:effectLst/>
                <a:latin typeface="Google Sans"/>
              </a:rPr>
              <a:t> Streaming no solo admite Java, Scala y Python, sino que incluye semántica de una sola vez y con reconocimiento del estado que está lista para utilizarse.</a:t>
            </a:r>
          </a:p>
          <a:p>
            <a:pPr algn="l"/>
            <a:r>
              <a:rPr lang="es-PE" b="0" i="0" dirty="0">
                <a:solidFill>
                  <a:srgbClr val="202124"/>
                </a:solidFill>
                <a:effectLst/>
                <a:latin typeface="Google Sans"/>
              </a:rPr>
              <a:t>4. </a:t>
            </a:r>
            <a:r>
              <a:rPr lang="es-PE" b="0" i="0" dirty="0" err="1">
                <a:solidFill>
                  <a:srgbClr val="202124"/>
                </a:solidFill>
                <a:effectLst/>
                <a:latin typeface="Google Sans"/>
              </a:rPr>
              <a:t>MLlib</a:t>
            </a:r>
            <a:r>
              <a:rPr lang="es-PE" b="0" i="0" dirty="0">
                <a:solidFill>
                  <a:srgbClr val="202124"/>
                </a:solidFill>
                <a:effectLst/>
                <a:latin typeface="Google Sans"/>
              </a:rPr>
              <a:t> es la biblioteca escalable de aprendizaje automático de </a:t>
            </a:r>
            <a:r>
              <a:rPr lang="es-PE" b="0" i="0" dirty="0" err="1">
                <a:solidFill>
                  <a:srgbClr val="202124"/>
                </a:solidFill>
                <a:effectLst/>
                <a:latin typeface="Google Sans"/>
              </a:rPr>
              <a:t>Spark</a:t>
            </a:r>
            <a:r>
              <a:rPr lang="es-PE" b="0" i="0" dirty="0">
                <a:solidFill>
                  <a:srgbClr val="202124"/>
                </a:solidFill>
                <a:effectLst/>
                <a:latin typeface="Google Sans"/>
              </a:rPr>
              <a:t>. Contiene herramientas con las que las tareas prácticas de aprendizaje automático son sencillas y escalables, además de numerosos algoritmos de aprendizaje de uso habitual, como clasificación, regresión, recomendación y agrupación en clústeres. También incluye el flujo de trabajo y otras utilidades, como transformaciones de características, creación de flujos de procesamiento de aprendizaje automático, evaluación de modelos, álgebra lineal distribuida y estadísticas.</a:t>
            </a:r>
          </a:p>
          <a:p>
            <a:pPr algn="l"/>
            <a:r>
              <a:rPr lang="es-PE" b="0" i="0" dirty="0">
                <a:solidFill>
                  <a:srgbClr val="202124"/>
                </a:solidFill>
                <a:effectLst/>
                <a:latin typeface="Google Sans"/>
              </a:rPr>
              <a:t>5. </a:t>
            </a:r>
            <a:r>
              <a:rPr lang="es-PE" b="0" i="0" dirty="0" err="1">
                <a:solidFill>
                  <a:srgbClr val="202124"/>
                </a:solidFill>
                <a:effectLst/>
                <a:latin typeface="Google Sans"/>
              </a:rPr>
              <a:t>GraphX</a:t>
            </a:r>
            <a:r>
              <a:rPr lang="es-PE" b="0" i="0" dirty="0">
                <a:solidFill>
                  <a:srgbClr val="202124"/>
                </a:solidFill>
                <a:effectLst/>
                <a:latin typeface="Google Sans"/>
              </a:rPr>
              <a:t> es la API de </a:t>
            </a:r>
            <a:r>
              <a:rPr lang="es-PE" b="0" i="0" dirty="0" err="1">
                <a:solidFill>
                  <a:srgbClr val="202124"/>
                </a:solidFill>
                <a:effectLst/>
                <a:latin typeface="Google Sans"/>
              </a:rPr>
              <a:t>Spark</a:t>
            </a:r>
            <a:r>
              <a:rPr lang="es-PE" b="0" i="0" dirty="0">
                <a:solidFill>
                  <a:srgbClr val="202124"/>
                </a:solidFill>
                <a:effectLst/>
                <a:latin typeface="Google Sans"/>
              </a:rPr>
              <a:t> para grafos y computación en paralelo de grafos. Es flexible y funciona a la perfección tanto con grafos como con colecciones, de modo que unifica en un mismo sistema el proceso de extracción, transformación y carga (ETL), los análisis exploratorios y la computación iterativa de grafos. </a:t>
            </a:r>
            <a:r>
              <a:rPr lang="es-PE" b="0" i="0" dirty="0" err="1">
                <a:solidFill>
                  <a:srgbClr val="202124"/>
                </a:solidFill>
                <a:effectLst/>
                <a:latin typeface="Google Sans"/>
              </a:rPr>
              <a:t>GraphX</a:t>
            </a:r>
            <a:r>
              <a:rPr lang="es-PE" b="0" i="0" dirty="0">
                <a:solidFill>
                  <a:srgbClr val="202124"/>
                </a:solidFill>
                <a:effectLst/>
                <a:latin typeface="Google Sans"/>
              </a:rPr>
              <a:t> no es solo una API muy flexible, sino que también incluye varios algoritmos de grafos. Compite en rendimiento con los sistemas de grafos más rápidos, con la ventaja de que conserva la flexibilidad, la tolerancia a fallos y la facilidad de uso de </a:t>
            </a:r>
            <a:r>
              <a:rPr lang="es-PE" b="0" i="0" dirty="0" err="1">
                <a:solidFill>
                  <a:srgbClr val="202124"/>
                </a:solidFill>
                <a:effectLst/>
                <a:latin typeface="Google Sans"/>
              </a:rPr>
              <a:t>Spark</a:t>
            </a:r>
            <a:r>
              <a:rPr lang="es-PE" b="0" i="0" dirty="0">
                <a:solidFill>
                  <a:srgbClr val="202124"/>
                </a:solidFill>
                <a:effectLst/>
                <a:latin typeface="Google Sans"/>
              </a:rPr>
              <a:t>.</a:t>
            </a:r>
          </a:p>
          <a:p>
            <a:endParaRPr lang="es-PE" dirty="0"/>
          </a:p>
        </p:txBody>
      </p:sp>
      <p:sp>
        <p:nvSpPr>
          <p:cNvPr id="4" name="Marcador de número de diapositiva 3"/>
          <p:cNvSpPr>
            <a:spLocks noGrp="1"/>
          </p:cNvSpPr>
          <p:nvPr>
            <p:ph type="sldNum" sz="quarter" idx="5"/>
          </p:nvPr>
        </p:nvSpPr>
        <p:spPr/>
        <p:txBody>
          <a:bodyPr/>
          <a:lstStyle/>
          <a:p>
            <a:fld id="{EBDF5606-1873-442D-AEE7-532F9604BF77}" type="slidenum">
              <a:rPr lang="es-PE" smtClean="0"/>
              <a:t>9</a:t>
            </a:fld>
            <a:endParaRPr lang="es-PE"/>
          </a:p>
        </p:txBody>
      </p:sp>
    </p:spTree>
    <p:extLst>
      <p:ext uri="{BB962C8B-B14F-4D97-AF65-F5344CB8AC3E}">
        <p14:creationId xmlns:p14="http://schemas.microsoft.com/office/powerpoint/2010/main" val="324492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a:p>
            <a:r>
              <a:rPr lang="es-PE" dirty="0"/>
              <a:t>https://www.analyticsvidhya.com/blog/2021/09/a-comprehensive-guide-on-databricks-beginners/</a:t>
            </a:r>
          </a:p>
          <a:p>
            <a:endParaRPr lang="es-PE" dirty="0"/>
          </a:p>
          <a:p>
            <a:endParaRPr lang="es-PE" dirty="0"/>
          </a:p>
          <a:p>
            <a:endParaRPr lang="es-PE" dirty="0"/>
          </a:p>
          <a:p>
            <a:endParaRPr lang="es-PE" dirty="0"/>
          </a:p>
          <a:p>
            <a:r>
              <a:rPr lang="es-PE" dirty="0"/>
              <a:t>- </a:t>
            </a:r>
            <a:r>
              <a:rPr lang="es-PE" dirty="0" err="1"/>
              <a:t>Language</a:t>
            </a:r>
            <a:r>
              <a:rPr lang="es-PE" dirty="0"/>
              <a:t> Scala</a:t>
            </a:r>
          </a:p>
          <a:p>
            <a:r>
              <a:rPr lang="es-PE" dirty="0"/>
              <a:t>https://docs.microsoft.com/es-es/azure/databricks/spark/latest/dataframes-datasets/introduction-to-dataframes-scala</a:t>
            </a:r>
          </a:p>
          <a:p>
            <a:endParaRPr lang="es-PE" dirty="0"/>
          </a:p>
        </p:txBody>
      </p:sp>
      <p:sp>
        <p:nvSpPr>
          <p:cNvPr id="4" name="Marcador de número de diapositiva 3"/>
          <p:cNvSpPr>
            <a:spLocks noGrp="1"/>
          </p:cNvSpPr>
          <p:nvPr>
            <p:ph type="sldNum" sz="quarter" idx="5"/>
          </p:nvPr>
        </p:nvSpPr>
        <p:spPr/>
        <p:txBody>
          <a:bodyPr/>
          <a:lstStyle/>
          <a:p>
            <a:fld id="{EBDF5606-1873-442D-AEE7-532F9604BF77}" type="slidenum">
              <a:rPr lang="es-PE" smtClean="0"/>
              <a:t>12</a:t>
            </a:fld>
            <a:endParaRPr lang="es-PE"/>
          </a:p>
        </p:txBody>
      </p:sp>
    </p:spTree>
    <p:extLst>
      <p:ext uri="{BB962C8B-B14F-4D97-AF65-F5344CB8AC3E}">
        <p14:creationId xmlns:p14="http://schemas.microsoft.com/office/powerpoint/2010/main" val="158154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EB474-5E8C-48E1-89E2-052A1E4AAA09}"/>
              </a:ext>
            </a:extLst>
          </p:cNvPr>
          <p:cNvSpPr>
            <a:spLocks noGrp="1"/>
          </p:cNvSpPr>
          <p:nvPr>
            <p:ph type="ctrTitle"/>
          </p:nvPr>
        </p:nvSpPr>
        <p:spPr>
          <a:xfrm>
            <a:off x="838201" y="956603"/>
            <a:ext cx="10219007" cy="2039815"/>
          </a:xfrm>
        </p:spPr>
        <p:txBody>
          <a:bodyPr anchor="b">
            <a:noAutofit/>
          </a:bodyPr>
          <a:lstStyle>
            <a:lvl1pPr algn="ctr">
              <a:defRPr sz="6800"/>
            </a:lvl1pPr>
          </a:lstStyle>
          <a:p>
            <a:r>
              <a:rPr lang="es-ES" dirty="0"/>
              <a:t>Haga clic para modificar el estilo de título del patrón</a:t>
            </a:r>
            <a:endParaRPr lang="es-PE" dirty="0"/>
          </a:p>
        </p:txBody>
      </p:sp>
      <p:sp>
        <p:nvSpPr>
          <p:cNvPr id="3" name="Subtítulo 2">
            <a:extLst>
              <a:ext uri="{FF2B5EF4-FFF2-40B4-BE49-F238E27FC236}">
                <a16:creationId xmlns:a16="http://schemas.microsoft.com/office/drawing/2014/main" id="{F3DE2339-7F24-497D-8203-85A8D38FC7EF}"/>
              </a:ext>
            </a:extLst>
          </p:cNvPr>
          <p:cNvSpPr>
            <a:spLocks noGrp="1"/>
          </p:cNvSpPr>
          <p:nvPr>
            <p:ph type="subTitle" idx="1"/>
          </p:nvPr>
        </p:nvSpPr>
        <p:spPr>
          <a:xfrm>
            <a:off x="838200" y="3429000"/>
            <a:ext cx="10219005" cy="1828800"/>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Haga clic para modificar el estilo de subtítulo del patrón</a:t>
            </a:r>
            <a:endParaRPr lang="es-PE" dirty="0"/>
          </a:p>
        </p:txBody>
      </p:sp>
      <p:sp>
        <p:nvSpPr>
          <p:cNvPr id="4" name="Marcador de fecha 3">
            <a:extLst>
              <a:ext uri="{FF2B5EF4-FFF2-40B4-BE49-F238E27FC236}">
                <a16:creationId xmlns:a16="http://schemas.microsoft.com/office/drawing/2014/main" id="{8315C6A9-559C-4FAC-A8D4-2CA0163A4155}"/>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5" name="Marcador de pie de página 4">
            <a:extLst>
              <a:ext uri="{FF2B5EF4-FFF2-40B4-BE49-F238E27FC236}">
                <a16:creationId xmlns:a16="http://schemas.microsoft.com/office/drawing/2014/main" id="{41CDBA56-5C1E-4F6E-AB1E-73D6A4D8D16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8FAF5B9-6543-4640-947B-E8EDCBCFF6BC}"/>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54708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A2BA1-5B9B-479F-A552-0161B2ED01C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06161779-EF52-4CF1-A280-0EC01B6DA16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960853C-5F5A-4EAA-8761-29657318274C}"/>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5" name="Marcador de pie de página 4">
            <a:extLst>
              <a:ext uri="{FF2B5EF4-FFF2-40B4-BE49-F238E27FC236}">
                <a16:creationId xmlns:a16="http://schemas.microsoft.com/office/drawing/2014/main" id="{0469A1F8-52E9-444F-9933-5883BF679C3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6DF316D-4B77-42B7-B9E5-0F840EA692D6}"/>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209181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6970A4F-2D82-46DD-A0DF-CB7393F10D90}"/>
              </a:ext>
            </a:extLst>
          </p:cNvPr>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F2C86E6-FE70-427B-8702-C5FAD94936E1}"/>
              </a:ext>
            </a:extLst>
          </p:cNvPr>
          <p:cNvSpPr>
            <a:spLocks noGrp="1"/>
          </p:cNvSpPr>
          <p:nvPr>
            <p:ph type="body" orient="vert" idx="1"/>
          </p:nvPr>
        </p:nvSpPr>
        <p:spPr>
          <a:xfrm>
            <a:off x="838201"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BE8A25C-F143-4AEC-A11D-B922E7A3B3F8}"/>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5" name="Marcador de pie de página 4">
            <a:extLst>
              <a:ext uri="{FF2B5EF4-FFF2-40B4-BE49-F238E27FC236}">
                <a16:creationId xmlns:a16="http://schemas.microsoft.com/office/drawing/2014/main" id="{A267045E-A182-4473-8BBF-A98E00D6039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274ACA0-9DD4-4C57-A9A5-A7ED80E807F6}"/>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369159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54742ADF-089F-4A96-ACE2-3FC704B32DF0}"/>
              </a:ext>
            </a:extLst>
          </p:cNvPr>
          <p:cNvPicPr>
            <a:picLocks noChangeAspect="1"/>
          </p:cNvPicPr>
          <p:nvPr userDrawn="1"/>
        </p:nvPicPr>
        <p:blipFill>
          <a:blip r:embed="rId2"/>
          <a:stretch>
            <a:fillRect/>
          </a:stretch>
        </p:blipFill>
        <p:spPr>
          <a:xfrm>
            <a:off x="0" y="0"/>
            <a:ext cx="12192000" cy="1689102"/>
          </a:xfrm>
          <a:prstGeom prst="rect">
            <a:avLst/>
          </a:prstGeom>
        </p:spPr>
      </p:pic>
      <p:sp>
        <p:nvSpPr>
          <p:cNvPr id="2" name="Título 1">
            <a:extLst>
              <a:ext uri="{FF2B5EF4-FFF2-40B4-BE49-F238E27FC236}">
                <a16:creationId xmlns:a16="http://schemas.microsoft.com/office/drawing/2014/main" id="{2013B437-7741-4DA2-8E3C-BA9534007BCA}"/>
              </a:ext>
            </a:extLst>
          </p:cNvPr>
          <p:cNvSpPr>
            <a:spLocks noGrp="1"/>
          </p:cNvSpPr>
          <p:nvPr>
            <p:ph type="title"/>
          </p:nvPr>
        </p:nvSpPr>
        <p:spPr>
          <a:xfrm>
            <a:off x="838200" y="365128"/>
            <a:ext cx="10515600" cy="1110976"/>
          </a:xfrm>
        </p:spPr>
        <p:txBody>
          <a:bodyPr>
            <a:noAutofit/>
          </a:bodyPr>
          <a:lstStyle>
            <a:lvl1pPr>
              <a:defRPr sz="4000" b="1">
                <a:solidFill>
                  <a:schemeClr val="bg1"/>
                </a:solidFill>
                <a:latin typeface="Bodoni MT" panose="02070603080606020203" pitchFamily="18" charset="0"/>
              </a:defRPr>
            </a:lvl1pPr>
          </a:lstStyle>
          <a:p>
            <a:r>
              <a:rPr lang="es-ES" dirty="0"/>
              <a:t>Haga clic para modificar el estilo de título del patrón</a:t>
            </a:r>
            <a:endParaRPr lang="es-PE" dirty="0"/>
          </a:p>
        </p:txBody>
      </p:sp>
      <p:sp>
        <p:nvSpPr>
          <p:cNvPr id="3" name="Marcador de contenido 2">
            <a:extLst>
              <a:ext uri="{FF2B5EF4-FFF2-40B4-BE49-F238E27FC236}">
                <a16:creationId xmlns:a16="http://schemas.microsoft.com/office/drawing/2014/main" id="{9784D6DD-3756-47FE-A4C6-6CA52A96B4DB}"/>
              </a:ext>
            </a:extLst>
          </p:cNvPr>
          <p:cNvSpPr>
            <a:spLocks noGrp="1"/>
          </p:cNvSpPr>
          <p:nvPr>
            <p:ph idx="1"/>
          </p:nvPr>
        </p:nvSpPr>
        <p:spPr>
          <a:xfrm>
            <a:off x="838200" y="1964962"/>
            <a:ext cx="10515600" cy="4264253"/>
          </a:xfrm>
        </p:spPr>
        <p:txBody>
          <a:bodyP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886B0C5-409A-4410-8989-38196B6CDFAD}"/>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5" name="Marcador de pie de página 4">
            <a:extLst>
              <a:ext uri="{FF2B5EF4-FFF2-40B4-BE49-F238E27FC236}">
                <a16:creationId xmlns:a16="http://schemas.microsoft.com/office/drawing/2014/main" id="{EAD8AC6A-50BC-4995-85D2-F37BE3F3B46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CE50A32-49CC-4626-AFEB-AFFE3B302E25}"/>
              </a:ext>
            </a:extLst>
          </p:cNvPr>
          <p:cNvSpPr>
            <a:spLocks noGrp="1"/>
          </p:cNvSpPr>
          <p:nvPr>
            <p:ph type="sldNum" sz="quarter" idx="12"/>
          </p:nvPr>
        </p:nvSpPr>
        <p:spPr/>
        <p:txBody>
          <a:bodyPr/>
          <a:lstStyle/>
          <a:p>
            <a:fld id="{81F583DB-ECA2-4E83-A613-4F63D0B4980D}" type="slidenum">
              <a:rPr lang="es-PE" smtClean="0"/>
              <a:t>‹Nº›</a:t>
            </a:fld>
            <a:endParaRPr lang="es-PE"/>
          </a:p>
        </p:txBody>
      </p:sp>
      <p:pic>
        <p:nvPicPr>
          <p:cNvPr id="2058" name="Picture 10" descr="NTT DATA uses automation, hybrid cloud to modernize banking">
            <a:extLst>
              <a:ext uri="{FF2B5EF4-FFF2-40B4-BE49-F238E27FC236}">
                <a16:creationId xmlns:a16="http://schemas.microsoft.com/office/drawing/2014/main" id="{EA41D369-97B0-461B-8721-AD99ACBF00D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81059" y="6148964"/>
            <a:ext cx="2010941" cy="68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51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9BDE9-0858-47F0-85A7-7383A9E7E019}"/>
              </a:ext>
            </a:extLst>
          </p:cNvPr>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9CC1EFC-DB8D-465C-BE36-4947FFA839C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4D04A07-3766-41B7-9215-16024A829B25}"/>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5" name="Marcador de pie de página 4">
            <a:extLst>
              <a:ext uri="{FF2B5EF4-FFF2-40B4-BE49-F238E27FC236}">
                <a16:creationId xmlns:a16="http://schemas.microsoft.com/office/drawing/2014/main" id="{63A7F235-2585-48BA-94EA-F9816FBA573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39CFC28-ADEB-4496-8EAC-4B4BE06B463D}"/>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110469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2D816-EAF9-486D-9B82-EE39A7F656B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985512B-18AB-4298-B1AD-B5154CE746D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7D74040B-CE33-4084-A362-CA61483AE1B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CF2F021-07C0-414B-AF9A-393DA11BF16A}"/>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6" name="Marcador de pie de página 5">
            <a:extLst>
              <a:ext uri="{FF2B5EF4-FFF2-40B4-BE49-F238E27FC236}">
                <a16:creationId xmlns:a16="http://schemas.microsoft.com/office/drawing/2014/main" id="{A83C9231-ED23-47C6-9DD9-DD3C855E677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AB7F1EF-AFB1-44D9-BA69-3E69D273F498}"/>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385452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BC885-0EE6-4017-AA58-9C4AACA9477A}"/>
              </a:ext>
            </a:extLst>
          </p:cNvPr>
          <p:cNvSpPr>
            <a:spLocks noGrp="1"/>
          </p:cNvSpPr>
          <p:nvPr>
            <p:ph type="title"/>
          </p:nvPr>
        </p:nvSpPr>
        <p:spPr>
          <a:xfrm>
            <a:off x="839788" y="365127"/>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4343824-F59C-4687-B542-B0218CB7EEB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20357C-F70E-4C22-98AE-6D4AC8EDC218}"/>
              </a:ext>
            </a:extLst>
          </p:cNvPr>
          <p:cNvSpPr>
            <a:spLocks noGrp="1"/>
          </p:cNvSpPr>
          <p:nvPr>
            <p:ph sz="half" idx="2"/>
          </p:nvPr>
        </p:nvSpPr>
        <p:spPr>
          <a:xfrm>
            <a:off x="839789"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5FBEB05-5062-4AD5-BD96-9590F23EE63A}"/>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A64FD7-5076-4AA5-84B3-5FEEC50E4EBC}"/>
              </a:ext>
            </a:extLst>
          </p:cNvPr>
          <p:cNvSpPr>
            <a:spLocks noGrp="1"/>
          </p:cNvSpPr>
          <p:nvPr>
            <p:ph sz="quarter" idx="4"/>
          </p:nvPr>
        </p:nvSpPr>
        <p:spPr>
          <a:xfrm>
            <a:off x="6172201"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4C112306-8855-4CBB-9E8B-633AF28232E4}"/>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8" name="Marcador de pie de página 7">
            <a:extLst>
              <a:ext uri="{FF2B5EF4-FFF2-40B4-BE49-F238E27FC236}">
                <a16:creationId xmlns:a16="http://schemas.microsoft.com/office/drawing/2014/main" id="{8C1A7AAA-DB5D-43EA-8C0E-CDBB15E685D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522B704-8871-4944-BDCD-AE64B9823A90}"/>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107131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C8709-C16C-4F23-B1F1-B4C36CF9828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29614AF-2558-4899-9316-46A2DB9E4A5A}"/>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4" name="Marcador de pie de página 3">
            <a:extLst>
              <a:ext uri="{FF2B5EF4-FFF2-40B4-BE49-F238E27FC236}">
                <a16:creationId xmlns:a16="http://schemas.microsoft.com/office/drawing/2014/main" id="{5C59BF14-681A-4500-BBA1-5E6201A4EA4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108419B-9525-4CF5-B2E4-90FE73C0803B}"/>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39488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AE54B1F-B724-4924-BB04-00B9FFBF801D}"/>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3" name="Marcador de pie de página 2">
            <a:extLst>
              <a:ext uri="{FF2B5EF4-FFF2-40B4-BE49-F238E27FC236}">
                <a16:creationId xmlns:a16="http://schemas.microsoft.com/office/drawing/2014/main" id="{FBE9238C-BC39-46E8-B012-612D4ACA90F5}"/>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0083E13-B381-4EC3-8DB6-53F89C55FDBE}"/>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289594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FFBD3-4534-43A5-B381-263A307F6B4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0C6CA34-E68F-473C-A0EF-4FEB6D8ACFA8}"/>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13EEEAE4-5612-438E-ABCE-17C46810590A}"/>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C483B38-3D81-4CF4-9DCC-2333895CB6A6}"/>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6" name="Marcador de pie de página 5">
            <a:extLst>
              <a:ext uri="{FF2B5EF4-FFF2-40B4-BE49-F238E27FC236}">
                <a16:creationId xmlns:a16="http://schemas.microsoft.com/office/drawing/2014/main" id="{86C6400A-3E83-4D49-8EC9-CA1CD09C1CA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D5549D2-C5B2-432C-9051-66EDBA181C94}"/>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322596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7E85A-EB6E-4A1B-BF89-B370A8840DD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0B31A9D2-EDEE-4FED-B989-F3CD1D1F7DC3}"/>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PE"/>
          </a:p>
        </p:txBody>
      </p:sp>
      <p:sp>
        <p:nvSpPr>
          <p:cNvPr id="4" name="Marcador de texto 3">
            <a:extLst>
              <a:ext uri="{FF2B5EF4-FFF2-40B4-BE49-F238E27FC236}">
                <a16:creationId xmlns:a16="http://schemas.microsoft.com/office/drawing/2014/main" id="{11255E9F-0823-4AAF-B5A7-00AD9784079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D5DD80-14DE-41C4-8436-E7753FDCE8FB}"/>
              </a:ext>
            </a:extLst>
          </p:cNvPr>
          <p:cNvSpPr>
            <a:spLocks noGrp="1"/>
          </p:cNvSpPr>
          <p:nvPr>
            <p:ph type="dt" sz="half" idx="10"/>
          </p:nvPr>
        </p:nvSpPr>
        <p:spPr/>
        <p:txBody>
          <a:bodyPr/>
          <a:lstStyle/>
          <a:p>
            <a:fld id="{0CFFBCA5-E0E0-4F55-A269-00D5F112315E}" type="datetimeFigureOut">
              <a:rPr lang="es-PE" smtClean="0"/>
              <a:t>13/12/2023</a:t>
            </a:fld>
            <a:endParaRPr lang="es-PE"/>
          </a:p>
        </p:txBody>
      </p:sp>
      <p:sp>
        <p:nvSpPr>
          <p:cNvPr id="6" name="Marcador de pie de página 5">
            <a:extLst>
              <a:ext uri="{FF2B5EF4-FFF2-40B4-BE49-F238E27FC236}">
                <a16:creationId xmlns:a16="http://schemas.microsoft.com/office/drawing/2014/main" id="{EAE54F96-4CDB-443B-9A56-22285D19A89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DC303D22-193C-44B0-B193-0D295C8E33C4}"/>
              </a:ext>
            </a:extLst>
          </p:cNvPr>
          <p:cNvSpPr>
            <a:spLocks noGrp="1"/>
          </p:cNvSpPr>
          <p:nvPr>
            <p:ph type="sldNum" sz="quarter" idx="12"/>
          </p:nvPr>
        </p:nvSpPr>
        <p:spPr/>
        <p:txBody>
          <a:bodyPr/>
          <a:lstStyle/>
          <a:p>
            <a:fld id="{81F583DB-ECA2-4E83-A613-4F63D0B4980D}" type="slidenum">
              <a:rPr lang="es-PE" smtClean="0"/>
              <a:t>‹Nº›</a:t>
            </a:fld>
            <a:endParaRPr lang="es-PE"/>
          </a:p>
        </p:txBody>
      </p:sp>
    </p:spTree>
    <p:extLst>
      <p:ext uri="{BB962C8B-B14F-4D97-AF65-F5344CB8AC3E}">
        <p14:creationId xmlns:p14="http://schemas.microsoft.com/office/powerpoint/2010/main" val="403503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BE35353-8BF2-4668-AEE6-CD69ED41EC9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2107AEE-17C0-4721-8226-AA9CC7B03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62E1A2-1F2E-41F6-9705-9A74A741BB4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FBCA5-E0E0-4F55-A269-00D5F112315E}" type="datetimeFigureOut">
              <a:rPr lang="es-PE" smtClean="0"/>
              <a:t>13/12/2023</a:t>
            </a:fld>
            <a:endParaRPr lang="es-PE"/>
          </a:p>
        </p:txBody>
      </p:sp>
      <p:sp>
        <p:nvSpPr>
          <p:cNvPr id="5" name="Marcador de pie de página 4">
            <a:extLst>
              <a:ext uri="{FF2B5EF4-FFF2-40B4-BE49-F238E27FC236}">
                <a16:creationId xmlns:a16="http://schemas.microsoft.com/office/drawing/2014/main" id="{CC1574DB-B5FE-46E8-B3CC-A444FF170FF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506A4D17-BD2F-4DD9-82CD-0CC1B9C2872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583DB-ECA2-4E83-A613-4F63D0B4980D}" type="slidenum">
              <a:rPr lang="es-PE" smtClean="0"/>
              <a:t>‹Nº›</a:t>
            </a:fld>
            <a:endParaRPr lang="es-PE"/>
          </a:p>
        </p:txBody>
      </p:sp>
    </p:spTree>
    <p:extLst>
      <p:ext uri="{BB962C8B-B14F-4D97-AF65-F5344CB8AC3E}">
        <p14:creationId xmlns:p14="http://schemas.microsoft.com/office/powerpoint/2010/main" val="1310767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databrick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hyperlink" Target="https://community.cloud.databricks.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defRPr/>
            </a:pPr>
            <a:endParaRPr lang="en-US">
              <a:solidFill>
                <a:prstClr val="white"/>
              </a:solidFill>
              <a:latin typeface="Calibri" panose="020F0502020204030204"/>
            </a:endParaRPr>
          </a:p>
        </p:txBody>
      </p:sp>
      <p:sp>
        <p:nvSpPr>
          <p:cNvPr id="88" name="Freeform: Shape 87">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2" y="-478"/>
            <a:ext cx="5953780" cy="6858479"/>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defRPr/>
            </a:pPr>
            <a:endParaRPr lang="en-US">
              <a:solidFill>
                <a:prstClr val="white"/>
              </a:solidFill>
              <a:latin typeface="Calibri" panose="020F0502020204030204"/>
            </a:endParaRPr>
          </a:p>
        </p:txBody>
      </p:sp>
      <p:sp>
        <p:nvSpPr>
          <p:cNvPr id="2" name="Título 1">
            <a:extLst>
              <a:ext uri="{FF2B5EF4-FFF2-40B4-BE49-F238E27FC236}">
                <a16:creationId xmlns:a16="http://schemas.microsoft.com/office/drawing/2014/main" id="{D97E9FE9-A29B-42B0-88FB-3EF2E02487D5}"/>
              </a:ext>
            </a:extLst>
          </p:cNvPr>
          <p:cNvSpPr>
            <a:spLocks noGrp="1"/>
          </p:cNvSpPr>
          <p:nvPr>
            <p:ph type="ctrTitle"/>
          </p:nvPr>
        </p:nvSpPr>
        <p:spPr>
          <a:xfrm>
            <a:off x="538466" y="319597"/>
            <a:ext cx="3877056" cy="987223"/>
          </a:xfrm>
        </p:spPr>
        <p:txBody>
          <a:bodyPr anchor="b">
            <a:normAutofit/>
          </a:bodyPr>
          <a:lstStyle/>
          <a:p>
            <a:pPr algn="l"/>
            <a:r>
              <a:rPr lang="es-PE" sz="5400" b="1" dirty="0" err="1"/>
              <a:t>Databricks</a:t>
            </a:r>
            <a:endParaRPr lang="es-PE" sz="5400" b="1" dirty="0"/>
          </a:p>
        </p:txBody>
      </p:sp>
      <p:sp>
        <p:nvSpPr>
          <p:cNvPr id="3" name="Subtítulo 2">
            <a:extLst>
              <a:ext uri="{FF2B5EF4-FFF2-40B4-BE49-F238E27FC236}">
                <a16:creationId xmlns:a16="http://schemas.microsoft.com/office/drawing/2014/main" id="{78B9F272-CB8D-4DDB-9BCA-A0D183E1A021}"/>
              </a:ext>
            </a:extLst>
          </p:cNvPr>
          <p:cNvSpPr>
            <a:spLocks noGrp="1"/>
          </p:cNvSpPr>
          <p:nvPr>
            <p:ph type="subTitle" idx="1"/>
          </p:nvPr>
        </p:nvSpPr>
        <p:spPr>
          <a:xfrm>
            <a:off x="365539" y="1528761"/>
            <a:ext cx="4222910" cy="1155525"/>
          </a:xfrm>
        </p:spPr>
        <p:txBody>
          <a:bodyPr anchor="t">
            <a:normAutofit fontScale="92500" lnSpcReduction="20000"/>
          </a:bodyPr>
          <a:lstStyle/>
          <a:p>
            <a:pPr algn="l"/>
            <a:r>
              <a:rPr lang="es-PE" b="1" dirty="0"/>
              <a:t>Instructor: </a:t>
            </a:r>
          </a:p>
          <a:p>
            <a:pPr algn="l"/>
            <a:r>
              <a:rPr lang="es-PE" dirty="0"/>
              <a:t>Randall Manfred Espinoza Perez</a:t>
            </a:r>
          </a:p>
          <a:p>
            <a:pPr algn="l"/>
            <a:r>
              <a:rPr lang="es-PE" dirty="0"/>
              <a:t>www.linkedin.com/in/rmespinozap</a:t>
            </a:r>
          </a:p>
        </p:txBody>
      </p:sp>
      <p:pic>
        <p:nvPicPr>
          <p:cNvPr id="5" name="Picture 14" descr="NTT DATA uses automation, hybrid cloud to modernize banking">
            <a:extLst>
              <a:ext uri="{FF2B5EF4-FFF2-40B4-BE49-F238E27FC236}">
                <a16:creationId xmlns:a16="http://schemas.microsoft.com/office/drawing/2014/main" id="{585A554B-C0B8-4D5C-851B-472CA2021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2279" y="5973527"/>
            <a:ext cx="2151354" cy="7358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bricks Logo Download Vector">
            <a:extLst>
              <a:ext uri="{FF2B5EF4-FFF2-40B4-BE49-F238E27FC236}">
                <a16:creationId xmlns:a16="http://schemas.microsoft.com/office/drawing/2014/main" id="{3A3AB2F0-16E9-FFA2-7CAE-1DC59D077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527" y="747372"/>
            <a:ext cx="4489723" cy="2537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0865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66B760B-AF9C-4A48-A0AF-5F3B293563C8}"/>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defTabSz="914400"/>
            <a:r>
              <a:rPr lang="en-US" sz="5200" b="1" kern="1200" dirty="0" err="1">
                <a:solidFill>
                  <a:schemeClr val="tx2"/>
                </a:solidFill>
                <a:latin typeface="+mj-lt"/>
                <a:ea typeface="+mj-ea"/>
                <a:cs typeface="+mj-cs"/>
              </a:rPr>
              <a:t>Arquitectura</a:t>
            </a:r>
            <a:r>
              <a:rPr lang="en-US" sz="5200" b="1" kern="1200" dirty="0">
                <a:solidFill>
                  <a:schemeClr val="tx2"/>
                </a:solidFill>
                <a:latin typeface="+mj-lt"/>
                <a:ea typeface="+mj-ea"/>
                <a:cs typeface="+mj-cs"/>
              </a:rPr>
              <a:t> Big Data</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3876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ECA65-E54A-A0B5-01D2-650746854C7E}"/>
              </a:ext>
            </a:extLst>
          </p:cNvPr>
          <p:cNvSpPr>
            <a:spLocks noGrp="1"/>
          </p:cNvSpPr>
          <p:nvPr>
            <p:ph type="title"/>
          </p:nvPr>
        </p:nvSpPr>
        <p:spPr/>
        <p:txBody>
          <a:bodyPr/>
          <a:lstStyle/>
          <a:p>
            <a:r>
              <a:rPr lang="es-PE" dirty="0"/>
              <a:t>Arquitectura Big Data</a:t>
            </a:r>
          </a:p>
        </p:txBody>
      </p:sp>
      <p:sp>
        <p:nvSpPr>
          <p:cNvPr id="3" name="Rectángulo 2">
            <a:extLst>
              <a:ext uri="{FF2B5EF4-FFF2-40B4-BE49-F238E27FC236}">
                <a16:creationId xmlns:a16="http://schemas.microsoft.com/office/drawing/2014/main" id="{AED0424C-B8EB-EB48-9740-A849F5BAF51D}"/>
              </a:ext>
            </a:extLst>
          </p:cNvPr>
          <p:cNvSpPr/>
          <p:nvPr/>
        </p:nvSpPr>
        <p:spPr>
          <a:xfrm>
            <a:off x="951021" y="1776789"/>
            <a:ext cx="1367161" cy="2574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Origen </a:t>
            </a:r>
          </a:p>
        </p:txBody>
      </p:sp>
      <p:sp>
        <p:nvSpPr>
          <p:cNvPr id="5" name="Rectángulo 4">
            <a:extLst>
              <a:ext uri="{FF2B5EF4-FFF2-40B4-BE49-F238E27FC236}">
                <a16:creationId xmlns:a16="http://schemas.microsoft.com/office/drawing/2014/main" id="{8DE19DEA-0BC9-9BDB-8AF3-608EE639102E}"/>
              </a:ext>
            </a:extLst>
          </p:cNvPr>
          <p:cNvSpPr/>
          <p:nvPr/>
        </p:nvSpPr>
        <p:spPr>
          <a:xfrm>
            <a:off x="3153793" y="1777469"/>
            <a:ext cx="1367161" cy="2574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Ingesta</a:t>
            </a:r>
          </a:p>
        </p:txBody>
      </p:sp>
      <p:sp>
        <p:nvSpPr>
          <p:cNvPr id="6" name="Rectángulo 5">
            <a:extLst>
              <a:ext uri="{FF2B5EF4-FFF2-40B4-BE49-F238E27FC236}">
                <a16:creationId xmlns:a16="http://schemas.microsoft.com/office/drawing/2014/main" id="{C739A123-03FA-6D4A-DAA0-C5C36B08FD9E}"/>
              </a:ext>
            </a:extLst>
          </p:cNvPr>
          <p:cNvSpPr/>
          <p:nvPr/>
        </p:nvSpPr>
        <p:spPr>
          <a:xfrm>
            <a:off x="5579618" y="1783841"/>
            <a:ext cx="1995257" cy="2574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Almacenamiento </a:t>
            </a:r>
          </a:p>
        </p:txBody>
      </p:sp>
      <p:sp>
        <p:nvSpPr>
          <p:cNvPr id="7" name="Rectángulo 6">
            <a:extLst>
              <a:ext uri="{FF2B5EF4-FFF2-40B4-BE49-F238E27FC236}">
                <a16:creationId xmlns:a16="http://schemas.microsoft.com/office/drawing/2014/main" id="{A232F086-0ACD-86B0-E7A1-557DA4F08833}"/>
              </a:ext>
            </a:extLst>
          </p:cNvPr>
          <p:cNvSpPr/>
          <p:nvPr/>
        </p:nvSpPr>
        <p:spPr>
          <a:xfrm>
            <a:off x="8546023" y="1783841"/>
            <a:ext cx="1367161" cy="2574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Servicio </a:t>
            </a:r>
          </a:p>
        </p:txBody>
      </p:sp>
      <p:pic>
        <p:nvPicPr>
          <p:cNvPr id="9" name="Imagen 8">
            <a:extLst>
              <a:ext uri="{FF2B5EF4-FFF2-40B4-BE49-F238E27FC236}">
                <a16:creationId xmlns:a16="http://schemas.microsoft.com/office/drawing/2014/main" id="{977C5613-717B-08CC-319A-9ED470FA12E3}"/>
              </a:ext>
            </a:extLst>
          </p:cNvPr>
          <p:cNvPicPr>
            <a:picLocks noChangeAspect="1"/>
          </p:cNvPicPr>
          <p:nvPr/>
        </p:nvPicPr>
        <p:blipFill>
          <a:blip r:embed="rId2"/>
          <a:stretch>
            <a:fillRect/>
          </a:stretch>
        </p:blipFill>
        <p:spPr>
          <a:xfrm>
            <a:off x="656855" y="2069400"/>
            <a:ext cx="9256329" cy="4451579"/>
          </a:xfrm>
          <a:prstGeom prst="rect">
            <a:avLst/>
          </a:prstGeom>
        </p:spPr>
      </p:pic>
      <p:sp>
        <p:nvSpPr>
          <p:cNvPr id="4" name="AutoShape 2" descr="Ciencia de datos y aprendizaje automático con Azure Databricks - Azure  Architecture Center | Microsoft Learn">
            <a:extLst>
              <a:ext uri="{FF2B5EF4-FFF2-40B4-BE49-F238E27FC236}">
                <a16:creationId xmlns:a16="http://schemas.microsoft.com/office/drawing/2014/main" id="{2F0B1848-CC15-4B37-42EB-28C6EA57B5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0" name="Imagen 9">
            <a:extLst>
              <a:ext uri="{FF2B5EF4-FFF2-40B4-BE49-F238E27FC236}">
                <a16:creationId xmlns:a16="http://schemas.microsoft.com/office/drawing/2014/main" id="{058DA9ED-6F97-F685-D4A5-4CD4CD86A289}"/>
              </a:ext>
            </a:extLst>
          </p:cNvPr>
          <p:cNvPicPr>
            <a:picLocks noChangeAspect="1"/>
          </p:cNvPicPr>
          <p:nvPr/>
        </p:nvPicPr>
        <p:blipFill rotWithShape="1">
          <a:blip r:embed="rId3"/>
          <a:srcRect t="51836" r="47762"/>
          <a:stretch/>
        </p:blipFill>
        <p:spPr>
          <a:xfrm>
            <a:off x="6595503" y="4930401"/>
            <a:ext cx="2200657" cy="1838796"/>
          </a:xfrm>
          <a:prstGeom prst="rect">
            <a:avLst/>
          </a:prstGeom>
          <a:ln>
            <a:solidFill>
              <a:schemeClr val="tx1"/>
            </a:solidFill>
          </a:ln>
        </p:spPr>
      </p:pic>
    </p:spTree>
    <p:extLst>
      <p:ext uri="{BB962C8B-B14F-4D97-AF65-F5344CB8AC3E}">
        <p14:creationId xmlns:p14="http://schemas.microsoft.com/office/powerpoint/2010/main" val="2564163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760E3-3F2A-41CA-B3DA-3FB0D004578B}"/>
              </a:ext>
            </a:extLst>
          </p:cNvPr>
          <p:cNvSpPr>
            <a:spLocks noGrp="1"/>
          </p:cNvSpPr>
          <p:nvPr>
            <p:ph type="title"/>
          </p:nvPr>
        </p:nvSpPr>
        <p:spPr/>
        <p:txBody>
          <a:bodyPr>
            <a:normAutofit/>
          </a:bodyPr>
          <a:lstStyle/>
          <a:p>
            <a:r>
              <a:rPr lang="es-PE">
                <a:cs typeface="Arial" panose="020B0604020202020204" pitchFamily="34" charset="0"/>
              </a:rPr>
              <a:t>Databricks</a:t>
            </a:r>
            <a:endParaRPr lang="es-PE" dirty="0">
              <a:cs typeface="Arial" panose="020B0604020202020204" pitchFamily="34" charset="0"/>
            </a:endParaRPr>
          </a:p>
        </p:txBody>
      </p:sp>
      <p:sp>
        <p:nvSpPr>
          <p:cNvPr id="3" name="Marcador de contenido 2">
            <a:extLst>
              <a:ext uri="{FF2B5EF4-FFF2-40B4-BE49-F238E27FC236}">
                <a16:creationId xmlns:a16="http://schemas.microsoft.com/office/drawing/2014/main" id="{AF0EE79D-BEA8-4C78-9989-AD1F5C93FF32}"/>
              </a:ext>
            </a:extLst>
          </p:cNvPr>
          <p:cNvSpPr>
            <a:spLocks noGrp="1"/>
          </p:cNvSpPr>
          <p:nvPr>
            <p:ph idx="1"/>
          </p:nvPr>
        </p:nvSpPr>
        <p:spPr>
          <a:xfrm>
            <a:off x="838200" y="1952262"/>
            <a:ext cx="10515600" cy="4540610"/>
          </a:xfrm>
        </p:spPr>
        <p:txBody>
          <a:bodyPr>
            <a:normAutofit/>
          </a:bodyPr>
          <a:lstStyle/>
          <a:p>
            <a:pPr>
              <a:spcAft>
                <a:spcPts val="1200"/>
              </a:spcAft>
            </a:pPr>
            <a:endParaRPr lang="es-PE" dirty="0"/>
          </a:p>
          <a:p>
            <a:pPr>
              <a:spcAft>
                <a:spcPts val="1200"/>
              </a:spcAft>
            </a:pPr>
            <a:endParaRPr lang="es-PE" dirty="0"/>
          </a:p>
          <a:p>
            <a:pPr>
              <a:spcAft>
                <a:spcPts val="1200"/>
              </a:spcAft>
            </a:pPr>
            <a:endParaRPr lang="es-PE" dirty="0"/>
          </a:p>
          <a:p>
            <a:pPr>
              <a:spcAft>
                <a:spcPts val="1200"/>
              </a:spcAft>
            </a:pPr>
            <a:r>
              <a:rPr lang="es-PE" dirty="0">
                <a:hlinkClick r:id="rId3"/>
              </a:rPr>
              <a:t>Crear Cuenta : https://www.databricks.com/</a:t>
            </a:r>
            <a:r>
              <a:rPr lang="es-PE" dirty="0"/>
              <a:t> </a:t>
            </a:r>
          </a:p>
          <a:p>
            <a:r>
              <a:rPr lang="es-PE" dirty="0">
                <a:hlinkClick r:id="rId4"/>
              </a:rPr>
              <a:t>Iniciar Sesión : https://community.cloud.databricks.com/</a:t>
            </a:r>
            <a:endParaRPr lang="es-PE" dirty="0"/>
          </a:p>
        </p:txBody>
      </p:sp>
      <p:pic>
        <p:nvPicPr>
          <p:cNvPr id="3074" name="Picture 2" descr="Databricks Logo Download Vector">
            <a:extLst>
              <a:ext uri="{FF2B5EF4-FFF2-40B4-BE49-F238E27FC236}">
                <a16:creationId xmlns:a16="http://schemas.microsoft.com/office/drawing/2014/main" id="{EDF28CAC-5A43-4EE8-9288-DA82954370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2571" y="267126"/>
            <a:ext cx="1961229" cy="11083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ogin - Databricks Community Edition">
            <a:extLst>
              <a:ext uri="{FF2B5EF4-FFF2-40B4-BE49-F238E27FC236}">
                <a16:creationId xmlns:a16="http://schemas.microsoft.com/office/drawing/2014/main" id="{770C172B-5D23-42CC-AC51-CB0CCE623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2615" y="2209801"/>
            <a:ext cx="5293484" cy="121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29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FE60E-54CB-45CD-932F-948FC9FA7BEA}"/>
              </a:ext>
            </a:extLst>
          </p:cNvPr>
          <p:cNvSpPr>
            <a:spLocks noGrp="1"/>
          </p:cNvSpPr>
          <p:nvPr>
            <p:ph type="title"/>
          </p:nvPr>
        </p:nvSpPr>
        <p:spPr/>
        <p:txBody>
          <a:bodyPr/>
          <a:lstStyle/>
          <a:p>
            <a:r>
              <a:rPr lang="es-PE" dirty="0" err="1"/>
              <a:t>Databricks</a:t>
            </a:r>
            <a:r>
              <a:rPr lang="es-PE" dirty="0"/>
              <a:t> </a:t>
            </a:r>
            <a:r>
              <a:rPr lang="es-PE" dirty="0" err="1"/>
              <a:t>Community</a:t>
            </a:r>
            <a:r>
              <a:rPr lang="es-PE" dirty="0"/>
              <a:t> </a:t>
            </a:r>
            <a:r>
              <a:rPr lang="es-PE" dirty="0" err="1"/>
              <a:t>Edition</a:t>
            </a:r>
            <a:endParaRPr lang="es-PE" dirty="0"/>
          </a:p>
        </p:txBody>
      </p:sp>
      <p:pic>
        <p:nvPicPr>
          <p:cNvPr id="5" name="Imagen 4">
            <a:extLst>
              <a:ext uri="{FF2B5EF4-FFF2-40B4-BE49-F238E27FC236}">
                <a16:creationId xmlns:a16="http://schemas.microsoft.com/office/drawing/2014/main" id="{3CF0A0FA-1C48-49DD-22C9-57EB604F362F}"/>
              </a:ext>
            </a:extLst>
          </p:cNvPr>
          <p:cNvPicPr>
            <a:picLocks noChangeAspect="1"/>
          </p:cNvPicPr>
          <p:nvPr/>
        </p:nvPicPr>
        <p:blipFill>
          <a:blip r:embed="rId2"/>
          <a:stretch>
            <a:fillRect/>
          </a:stretch>
        </p:blipFill>
        <p:spPr>
          <a:xfrm>
            <a:off x="4319478" y="2750485"/>
            <a:ext cx="3014700" cy="3742387"/>
          </a:xfrm>
          <a:prstGeom prst="rect">
            <a:avLst/>
          </a:prstGeom>
        </p:spPr>
      </p:pic>
      <p:sp>
        <p:nvSpPr>
          <p:cNvPr id="4" name="CuadroTexto 3">
            <a:extLst>
              <a:ext uri="{FF2B5EF4-FFF2-40B4-BE49-F238E27FC236}">
                <a16:creationId xmlns:a16="http://schemas.microsoft.com/office/drawing/2014/main" id="{59618725-95B6-0C6E-B71D-B4D8B2CA330A}"/>
              </a:ext>
            </a:extLst>
          </p:cNvPr>
          <p:cNvSpPr txBox="1"/>
          <p:nvPr/>
        </p:nvSpPr>
        <p:spPr>
          <a:xfrm>
            <a:off x="3755619" y="2230724"/>
            <a:ext cx="4609153" cy="369332"/>
          </a:xfrm>
          <a:prstGeom prst="rect">
            <a:avLst/>
          </a:prstGeom>
          <a:noFill/>
        </p:spPr>
        <p:txBody>
          <a:bodyPr wrap="square">
            <a:spAutoFit/>
          </a:bodyPr>
          <a:lstStyle/>
          <a:p>
            <a:r>
              <a:rPr lang="es-PE" dirty="0"/>
              <a:t>https://www.databricks.com/try-databricks</a:t>
            </a:r>
          </a:p>
        </p:txBody>
      </p:sp>
    </p:spTree>
    <p:extLst>
      <p:ext uri="{BB962C8B-B14F-4D97-AF65-F5344CB8AC3E}">
        <p14:creationId xmlns:p14="http://schemas.microsoft.com/office/powerpoint/2010/main" val="370371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5B429-DF62-E431-72A7-A5CBE5193465}"/>
              </a:ext>
            </a:extLst>
          </p:cNvPr>
          <p:cNvSpPr>
            <a:spLocks noGrp="1"/>
          </p:cNvSpPr>
          <p:nvPr>
            <p:ph type="title"/>
          </p:nvPr>
        </p:nvSpPr>
        <p:spPr/>
        <p:txBody>
          <a:bodyPr/>
          <a:lstStyle/>
          <a:p>
            <a:r>
              <a:rPr lang="es-PE" dirty="0" err="1"/>
              <a:t>Databricks</a:t>
            </a:r>
            <a:r>
              <a:rPr lang="es-PE" dirty="0"/>
              <a:t> </a:t>
            </a:r>
            <a:r>
              <a:rPr lang="es-PE" dirty="0" err="1"/>
              <a:t>Community</a:t>
            </a:r>
            <a:r>
              <a:rPr lang="es-PE" dirty="0"/>
              <a:t> </a:t>
            </a:r>
            <a:r>
              <a:rPr lang="es-PE" dirty="0" err="1"/>
              <a:t>Edition</a:t>
            </a:r>
            <a:endParaRPr lang="es-PE" dirty="0"/>
          </a:p>
        </p:txBody>
      </p:sp>
      <p:pic>
        <p:nvPicPr>
          <p:cNvPr id="4" name="Imagen 3">
            <a:extLst>
              <a:ext uri="{FF2B5EF4-FFF2-40B4-BE49-F238E27FC236}">
                <a16:creationId xmlns:a16="http://schemas.microsoft.com/office/drawing/2014/main" id="{A2DFE35F-31D6-BCDF-3334-302E88DC9A0B}"/>
              </a:ext>
            </a:extLst>
          </p:cNvPr>
          <p:cNvPicPr>
            <a:picLocks noChangeAspect="1"/>
          </p:cNvPicPr>
          <p:nvPr/>
        </p:nvPicPr>
        <p:blipFill>
          <a:blip r:embed="rId2"/>
          <a:stretch>
            <a:fillRect/>
          </a:stretch>
        </p:blipFill>
        <p:spPr>
          <a:xfrm>
            <a:off x="1152155" y="1946395"/>
            <a:ext cx="7956335" cy="4546477"/>
          </a:xfrm>
          <a:prstGeom prst="rect">
            <a:avLst/>
          </a:prstGeom>
        </p:spPr>
      </p:pic>
    </p:spTree>
    <p:extLst>
      <p:ext uri="{BB962C8B-B14F-4D97-AF65-F5344CB8AC3E}">
        <p14:creationId xmlns:p14="http://schemas.microsoft.com/office/powerpoint/2010/main" val="255273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B7A920-CA3E-B4BF-4FEF-D28642D41B44}"/>
              </a:ext>
            </a:extLst>
          </p:cNvPr>
          <p:cNvSpPr>
            <a:spLocks noGrp="1"/>
          </p:cNvSpPr>
          <p:nvPr>
            <p:ph type="title"/>
          </p:nvPr>
        </p:nvSpPr>
        <p:spPr/>
        <p:txBody>
          <a:bodyPr/>
          <a:lstStyle/>
          <a:p>
            <a:r>
              <a:rPr lang="es-PE" dirty="0" err="1"/>
              <a:t>Databricks</a:t>
            </a:r>
            <a:r>
              <a:rPr lang="es-PE" dirty="0"/>
              <a:t> </a:t>
            </a:r>
            <a:r>
              <a:rPr lang="es-PE" dirty="0" err="1"/>
              <a:t>Community</a:t>
            </a:r>
            <a:r>
              <a:rPr lang="es-PE" dirty="0"/>
              <a:t> </a:t>
            </a:r>
            <a:r>
              <a:rPr lang="es-PE" dirty="0" err="1"/>
              <a:t>Edition</a:t>
            </a:r>
            <a:endParaRPr lang="es-PE" dirty="0"/>
          </a:p>
        </p:txBody>
      </p:sp>
      <p:pic>
        <p:nvPicPr>
          <p:cNvPr id="5" name="Imagen 4">
            <a:extLst>
              <a:ext uri="{FF2B5EF4-FFF2-40B4-BE49-F238E27FC236}">
                <a16:creationId xmlns:a16="http://schemas.microsoft.com/office/drawing/2014/main" id="{0F4A4734-DDE4-D890-E5EA-2A335975FC5A}"/>
              </a:ext>
            </a:extLst>
          </p:cNvPr>
          <p:cNvPicPr>
            <a:picLocks noChangeAspect="1"/>
          </p:cNvPicPr>
          <p:nvPr/>
        </p:nvPicPr>
        <p:blipFill>
          <a:blip r:embed="rId2"/>
          <a:stretch>
            <a:fillRect/>
          </a:stretch>
        </p:blipFill>
        <p:spPr>
          <a:xfrm>
            <a:off x="548142" y="1772359"/>
            <a:ext cx="3171601" cy="4961334"/>
          </a:xfrm>
          <a:prstGeom prst="rect">
            <a:avLst/>
          </a:prstGeom>
        </p:spPr>
      </p:pic>
      <p:pic>
        <p:nvPicPr>
          <p:cNvPr id="9" name="Imagen 8">
            <a:extLst>
              <a:ext uri="{FF2B5EF4-FFF2-40B4-BE49-F238E27FC236}">
                <a16:creationId xmlns:a16="http://schemas.microsoft.com/office/drawing/2014/main" id="{D18C4B4E-C688-3CF3-FDA8-39071631785F}"/>
              </a:ext>
            </a:extLst>
          </p:cNvPr>
          <p:cNvPicPr>
            <a:picLocks noChangeAspect="1"/>
          </p:cNvPicPr>
          <p:nvPr/>
        </p:nvPicPr>
        <p:blipFill>
          <a:blip r:embed="rId3"/>
          <a:stretch>
            <a:fillRect/>
          </a:stretch>
        </p:blipFill>
        <p:spPr>
          <a:xfrm>
            <a:off x="4329104" y="1914402"/>
            <a:ext cx="6518669" cy="4175579"/>
          </a:xfrm>
          <a:prstGeom prst="rect">
            <a:avLst/>
          </a:prstGeom>
        </p:spPr>
      </p:pic>
    </p:spTree>
    <p:extLst>
      <p:ext uri="{BB962C8B-B14F-4D97-AF65-F5344CB8AC3E}">
        <p14:creationId xmlns:p14="http://schemas.microsoft.com/office/powerpoint/2010/main" val="363070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82389-CE88-B5C3-85E7-73B030D669F7}"/>
              </a:ext>
            </a:extLst>
          </p:cNvPr>
          <p:cNvSpPr>
            <a:spLocks noGrp="1"/>
          </p:cNvSpPr>
          <p:nvPr>
            <p:ph type="title"/>
          </p:nvPr>
        </p:nvSpPr>
        <p:spPr/>
        <p:txBody>
          <a:bodyPr/>
          <a:lstStyle/>
          <a:p>
            <a:r>
              <a:rPr lang="es-PE" dirty="0" err="1"/>
              <a:t>Databricks</a:t>
            </a:r>
            <a:r>
              <a:rPr lang="es-PE" dirty="0"/>
              <a:t> </a:t>
            </a:r>
            <a:r>
              <a:rPr lang="es-PE" dirty="0" err="1"/>
              <a:t>Community</a:t>
            </a:r>
            <a:r>
              <a:rPr lang="es-PE" dirty="0"/>
              <a:t> </a:t>
            </a:r>
            <a:r>
              <a:rPr lang="es-PE" dirty="0" err="1"/>
              <a:t>Edition</a:t>
            </a:r>
            <a:endParaRPr lang="es-PE" dirty="0"/>
          </a:p>
        </p:txBody>
      </p:sp>
      <p:pic>
        <p:nvPicPr>
          <p:cNvPr id="7" name="Imagen 6">
            <a:extLst>
              <a:ext uri="{FF2B5EF4-FFF2-40B4-BE49-F238E27FC236}">
                <a16:creationId xmlns:a16="http://schemas.microsoft.com/office/drawing/2014/main" id="{75E2FE41-F43F-5652-A020-78E3213C0748}"/>
              </a:ext>
            </a:extLst>
          </p:cNvPr>
          <p:cNvPicPr>
            <a:picLocks noChangeAspect="1"/>
          </p:cNvPicPr>
          <p:nvPr/>
        </p:nvPicPr>
        <p:blipFill>
          <a:blip r:embed="rId2"/>
          <a:stretch>
            <a:fillRect/>
          </a:stretch>
        </p:blipFill>
        <p:spPr>
          <a:xfrm>
            <a:off x="299517" y="1918830"/>
            <a:ext cx="8218276" cy="3177588"/>
          </a:xfrm>
          <a:prstGeom prst="rect">
            <a:avLst/>
          </a:prstGeom>
        </p:spPr>
      </p:pic>
      <p:pic>
        <p:nvPicPr>
          <p:cNvPr id="9" name="Imagen 8">
            <a:extLst>
              <a:ext uri="{FF2B5EF4-FFF2-40B4-BE49-F238E27FC236}">
                <a16:creationId xmlns:a16="http://schemas.microsoft.com/office/drawing/2014/main" id="{8EBE65D6-C092-CFEF-C206-D925F793DBA0}"/>
              </a:ext>
            </a:extLst>
          </p:cNvPr>
          <p:cNvPicPr>
            <a:picLocks noChangeAspect="1"/>
          </p:cNvPicPr>
          <p:nvPr/>
        </p:nvPicPr>
        <p:blipFill>
          <a:blip r:embed="rId3"/>
          <a:stretch>
            <a:fillRect/>
          </a:stretch>
        </p:blipFill>
        <p:spPr>
          <a:xfrm>
            <a:off x="7193898" y="4575459"/>
            <a:ext cx="2225310" cy="2124160"/>
          </a:xfrm>
          <a:prstGeom prst="rect">
            <a:avLst/>
          </a:prstGeom>
        </p:spPr>
      </p:pic>
      <p:cxnSp>
        <p:nvCxnSpPr>
          <p:cNvPr id="12" name="Conector recto de flecha 11">
            <a:extLst>
              <a:ext uri="{FF2B5EF4-FFF2-40B4-BE49-F238E27FC236}">
                <a16:creationId xmlns:a16="http://schemas.microsoft.com/office/drawing/2014/main" id="{DFE756B7-AFBC-9BC1-B38E-FBE5EDFBDD2A}"/>
              </a:ext>
            </a:extLst>
          </p:cNvPr>
          <p:cNvCxnSpPr>
            <a:cxnSpLocks/>
          </p:cNvCxnSpPr>
          <p:nvPr/>
        </p:nvCxnSpPr>
        <p:spPr>
          <a:xfrm>
            <a:off x="3084278" y="4193936"/>
            <a:ext cx="4038600" cy="13430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ángulo 12">
            <a:extLst>
              <a:ext uri="{FF2B5EF4-FFF2-40B4-BE49-F238E27FC236}">
                <a16:creationId xmlns:a16="http://schemas.microsoft.com/office/drawing/2014/main" id="{F10AAFBB-A491-82A9-0CB9-3F16EE67A910}"/>
              </a:ext>
            </a:extLst>
          </p:cNvPr>
          <p:cNvSpPr/>
          <p:nvPr/>
        </p:nvSpPr>
        <p:spPr>
          <a:xfrm>
            <a:off x="2778228" y="4000984"/>
            <a:ext cx="363525" cy="20072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72842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1DB03-E42F-51D0-19F4-75085DF9C6E9}"/>
              </a:ext>
            </a:extLst>
          </p:cNvPr>
          <p:cNvSpPr>
            <a:spLocks noGrp="1"/>
          </p:cNvSpPr>
          <p:nvPr>
            <p:ph type="title"/>
          </p:nvPr>
        </p:nvSpPr>
        <p:spPr/>
        <p:txBody>
          <a:bodyPr/>
          <a:lstStyle/>
          <a:p>
            <a:r>
              <a:rPr lang="es-PE" dirty="0"/>
              <a:t>COMPROMISOS</a:t>
            </a:r>
          </a:p>
        </p:txBody>
      </p:sp>
      <p:pic>
        <p:nvPicPr>
          <p:cNvPr id="5" name="Imagen 4">
            <a:extLst>
              <a:ext uri="{FF2B5EF4-FFF2-40B4-BE49-F238E27FC236}">
                <a16:creationId xmlns:a16="http://schemas.microsoft.com/office/drawing/2014/main" id="{CC0689DA-D2CC-5835-ECD1-F27E50C159DB}"/>
              </a:ext>
            </a:extLst>
          </p:cNvPr>
          <p:cNvPicPr>
            <a:picLocks noChangeAspect="1"/>
          </p:cNvPicPr>
          <p:nvPr/>
        </p:nvPicPr>
        <p:blipFill>
          <a:blip r:embed="rId2"/>
          <a:stretch>
            <a:fillRect/>
          </a:stretch>
        </p:blipFill>
        <p:spPr>
          <a:xfrm>
            <a:off x="103897" y="1892128"/>
            <a:ext cx="3391778" cy="3257782"/>
          </a:xfrm>
          <a:prstGeom prst="rect">
            <a:avLst/>
          </a:prstGeom>
        </p:spPr>
      </p:pic>
      <p:pic>
        <p:nvPicPr>
          <p:cNvPr id="7" name="Imagen 6">
            <a:extLst>
              <a:ext uri="{FF2B5EF4-FFF2-40B4-BE49-F238E27FC236}">
                <a16:creationId xmlns:a16="http://schemas.microsoft.com/office/drawing/2014/main" id="{D56E3D06-891A-41FF-7EBD-546959E547F5}"/>
              </a:ext>
            </a:extLst>
          </p:cNvPr>
          <p:cNvPicPr>
            <a:picLocks noChangeAspect="1"/>
          </p:cNvPicPr>
          <p:nvPr/>
        </p:nvPicPr>
        <p:blipFill>
          <a:blip r:embed="rId3"/>
          <a:stretch>
            <a:fillRect/>
          </a:stretch>
        </p:blipFill>
        <p:spPr>
          <a:xfrm>
            <a:off x="3986212" y="1752600"/>
            <a:ext cx="7210425" cy="3352800"/>
          </a:xfrm>
          <a:prstGeom prst="rect">
            <a:avLst/>
          </a:prstGeom>
        </p:spPr>
      </p:pic>
    </p:spTree>
    <p:extLst>
      <p:ext uri="{BB962C8B-B14F-4D97-AF65-F5344CB8AC3E}">
        <p14:creationId xmlns:p14="http://schemas.microsoft.com/office/powerpoint/2010/main" val="25434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DE34B-66E2-4554-8A3B-51F0B2904F25}"/>
              </a:ext>
            </a:extLst>
          </p:cNvPr>
          <p:cNvSpPr>
            <a:spLocks noGrp="1"/>
          </p:cNvSpPr>
          <p:nvPr>
            <p:ph type="title"/>
          </p:nvPr>
        </p:nvSpPr>
        <p:spPr/>
        <p:txBody>
          <a:bodyPr/>
          <a:lstStyle/>
          <a:p>
            <a:r>
              <a:rPr lang="es-PE"/>
              <a:t>Temario</a:t>
            </a:r>
            <a:endParaRPr lang="es-PE" dirty="0"/>
          </a:p>
        </p:txBody>
      </p:sp>
      <p:sp>
        <p:nvSpPr>
          <p:cNvPr id="3" name="Marcador de contenido 2">
            <a:extLst>
              <a:ext uri="{FF2B5EF4-FFF2-40B4-BE49-F238E27FC236}">
                <a16:creationId xmlns:a16="http://schemas.microsoft.com/office/drawing/2014/main" id="{FD7D67BD-85C2-43AE-97BB-3C6EB004AD6C}"/>
              </a:ext>
            </a:extLst>
          </p:cNvPr>
          <p:cNvSpPr>
            <a:spLocks noGrp="1"/>
          </p:cNvSpPr>
          <p:nvPr>
            <p:ph idx="1"/>
          </p:nvPr>
        </p:nvSpPr>
        <p:spPr>
          <a:xfrm>
            <a:off x="838200" y="1964962"/>
            <a:ext cx="10515600" cy="4527910"/>
          </a:xfrm>
        </p:spPr>
        <p:txBody>
          <a:bodyPr>
            <a:normAutofit/>
          </a:bodyPr>
          <a:lstStyle/>
          <a:p>
            <a:pPr marL="342900" lvl="0" indent="-342900">
              <a:lnSpc>
                <a:spcPct val="107000"/>
              </a:lnSpc>
              <a:buFont typeface="Symbol" panose="05050102010706020507" pitchFamily="18" charset="2"/>
              <a:buChar char=""/>
            </a:pPr>
            <a:r>
              <a:rPr lang="es-PE" sz="1800" dirty="0">
                <a:effectLst/>
                <a:latin typeface="Calibri" panose="020F0502020204030204" pitchFamily="34" charset="0"/>
                <a:ea typeface="Calibri" panose="020F0502020204030204" pitchFamily="34" charset="0"/>
                <a:cs typeface="Times New Roman" panose="02020603050405020304" pitchFamily="18" charset="0"/>
              </a:rPr>
              <a:t>Databricks</a:t>
            </a:r>
          </a:p>
          <a:p>
            <a:pPr marL="342900" lvl="0" indent="-342900">
              <a:lnSpc>
                <a:spcPct val="107000"/>
              </a:lnSpc>
              <a:buFont typeface="Symbol" panose="05050102010706020507" pitchFamily="18" charset="2"/>
              <a:buChar char=""/>
            </a:pPr>
            <a:r>
              <a:rPr lang="es-PE" sz="1800" dirty="0" err="1">
                <a:effectLst/>
                <a:latin typeface="Calibri" panose="020F0502020204030204" pitchFamily="34" charset="0"/>
                <a:ea typeface="Calibri" panose="020F0502020204030204" pitchFamily="34" charset="0"/>
                <a:cs typeface="Times New Roman" panose="02020603050405020304" pitchFamily="18" charset="0"/>
              </a:rPr>
              <a:t>Spark</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PE" sz="1800" dirty="0">
                <a:effectLst/>
                <a:latin typeface="Calibri" panose="020F0502020204030204" pitchFamily="34" charset="0"/>
                <a:ea typeface="Calibri" panose="020F0502020204030204" pitchFamily="34" charset="0"/>
                <a:cs typeface="Times New Roman" panose="02020603050405020304" pitchFamily="18" charset="0"/>
              </a:rPr>
              <a:t>Arquitectura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Spark</a:t>
            </a:r>
            <a:r>
              <a:rPr lang="es-PE" sz="1800" dirty="0">
                <a:latin typeface="Calibri" panose="020F0502020204030204" pitchFamily="34" charset="0"/>
                <a:ea typeface="Calibri" panose="020F0502020204030204" pitchFamily="34" charset="0"/>
                <a:cs typeface="Times New Roman" panose="02020603050405020304" pitchFamily="18" charset="0"/>
              </a:rPr>
              <a:t> y Big Data</a:t>
            </a:r>
          </a:p>
          <a:p>
            <a:pPr marL="342900" lvl="0" indent="-342900">
              <a:lnSpc>
                <a:spcPct val="107000"/>
              </a:lnSpc>
              <a:buFont typeface="Symbol" panose="05050102010706020507" pitchFamily="18" charset="2"/>
              <a:buChar char=""/>
            </a:pPr>
            <a:r>
              <a:rPr lang="es-ES" sz="1800" dirty="0">
                <a:latin typeface="Calibri" panose="020F0502020204030204" pitchFamily="34" charset="0"/>
                <a:ea typeface="Calibri" panose="020F0502020204030204" pitchFamily="34" charset="0"/>
                <a:cs typeface="Times New Roman" panose="02020603050405020304" pitchFamily="18" charset="0"/>
              </a:rPr>
              <a:t>Introducción al Big Data y Apache </a:t>
            </a:r>
            <a:r>
              <a:rPr lang="es-ES" sz="1800" dirty="0" err="1">
                <a:latin typeface="Calibri" panose="020F0502020204030204" pitchFamily="34" charset="0"/>
                <a:ea typeface="Calibri" panose="020F0502020204030204" pitchFamily="34" charset="0"/>
                <a:cs typeface="Times New Roman" panose="02020603050405020304" pitchFamily="18" charset="0"/>
              </a:rPr>
              <a:t>Spark</a:t>
            </a:r>
            <a:endParaRPr lang="es-E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 sz="1800" dirty="0">
                <a:latin typeface="Calibri" panose="020F0502020204030204" pitchFamily="34" charset="0"/>
                <a:ea typeface="Calibri" panose="020F0502020204030204" pitchFamily="34" charset="0"/>
                <a:cs typeface="Times New Roman" panose="02020603050405020304" pitchFamily="18" charset="0"/>
              </a:rPr>
              <a:t>Databricks Community </a:t>
            </a:r>
            <a:r>
              <a:rPr lang="es-ES" sz="1800" dirty="0" err="1">
                <a:latin typeface="Calibri" panose="020F0502020204030204" pitchFamily="34" charset="0"/>
                <a:ea typeface="Calibri" panose="020F0502020204030204" pitchFamily="34" charset="0"/>
                <a:cs typeface="Times New Roman" panose="02020603050405020304" pitchFamily="18" charset="0"/>
              </a:rPr>
              <a:t>Edition</a:t>
            </a:r>
            <a:r>
              <a:rPr lang="es-ES" sz="1800" dirty="0">
                <a:latin typeface="Calibri" panose="020F0502020204030204" pitchFamily="34" charset="0"/>
                <a:ea typeface="Calibri" panose="020F0502020204030204" pitchFamily="34" charset="0"/>
                <a:cs typeface="Times New Roman" panose="02020603050405020304" pitchFamily="18" charset="0"/>
              </a:rPr>
              <a:t> : Creación Cuenta</a:t>
            </a:r>
          </a:p>
          <a:p>
            <a:pPr marL="342900" lvl="0" indent="-342900">
              <a:lnSpc>
                <a:spcPct val="107000"/>
              </a:lnSpc>
              <a:buFont typeface="Symbol" panose="05050102010706020507" pitchFamily="18" charset="2"/>
              <a:buChar char=""/>
            </a:pPr>
            <a:r>
              <a:rPr lang="es-ES" sz="1800" dirty="0">
                <a:latin typeface="Calibri" panose="020F0502020204030204" pitchFamily="34" charset="0"/>
                <a:ea typeface="Calibri" panose="020F0502020204030204" pitchFamily="34" charset="0"/>
                <a:cs typeface="Times New Roman" panose="02020603050405020304" pitchFamily="18" charset="0"/>
              </a:rPr>
              <a:t>Entorno de trabajo de Databricks : Creación de </a:t>
            </a:r>
            <a:r>
              <a:rPr lang="es-ES" sz="1800" dirty="0" err="1">
                <a:latin typeface="Calibri" panose="020F0502020204030204" pitchFamily="34" charset="0"/>
                <a:ea typeface="Calibri" panose="020F0502020204030204" pitchFamily="34" charset="0"/>
                <a:cs typeface="Times New Roman" panose="02020603050405020304" pitchFamily="18" charset="0"/>
              </a:rPr>
              <a:t>Cluster</a:t>
            </a:r>
            <a:r>
              <a:rPr lang="es-ES" sz="1800" dirty="0">
                <a:latin typeface="Calibri" panose="020F0502020204030204" pitchFamily="34" charset="0"/>
                <a:ea typeface="Calibri" panose="020F0502020204030204" pitchFamily="34" charset="0"/>
                <a:cs typeface="Times New Roman" panose="02020603050405020304" pitchFamily="18" charset="0"/>
              </a:rPr>
              <a:t> - Notebook</a:t>
            </a:r>
          </a:p>
          <a:p>
            <a:pPr marL="342900" lvl="0" indent="-342900">
              <a:lnSpc>
                <a:spcPct val="107000"/>
              </a:lnSpc>
              <a:buFont typeface="Symbol" panose="05050102010706020507" pitchFamily="18" charset="2"/>
              <a:buChar char=""/>
            </a:pPr>
            <a:r>
              <a:rPr lang="es-ES" sz="1800" dirty="0">
                <a:latin typeface="Calibri" panose="020F0502020204030204" pitchFamily="34" charset="0"/>
                <a:ea typeface="Calibri" panose="020F0502020204030204" pitchFamily="34" charset="0"/>
                <a:cs typeface="Times New Roman" panose="02020603050405020304" pitchFamily="18" charset="0"/>
              </a:rPr>
              <a:t>Importar datos a Databricks</a:t>
            </a:r>
            <a:endParaRPr lang="es-PE"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170" name="Picture 2" descr="Temario: imágenes, fotos de stock y vectores | Shutterstock">
            <a:extLst>
              <a:ext uri="{FF2B5EF4-FFF2-40B4-BE49-F238E27FC236}">
                <a16:creationId xmlns:a16="http://schemas.microsoft.com/office/drawing/2014/main" id="{B5933C27-1417-492D-B4EA-F04F448C30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91" t="17838" r="26800" b="24842"/>
          <a:stretch/>
        </p:blipFill>
        <p:spPr bwMode="auto">
          <a:xfrm>
            <a:off x="9657024" y="1717208"/>
            <a:ext cx="1777699" cy="235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09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CuadroTexto 5">
            <a:extLst>
              <a:ext uri="{FF2B5EF4-FFF2-40B4-BE49-F238E27FC236}">
                <a16:creationId xmlns:a16="http://schemas.microsoft.com/office/drawing/2014/main" id="{14023DD1-0E3B-C9A0-64E6-D320CF07612B}"/>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dirty="0">
                <a:solidFill>
                  <a:srgbClr val="FFFFFF"/>
                </a:solidFill>
                <a:latin typeface="+mj-lt"/>
                <a:ea typeface="+mj-ea"/>
                <a:cs typeface="+mj-cs"/>
              </a:rPr>
              <a:t>Spark Scala</a:t>
            </a:r>
          </a:p>
          <a:p>
            <a:pPr>
              <a:lnSpc>
                <a:spcPct val="90000"/>
              </a:lnSpc>
              <a:spcBef>
                <a:spcPct val="0"/>
              </a:spcBef>
              <a:spcAft>
                <a:spcPts val="600"/>
              </a:spcAft>
            </a:pPr>
            <a:endParaRPr lang="en-US" sz="4000" kern="1200" dirty="0">
              <a:solidFill>
                <a:srgbClr val="FFFFFF"/>
              </a:solidFill>
              <a:latin typeface="+mj-lt"/>
              <a:ea typeface="+mj-ea"/>
              <a:cs typeface="+mj-cs"/>
            </a:endParaRPr>
          </a:p>
        </p:txBody>
      </p:sp>
      <p:pic>
        <p:nvPicPr>
          <p:cNvPr id="3" name="Picture 2" descr="Setup Spark Development Environment – IntelliJ and Scala – Kaizen">
            <a:extLst>
              <a:ext uri="{FF2B5EF4-FFF2-40B4-BE49-F238E27FC236}">
                <a16:creationId xmlns:a16="http://schemas.microsoft.com/office/drawing/2014/main" id="{3739D374-81DA-A953-A4EF-01CF280920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2776" y="944890"/>
            <a:ext cx="3513051" cy="15369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2" descr="Databricks Logo Download Vector">
            <a:extLst>
              <a:ext uri="{FF2B5EF4-FFF2-40B4-BE49-F238E27FC236}">
                <a16:creationId xmlns:a16="http://schemas.microsoft.com/office/drawing/2014/main" id="{689BCDD9-E800-14AD-DE3C-D5A13C882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078" y="1147291"/>
            <a:ext cx="4077201" cy="23042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NTT DATA uses automation, hybrid cloud to modernize banking">
            <a:extLst>
              <a:ext uri="{FF2B5EF4-FFF2-40B4-BE49-F238E27FC236}">
                <a16:creationId xmlns:a16="http://schemas.microsoft.com/office/drawing/2014/main" id="{1F83048A-F32F-9E18-9076-2235E6978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2279" y="5973527"/>
            <a:ext cx="2151354" cy="735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48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760E3-3F2A-41CA-B3DA-3FB0D004578B}"/>
              </a:ext>
            </a:extLst>
          </p:cNvPr>
          <p:cNvSpPr>
            <a:spLocks noGrp="1"/>
          </p:cNvSpPr>
          <p:nvPr>
            <p:ph type="title"/>
          </p:nvPr>
        </p:nvSpPr>
        <p:spPr/>
        <p:txBody>
          <a:bodyPr>
            <a:normAutofit/>
          </a:bodyPr>
          <a:lstStyle/>
          <a:p>
            <a:r>
              <a:rPr lang="es-PE" dirty="0">
                <a:cs typeface="Arial" panose="020B0604020202020204" pitchFamily="34" charset="0"/>
              </a:rPr>
              <a:t>Databricks</a:t>
            </a:r>
          </a:p>
        </p:txBody>
      </p:sp>
      <p:sp>
        <p:nvSpPr>
          <p:cNvPr id="3" name="Marcador de contenido 2">
            <a:extLst>
              <a:ext uri="{FF2B5EF4-FFF2-40B4-BE49-F238E27FC236}">
                <a16:creationId xmlns:a16="http://schemas.microsoft.com/office/drawing/2014/main" id="{AF0EE79D-BEA8-4C78-9989-AD1F5C93FF32}"/>
              </a:ext>
            </a:extLst>
          </p:cNvPr>
          <p:cNvSpPr>
            <a:spLocks noGrp="1"/>
          </p:cNvSpPr>
          <p:nvPr>
            <p:ph idx="1"/>
          </p:nvPr>
        </p:nvSpPr>
        <p:spPr>
          <a:xfrm>
            <a:off x="838200" y="1952262"/>
            <a:ext cx="10515600" cy="4264253"/>
          </a:xfrm>
        </p:spPr>
        <p:txBody>
          <a:bodyPr>
            <a:normAutofit/>
          </a:bodyPr>
          <a:lstStyle/>
          <a:p>
            <a:pPr>
              <a:spcAft>
                <a:spcPts val="1200"/>
              </a:spcAft>
            </a:pPr>
            <a:r>
              <a:rPr lang="es-PE" dirty="0"/>
              <a:t>Creadores de Apache </a:t>
            </a:r>
            <a:r>
              <a:rPr lang="es-PE" dirty="0" err="1"/>
              <a:t>Spark</a:t>
            </a:r>
            <a:endParaRPr lang="es-PE" sz="500" dirty="0"/>
          </a:p>
          <a:p>
            <a:pPr>
              <a:spcAft>
                <a:spcPts val="1200"/>
              </a:spcAft>
            </a:pPr>
            <a:r>
              <a:rPr lang="es-PE" dirty="0"/>
              <a:t>Enfocado en </a:t>
            </a:r>
            <a:r>
              <a:rPr lang="es-PE" dirty="0" err="1"/>
              <a:t>Spark</a:t>
            </a:r>
            <a:endParaRPr lang="es-PE" sz="500" dirty="0"/>
          </a:p>
          <a:p>
            <a:pPr>
              <a:spcAft>
                <a:spcPts val="1200"/>
              </a:spcAft>
            </a:pPr>
            <a:r>
              <a:rPr lang="es-PE" dirty="0"/>
              <a:t>Crear </a:t>
            </a:r>
            <a:r>
              <a:rPr lang="es-PE" dirty="0" err="1"/>
              <a:t>Workspace</a:t>
            </a:r>
            <a:r>
              <a:rPr lang="es-PE" dirty="0"/>
              <a:t> en unos sencillos pasos.</a:t>
            </a:r>
          </a:p>
          <a:p>
            <a:pPr>
              <a:spcAft>
                <a:spcPts val="1200"/>
              </a:spcAft>
            </a:pPr>
            <a:r>
              <a:rPr lang="es-PE" dirty="0"/>
              <a:t>Soporta lenguajes de programación: </a:t>
            </a:r>
          </a:p>
          <a:p>
            <a:pPr lvl="1">
              <a:spcAft>
                <a:spcPts val="1200"/>
              </a:spcAft>
              <a:buFont typeface="Courier New" panose="02070309020205020404" pitchFamily="49" charset="0"/>
              <a:buChar char="o"/>
            </a:pPr>
            <a:r>
              <a:rPr lang="es-PE" dirty="0"/>
              <a:t>Scala, Python, Java, R, SQL</a:t>
            </a:r>
          </a:p>
        </p:txBody>
      </p:sp>
      <p:pic>
        <p:nvPicPr>
          <p:cNvPr id="3074" name="Picture 2" descr="Databricks Logo Download Vector">
            <a:extLst>
              <a:ext uri="{FF2B5EF4-FFF2-40B4-BE49-F238E27FC236}">
                <a16:creationId xmlns:a16="http://schemas.microsoft.com/office/drawing/2014/main" id="{EDF28CAC-5A43-4EE8-9288-DA8295437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2571" y="267126"/>
            <a:ext cx="1961229" cy="11083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aso a paso} Creando una cuenta en Microsoft Azure | Vicente G. Guzmán Lucio">
            <a:extLst>
              <a:ext uri="{FF2B5EF4-FFF2-40B4-BE49-F238E27FC236}">
                <a16:creationId xmlns:a16="http://schemas.microsoft.com/office/drawing/2014/main" id="{1D334813-34D4-415C-A0F3-BB673A094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9974" y="1799919"/>
            <a:ext cx="1845192" cy="5335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921A67B4-DDB2-2175-7E45-5B3A89A5B27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0938" b="76667"/>
          <a:stretch/>
        </p:blipFill>
        <p:spPr bwMode="auto">
          <a:xfrm>
            <a:off x="368979" y="5234609"/>
            <a:ext cx="5010150" cy="98190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5D73922-C639-F13E-F847-F21013C7C0E5}"/>
              </a:ext>
            </a:extLst>
          </p:cNvPr>
          <p:cNvPicPr>
            <a:picLocks noChangeAspect="1"/>
          </p:cNvPicPr>
          <p:nvPr/>
        </p:nvPicPr>
        <p:blipFill>
          <a:blip r:embed="rId6"/>
          <a:stretch>
            <a:fillRect/>
          </a:stretch>
        </p:blipFill>
        <p:spPr>
          <a:xfrm>
            <a:off x="7870926" y="2879244"/>
            <a:ext cx="3043287" cy="2252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descr="Base de datos SQL iconos de la computadora, icono de SQL, azul, texto,  rectángulo png | Klipartz">
            <a:extLst>
              <a:ext uri="{FF2B5EF4-FFF2-40B4-BE49-F238E27FC236}">
                <a16:creationId xmlns:a16="http://schemas.microsoft.com/office/drawing/2014/main" id="{4C53CC28-1C74-91BE-F82C-A874640E74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8654" y="5483423"/>
            <a:ext cx="646715" cy="64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78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E4619-E4DF-42E8-975A-739E51AF0486}"/>
              </a:ext>
            </a:extLst>
          </p:cNvPr>
          <p:cNvSpPr>
            <a:spLocks noGrp="1"/>
          </p:cNvSpPr>
          <p:nvPr>
            <p:ph type="title"/>
          </p:nvPr>
        </p:nvSpPr>
        <p:spPr/>
        <p:txBody>
          <a:bodyPr/>
          <a:lstStyle/>
          <a:p>
            <a:r>
              <a:rPr lang="es-PE" dirty="0" err="1"/>
              <a:t>Spark</a:t>
            </a:r>
            <a:endParaRPr lang="es-PE" dirty="0"/>
          </a:p>
        </p:txBody>
      </p:sp>
      <p:sp>
        <p:nvSpPr>
          <p:cNvPr id="3" name="Marcador de contenido 2">
            <a:extLst>
              <a:ext uri="{FF2B5EF4-FFF2-40B4-BE49-F238E27FC236}">
                <a16:creationId xmlns:a16="http://schemas.microsoft.com/office/drawing/2014/main" id="{2EB588D9-1ED8-4C05-BC24-75BE06318346}"/>
              </a:ext>
            </a:extLst>
          </p:cNvPr>
          <p:cNvSpPr>
            <a:spLocks noGrp="1"/>
          </p:cNvSpPr>
          <p:nvPr>
            <p:ph idx="1"/>
          </p:nvPr>
        </p:nvSpPr>
        <p:spPr>
          <a:xfrm>
            <a:off x="290261" y="2093457"/>
            <a:ext cx="6581056" cy="1910371"/>
          </a:xfrm>
        </p:spPr>
        <p:txBody>
          <a:bodyPr>
            <a:normAutofit fontScale="92500"/>
          </a:bodyPr>
          <a:lstStyle/>
          <a:p>
            <a:r>
              <a:rPr lang="es-PE" dirty="0"/>
              <a:t>Plataforma de computación para clústeres. </a:t>
            </a:r>
          </a:p>
          <a:p>
            <a:r>
              <a:rPr lang="es-PE" dirty="0"/>
              <a:t>Framework de programación para procesar datos masivos o big data, de forma distribuida, diseñado para ser rápido.</a:t>
            </a:r>
          </a:p>
        </p:txBody>
      </p:sp>
      <p:pic>
        <p:nvPicPr>
          <p:cNvPr id="4" name="Picture 12">
            <a:extLst>
              <a:ext uri="{FF2B5EF4-FFF2-40B4-BE49-F238E27FC236}">
                <a16:creationId xmlns:a16="http://schemas.microsoft.com/office/drawing/2014/main" id="{C33E6305-CCA7-40C4-9CAB-061C7AC70C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17307" y="260032"/>
            <a:ext cx="2136493" cy="111097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9640E8D9-AF77-4D05-9B0B-F513378D90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42" t="9833" r="6458" b="8374"/>
          <a:stretch/>
        </p:blipFill>
        <p:spPr bwMode="auto">
          <a:xfrm>
            <a:off x="7167394" y="2191948"/>
            <a:ext cx="4734345" cy="332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3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93737-21D5-4A4F-9928-C1FA3AA4AA68}"/>
              </a:ext>
            </a:extLst>
          </p:cNvPr>
          <p:cNvSpPr>
            <a:spLocks noGrp="1"/>
          </p:cNvSpPr>
          <p:nvPr>
            <p:ph type="title"/>
          </p:nvPr>
        </p:nvSpPr>
        <p:spPr/>
        <p:txBody>
          <a:bodyPr/>
          <a:lstStyle/>
          <a:p>
            <a:r>
              <a:rPr lang="es-PE" dirty="0" err="1"/>
              <a:t>Spark</a:t>
            </a:r>
            <a:endParaRPr lang="es-PE" dirty="0"/>
          </a:p>
        </p:txBody>
      </p:sp>
      <p:sp>
        <p:nvSpPr>
          <p:cNvPr id="3" name="Marcador de contenido 2">
            <a:extLst>
              <a:ext uri="{FF2B5EF4-FFF2-40B4-BE49-F238E27FC236}">
                <a16:creationId xmlns:a16="http://schemas.microsoft.com/office/drawing/2014/main" id="{0C8709E9-6096-452A-A37D-7E5BADC28620}"/>
              </a:ext>
            </a:extLst>
          </p:cNvPr>
          <p:cNvSpPr>
            <a:spLocks noGrp="1"/>
          </p:cNvSpPr>
          <p:nvPr>
            <p:ph idx="1"/>
          </p:nvPr>
        </p:nvSpPr>
        <p:spPr>
          <a:xfrm>
            <a:off x="376561" y="2062617"/>
            <a:ext cx="6867618" cy="2945881"/>
          </a:xfrm>
        </p:spPr>
        <p:txBody>
          <a:bodyPr>
            <a:normAutofit fontScale="85000" lnSpcReduction="10000"/>
          </a:bodyPr>
          <a:lstStyle/>
          <a:p>
            <a:pPr marL="0" indent="0">
              <a:buNone/>
            </a:pPr>
            <a:r>
              <a:rPr lang="es-PE" sz="3600" b="1" dirty="0"/>
              <a:t>Lenguaje de Programación</a:t>
            </a:r>
          </a:p>
          <a:p>
            <a:r>
              <a:rPr lang="es-PE" b="1" dirty="0"/>
              <a:t>Python: </a:t>
            </a:r>
            <a:r>
              <a:rPr lang="es-PE" dirty="0"/>
              <a:t>Programación funcional y de scripting</a:t>
            </a:r>
          </a:p>
          <a:p>
            <a:r>
              <a:rPr lang="es-PE" b="1" dirty="0"/>
              <a:t>Scala: </a:t>
            </a:r>
            <a:r>
              <a:rPr lang="es-PE" dirty="0"/>
              <a:t>Programación funcional y orientada a objetos</a:t>
            </a:r>
          </a:p>
          <a:p>
            <a:r>
              <a:rPr lang="es-PE" b="1" dirty="0"/>
              <a:t>R: </a:t>
            </a:r>
            <a:r>
              <a:rPr lang="es-PE" dirty="0"/>
              <a:t>Programación estadística</a:t>
            </a:r>
          </a:p>
          <a:p>
            <a:r>
              <a:rPr lang="es-PE" b="1" dirty="0"/>
              <a:t>Java: </a:t>
            </a:r>
            <a:r>
              <a:rPr lang="es-PE" dirty="0"/>
              <a:t>Programación orientada a objetos</a:t>
            </a:r>
          </a:p>
          <a:p>
            <a:endParaRPr lang="es-PE" dirty="0"/>
          </a:p>
        </p:txBody>
      </p:sp>
      <p:pic>
        <p:nvPicPr>
          <p:cNvPr id="4" name="Picture 12">
            <a:extLst>
              <a:ext uri="{FF2B5EF4-FFF2-40B4-BE49-F238E27FC236}">
                <a16:creationId xmlns:a16="http://schemas.microsoft.com/office/drawing/2014/main" id="{D8715BF1-271B-4DA3-8F87-68B1DC7B05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17307" y="260032"/>
            <a:ext cx="2136493" cy="111097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10">
            <a:extLst>
              <a:ext uri="{FF2B5EF4-FFF2-40B4-BE49-F238E27FC236}">
                <a16:creationId xmlns:a16="http://schemas.microsoft.com/office/drawing/2014/main" id="{721D190A-36BE-9671-58AB-17B7EF60CDC5}"/>
              </a:ext>
            </a:extLst>
          </p:cNvPr>
          <p:cNvPicPr>
            <a:picLocks noChangeAspect="1"/>
          </p:cNvPicPr>
          <p:nvPr/>
        </p:nvPicPr>
        <p:blipFill>
          <a:blip r:embed="rId4"/>
          <a:stretch>
            <a:fillRect/>
          </a:stretch>
        </p:blipFill>
        <p:spPr>
          <a:xfrm>
            <a:off x="6805320" y="4141678"/>
            <a:ext cx="4823974" cy="1453333"/>
          </a:xfrm>
          <a:prstGeom prst="rect">
            <a:avLst/>
          </a:prstGeom>
          <a:noFill/>
          <a:ln cap="flat">
            <a:noFill/>
          </a:ln>
        </p:spPr>
      </p:pic>
    </p:spTree>
    <p:extLst>
      <p:ext uri="{BB962C8B-B14F-4D97-AF65-F5344CB8AC3E}">
        <p14:creationId xmlns:p14="http://schemas.microsoft.com/office/powerpoint/2010/main" val="68768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66B760B-AF9C-4A48-A0AF-5F3B293563C8}"/>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defTabSz="914400"/>
            <a:r>
              <a:rPr lang="en-US" sz="5200" b="1" kern="1200" dirty="0" err="1">
                <a:solidFill>
                  <a:schemeClr val="tx2"/>
                </a:solidFill>
                <a:latin typeface="+mj-lt"/>
                <a:ea typeface="+mj-ea"/>
                <a:cs typeface="+mj-cs"/>
              </a:rPr>
              <a:t>Arquitectura</a:t>
            </a:r>
            <a:r>
              <a:rPr lang="en-US" sz="5200" b="1" kern="1200" dirty="0">
                <a:solidFill>
                  <a:schemeClr val="tx2"/>
                </a:solidFill>
                <a:latin typeface="+mj-lt"/>
                <a:ea typeface="+mj-ea"/>
                <a:cs typeface="+mj-cs"/>
              </a:rPr>
              <a:t> Spark</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3247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E4619-E4DF-42E8-975A-739E51AF0486}"/>
              </a:ext>
            </a:extLst>
          </p:cNvPr>
          <p:cNvSpPr>
            <a:spLocks noGrp="1"/>
          </p:cNvSpPr>
          <p:nvPr>
            <p:ph type="title"/>
          </p:nvPr>
        </p:nvSpPr>
        <p:spPr/>
        <p:txBody>
          <a:bodyPr/>
          <a:lstStyle/>
          <a:p>
            <a:r>
              <a:rPr lang="es-PE" dirty="0"/>
              <a:t>Componentes </a:t>
            </a:r>
            <a:r>
              <a:rPr lang="es-PE" dirty="0" err="1"/>
              <a:t>Spark</a:t>
            </a:r>
            <a:endParaRPr lang="es-PE" dirty="0"/>
          </a:p>
        </p:txBody>
      </p:sp>
      <p:pic>
        <p:nvPicPr>
          <p:cNvPr id="4" name="Picture 12">
            <a:extLst>
              <a:ext uri="{FF2B5EF4-FFF2-40B4-BE49-F238E27FC236}">
                <a16:creationId xmlns:a16="http://schemas.microsoft.com/office/drawing/2014/main" id="{C33E6305-CCA7-40C4-9CAB-061C7AC70C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17307" y="260032"/>
            <a:ext cx="2136493" cy="111097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D5FB4B12-C243-4A48-B2A4-286F87434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34" y="1975766"/>
            <a:ext cx="5312668" cy="2501066"/>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5">
            <a:extLst>
              <a:ext uri="{FF2B5EF4-FFF2-40B4-BE49-F238E27FC236}">
                <a16:creationId xmlns:a16="http://schemas.microsoft.com/office/drawing/2014/main" id="{0F43EF0F-6AA4-D7AD-B8E8-9D08530BB3DD}"/>
              </a:ext>
            </a:extLst>
          </p:cNvPr>
          <p:cNvSpPr>
            <a:spLocks noGrp="1"/>
          </p:cNvSpPr>
          <p:nvPr>
            <p:ph idx="1"/>
          </p:nvPr>
        </p:nvSpPr>
        <p:spPr>
          <a:xfrm>
            <a:off x="5918447" y="1975766"/>
            <a:ext cx="6199572" cy="3965409"/>
          </a:xfrm>
        </p:spPr>
        <p:txBody>
          <a:bodyPr>
            <a:normAutofit fontScale="92500" lnSpcReduction="10000"/>
          </a:bodyPr>
          <a:lstStyle/>
          <a:p>
            <a:r>
              <a:rPr lang="es-PE" dirty="0"/>
              <a:t>Proporciona soporte para datos estructurados y semi estructurados en lenguaje SQL.</a:t>
            </a:r>
          </a:p>
          <a:p>
            <a:r>
              <a:rPr lang="es-PE" dirty="0"/>
              <a:t>Procesamiento analítico en Streaming que permite operar en lote de datos. </a:t>
            </a:r>
          </a:p>
          <a:p>
            <a:r>
              <a:rPr lang="es-PE" dirty="0"/>
              <a:t>Framework para la ejecución de Machine Learning. </a:t>
            </a:r>
          </a:p>
          <a:p>
            <a:r>
              <a:rPr lang="es-PE" dirty="0"/>
              <a:t>Framework para el procesamiento distribuido de grafos. </a:t>
            </a:r>
          </a:p>
          <a:p>
            <a:pPr lvl="1"/>
            <a:endParaRPr lang="es-PE" dirty="0"/>
          </a:p>
        </p:txBody>
      </p:sp>
    </p:spTree>
    <p:extLst>
      <p:ext uri="{BB962C8B-B14F-4D97-AF65-F5344CB8AC3E}">
        <p14:creationId xmlns:p14="http://schemas.microsoft.com/office/powerpoint/2010/main" val="10440137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a907c24-4b4b-4d59-a2cf-232b24f1f812" xsi:nil="true"/>
    <lcf76f155ced4ddcb4097134ff3c332f xmlns="780ad09f-9fe4-4c6a-8daf-34124960ead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A205CD4F949A44B94B7E6477D66D79" ma:contentTypeVersion="13" ma:contentTypeDescription="Create a new document." ma:contentTypeScope="" ma:versionID="f98e67b37803effcd8a852fd3a5e7f2d">
  <xsd:schema xmlns:xsd="http://www.w3.org/2001/XMLSchema" xmlns:xs="http://www.w3.org/2001/XMLSchema" xmlns:p="http://schemas.microsoft.com/office/2006/metadata/properties" xmlns:ns2="780ad09f-9fe4-4c6a-8daf-34124960ead1" xmlns:ns3="8a907c24-4b4b-4d59-a2cf-232b24f1f812" targetNamespace="http://schemas.microsoft.com/office/2006/metadata/properties" ma:root="true" ma:fieldsID="9063ae41660e40472290014d255102e3" ns2:_="" ns3:_="">
    <xsd:import namespace="780ad09f-9fe4-4c6a-8daf-34124960ead1"/>
    <xsd:import namespace="8a907c24-4b4b-4d59-a2cf-232b24f1f81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ad09f-9fe4-4c6a-8daf-34124960e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85e823d-31db-440c-980d-283f89df7c2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a907c24-4b4b-4d59-a2cf-232b24f1f81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013b106-2978-4d30-963e-4b8c7a334080}" ma:internalName="TaxCatchAll" ma:showField="CatchAllData" ma:web="8a907c24-4b4b-4d59-a2cf-232b24f1f812">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153897-492E-4E5E-B381-2B4130307A35}">
  <ds:schemaRefs>
    <ds:schemaRef ds:uri="http://schemas.microsoft.com/sharepoint/v3/contenttype/forms"/>
  </ds:schemaRefs>
</ds:datastoreItem>
</file>

<file path=customXml/itemProps2.xml><?xml version="1.0" encoding="utf-8"?>
<ds:datastoreItem xmlns:ds="http://schemas.openxmlformats.org/officeDocument/2006/customXml" ds:itemID="{2D98FA0A-DEC1-4524-AE29-DE9D81EA3894}">
  <ds:schemaRefs>
    <ds:schemaRef ds:uri="http://schemas.microsoft.com/office/2006/metadata/properties"/>
    <ds:schemaRef ds:uri="http://schemas.microsoft.com/office/infopath/2007/PartnerControls"/>
    <ds:schemaRef ds:uri="8a907c24-4b4b-4d59-a2cf-232b24f1f812"/>
    <ds:schemaRef ds:uri="780ad09f-9fe4-4c6a-8daf-34124960ead1"/>
  </ds:schemaRefs>
</ds:datastoreItem>
</file>

<file path=customXml/itemProps3.xml><?xml version="1.0" encoding="utf-8"?>
<ds:datastoreItem xmlns:ds="http://schemas.openxmlformats.org/officeDocument/2006/customXml" ds:itemID="{CEE3C57C-5DB5-4BCF-9E5F-D991F92E9C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ad09f-9fe4-4c6a-8daf-34124960ead1"/>
    <ds:schemaRef ds:uri="8a907c24-4b4b-4d59-a2cf-232b24f1f8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6833</TotalTime>
  <Words>1212</Words>
  <Application>Microsoft Office PowerPoint</Application>
  <PresentationFormat>Panorámica</PresentationFormat>
  <Paragraphs>96</Paragraphs>
  <Slides>16</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Bodoni MT</vt:lpstr>
      <vt:lpstr>Calibri</vt:lpstr>
      <vt:lpstr>Calibri Light</vt:lpstr>
      <vt:lpstr>Courier New</vt:lpstr>
      <vt:lpstr>Google Sans</vt:lpstr>
      <vt:lpstr>Symbol</vt:lpstr>
      <vt:lpstr>Tema de Office</vt:lpstr>
      <vt:lpstr>Databricks</vt:lpstr>
      <vt:lpstr>COMPROMISOS</vt:lpstr>
      <vt:lpstr>Temario</vt:lpstr>
      <vt:lpstr>Presentación de PowerPoint</vt:lpstr>
      <vt:lpstr>Databricks</vt:lpstr>
      <vt:lpstr>Spark</vt:lpstr>
      <vt:lpstr>Spark</vt:lpstr>
      <vt:lpstr>Arquitectura Spark</vt:lpstr>
      <vt:lpstr>Componentes Spark</vt:lpstr>
      <vt:lpstr>Arquitectura Big Data</vt:lpstr>
      <vt:lpstr>Arquitectura Big Data</vt:lpstr>
      <vt:lpstr>Databricks</vt:lpstr>
      <vt:lpstr>Databricks Community Edition</vt:lpstr>
      <vt:lpstr>Databricks Community Edition</vt:lpstr>
      <vt:lpstr>Databricks Community Edition</vt:lpstr>
      <vt:lpstr>Databricks Community Edition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Spark</dc:title>
  <dc:creator>Felix Miguel Tello Vargas</dc:creator>
  <cp:lastModifiedBy>Randall Manfred Espinoza Perez</cp:lastModifiedBy>
  <cp:revision>84</cp:revision>
  <dcterms:created xsi:type="dcterms:W3CDTF">2021-11-02T14:31:07Z</dcterms:created>
  <dcterms:modified xsi:type="dcterms:W3CDTF">2023-12-13T19:58:42Z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0x01010054A205CD4F949A44B94B7E6477D66D79</vt:lpwstr>
  </property>
  <property fmtid="{D5CDD505-2E9C-101B-9397-08002B2CF9AE}" pid="3" name="MediaServiceImageTags">
    <vt:lpwstr/>
  </property>
</Properties>
</file>