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9"/>
    <p:restoredTop sz="95748"/>
  </p:normalViewPr>
  <p:slideViewPr>
    <p:cSldViewPr snapToGrid="0" snapToObjects="1">
      <p:cViewPr varScale="1">
        <p:scale>
          <a:sx n="109" d="100"/>
          <a:sy n="109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0AB0-633A-E54A-87D3-21001C87D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D97EC-B52D-B646-90C7-AB0E1663E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8C0A-76DF-B544-8558-1ABAD077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BCF7-7D9A-F547-B805-F967C1EA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14BF-131E-4046-A1F0-4D2E5A88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46C-8BD5-424F-966A-27F07DAF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0907B-B439-8247-88FA-7A70939D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B2D0-147A-704C-8AF3-825EDD1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8994-2B9D-6749-BB8D-D7FAD08D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19F2B-C467-5E42-B5C3-B773A926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8BAE5-888A-1745-A25F-0E66F25EE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7E075-8355-5641-ACAC-44F00D1C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BFFB-FD0E-0045-BD85-A2B178B5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CEE7-1677-B64B-8D2E-B72D1A7B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6C50-2C08-954E-BAB1-FAD7DCEF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01E1-F2E1-0B4B-9DD5-26C16E79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C8D4-9FE5-0D44-8E56-4BB842CE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CFF2-2C61-0347-AE6D-602F425B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2403-271C-394F-A935-67D358B4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78D6B-8592-9449-A9D4-2FA824A9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450B-5289-FC44-BB65-AB526831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711F-78D8-CB43-905F-3AF1D6CD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5A08-F61F-B840-829F-14392966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452A-8431-EA4C-8F2C-49021281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DCC8-7758-6543-A477-D3CDDC91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5208-2E2A-5542-AD27-B2A51CF2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FA28-1AAC-5D43-B0AA-C03411E0C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8652-893F-5343-82D3-EE10155A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BD5A-A946-9A44-8E56-5996EBCE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2A913-91B8-6241-A917-C4B94D5F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C5B4-DF50-5D42-8AB9-97F87B68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1EBD-564B-E64E-9F98-ABAC622B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D1E2-7522-F043-8129-5D9592FA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0B9F1-4577-7C41-A226-9EF01B3E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38DA3-78F9-E547-B01E-E605E8817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C5F5-F5DD-3D49-8E93-053C81630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32F6B-0B66-324E-B6DD-A402A6E7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FE41-4EB1-FA4D-B6B4-291CBAEE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396C0-7F1B-5D4E-8F15-80EBD440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0CBF-62AE-D247-9BA7-0D0BE7D4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17D11-07A0-9643-81F2-92744C9E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481C4-8888-9946-A7E7-C97A0362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897DC-DBE1-7342-9CFC-4B628329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990E7-F36A-DB40-87C0-06C6BF51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57D35-978E-6D4F-84AA-EA77F831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F6BC-F1C2-3F46-BEC2-C08225F3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FBA4-D817-E64D-991F-B79C76A3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6518-3162-0A4E-AB1B-A72F06F8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F2918-5494-FA4A-96D3-360E11B4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5E7A-3F2B-FF4E-A413-FA4E0642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239C-B94A-034E-ABEC-45BD2121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531DA-5EED-A344-BB75-3A3B30D7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6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B118-706C-2544-9F9B-CC6F530B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870CE-7349-D940-9F05-49A22163F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FE9AA-D230-1448-BC08-F5F1F866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F9267-E196-0742-BCF3-5190846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2C3D-FE5C-AE40-A404-EB9D6CDC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9CE49-4A36-C44C-8101-4DD6ED3A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78E56-64A2-0846-B636-C77B9330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05971-7AC5-C945-896E-D3F1A559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EC45-BD0B-7049-85E9-6727E386A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5066-B27C-AE4D-A7FE-FF0CD68A40A3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9228-D49F-8A4A-AC0A-3A93DF8C8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571E-EBA9-0D49-8FF8-1828407C8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DBA40-95DB-7E43-A1ED-8696352F0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7FCE7-3145-1E44-A0A6-A96D22EC5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14762"/>
              </p:ext>
            </p:extLst>
          </p:nvPr>
        </p:nvGraphicFramePr>
        <p:xfrm>
          <a:off x="163228" y="2094944"/>
          <a:ext cx="3941410" cy="22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82">
                  <a:extLst>
                    <a:ext uri="{9D8B030D-6E8A-4147-A177-3AD203B41FA5}">
                      <a16:colId xmlns:a16="http://schemas.microsoft.com/office/drawing/2014/main" val="3415530393"/>
                    </a:ext>
                  </a:extLst>
                </a:gridCol>
                <a:gridCol w="788282">
                  <a:extLst>
                    <a:ext uri="{9D8B030D-6E8A-4147-A177-3AD203B41FA5}">
                      <a16:colId xmlns:a16="http://schemas.microsoft.com/office/drawing/2014/main" val="3977683763"/>
                    </a:ext>
                  </a:extLst>
                </a:gridCol>
                <a:gridCol w="788282">
                  <a:extLst>
                    <a:ext uri="{9D8B030D-6E8A-4147-A177-3AD203B41FA5}">
                      <a16:colId xmlns:a16="http://schemas.microsoft.com/office/drawing/2014/main" val="3979387262"/>
                    </a:ext>
                  </a:extLst>
                </a:gridCol>
                <a:gridCol w="788282">
                  <a:extLst>
                    <a:ext uri="{9D8B030D-6E8A-4147-A177-3AD203B41FA5}">
                      <a16:colId xmlns:a16="http://schemas.microsoft.com/office/drawing/2014/main" val="2162045589"/>
                    </a:ext>
                  </a:extLst>
                </a:gridCol>
                <a:gridCol w="788282">
                  <a:extLst>
                    <a:ext uri="{9D8B030D-6E8A-4147-A177-3AD203B41FA5}">
                      <a16:colId xmlns:a16="http://schemas.microsoft.com/office/drawing/2014/main" val="42192808"/>
                    </a:ext>
                  </a:extLst>
                </a:gridCol>
              </a:tblGrid>
              <a:tr h="32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20006"/>
                  </a:ext>
                </a:extLst>
              </a:tr>
              <a:tr h="32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51920"/>
                  </a:ext>
                </a:extLst>
              </a:tr>
              <a:tr h="32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9209"/>
                  </a:ext>
                </a:extLst>
              </a:tr>
              <a:tr h="32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99433"/>
                  </a:ext>
                </a:extLst>
              </a:tr>
              <a:tr h="32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3097"/>
                  </a:ext>
                </a:extLst>
              </a:tr>
              <a:tr h="32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89458"/>
                  </a:ext>
                </a:extLst>
              </a:tr>
              <a:tr h="3246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58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E647D5-4726-C54A-8ED9-DA3C01866271}"/>
              </a:ext>
            </a:extLst>
          </p:cNvPr>
          <p:cNvSpPr txBox="1"/>
          <p:nvPr/>
        </p:nvSpPr>
        <p:spPr>
          <a:xfrm>
            <a:off x="867264" y="1655019"/>
            <a:ext cx="253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Frequency Table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8386CA3-892E-2F47-9A43-9D063D187C3D}"/>
              </a:ext>
            </a:extLst>
          </p:cNvPr>
          <p:cNvSpPr/>
          <p:nvPr/>
        </p:nvSpPr>
        <p:spPr>
          <a:xfrm>
            <a:off x="4131130" y="3028013"/>
            <a:ext cx="2310310" cy="67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Convert_Zanini_to_geneious.R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922560-3D42-994A-9793-8B6652F7F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38051"/>
              </p:ext>
            </p:extLst>
          </p:nvPr>
        </p:nvGraphicFramePr>
        <p:xfrm>
          <a:off x="6493615" y="2049975"/>
          <a:ext cx="822794" cy="233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94">
                  <a:extLst>
                    <a:ext uri="{9D8B030D-6E8A-4147-A177-3AD203B41FA5}">
                      <a16:colId xmlns:a16="http://schemas.microsoft.com/office/drawing/2014/main" val="796039712"/>
                    </a:ext>
                  </a:extLst>
                </a:gridCol>
              </a:tblGrid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MajNt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6404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940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69019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39991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48938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49721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518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FB5DE2-A308-8F48-9DC9-93AC712D17C2}"/>
              </a:ext>
            </a:extLst>
          </p:cNvPr>
          <p:cNvSpPr txBox="1"/>
          <p:nvPr/>
        </p:nvSpPr>
        <p:spPr>
          <a:xfrm>
            <a:off x="6265496" y="1436640"/>
            <a:ext cx="13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Sequence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46D3E17-A24F-B746-B773-E98631090BEA}"/>
              </a:ext>
            </a:extLst>
          </p:cNvPr>
          <p:cNvSpPr/>
          <p:nvPr/>
        </p:nvSpPr>
        <p:spPr>
          <a:xfrm>
            <a:off x="7359713" y="3028013"/>
            <a:ext cx="971487" cy="67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Geneious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D699E0A-6F5B-544B-BFA6-8B1A5E3CB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82925"/>
              </p:ext>
            </p:extLst>
          </p:nvPr>
        </p:nvGraphicFramePr>
        <p:xfrm>
          <a:off x="8375709" y="2024351"/>
          <a:ext cx="862770" cy="302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770">
                  <a:extLst>
                    <a:ext uri="{9D8B030D-6E8A-4147-A177-3AD203B41FA5}">
                      <a16:colId xmlns:a16="http://schemas.microsoft.com/office/drawing/2014/main" val="796039712"/>
                    </a:ext>
                  </a:extLst>
                </a:gridCol>
              </a:tblGrid>
              <a:tr h="3438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MajNt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640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5940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69019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28043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87334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39991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48938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49721"/>
                  </a:ext>
                </a:extLst>
              </a:tr>
              <a:tr h="335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313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8312C9-DAB3-EA4C-9682-5A8359493C23}"/>
              </a:ext>
            </a:extLst>
          </p:cNvPr>
          <p:cNvSpPr txBox="1"/>
          <p:nvPr/>
        </p:nvSpPr>
        <p:spPr>
          <a:xfrm>
            <a:off x="7657346" y="1106583"/>
            <a:ext cx="229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Sequence aligned to Consensus B sequence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FB51DDD-CF0B-8A40-B290-2FA05834AA16}"/>
              </a:ext>
            </a:extLst>
          </p:cNvPr>
          <p:cNvSpPr/>
          <p:nvPr/>
        </p:nvSpPr>
        <p:spPr>
          <a:xfrm>
            <a:off x="9282988" y="3018186"/>
            <a:ext cx="2793170" cy="67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Samples_and_Consensus_alignment.R</a:t>
            </a:r>
          </a:p>
        </p:txBody>
      </p:sp>
    </p:spTree>
    <p:extLst>
      <p:ext uri="{BB962C8B-B14F-4D97-AF65-F5344CB8AC3E}">
        <p14:creationId xmlns:p14="http://schemas.microsoft.com/office/powerpoint/2010/main" val="22647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DDDE80-9602-A544-A5F1-AEB47173FFA5}"/>
              </a:ext>
            </a:extLst>
          </p:cNvPr>
          <p:cNvSpPr txBox="1"/>
          <p:nvPr/>
        </p:nvSpPr>
        <p:spPr>
          <a:xfrm>
            <a:off x="808391" y="1649588"/>
            <a:ext cx="253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Aligned Frequency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34D1C5-B8A1-5F42-89AF-0BD47A2B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23501"/>
              </p:ext>
            </p:extLst>
          </p:nvPr>
        </p:nvGraphicFramePr>
        <p:xfrm>
          <a:off x="75960" y="2024355"/>
          <a:ext cx="3998200" cy="3001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640">
                  <a:extLst>
                    <a:ext uri="{9D8B030D-6E8A-4147-A177-3AD203B41FA5}">
                      <a16:colId xmlns:a16="http://schemas.microsoft.com/office/drawing/2014/main" val="3415530393"/>
                    </a:ext>
                  </a:extLst>
                </a:gridCol>
                <a:gridCol w="799640">
                  <a:extLst>
                    <a:ext uri="{9D8B030D-6E8A-4147-A177-3AD203B41FA5}">
                      <a16:colId xmlns:a16="http://schemas.microsoft.com/office/drawing/2014/main" val="3977683763"/>
                    </a:ext>
                  </a:extLst>
                </a:gridCol>
                <a:gridCol w="799640">
                  <a:extLst>
                    <a:ext uri="{9D8B030D-6E8A-4147-A177-3AD203B41FA5}">
                      <a16:colId xmlns:a16="http://schemas.microsoft.com/office/drawing/2014/main" val="3979387262"/>
                    </a:ext>
                  </a:extLst>
                </a:gridCol>
                <a:gridCol w="799640">
                  <a:extLst>
                    <a:ext uri="{9D8B030D-6E8A-4147-A177-3AD203B41FA5}">
                      <a16:colId xmlns:a16="http://schemas.microsoft.com/office/drawing/2014/main" val="2162045589"/>
                    </a:ext>
                  </a:extLst>
                </a:gridCol>
                <a:gridCol w="799640">
                  <a:extLst>
                    <a:ext uri="{9D8B030D-6E8A-4147-A177-3AD203B41FA5}">
                      <a16:colId xmlns:a16="http://schemas.microsoft.com/office/drawing/2014/main" val="42192808"/>
                    </a:ext>
                  </a:extLst>
                </a:gridCol>
              </a:tblGrid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20006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51920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349209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22959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53562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99433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3097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89458"/>
                  </a:ext>
                </a:extLst>
              </a:tr>
              <a:tr h="33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780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4CBCE9-E03D-4942-B2FC-0708D35DEFFC}"/>
              </a:ext>
            </a:extLst>
          </p:cNvPr>
          <p:cNvSpPr txBox="1"/>
          <p:nvPr/>
        </p:nvSpPr>
        <p:spPr>
          <a:xfrm>
            <a:off x="6580518" y="1649588"/>
            <a:ext cx="232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Mutation Frequency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18B23BA-2014-B447-B03B-40A1EC328502}"/>
              </a:ext>
            </a:extLst>
          </p:cNvPr>
          <p:cNvSpPr/>
          <p:nvPr/>
        </p:nvSpPr>
        <p:spPr>
          <a:xfrm>
            <a:off x="4118654" y="3028013"/>
            <a:ext cx="2431884" cy="67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Freqs_of_Aligned_Samples.R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60481B-FB44-1F49-8EEA-EDBDC746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50321"/>
              </p:ext>
            </p:extLst>
          </p:nvPr>
        </p:nvGraphicFramePr>
        <p:xfrm>
          <a:off x="6584675" y="2049976"/>
          <a:ext cx="2385936" cy="298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968">
                  <a:extLst>
                    <a:ext uri="{9D8B030D-6E8A-4147-A177-3AD203B41FA5}">
                      <a16:colId xmlns:a16="http://schemas.microsoft.com/office/drawing/2014/main" val="3456104625"/>
                    </a:ext>
                  </a:extLst>
                </a:gridCol>
                <a:gridCol w="1192968">
                  <a:extLst>
                    <a:ext uri="{9D8B030D-6E8A-4147-A177-3AD203B41FA5}">
                      <a16:colId xmlns:a16="http://schemas.microsoft.com/office/drawing/2014/main" val="2568898408"/>
                    </a:ext>
                  </a:extLst>
                </a:gridCol>
              </a:tblGrid>
              <a:tr h="298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TransitionNt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46713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1.06e-3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25340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22088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49797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4266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1.19e-3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19544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1.76e-4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90453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7.24e-4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77624"/>
                  </a:ext>
                </a:extLst>
              </a:tr>
              <a:tr h="334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1.02e-3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2629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95FF2F4D-7B56-C642-9E7E-85FECE5BF95D}"/>
              </a:ext>
            </a:extLst>
          </p:cNvPr>
          <p:cNvSpPr/>
          <p:nvPr/>
        </p:nvSpPr>
        <p:spPr>
          <a:xfrm>
            <a:off x="9004748" y="3028013"/>
            <a:ext cx="2120452" cy="67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create_OverviewDF-Zanini.R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773A0146-81D2-654A-B763-692694A3AD46}"/>
              </a:ext>
            </a:extLst>
          </p:cNvPr>
          <p:cNvSpPr/>
          <p:nvPr/>
        </p:nvSpPr>
        <p:spPr>
          <a:xfrm>
            <a:off x="9259744" y="1770927"/>
            <a:ext cx="1273215" cy="13889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Addition of 71 Samples</a:t>
            </a:r>
          </a:p>
        </p:txBody>
      </p:sp>
    </p:spTree>
    <p:extLst>
      <p:ext uri="{BB962C8B-B14F-4D97-AF65-F5344CB8AC3E}">
        <p14:creationId xmlns:p14="http://schemas.microsoft.com/office/powerpoint/2010/main" val="237214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9D5A23-2B75-3C4B-8C72-D0B7BAD71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93429"/>
              </p:ext>
            </p:extLst>
          </p:nvPr>
        </p:nvGraphicFramePr>
        <p:xfrm>
          <a:off x="273697" y="1973798"/>
          <a:ext cx="7365594" cy="318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99">
                  <a:extLst>
                    <a:ext uri="{9D8B030D-6E8A-4147-A177-3AD203B41FA5}">
                      <a16:colId xmlns:a16="http://schemas.microsoft.com/office/drawing/2014/main" val="3814310181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2321485909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538733454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1378238408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428159313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2980235790"/>
                    </a:ext>
                  </a:extLst>
                </a:gridCol>
              </a:tblGrid>
              <a:tr h="612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 Of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Consensus B 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Transition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Makes CpG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94603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6.64e-2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Synonymous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10649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3.89e-3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Nonsynonymous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95131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73100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04704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7.25e-4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Nonsynonymous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5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1.59e-1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Synonymous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5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3.33e-4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Synonymous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2.41e-3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Nonsynonymous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1848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7F65B0-1635-B24E-B362-5C6D3DBCCACD}"/>
              </a:ext>
            </a:extLst>
          </p:cNvPr>
          <p:cNvSpPr txBox="1"/>
          <p:nvPr/>
        </p:nvSpPr>
        <p:spPr>
          <a:xfrm>
            <a:off x="3146047" y="16044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Table</a:t>
            </a:r>
          </a:p>
        </p:txBody>
      </p:sp>
    </p:spTree>
    <p:extLst>
      <p:ext uri="{BB962C8B-B14F-4D97-AF65-F5344CB8AC3E}">
        <p14:creationId xmlns:p14="http://schemas.microsoft.com/office/powerpoint/2010/main" val="21830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44A085-07D2-6D45-A82D-367283E0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90498"/>
              </p:ext>
            </p:extLst>
          </p:nvPr>
        </p:nvGraphicFramePr>
        <p:xfrm>
          <a:off x="273697" y="1973798"/>
          <a:ext cx="7365594" cy="318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599">
                  <a:extLst>
                    <a:ext uri="{9D8B030D-6E8A-4147-A177-3AD203B41FA5}">
                      <a16:colId xmlns:a16="http://schemas.microsoft.com/office/drawing/2014/main" val="3814310181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2321485909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538733454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1378238408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428159313"/>
                    </a:ext>
                  </a:extLst>
                </a:gridCol>
                <a:gridCol w="1227599">
                  <a:extLst>
                    <a:ext uri="{9D8B030D-6E8A-4147-A177-3AD203B41FA5}">
                      <a16:colId xmlns:a16="http://schemas.microsoft.com/office/drawing/2014/main" val="2980235790"/>
                    </a:ext>
                  </a:extLst>
                </a:gridCol>
              </a:tblGrid>
              <a:tr h="6123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 Of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Consensus B 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Transition 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Makes CpG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94603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6.64e-2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Synonymous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10649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3.89e-3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Nonsynonymous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95131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73100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N/A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04704"/>
                  </a:ext>
                </a:extLst>
              </a:tr>
              <a:tr h="349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7.25e-4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Nonsynonymous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5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1.59e-1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5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3.33e-4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Synonymous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2.41e-3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Nonsynonymous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18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7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308</Words>
  <Application>Microsoft Macintosh PowerPoint</Application>
  <PresentationFormat>Widescreen</PresentationFormat>
  <Paragraphs>234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Manuel Castaneda</dc:creator>
  <cp:lastModifiedBy>Stuart Manuel Castaneda</cp:lastModifiedBy>
  <cp:revision>26</cp:revision>
  <dcterms:created xsi:type="dcterms:W3CDTF">2019-10-28T21:07:02Z</dcterms:created>
  <dcterms:modified xsi:type="dcterms:W3CDTF">2019-10-30T20:12:55Z</dcterms:modified>
</cp:coreProperties>
</file>