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Breaking code in to pieces</a:t>
            </a:r>
          </a:p>
          <a:p>
            <a:pPr marL="228600" indent="-228600">
              <a:buSzPct val="100000"/>
              <a:buChar char="•"/>
            </a:pPr>
            <a:r>
              <a:t>Run series of simple tests on them</a:t>
            </a:r>
          </a:p>
          <a:p>
            <a:pPr marL="228600" indent="-228600">
              <a:buSzPct val="100000"/>
              <a:buChar char="•"/>
            </a:pPr>
            <a:r>
              <a:t>Find out </a:t>
            </a:r>
            <a:r>
              <a:rPr i="1"/>
              <a:t>“Did I get what I expected?”</a:t>
            </a:r>
          </a:p>
          <a:p>
            <a:pPr marL="228600" indent="-228600">
              <a:buSzPct val="100000"/>
              <a:buChar char="•"/>
            </a:pPr>
            <a:r>
              <a:t>Thereby verify: implementation does what you expect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If done right, ensures certain level of quality (regarding functionality)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Can easily be bundled into your development process</a:t>
            </a:r>
          </a:p>
          <a:p>
            <a:pPr lvl="1" marL="457200" indent="-228600">
              <a:lnSpc>
                <a:spcPct val="150000"/>
              </a:lnSpc>
              <a:buSzPct val="100000"/>
              <a:buChar char="•"/>
            </a:pPr>
            <a:r>
              <a:t>Running tests yourself before any commit</a:t>
            </a:r>
          </a:p>
          <a:p>
            <a:pPr lvl="1" marL="457200" indent="-228600">
              <a:lnSpc>
                <a:spcPct val="150000"/>
              </a:lnSpc>
              <a:buSzPct val="100000"/>
              <a:buChar char="•"/>
            </a:pPr>
            <a:r>
              <a:t>CI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If done periodically → Catch problems sooner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Also encourages certain patterns → Dependency Injection</a:t>
            </a:r>
          </a:p>
          <a:p>
            <a:pPr lvl="1" marL="457200" indent="-228600">
              <a:lnSpc>
                <a:spcPct val="150000"/>
              </a:lnSpc>
              <a:buSzPct val="100000"/>
              <a:buChar char="•"/>
            </a:pPr>
            <a:r>
              <a:t>“[…] technique whereby one object supplies the dependencies of another object.”</a:t>
            </a:r>
          </a:p>
          <a:p>
            <a:pPr lvl="1" marL="457200" indent="-228600">
              <a:lnSpc>
                <a:spcPct val="150000"/>
              </a:lnSpc>
              <a:buSzPct val="100000"/>
              <a:buChar char="•"/>
            </a:pPr>
            <a:r>
              <a:t>Allows certain components to be replaced for tests (because test components also provide (mock) dependencies)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Encapsulation: Change is made → you </a:t>
            </a:r>
            <a:r>
              <a:rPr i="1"/>
              <a:t>know</a:t>
            </a:r>
            <a:r>
              <a:t> that no other imdividual unit has been affected </a:t>
            </a:r>
            <a:r>
              <a:rPr i="1"/>
              <a:t>if </a:t>
            </a:r>
            <a:r>
              <a:t>their tests still pass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TTD is a choice</a:t>
            </a:r>
          </a:p>
          <a:p>
            <a:pPr marL="228600" indent="-228600">
              <a:buSzPct val="100000"/>
              <a:buChar char="•"/>
            </a:pPr>
            <a:r>
              <a:rPr b="1" i="1"/>
              <a:t>Can </a:t>
            </a:r>
            <a:r>
              <a:t>do it, don’t have to</a:t>
            </a:r>
          </a:p>
          <a:p>
            <a:pPr marL="228600" indent="-228600">
              <a:buSzPct val="100000"/>
              <a:buChar char="•"/>
            </a:pPr>
            <a:r>
              <a:t>It’s a process</a:t>
            </a:r>
          </a:p>
          <a:p>
            <a:pPr lvl="1" marL="457200" indent="-228600">
              <a:buSzPct val="100000"/>
              <a:buChar char="•"/>
            </a:pPr>
            <a:r>
              <a:t>Requirements are turned into specific test cases</a:t>
            </a:r>
          </a:p>
          <a:p>
            <a:pPr lvl="1" marL="457200" indent="-228600">
              <a:buSzPct val="100000"/>
              <a:buChar char="•"/>
            </a:pPr>
            <a:r>
              <a:t>Functionality is implemented so it passes tests</a:t>
            </a:r>
          </a:p>
          <a:p>
            <a:pPr marL="228600" indent="-228600">
              <a:buSzPct val="100000"/>
              <a:buChar char="•"/>
            </a:pPr>
            <a:r>
              <a:t>It’s tedious, but worth it</a:t>
            </a:r>
          </a:p>
          <a:p>
            <a:pPr marL="228600" indent="-228600">
              <a:buSzPct val="100000"/>
              <a:buChar char="•"/>
            </a:pPr>
            <a:r>
              <a:t>Main advantage: it makes you think before you do and thereby stops you from being stupid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Go offers lots of assistance for testing</a:t>
            </a:r>
          </a:p>
          <a:p>
            <a:pPr marL="228600" indent="-228600">
              <a:buSzPct val="100000"/>
              <a:buChar char="•"/>
            </a:pPr>
            <a:r>
              <a:t>testing (package)</a:t>
            </a:r>
          </a:p>
          <a:p>
            <a:pPr lvl="1" marL="457200" indent="-228600">
              <a:buSzPct val="100000"/>
              <a:buChar char="•"/>
            </a:pPr>
            <a:r>
              <a:t>Provides support for automated testing of Go packages</a:t>
            </a:r>
          </a:p>
          <a:p>
            <a:pPr lvl="1" marL="457200" indent="-228600">
              <a:buSzPct val="100000"/>
              <a:buChar char="•"/>
            </a:pPr>
            <a:r>
              <a:t>works in combination with </a:t>
            </a:r>
            <a:r>
              <a:rPr sz="2000">
                <a:latin typeface="Input Mono"/>
                <a:ea typeface="Input Mono"/>
                <a:cs typeface="Input Mono"/>
                <a:sym typeface="Input Mono"/>
              </a:rPr>
              <a:t>go test</a:t>
            </a:r>
          </a:p>
          <a:p>
            <a:pPr marL="228600" indent="-228600">
              <a:buSzPct val="100000"/>
              <a:buChar char="•"/>
            </a:pPr>
            <a:r>
              <a:t>testify</a:t>
            </a:r>
          </a:p>
          <a:p>
            <a:pPr lvl="1" marL="457200" indent="-228600">
              <a:buSzPct val="100000"/>
              <a:buChar char="•"/>
            </a:pPr>
            <a:r>
              <a:t>Additional tools for testing:</a:t>
            </a:r>
          </a:p>
          <a:p>
            <a:pPr lvl="2" marL="685800" indent="-228600">
              <a:buSzPct val="100000"/>
              <a:buChar char="•"/>
            </a:pPr>
            <a:r>
              <a:t>Assertions</a:t>
            </a:r>
          </a:p>
          <a:p>
            <a:pPr lvl="2" marL="685800" indent="-228600">
              <a:buSzPct val="100000"/>
              <a:buChar char="•"/>
            </a:pPr>
            <a:r>
              <a:t>Mocking</a:t>
            </a:r>
          </a:p>
          <a:p>
            <a:pPr lvl="2" marL="685800" indent="-228600">
              <a:buSzPct val="100000"/>
              <a:buChar char="•"/>
            </a:pPr>
            <a:r>
              <a:t>Interfaces and functions</a:t>
            </a:r>
          </a:p>
          <a:p>
            <a:pPr lvl="1" marL="457200" indent="-228600">
              <a:buSzPct val="100000"/>
              <a:buChar char="•"/>
            </a:pPr>
            <a:r>
              <a:t>Makes testing easier and tests shorter</a:t>
            </a:r>
          </a:p>
          <a:p>
            <a:pPr marL="228600" indent="-228600">
              <a:buSzPct val="100000"/>
              <a:buChar char="•"/>
            </a:pPr>
            <a:r>
              <a:t>httptest for testing http handlers in servers</a:t>
            </a:r>
          </a:p>
          <a:p>
            <a:pPr marL="228600" indent="-228600">
              <a:buSzPct val="100000"/>
              <a:buChar char="•"/>
            </a:pPr>
            <a:r>
              <a:t>Several mock packages; allow to replace data sources and destinations with pre-defined (mock) data</a:t>
            </a:r>
          </a:p>
          <a:p>
            <a:pPr marL="228600" indent="-228600">
              <a:buSzPct val="100000"/>
              <a:buChar char="•"/>
              <a:defRPr b="1"/>
            </a:pPr>
            <a:r>
              <a:t>How?</a:t>
            </a:r>
            <a:r>
              <a:rPr b="0"/>
              <a:t> Create file ending in “</a:t>
            </a:r>
            <a:r>
              <a:rPr b="0" i="1"/>
              <a:t>_test.go</a:t>
            </a:r>
            <a:r>
              <a:rPr b="0"/>
              <a:t>”</a:t>
            </a:r>
            <a:endParaRPr b="0"/>
          </a:p>
          <a:p>
            <a:pPr lvl="1" marL="457200" indent="-228600">
              <a:buSzPct val="100000"/>
              <a:buChar char="•"/>
              <a:defRPr b="1"/>
            </a:pPr>
            <a:r>
              <a:rPr b="0"/>
              <a:t>db.go → db_test.go to test db functionality and keep code organized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nit Testing in G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Testing in Go</a:t>
            </a:r>
          </a:p>
        </p:txBody>
      </p:sp>
      <p:sp>
        <p:nvSpPr>
          <p:cNvPr id="120" name="calmandniceperson…"/>
          <p:cNvSpPr txBox="1"/>
          <p:nvPr>
            <p:ph type="subTitle" sz="quarter" idx="1"/>
          </p:nvPr>
        </p:nvSpPr>
        <p:spPr>
          <a:xfrm>
            <a:off x="5890967" y="6038886"/>
            <a:ext cx="4901457" cy="2113556"/>
          </a:xfrm>
          <a:prstGeom prst="rect">
            <a:avLst/>
          </a:prstGeom>
        </p:spPr>
        <p:txBody>
          <a:bodyPr/>
          <a:lstStyle/>
          <a:p>
            <a:pPr algn="r">
              <a:defRPr sz="3100">
                <a:latin typeface="FiraCode-Retina"/>
                <a:ea typeface="FiraCode-Retina"/>
                <a:cs typeface="FiraCode-Retina"/>
                <a:sym typeface="FiraCode-Retina"/>
              </a:defRPr>
            </a:pPr>
            <a:r>
              <a:t>calmandniceperson</a:t>
            </a:r>
          </a:p>
          <a:p>
            <a:pPr algn="r">
              <a:defRPr sz="3100">
                <a:latin typeface="FiraCode-Retina"/>
                <a:ea typeface="FiraCode-Retina"/>
                <a:cs typeface="FiraCode-Retina"/>
                <a:sym typeface="FiraCode-Retina"/>
              </a:defRPr>
            </a:pPr>
          </a:p>
          <a:p>
            <a:pPr algn="r">
              <a:defRPr sz="3100">
                <a:latin typeface="FiraCode-Retina"/>
                <a:ea typeface="FiraCode-Retina"/>
                <a:cs typeface="FiraCode-Retina"/>
                <a:sym typeface="FiraCode-Retina"/>
              </a:defRPr>
            </a:pPr>
            <a:r>
              <a:t>rettetdemdativ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6600" y="6093489"/>
            <a:ext cx="474400" cy="47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1043" y="6916697"/>
            <a:ext cx="682672" cy="68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5872621" y="-6159822"/>
            <a:ext cx="716609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..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Wha..?</a:t>
            </a:r>
          </a:p>
        </p:txBody>
      </p:sp>
      <p:sp>
        <p:nvSpPr>
          <p:cNvPr id="127" name="Breaking code into pieces…"/>
          <p:cNvSpPr txBox="1"/>
          <p:nvPr>
            <p:ph type="body" idx="1"/>
          </p:nvPr>
        </p:nvSpPr>
        <p:spPr>
          <a:xfrm>
            <a:off x="952500" y="2590800"/>
            <a:ext cx="8290785" cy="6286500"/>
          </a:xfrm>
          <a:prstGeom prst="rect">
            <a:avLst/>
          </a:prstGeom>
        </p:spPr>
        <p:txBody>
          <a:bodyPr/>
          <a:lstStyle/>
          <a:p>
            <a:pPr/>
            <a:r>
              <a:t>Breaking code into pieces</a:t>
            </a:r>
          </a:p>
          <a:p>
            <a:pPr/>
            <a:r>
              <a:t>Series of simple tests </a:t>
            </a:r>
            <a:endParaRPr>
              <a:latin typeface="Lucida Grande"/>
              <a:ea typeface="Lucida Grande"/>
              <a:cs typeface="Lucida Grande"/>
              <a:sym typeface="Lucida Grande"/>
            </a:endParaRPr>
          </a:p>
          <a:p>
            <a:pPr/>
            <a:r>
              <a:t>Method of verification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6145" y="5998731"/>
            <a:ext cx="2734715" cy="311736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→ Did I get what I expected?"/>
          <p:cNvSpPr txBox="1"/>
          <p:nvPr/>
        </p:nvSpPr>
        <p:spPr>
          <a:xfrm>
            <a:off x="5467639" y="5440719"/>
            <a:ext cx="5557788" cy="586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→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Did I get what I expected?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135" name="Ensures a certain level of quality (if done righ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Ensures a certain level of quality (</a:t>
            </a:r>
            <a:r>
              <a:rPr b="1" i="1"/>
              <a:t>if done right</a:t>
            </a:r>
            <a:r>
              <a:t>)</a:t>
            </a:r>
          </a:p>
          <a:p>
            <a:pPr/>
            <a:r>
              <a:t>Bundled into development process</a:t>
            </a:r>
          </a:p>
          <a:p>
            <a:pPr/>
            <a:r>
              <a:t>Catch problems sooner</a:t>
            </a:r>
          </a:p>
          <a:p>
            <a:pPr/>
            <a:r>
              <a:t>Encourages certain patterns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→ </a:t>
            </a:r>
            <a:r>
              <a:t>Dependency Injection</a:t>
            </a:r>
          </a:p>
          <a:p>
            <a:pPr/>
            <a:r>
              <a:t>Encapsulation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T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TTD?</a:t>
            </a:r>
          </a:p>
        </p:txBody>
      </p:sp>
      <p:sp>
        <p:nvSpPr>
          <p:cNvPr id="141" name="You can, you don’t have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</a:t>
            </a:r>
            <a:r>
              <a:rPr b="1" i="1"/>
              <a:t>can</a:t>
            </a:r>
            <a:r>
              <a:t>, you don’t have to</a:t>
            </a:r>
          </a:p>
          <a:p>
            <a:pPr/>
            <a:r>
              <a:t>Requirements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→ </a:t>
            </a:r>
            <a:r>
              <a:t>Test cases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→ Functionality</a:t>
            </a:r>
          </a:p>
          <a:p>
            <a:pPr/>
            <a:r>
              <a:t>Tedious, but worth it</a:t>
            </a:r>
          </a:p>
          <a:p>
            <a:pPr/>
            <a:r>
              <a:t>Main advantage: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Stops you from being stupid"/>
          <p:cNvSpPr txBox="1"/>
          <p:nvPr/>
        </p:nvSpPr>
        <p:spPr>
          <a:xfrm>
            <a:off x="4545830" y="6993011"/>
            <a:ext cx="5429200" cy="5851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Stops you from being stupid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n 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Go</a:t>
            </a:r>
          </a:p>
        </p:txBody>
      </p:sp>
      <p:sp>
        <p:nvSpPr>
          <p:cNvPr id="148" name="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</a:t>
            </a:r>
          </a:p>
          <a:p>
            <a:pPr>
              <a:defRPr sz="3000"/>
            </a:pPr>
            <a:r>
              <a:t>go test</a:t>
            </a:r>
          </a:p>
          <a:p>
            <a:pPr/>
            <a:r>
              <a:t>testify</a:t>
            </a:r>
          </a:p>
          <a:p>
            <a:pPr/>
            <a:r>
              <a:t>net/http/httptest</a:t>
            </a:r>
          </a:p>
          <a:p>
            <a:pPr/>
            <a:r>
              <a:t>Mock packages</a:t>
            </a:r>
          </a:p>
          <a:p>
            <a:pPr/>
            <a:r>
              <a:t>*_test.go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0486" y="5674436"/>
            <a:ext cx="2704548" cy="3421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w let’s write some cod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let’s write some code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ank you for your attention!"/>
          <p:cNvSpPr txBox="1"/>
          <p:nvPr>
            <p:ph type="ctrTitle"/>
          </p:nvPr>
        </p:nvSpPr>
        <p:spPr>
          <a:xfrm>
            <a:off x="1270000" y="2588862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Thank you for your attention!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932" y="6154768"/>
            <a:ext cx="6573163" cy="4138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