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rabbitmq.com/" TargetMode="External"/><Relationship Id="rId3" Type="http://schemas.openxmlformats.org/officeDocument/2006/relationships/hyperlink" Target="https://www.manning.com/books/rabbitmq-in-action" TargetMode="External"/><Relationship Id="rId4" Type="http://schemas.openxmlformats.org/officeDocument/2006/relationships/hyperlink" Target="https://github.com/alanxz/rabbitmq-c" TargetMode="External"/><Relationship Id="rId5" Type="http://schemas.openxmlformats.org/officeDocument/2006/relationships/hyperlink" Target="http://docs.oasis-open.org/amqp/core/v1.0/os/amqp-core-complete-v1.0-os.pdf" TargetMode="External"/><Relationship Id="rId6" Type="http://schemas.openxmlformats.org/officeDocument/2006/relationships/hyperlink" Target="https://aws.amazon.com/sqs/" TargetMode="External"/><Relationship Id="rId7" Type="http://schemas.openxmlformats.org/officeDocument/2006/relationships/hyperlink" Target="http://ruudud.github.io/presentations/zeromq/" TargetMode="External"/><Relationship Id="rId8" Type="http://schemas.openxmlformats.org/officeDocument/2006/relationships/hyperlink" Target="http://zguide.zeromq.org/page:all" TargetMode="External"/><Relationship Id="rId9" Type="http://schemas.openxmlformats.org/officeDocument/2006/relationships/hyperlink" Target="http://nanomsg.org/documentation.html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ubTitle" sz="half" idx="1"/>
          </p:nvPr>
        </p:nvSpPr>
        <p:spPr>
          <a:xfrm>
            <a:off x="1269999" y="5381315"/>
            <a:ext cx="10464801" cy="3087454"/>
          </a:xfrm>
          <a:prstGeom prst="rect">
            <a:avLst/>
          </a:prstGeom>
        </p:spPr>
        <p:txBody>
          <a:bodyPr/>
          <a:lstStyle/>
          <a:p>
            <a:pPr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Introdução a RabbitMQ e AMQP</a:t>
            </a:r>
          </a:p>
          <a:p>
            <a:pPr/>
          </a:p>
          <a:p>
            <a:pPr/>
          </a:p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Carlos Mattoso</a:t>
            </a:r>
          </a:p>
          <a:p>
            <a:pPr>
              <a:defRPr sz="13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Quarta, 3 de Fevereiro de 2016</a:t>
            </a:r>
          </a:p>
        </p:txBody>
      </p:sp>
      <p:pic>
        <p:nvPicPr>
          <p:cNvPr id="12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650" y="3314700"/>
            <a:ext cx="9690100" cy="160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Entidades</a:t>
            </a:r>
          </a:p>
        </p:txBody>
      </p:sp>
      <p:sp>
        <p:nvSpPr>
          <p:cNvPr id="174" name="Shape 174"/>
          <p:cNvSpPr/>
          <p:nvPr/>
        </p:nvSpPr>
        <p:spPr>
          <a:xfrm>
            <a:off x="3226635" y="2849695"/>
            <a:ext cx="6551530" cy="405421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Broker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(Message) Broker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</a:t>
            </a:r>
            <a:r>
              <a:rPr i="1"/>
              <a:t>broker</a:t>
            </a:r>
            <a:r>
              <a:t> é um servidor que implementa o protocolo AMQP</a:t>
            </a:r>
          </a:p>
          <a:p>
            <a:pPr/>
            <a:r>
              <a:t>RabbitMQ é um broker</a:t>
            </a:r>
          </a:p>
          <a:p>
            <a:pPr>
              <a:defRPr i="1"/>
            </a:pPr>
            <a:r>
              <a:t>Brokers </a:t>
            </a:r>
            <a:r>
              <a:rPr i="0"/>
              <a:t>podem estender o protocolo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Entidades</a:t>
            </a:r>
          </a:p>
        </p:txBody>
      </p:sp>
      <p:sp>
        <p:nvSpPr>
          <p:cNvPr id="180" name="Shape 180"/>
          <p:cNvSpPr/>
          <p:nvPr/>
        </p:nvSpPr>
        <p:spPr>
          <a:xfrm>
            <a:off x="3226635" y="2849695"/>
            <a:ext cx="6551530" cy="405421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Broker</a:t>
            </a:r>
          </a:p>
        </p:txBody>
      </p:sp>
      <p:sp>
        <p:nvSpPr>
          <p:cNvPr id="181" name="Shape 181"/>
          <p:cNvSpPr/>
          <p:nvPr/>
        </p:nvSpPr>
        <p:spPr>
          <a:xfrm>
            <a:off x="3449273" y="4507204"/>
            <a:ext cx="1890429" cy="739192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Exchange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Exchange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564"/>
            </a:pPr>
            <a:r>
              <a:t>Entidade que distribui mensagens para as filas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Tem tipos: </a:t>
            </a:r>
            <a:r>
              <a:rPr i="1"/>
              <a:t>direct, fanout, topic </a:t>
            </a:r>
            <a:r>
              <a:t>e </a:t>
            </a:r>
            <a:r>
              <a:rPr i="1"/>
              <a:t>headers</a:t>
            </a:r>
            <a:endParaRPr i="1"/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Mensagens sempre são roteadas por um </a:t>
            </a:r>
            <a:r>
              <a:rPr i="1"/>
              <a:t>exchange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Dependendo do tipo, filtram as mensagens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rPr i="1"/>
              <a:t>Durability</a:t>
            </a:r>
            <a:r>
              <a:t> sob controle do usuário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O broker disponibiliza alguns </a:t>
            </a:r>
            <a:r>
              <a:rPr i="1"/>
              <a:t>exchanges </a:t>
            </a:r>
            <a:r>
              <a:t>padrão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Entidades</a:t>
            </a:r>
          </a:p>
        </p:txBody>
      </p:sp>
      <p:sp>
        <p:nvSpPr>
          <p:cNvPr id="187" name="Shape 187"/>
          <p:cNvSpPr/>
          <p:nvPr/>
        </p:nvSpPr>
        <p:spPr>
          <a:xfrm>
            <a:off x="3226635" y="2849695"/>
            <a:ext cx="6551530" cy="405421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Broker</a:t>
            </a:r>
          </a:p>
        </p:txBody>
      </p:sp>
      <p:sp>
        <p:nvSpPr>
          <p:cNvPr id="188" name="Shape 188"/>
          <p:cNvSpPr/>
          <p:nvPr/>
        </p:nvSpPr>
        <p:spPr>
          <a:xfrm>
            <a:off x="3449273" y="4507203"/>
            <a:ext cx="1890429" cy="73919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Exchange</a:t>
            </a:r>
          </a:p>
        </p:txBody>
      </p:sp>
      <p:sp>
        <p:nvSpPr>
          <p:cNvPr id="189" name="Shape 189"/>
          <p:cNvSpPr/>
          <p:nvPr/>
        </p:nvSpPr>
        <p:spPr>
          <a:xfrm>
            <a:off x="7277186" y="3454630"/>
            <a:ext cx="1890429" cy="739193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Queue</a:t>
            </a:r>
          </a:p>
        </p:txBody>
      </p:sp>
      <p:sp>
        <p:nvSpPr>
          <p:cNvPr id="190" name="Shape 190"/>
          <p:cNvSpPr/>
          <p:nvPr/>
        </p:nvSpPr>
        <p:spPr>
          <a:xfrm>
            <a:off x="7277186" y="4507204"/>
            <a:ext cx="1890429" cy="739192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Queue</a:t>
            </a:r>
          </a:p>
        </p:txBody>
      </p:sp>
      <p:sp>
        <p:nvSpPr>
          <p:cNvPr id="191" name="Shape 191"/>
          <p:cNvSpPr/>
          <p:nvPr/>
        </p:nvSpPr>
        <p:spPr>
          <a:xfrm>
            <a:off x="7277186" y="5559777"/>
            <a:ext cx="1890429" cy="739193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Queue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Queue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Servem como uma caixa de mensagens</a:t>
            </a:r>
            <a:endParaRPr i="1"/>
          </a:p>
          <a:p>
            <a:pPr/>
            <a:r>
              <a:t>Sempre recebem mensagens de um </a:t>
            </a:r>
            <a:r>
              <a:rPr i="1"/>
              <a:t>exchange</a:t>
            </a:r>
            <a:endParaRPr i="1"/>
          </a:p>
          <a:p>
            <a:pPr/>
            <a:r>
              <a:t>Um </a:t>
            </a:r>
            <a:r>
              <a:rPr i="1"/>
              <a:t>client </a:t>
            </a:r>
            <a:r>
              <a:t>recebe mensagens por </a:t>
            </a:r>
            <a:r>
              <a:rPr i="1"/>
              <a:t>pull (basic.get) </a:t>
            </a:r>
            <a:r>
              <a:t>ou </a:t>
            </a:r>
            <a:r>
              <a:rPr i="1"/>
              <a:t>push (basic.consume)</a:t>
            </a:r>
          </a:p>
          <a:p>
            <a:pPr/>
            <a:r>
              <a:rPr i="1"/>
              <a:t>Durability</a:t>
            </a:r>
            <a:r>
              <a:t> sobre controle do usuário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Entidades</a:t>
            </a:r>
          </a:p>
        </p:txBody>
      </p:sp>
      <p:sp>
        <p:nvSpPr>
          <p:cNvPr id="197" name="Shape 197"/>
          <p:cNvSpPr/>
          <p:nvPr/>
        </p:nvSpPr>
        <p:spPr>
          <a:xfrm>
            <a:off x="3226635" y="2849695"/>
            <a:ext cx="6551530" cy="405421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Broker</a:t>
            </a:r>
          </a:p>
        </p:txBody>
      </p:sp>
      <p:sp>
        <p:nvSpPr>
          <p:cNvPr id="198" name="Shape 198"/>
          <p:cNvSpPr/>
          <p:nvPr/>
        </p:nvSpPr>
        <p:spPr>
          <a:xfrm>
            <a:off x="3449273" y="4507203"/>
            <a:ext cx="1890429" cy="73919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Exchange</a:t>
            </a:r>
          </a:p>
        </p:txBody>
      </p:sp>
      <p:sp>
        <p:nvSpPr>
          <p:cNvPr id="199" name="Shape 199"/>
          <p:cNvSpPr/>
          <p:nvPr/>
        </p:nvSpPr>
        <p:spPr>
          <a:xfrm>
            <a:off x="7277186" y="3454630"/>
            <a:ext cx="1890429" cy="739193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Queue</a:t>
            </a:r>
          </a:p>
        </p:txBody>
      </p:sp>
      <p:sp>
        <p:nvSpPr>
          <p:cNvPr id="200" name="Shape 200"/>
          <p:cNvSpPr/>
          <p:nvPr/>
        </p:nvSpPr>
        <p:spPr>
          <a:xfrm>
            <a:off x="7277186" y="4507203"/>
            <a:ext cx="1890429" cy="739193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Queue</a:t>
            </a:r>
          </a:p>
        </p:txBody>
      </p:sp>
      <p:sp>
        <p:nvSpPr>
          <p:cNvPr id="201" name="Shape 201"/>
          <p:cNvSpPr/>
          <p:nvPr/>
        </p:nvSpPr>
        <p:spPr>
          <a:xfrm>
            <a:off x="7277186" y="5559777"/>
            <a:ext cx="1890429" cy="739193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Queue</a:t>
            </a:r>
          </a:p>
        </p:txBody>
      </p:sp>
      <p:sp>
        <p:nvSpPr>
          <p:cNvPr id="202" name="Shape 202"/>
          <p:cNvSpPr/>
          <p:nvPr/>
        </p:nvSpPr>
        <p:spPr>
          <a:xfrm flipV="1">
            <a:off x="5324528" y="3802858"/>
            <a:ext cx="1986542" cy="1101486"/>
          </a:xfrm>
          <a:prstGeom prst="line">
            <a:avLst/>
          </a:prstGeom>
          <a:ln w="76200">
            <a:solidFill>
              <a:srgbClr val="FF8AD8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3" name="Shape 203"/>
          <p:cNvSpPr/>
          <p:nvPr/>
        </p:nvSpPr>
        <p:spPr>
          <a:xfrm>
            <a:off x="5333570" y="4876799"/>
            <a:ext cx="1949983" cy="1"/>
          </a:xfrm>
          <a:prstGeom prst="line">
            <a:avLst/>
          </a:prstGeom>
          <a:ln w="76200">
            <a:solidFill>
              <a:srgbClr val="FF8AD8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4" name="Shape 204"/>
          <p:cNvSpPr/>
          <p:nvPr/>
        </p:nvSpPr>
        <p:spPr>
          <a:xfrm>
            <a:off x="5245501" y="4895461"/>
            <a:ext cx="2143432" cy="1058276"/>
          </a:xfrm>
          <a:prstGeom prst="line">
            <a:avLst/>
          </a:prstGeom>
          <a:ln w="76200">
            <a:solidFill>
              <a:srgbClr val="FF8AD8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5" name="Shape 205"/>
          <p:cNvSpPr/>
          <p:nvPr/>
        </p:nvSpPr>
        <p:spPr>
          <a:xfrm>
            <a:off x="5318855" y="3189226"/>
            <a:ext cx="1979412" cy="3537858"/>
          </a:xfrm>
          <a:prstGeom prst="roundRect">
            <a:avLst>
              <a:gd name="adj" fmla="val 14350"/>
            </a:avLst>
          </a:prstGeom>
          <a:ln w="50800">
            <a:solidFill>
              <a:srgbClr val="9411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Bindings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Bindings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3312"/>
            </a:pPr>
            <a:r>
              <a:t>Rota de comunicação entre um </a:t>
            </a:r>
            <a:r>
              <a:rPr i="1"/>
              <a:t>exchange </a:t>
            </a:r>
            <a:r>
              <a:t>e uma </a:t>
            </a:r>
            <a:r>
              <a:rPr i="1"/>
              <a:t>queue</a:t>
            </a:r>
            <a:endParaRPr i="1"/>
          </a:p>
          <a:p>
            <a:pPr marL="408940" indent="-408940" defTabSz="537463">
              <a:spcBef>
                <a:spcPts val="3800"/>
              </a:spcBef>
              <a:defRPr sz="3312"/>
            </a:pPr>
            <a:r>
              <a:t>Define uma </a:t>
            </a:r>
            <a:r>
              <a:rPr i="1"/>
              <a:t>binding key</a:t>
            </a:r>
            <a:endParaRPr i="1"/>
          </a:p>
          <a:p>
            <a:pPr marL="408940" indent="-408940" defTabSz="537463">
              <a:spcBef>
                <a:spcPts val="3800"/>
              </a:spcBef>
              <a:defRPr sz="3312"/>
            </a:pPr>
            <a:r>
              <a:t>Definição de filtros para roteamento de mensagens</a:t>
            </a:r>
          </a:p>
          <a:p>
            <a:pPr marL="408940" indent="-408940" defTabSz="537463">
              <a:spcBef>
                <a:spcPts val="3800"/>
              </a:spcBef>
              <a:defRPr i="1" sz="3312"/>
            </a:pPr>
            <a:r>
              <a:t>Direct exchange: </a:t>
            </a:r>
            <a:r>
              <a:rPr i="0"/>
              <a:t>checa igualdade entre </a:t>
            </a:r>
            <a:r>
              <a:t>routing key</a:t>
            </a:r>
            <a:r>
              <a:rPr i="0"/>
              <a:t> da mensagem a </a:t>
            </a:r>
            <a:r>
              <a:t>binding key</a:t>
            </a:r>
            <a:endParaRPr i="0"/>
          </a:p>
          <a:p>
            <a:pPr marL="408940" indent="-408940" defTabSz="537463">
              <a:spcBef>
                <a:spcPts val="3800"/>
              </a:spcBef>
              <a:defRPr sz="3312"/>
            </a:pPr>
            <a:r>
              <a:rPr i="1"/>
              <a:t>Topic exchange</a:t>
            </a:r>
            <a:r>
              <a:t>: a binding key tem forma hierárquica, logo o filtro pode operar sobre a hierarquia (ex: us.west.zone1); # ou *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creen Shot 2016-02-02 at 22.39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4349" y="145205"/>
            <a:ext cx="7036102" cy="9463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creen Shot 2016-02-02 at 22.42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010" y="0"/>
            <a:ext cx="710478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Programa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AMQP</a:t>
            </a:r>
          </a:p>
          <a:p>
            <a:pPr/>
            <a:r>
              <a:t>RabbitMQ: Exemplos de Uso em JavaScript</a:t>
            </a:r>
          </a:p>
          <a:p>
            <a:pPr>
              <a:defRPr i="1"/>
            </a:pPr>
            <a:r>
              <a:t>librabbitmq: </a:t>
            </a:r>
            <a:r>
              <a:rPr i="0"/>
              <a:t>API C</a:t>
            </a:r>
            <a:endParaRPr i="0"/>
          </a:p>
          <a:p>
            <a:pPr>
              <a:defRPr i="1"/>
            </a:pPr>
            <a:r>
              <a:rPr i="0"/>
              <a:t>Sistemas competidores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creen Shot 2016-02-02 at 22.43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1500" y="0"/>
            <a:ext cx="67818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Entidades</a:t>
            </a:r>
          </a:p>
        </p:txBody>
      </p:sp>
      <p:sp>
        <p:nvSpPr>
          <p:cNvPr id="217" name="Shape 217"/>
          <p:cNvSpPr/>
          <p:nvPr/>
        </p:nvSpPr>
        <p:spPr>
          <a:xfrm>
            <a:off x="3226635" y="2849695"/>
            <a:ext cx="6551530" cy="405421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Broker</a:t>
            </a:r>
          </a:p>
        </p:txBody>
      </p:sp>
      <p:sp>
        <p:nvSpPr>
          <p:cNvPr id="218" name="Shape 218"/>
          <p:cNvSpPr/>
          <p:nvPr/>
        </p:nvSpPr>
        <p:spPr>
          <a:xfrm>
            <a:off x="3449273" y="4507203"/>
            <a:ext cx="1890429" cy="73919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Exchange</a:t>
            </a:r>
          </a:p>
        </p:txBody>
      </p:sp>
      <p:sp>
        <p:nvSpPr>
          <p:cNvPr id="219" name="Shape 219"/>
          <p:cNvSpPr/>
          <p:nvPr/>
        </p:nvSpPr>
        <p:spPr>
          <a:xfrm>
            <a:off x="7277186" y="3454630"/>
            <a:ext cx="1890429" cy="739193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Queue</a:t>
            </a:r>
          </a:p>
        </p:txBody>
      </p:sp>
      <p:sp>
        <p:nvSpPr>
          <p:cNvPr id="220" name="Shape 220"/>
          <p:cNvSpPr/>
          <p:nvPr/>
        </p:nvSpPr>
        <p:spPr>
          <a:xfrm>
            <a:off x="7277186" y="4507203"/>
            <a:ext cx="1890429" cy="739193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Queue</a:t>
            </a:r>
          </a:p>
        </p:txBody>
      </p:sp>
      <p:sp>
        <p:nvSpPr>
          <p:cNvPr id="221" name="Shape 221"/>
          <p:cNvSpPr/>
          <p:nvPr/>
        </p:nvSpPr>
        <p:spPr>
          <a:xfrm>
            <a:off x="7277186" y="5559777"/>
            <a:ext cx="1890429" cy="739193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Queue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5324527" y="3802857"/>
            <a:ext cx="1986543" cy="1101487"/>
          </a:xfrm>
          <a:prstGeom prst="line">
            <a:avLst/>
          </a:prstGeom>
          <a:ln w="76200">
            <a:solidFill>
              <a:srgbClr val="FF8AD8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3" name="Shape 223"/>
          <p:cNvSpPr/>
          <p:nvPr/>
        </p:nvSpPr>
        <p:spPr>
          <a:xfrm>
            <a:off x="5333570" y="4876800"/>
            <a:ext cx="1949983" cy="0"/>
          </a:xfrm>
          <a:prstGeom prst="line">
            <a:avLst/>
          </a:prstGeom>
          <a:ln w="76200">
            <a:solidFill>
              <a:srgbClr val="FF8AD8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4" name="Shape 224"/>
          <p:cNvSpPr/>
          <p:nvPr/>
        </p:nvSpPr>
        <p:spPr>
          <a:xfrm>
            <a:off x="5318855" y="3562508"/>
            <a:ext cx="1979412" cy="2665907"/>
          </a:xfrm>
          <a:prstGeom prst="roundRect">
            <a:avLst>
              <a:gd name="adj" fmla="val 14350"/>
            </a:avLst>
          </a:prstGeom>
          <a:ln w="50800">
            <a:solidFill>
              <a:srgbClr val="9411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Bindings</a:t>
            </a:r>
          </a:p>
        </p:txBody>
      </p:sp>
      <p:sp>
        <p:nvSpPr>
          <p:cNvPr id="225" name="Shape 225"/>
          <p:cNvSpPr/>
          <p:nvPr/>
        </p:nvSpPr>
        <p:spPr>
          <a:xfrm>
            <a:off x="5245501" y="4895461"/>
            <a:ext cx="2143432" cy="1058276"/>
          </a:xfrm>
          <a:prstGeom prst="line">
            <a:avLst/>
          </a:prstGeom>
          <a:ln w="76200">
            <a:solidFill>
              <a:srgbClr val="FF8AD8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" name="Shape 226"/>
          <p:cNvSpPr/>
          <p:nvPr/>
        </p:nvSpPr>
        <p:spPr>
          <a:xfrm>
            <a:off x="111276" y="4507203"/>
            <a:ext cx="2181118" cy="739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227" name="Shape 227"/>
          <p:cNvSpPr/>
          <p:nvPr/>
        </p:nvSpPr>
        <p:spPr>
          <a:xfrm>
            <a:off x="2246630" y="4895461"/>
            <a:ext cx="1369120" cy="1"/>
          </a:xfrm>
          <a:prstGeom prst="line">
            <a:avLst/>
          </a:prstGeom>
          <a:ln w="76200">
            <a:solidFill>
              <a:srgbClr val="008F00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" name="Shape 228"/>
          <p:cNvSpPr/>
          <p:nvPr/>
        </p:nvSpPr>
        <p:spPr>
          <a:xfrm>
            <a:off x="10461095" y="4507203"/>
            <a:ext cx="2181118" cy="739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229" name="Shape 229"/>
          <p:cNvSpPr/>
          <p:nvPr/>
        </p:nvSpPr>
        <p:spPr>
          <a:xfrm>
            <a:off x="9131452" y="4895461"/>
            <a:ext cx="1369120" cy="1"/>
          </a:xfrm>
          <a:prstGeom prst="line">
            <a:avLst/>
          </a:prstGeom>
          <a:ln w="76200">
            <a:solidFill>
              <a:srgbClr val="008F00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0" name="Shape 230"/>
          <p:cNvSpPr/>
          <p:nvPr/>
        </p:nvSpPr>
        <p:spPr>
          <a:xfrm>
            <a:off x="10470138" y="3454630"/>
            <a:ext cx="2181118" cy="739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231" name="Shape 231"/>
          <p:cNvSpPr/>
          <p:nvPr/>
        </p:nvSpPr>
        <p:spPr>
          <a:xfrm>
            <a:off x="9140495" y="3842887"/>
            <a:ext cx="1369120" cy="1"/>
          </a:xfrm>
          <a:prstGeom prst="line">
            <a:avLst/>
          </a:prstGeom>
          <a:ln w="76200">
            <a:solidFill>
              <a:srgbClr val="008F00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2" name="Shape 232"/>
          <p:cNvSpPr/>
          <p:nvPr/>
        </p:nvSpPr>
        <p:spPr>
          <a:xfrm>
            <a:off x="10479181" y="5559777"/>
            <a:ext cx="2181118" cy="739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233" name="Shape 233"/>
          <p:cNvSpPr/>
          <p:nvPr/>
        </p:nvSpPr>
        <p:spPr>
          <a:xfrm>
            <a:off x="9149538" y="5948035"/>
            <a:ext cx="1369120" cy="1"/>
          </a:xfrm>
          <a:prstGeom prst="line">
            <a:avLst/>
          </a:prstGeom>
          <a:ln w="76200">
            <a:solidFill>
              <a:srgbClr val="008F00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4" name="Shape 234"/>
          <p:cNvSpPr/>
          <p:nvPr/>
        </p:nvSpPr>
        <p:spPr>
          <a:xfrm>
            <a:off x="10479181" y="2402056"/>
            <a:ext cx="2181118" cy="739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235" name="Shape 235"/>
          <p:cNvSpPr/>
          <p:nvPr/>
        </p:nvSpPr>
        <p:spPr>
          <a:xfrm flipV="1">
            <a:off x="9216031" y="2784941"/>
            <a:ext cx="1242120" cy="1023233"/>
          </a:xfrm>
          <a:prstGeom prst="line">
            <a:avLst/>
          </a:prstGeom>
          <a:ln w="76200">
            <a:solidFill>
              <a:srgbClr val="008F00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6" name="Shape 236"/>
          <p:cNvSpPr/>
          <p:nvPr/>
        </p:nvSpPr>
        <p:spPr>
          <a:xfrm>
            <a:off x="3381026" y="3398185"/>
            <a:ext cx="6242748" cy="3432976"/>
          </a:xfrm>
          <a:prstGeom prst="roundRect">
            <a:avLst>
              <a:gd name="adj" fmla="val 8274"/>
            </a:avLst>
          </a:prstGeom>
          <a:ln w="50800">
            <a:solidFill>
              <a:srgbClr val="D6D6D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algn="l"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virtual host (</a:t>
            </a:r>
            <a:r>
              <a:rPr i="1"/>
              <a:t>vhost</a:t>
            </a:r>
            <a:r>
              <a:t>)</a:t>
            </a:r>
          </a:p>
        </p:txBody>
      </p:sp>
      <p:sp>
        <p:nvSpPr>
          <p:cNvPr id="237" name="Shape 237"/>
          <p:cNvSpPr/>
          <p:nvPr/>
        </p:nvSpPr>
        <p:spPr>
          <a:xfrm>
            <a:off x="2462059" y="4184333"/>
            <a:ext cx="7239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/>
            <a:r>
              <a:t>📧</a:t>
            </a:r>
          </a:p>
        </p:txBody>
      </p:sp>
      <p:sp>
        <p:nvSpPr>
          <p:cNvPr id="238" name="Shape 238"/>
          <p:cNvSpPr/>
          <p:nvPr/>
        </p:nvSpPr>
        <p:spPr>
          <a:xfrm rot="20187070">
            <a:off x="5818142" y="3633078"/>
            <a:ext cx="7239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/>
            <a:r>
              <a:t>📧</a:t>
            </a:r>
          </a:p>
        </p:txBody>
      </p:sp>
      <p:sp>
        <p:nvSpPr>
          <p:cNvPr id="239" name="Shape 239"/>
          <p:cNvSpPr/>
          <p:nvPr/>
        </p:nvSpPr>
        <p:spPr>
          <a:xfrm>
            <a:off x="7538448" y="3765780"/>
            <a:ext cx="7239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/>
            <a:r>
              <a:t>📧</a:t>
            </a:r>
          </a:p>
        </p:txBody>
      </p:sp>
      <p:sp>
        <p:nvSpPr>
          <p:cNvPr id="240" name="Shape 240"/>
          <p:cNvSpPr/>
          <p:nvPr/>
        </p:nvSpPr>
        <p:spPr>
          <a:xfrm>
            <a:off x="8214611" y="3765780"/>
            <a:ext cx="7239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/>
            <a:r>
              <a:t>📧</a:t>
            </a:r>
          </a:p>
        </p:txBody>
      </p:sp>
      <p:sp>
        <p:nvSpPr>
          <p:cNvPr id="241" name="Shape 241"/>
          <p:cNvSpPr/>
          <p:nvPr/>
        </p:nvSpPr>
        <p:spPr>
          <a:xfrm>
            <a:off x="8341611" y="5929373"/>
            <a:ext cx="7239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/>
            <a:r>
              <a:t>📧</a:t>
            </a:r>
          </a:p>
        </p:txBody>
      </p:sp>
      <p:sp>
        <p:nvSpPr>
          <p:cNvPr id="242" name="Shape 242"/>
          <p:cNvSpPr/>
          <p:nvPr/>
        </p:nvSpPr>
        <p:spPr>
          <a:xfrm>
            <a:off x="10325173" y="5929373"/>
            <a:ext cx="7239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/>
            <a:r>
              <a:t>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vhosts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Essencialmente, um </a:t>
            </a:r>
            <a:r>
              <a:rPr i="1"/>
              <a:t>virtual broker</a:t>
            </a:r>
            <a:endParaRPr i="1"/>
          </a:p>
          <a:p>
            <a:pPr/>
            <a:r>
              <a:t>Isola a definição e execução de </a:t>
            </a:r>
            <a:r>
              <a:rPr i="1"/>
              <a:t>exchanges</a:t>
            </a:r>
            <a:r>
              <a:t>, </a:t>
            </a:r>
            <a:r>
              <a:rPr i="1"/>
              <a:t>queues</a:t>
            </a:r>
            <a:r>
              <a:t> e seus respectivos </a:t>
            </a:r>
            <a:r>
              <a:rPr i="1"/>
              <a:t>bindings</a:t>
            </a:r>
            <a:endParaRPr i="1"/>
          </a:p>
          <a:p>
            <a:pPr/>
            <a:r>
              <a:t>Permite rodar diferentes grupos de funcionalidade comum em um mesmo </a:t>
            </a:r>
            <a:r>
              <a:rPr i="1"/>
              <a:t>broker</a:t>
            </a:r>
            <a:r>
              <a:t> sem riscos de colisões.</a:t>
            </a:r>
          </a:p>
          <a:p>
            <a:pPr/>
            <a:r>
              <a:t>Facilita controle de acesso por aplicações de usuário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Programa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AMQP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RabbitMQ: Exemplos de Uso em JavaScript</a:t>
            </a:r>
          </a:p>
          <a:p>
            <a:pPr>
              <a:defRPr i="1"/>
            </a:pPr>
            <a:r>
              <a:t>librabbitmq: </a:t>
            </a:r>
            <a:r>
              <a:rPr i="0"/>
              <a:t>API C</a:t>
            </a:r>
            <a:endParaRPr i="0"/>
          </a:p>
          <a:p>
            <a:pPr>
              <a:defRPr i="1"/>
            </a:pPr>
            <a:r>
              <a:rPr i="0"/>
              <a:t>Sistemas competidores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RabbitMQ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3276"/>
            </a:pPr>
            <a:r>
              <a:rPr i="1"/>
              <a:t>RabbitMQ </a:t>
            </a:r>
            <a:r>
              <a:t>é um broker AMQP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Desenvolvido em </a:t>
            </a:r>
            <a:r>
              <a:rPr i="1"/>
              <a:t>Erlang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Foco em tolerância a falhas, alto desempenho e </a:t>
            </a:r>
            <a:r>
              <a:rPr i="1"/>
              <a:t>reliable messaging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Oferece algumas extensões ao protocolo (e.g. </a:t>
            </a:r>
            <a:r>
              <a:rPr i="1"/>
              <a:t>producer confirms</a:t>
            </a:r>
            <a:r>
              <a:t>, </a:t>
            </a:r>
            <a:r>
              <a:rPr i="1"/>
              <a:t>message TTL</a:t>
            </a:r>
            <a:r>
              <a:t>, </a:t>
            </a:r>
            <a:r>
              <a:rPr i="1"/>
              <a:t>etc</a:t>
            </a:r>
            <a:r>
              <a:t>)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Outras features: </a:t>
            </a:r>
            <a:r>
              <a:rPr i="1"/>
              <a:t>clustering, federation, highly available queues (mirroring)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Exemplo: </a:t>
            </a:r>
            <a:r>
              <a:rPr i="1"/>
              <a:t>Hello World</a:t>
            </a:r>
          </a:p>
        </p:txBody>
      </p:sp>
      <p:pic>
        <p:nvPicPr>
          <p:cNvPr id="25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3200" y="2452640"/>
            <a:ext cx="4978401" cy="7493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93367" y="3622188"/>
            <a:ext cx="6422288" cy="51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Producer</a:t>
            </a:r>
          </a:p>
          <a:p>
            <a:pPr algn="l" defTabSz="45720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15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71D5D"/>
                </a:solidFill>
              </a:rPr>
              <a:t>var</a:t>
            </a:r>
            <a:r>
              <a:rPr>
                <a:solidFill>
                  <a:srgbClr val="323333"/>
                </a:solidFill>
              </a:rPr>
              <a:t> amqp 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323333"/>
                </a:solidFill>
              </a:rPr>
              <a:t> </a:t>
            </a:r>
            <a:r>
              <a:rPr>
                <a:solidFill>
                  <a:srgbClr val="0086B3"/>
                </a:solidFill>
              </a:rPr>
              <a:t>require</a:t>
            </a:r>
            <a:r>
              <a:rPr>
                <a:solidFill>
                  <a:srgbClr val="323333"/>
                </a:solidFill>
              </a:rPr>
              <a:t>(</a:t>
            </a:r>
            <a:r>
              <a:t>'amqplib/callback_api'</a:t>
            </a:r>
            <a:r>
              <a:rPr>
                <a:solidFill>
                  <a:srgbClr val="323333"/>
                </a:solidFill>
              </a:rPr>
              <a:t>);</a:t>
            </a:r>
          </a:p>
          <a:p>
            <a:pPr algn="l" defTabSz="457200"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15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amqp.</a:t>
            </a:r>
            <a:r>
              <a:rPr>
                <a:solidFill>
                  <a:srgbClr val="795DA3"/>
                </a:solidFill>
              </a:rPr>
              <a:t>connect</a:t>
            </a:r>
            <a:r>
              <a:rPr>
                <a:solidFill>
                  <a:srgbClr val="323333"/>
                </a:solidFill>
              </a:rPr>
              <a:t>(</a:t>
            </a:r>
            <a:r>
              <a:t>'amqp://localhost'</a:t>
            </a:r>
            <a:r>
              <a:rPr>
                <a:solidFill>
                  <a:srgbClr val="323333"/>
                </a:solidFill>
              </a:rPr>
              <a:t>, </a:t>
            </a:r>
            <a:r>
              <a:rPr>
                <a:solidFill>
                  <a:srgbClr val="A71D5D"/>
                </a:solidFill>
              </a:rPr>
              <a:t>function</a:t>
            </a:r>
            <a:r>
              <a:rPr>
                <a:solidFill>
                  <a:srgbClr val="323333"/>
                </a:solidFill>
              </a:rPr>
              <a:t>(err, conn) {</a:t>
            </a:r>
          </a:p>
          <a:p>
            <a:pPr algn="l" defTabSz="457200">
              <a:defRPr sz="1500">
                <a:solidFill>
                  <a:srgbClr val="795DA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conn.</a:t>
            </a:r>
            <a:r>
              <a:t>createChannel</a:t>
            </a:r>
            <a:r>
              <a:rPr>
                <a:solidFill>
                  <a:srgbClr val="323333"/>
                </a:solidFill>
              </a:rPr>
              <a:t>(</a:t>
            </a:r>
            <a:r>
              <a:rPr>
                <a:solidFill>
                  <a:srgbClr val="A71D5D"/>
                </a:solidFill>
              </a:rPr>
              <a:t>function</a:t>
            </a:r>
            <a:r>
              <a:rPr>
                <a:solidFill>
                  <a:srgbClr val="323333"/>
                </a:solidFill>
              </a:rPr>
              <a:t>(err, ch) {</a:t>
            </a:r>
          </a:p>
          <a:p>
            <a:pPr algn="l" defTabSz="457200">
              <a:defRPr sz="15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</a:t>
            </a:r>
            <a:r>
              <a:rPr>
                <a:solidFill>
                  <a:srgbClr val="A71D5D"/>
                </a:solidFill>
              </a:rPr>
              <a:t>var</a:t>
            </a:r>
            <a:r>
              <a:rPr>
                <a:solidFill>
                  <a:srgbClr val="323333"/>
                </a:solidFill>
              </a:rPr>
              <a:t> q 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323333"/>
                </a:solidFill>
              </a:rPr>
              <a:t> </a:t>
            </a:r>
            <a:r>
              <a:t>'hello'</a:t>
            </a:r>
            <a:r>
              <a:rPr>
                <a:solidFill>
                  <a:srgbClr val="323333"/>
                </a:solidFill>
              </a:rPr>
              <a:t>;</a:t>
            </a:r>
          </a:p>
          <a:p>
            <a:pPr algn="l" defTabSz="457200"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15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ch.</a:t>
            </a:r>
            <a:r>
              <a:rPr>
                <a:solidFill>
                  <a:srgbClr val="795DA3"/>
                </a:solidFill>
              </a:rPr>
              <a:t>assertQueue</a:t>
            </a:r>
            <a:r>
              <a:t>(q, {durable</a:t>
            </a:r>
            <a:r>
              <a:rPr>
                <a:solidFill>
                  <a:srgbClr val="A71D5D"/>
                </a:solidFill>
              </a:rPr>
              <a:t>:</a:t>
            </a:r>
            <a:r>
              <a:t> </a:t>
            </a:r>
            <a:r>
              <a:rPr>
                <a:solidFill>
                  <a:srgbClr val="0086B3"/>
                </a:solidFill>
              </a:rPr>
              <a:t>false</a:t>
            </a:r>
            <a:r>
              <a:t>});</a:t>
            </a:r>
          </a:p>
          <a:p>
            <a:pPr algn="l" defTabSz="457200">
              <a:defRPr sz="15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ch.</a:t>
            </a:r>
            <a:r>
              <a:rPr>
                <a:solidFill>
                  <a:srgbClr val="795DA3"/>
                </a:solidFill>
              </a:rPr>
              <a:t>sendToQueue</a:t>
            </a:r>
            <a:r>
              <a:rPr>
                <a:solidFill>
                  <a:srgbClr val="323333"/>
                </a:solidFill>
              </a:rPr>
              <a:t>(q, </a:t>
            </a:r>
            <a:r>
              <a:rPr>
                <a:solidFill>
                  <a:srgbClr val="A71D5D"/>
                </a:solidFill>
              </a:rPr>
              <a:t>new</a:t>
            </a:r>
            <a:r>
              <a:rPr>
                <a:solidFill>
                  <a:srgbClr val="323333"/>
                </a:solidFill>
              </a:rPr>
              <a:t> </a:t>
            </a:r>
            <a:r>
              <a:rPr>
                <a:solidFill>
                  <a:srgbClr val="795DA3"/>
                </a:solidFill>
              </a:rPr>
              <a:t>Buffer</a:t>
            </a:r>
            <a:r>
              <a:rPr>
                <a:solidFill>
                  <a:srgbClr val="323333"/>
                </a:solidFill>
              </a:rPr>
              <a:t>(</a:t>
            </a:r>
            <a:r>
              <a:t>'Hello World!'</a:t>
            </a:r>
            <a:r>
              <a:rPr>
                <a:solidFill>
                  <a:srgbClr val="323333"/>
                </a:solidFill>
              </a:rPr>
              <a:t>));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15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</a:t>
            </a:r>
            <a:r>
              <a:rPr>
                <a:solidFill>
                  <a:srgbClr val="795DA3"/>
                </a:solidFill>
              </a:rPr>
              <a:t>console</a:t>
            </a:r>
            <a:r>
              <a:rPr>
                <a:solidFill>
                  <a:srgbClr val="323333"/>
                </a:solidFill>
              </a:rPr>
              <a:t>.</a:t>
            </a:r>
            <a:r>
              <a:rPr>
                <a:solidFill>
                  <a:srgbClr val="0086B3"/>
                </a:solidFill>
              </a:rPr>
              <a:t>log</a:t>
            </a:r>
            <a:r>
              <a:rPr>
                <a:solidFill>
                  <a:srgbClr val="323333"/>
                </a:solidFill>
              </a:rPr>
              <a:t>(</a:t>
            </a:r>
            <a:r>
              <a:t>" [x] Sent 'Hello World!'"</a:t>
            </a:r>
            <a:r>
              <a:rPr>
                <a:solidFill>
                  <a:srgbClr val="323333"/>
                </a:solidFill>
              </a:rPr>
              <a:t>);</a:t>
            </a:r>
          </a:p>
          <a:p>
            <a:pPr algn="l" defTabSz="457200">
              <a:defRPr sz="15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});</a:t>
            </a:r>
          </a:p>
          <a:p>
            <a:pPr algn="l" defTabSz="457200"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15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086B3"/>
                </a:solidFill>
              </a:rPr>
              <a:t>setTimeout</a:t>
            </a:r>
            <a:r>
              <a:t>(</a:t>
            </a:r>
            <a:r>
              <a:rPr>
                <a:solidFill>
                  <a:srgbClr val="A71D5D"/>
                </a:solidFill>
              </a:rPr>
              <a:t>function</a:t>
            </a:r>
            <a:r>
              <a:t>() { </a:t>
            </a:r>
          </a:p>
          <a:p>
            <a:pPr lvl="2" algn="l" defTabSz="457200">
              <a:defRPr sz="15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conn.</a:t>
            </a:r>
            <a:r>
              <a:rPr>
                <a:solidFill>
                  <a:srgbClr val="0086B3"/>
                </a:solidFill>
              </a:rPr>
              <a:t>close</a:t>
            </a:r>
            <a:r>
              <a:t>();</a:t>
            </a:r>
          </a:p>
          <a:p>
            <a:pPr lvl="2" algn="l" defTabSz="457200">
              <a:defRPr sz="15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process.</a:t>
            </a:r>
            <a:r>
              <a:rPr>
                <a:solidFill>
                  <a:srgbClr val="795DA3"/>
                </a:solidFill>
              </a:rPr>
              <a:t>exit</a:t>
            </a:r>
            <a:r>
              <a:t>(</a:t>
            </a:r>
            <a:r>
              <a:rPr>
                <a:solidFill>
                  <a:srgbClr val="0086B3"/>
                </a:solidFill>
              </a:rPr>
              <a:t>0</a:t>
            </a:r>
            <a:r>
              <a:t>)</a:t>
            </a:r>
          </a:p>
          <a:p>
            <a:pPr lvl="2" algn="l" defTabSz="457200">
              <a:defRPr sz="15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}, </a:t>
            </a:r>
            <a:r>
              <a:rPr>
                <a:solidFill>
                  <a:srgbClr val="0086B3"/>
                </a:solidFill>
              </a:rPr>
              <a:t>500</a:t>
            </a:r>
            <a:r>
              <a:t>);</a:t>
            </a:r>
          </a:p>
          <a:p>
            <a:pPr algn="l" defTabSz="457200">
              <a:defRPr sz="15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</p:txBody>
      </p:sp>
      <p:sp>
        <p:nvSpPr>
          <p:cNvPr id="256" name="Shape 256"/>
          <p:cNvSpPr/>
          <p:nvPr/>
        </p:nvSpPr>
        <p:spPr>
          <a:xfrm flipV="1">
            <a:off x="6475387" y="3320046"/>
            <a:ext cx="1" cy="607179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7" name="Shape 257"/>
          <p:cNvSpPr/>
          <p:nvPr/>
        </p:nvSpPr>
        <p:spPr>
          <a:xfrm>
            <a:off x="6595949" y="3633275"/>
            <a:ext cx="6536979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Consumer</a:t>
            </a:r>
          </a:p>
          <a:p>
            <a:pPr algn="l" defTabSz="45720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15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71D5D"/>
                </a:solidFill>
              </a:rPr>
              <a:t>var</a:t>
            </a:r>
            <a:r>
              <a:rPr>
                <a:solidFill>
                  <a:srgbClr val="323333"/>
                </a:solidFill>
              </a:rPr>
              <a:t> amqp 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323333"/>
                </a:solidFill>
              </a:rPr>
              <a:t> </a:t>
            </a:r>
            <a:r>
              <a:rPr>
                <a:solidFill>
                  <a:srgbClr val="0086B3"/>
                </a:solidFill>
              </a:rPr>
              <a:t>require</a:t>
            </a:r>
            <a:r>
              <a:rPr>
                <a:solidFill>
                  <a:srgbClr val="323333"/>
                </a:solidFill>
              </a:rPr>
              <a:t>(</a:t>
            </a:r>
            <a:r>
              <a:t>'amqplib/callback_api'</a:t>
            </a:r>
            <a:r>
              <a:rPr>
                <a:solidFill>
                  <a:srgbClr val="323333"/>
                </a:solidFill>
              </a:rPr>
              <a:t>);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15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amqp.</a:t>
            </a:r>
            <a:r>
              <a:rPr>
                <a:solidFill>
                  <a:srgbClr val="795DA3"/>
                </a:solidFill>
              </a:rPr>
              <a:t>connect</a:t>
            </a:r>
            <a:r>
              <a:rPr>
                <a:solidFill>
                  <a:srgbClr val="323333"/>
                </a:solidFill>
              </a:rPr>
              <a:t>(</a:t>
            </a:r>
            <a:r>
              <a:t>'amqp://localhost'</a:t>
            </a:r>
            <a:r>
              <a:rPr>
                <a:solidFill>
                  <a:srgbClr val="323333"/>
                </a:solidFill>
              </a:rPr>
              <a:t>, </a:t>
            </a:r>
            <a:r>
              <a:rPr>
                <a:solidFill>
                  <a:srgbClr val="A71D5D"/>
                </a:solidFill>
              </a:rPr>
              <a:t>function</a:t>
            </a:r>
            <a:r>
              <a:rPr>
                <a:solidFill>
                  <a:srgbClr val="323333"/>
                </a:solidFill>
              </a:rPr>
              <a:t>(err, conn) {</a:t>
            </a:r>
          </a:p>
          <a:p>
            <a:pPr algn="l" defTabSz="457200">
              <a:defRPr sz="1500">
                <a:solidFill>
                  <a:srgbClr val="795DA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conn.</a:t>
            </a:r>
            <a:r>
              <a:t>createChannel</a:t>
            </a:r>
            <a:r>
              <a:rPr>
                <a:solidFill>
                  <a:srgbClr val="323333"/>
                </a:solidFill>
              </a:rPr>
              <a:t>(</a:t>
            </a:r>
            <a:r>
              <a:rPr>
                <a:solidFill>
                  <a:srgbClr val="A71D5D"/>
                </a:solidFill>
              </a:rPr>
              <a:t>function</a:t>
            </a:r>
            <a:r>
              <a:rPr>
                <a:solidFill>
                  <a:srgbClr val="323333"/>
                </a:solidFill>
              </a:rPr>
              <a:t>(err, ch) {</a:t>
            </a:r>
          </a:p>
          <a:p>
            <a:pPr algn="l" defTabSz="457200">
              <a:defRPr sz="15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</a:t>
            </a:r>
            <a:r>
              <a:rPr>
                <a:solidFill>
                  <a:srgbClr val="A71D5D"/>
                </a:solidFill>
              </a:rPr>
              <a:t>var</a:t>
            </a:r>
            <a:r>
              <a:rPr>
                <a:solidFill>
                  <a:srgbClr val="323333"/>
                </a:solidFill>
              </a:rPr>
              <a:t> q 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323333"/>
                </a:solidFill>
              </a:rPr>
              <a:t> </a:t>
            </a:r>
            <a:r>
              <a:t>'hello'</a:t>
            </a:r>
            <a:r>
              <a:rPr>
                <a:solidFill>
                  <a:srgbClr val="323333"/>
                </a:solidFill>
              </a:rPr>
              <a:t>;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15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ch.</a:t>
            </a:r>
            <a:r>
              <a:rPr>
                <a:solidFill>
                  <a:srgbClr val="795DA3"/>
                </a:solidFill>
              </a:rPr>
              <a:t>assertQueue</a:t>
            </a:r>
            <a:r>
              <a:t>(q, {durable</a:t>
            </a:r>
            <a:r>
              <a:rPr>
                <a:solidFill>
                  <a:srgbClr val="A71D5D"/>
                </a:solidFill>
              </a:rPr>
              <a:t>:</a:t>
            </a:r>
            <a:r>
              <a:t> </a:t>
            </a:r>
            <a:r>
              <a:rPr>
                <a:solidFill>
                  <a:srgbClr val="0086B3"/>
                </a:solidFill>
              </a:rPr>
              <a:t>false</a:t>
            </a:r>
            <a:r>
              <a:t>});</a:t>
            </a:r>
          </a:p>
          <a:p>
            <a:pPr algn="l" defTabSz="457200"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15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</a:t>
            </a:r>
            <a:r>
              <a:rPr>
                <a:solidFill>
                  <a:srgbClr val="795DA3"/>
                </a:solidFill>
              </a:rPr>
              <a:t>console</a:t>
            </a:r>
            <a:r>
              <a:rPr>
                <a:solidFill>
                  <a:srgbClr val="323333"/>
                </a:solidFill>
              </a:rPr>
              <a:t>.</a:t>
            </a:r>
            <a:r>
              <a:rPr>
                <a:solidFill>
                  <a:srgbClr val="0086B3"/>
                </a:solidFill>
              </a:rPr>
              <a:t>log</a:t>
            </a:r>
            <a:r>
              <a:rPr>
                <a:solidFill>
                  <a:srgbClr val="323333"/>
                </a:solidFill>
              </a:rPr>
              <a:t>(</a:t>
            </a:r>
            <a:r>
              <a:t>" [*] Waiting for messages in %s.”</a:t>
            </a:r>
            <a:r>
              <a:rPr>
                <a:solidFill>
                  <a:srgbClr val="323333"/>
                </a:solidFill>
              </a:rPr>
              <a:t>, q);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1500">
                <a:solidFill>
                  <a:srgbClr val="A71D5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ch.</a:t>
            </a:r>
            <a:r>
              <a:rPr>
                <a:solidFill>
                  <a:srgbClr val="795DA3"/>
                </a:solidFill>
              </a:rPr>
              <a:t>consume</a:t>
            </a:r>
            <a:r>
              <a:rPr>
                <a:solidFill>
                  <a:srgbClr val="323333"/>
                </a:solidFill>
              </a:rPr>
              <a:t>(q, </a:t>
            </a:r>
            <a:r>
              <a:t>function</a:t>
            </a:r>
            <a:r>
              <a:rPr>
                <a:solidFill>
                  <a:srgbClr val="323333"/>
                </a:solidFill>
              </a:rPr>
              <a:t>(msg) {</a:t>
            </a:r>
          </a:p>
          <a:p>
            <a:pPr algn="l" defTabSz="457200">
              <a:defRPr sz="15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  </a:t>
            </a:r>
            <a:r>
              <a:rPr>
                <a:solidFill>
                  <a:srgbClr val="795DA3"/>
                </a:solidFill>
              </a:rPr>
              <a:t>console</a:t>
            </a:r>
            <a:r>
              <a:rPr>
                <a:solidFill>
                  <a:srgbClr val="323333"/>
                </a:solidFill>
              </a:rPr>
              <a:t>.</a:t>
            </a:r>
            <a:r>
              <a:rPr>
                <a:solidFill>
                  <a:srgbClr val="0086B3"/>
                </a:solidFill>
              </a:rPr>
              <a:t>log</a:t>
            </a:r>
            <a:r>
              <a:rPr>
                <a:solidFill>
                  <a:srgbClr val="323333"/>
                </a:solidFill>
              </a:rPr>
              <a:t>(</a:t>
            </a:r>
            <a:r>
              <a:t>" [x] Received %s"</a:t>
            </a:r>
            <a:r>
              <a:rPr>
                <a:solidFill>
                  <a:srgbClr val="323333"/>
                </a:solidFill>
              </a:rPr>
              <a:t>, </a:t>
            </a:r>
            <a:endParaRPr>
              <a:solidFill>
                <a:srgbClr val="323333"/>
              </a:solidFill>
            </a:endParaRPr>
          </a:p>
          <a:p>
            <a:pPr lvl="8" algn="l" defTabSz="457200">
              <a:defRPr sz="15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msg.</a:t>
            </a:r>
            <a:r>
              <a:rPr>
                <a:solidFill>
                  <a:srgbClr val="0086B3"/>
                </a:solidFill>
              </a:rPr>
              <a:t>content</a:t>
            </a:r>
            <a:r>
              <a:rPr>
                <a:solidFill>
                  <a:srgbClr val="323333"/>
                </a:solidFill>
              </a:rPr>
              <a:t>.</a:t>
            </a:r>
            <a:r>
              <a:rPr>
                <a:solidFill>
                  <a:srgbClr val="0086B3"/>
                </a:solidFill>
              </a:rPr>
              <a:t>toString</a:t>
            </a:r>
            <a:r>
              <a:rPr>
                <a:solidFill>
                  <a:srgbClr val="323333"/>
                </a:solidFill>
              </a:rPr>
              <a:t>());</a:t>
            </a:r>
          </a:p>
          <a:p>
            <a:pPr algn="l" defTabSz="457200">
              <a:defRPr sz="15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}, {noAck</a:t>
            </a:r>
            <a:r>
              <a:rPr>
                <a:solidFill>
                  <a:srgbClr val="A71D5D"/>
                </a:solidFill>
              </a:rPr>
              <a:t>:</a:t>
            </a:r>
            <a:r>
              <a:t> </a:t>
            </a:r>
            <a:r>
              <a:rPr>
                <a:solidFill>
                  <a:srgbClr val="0086B3"/>
                </a:solidFill>
              </a:rPr>
              <a:t>true</a:t>
            </a:r>
            <a:r>
              <a:t>});</a:t>
            </a:r>
          </a:p>
          <a:p>
            <a:pPr algn="l" defTabSz="457200">
              <a:defRPr sz="15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});</a:t>
            </a:r>
          </a:p>
          <a:p>
            <a:pPr algn="l" defTabSz="457200">
              <a:defRPr sz="15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43305">
              <a:defRPr sz="7440"/>
            </a:pPr>
            <a:r>
              <a:t>Exemplo: </a:t>
            </a:r>
            <a:r>
              <a:rPr i="1"/>
              <a:t>Topic Exchange</a:t>
            </a:r>
          </a:p>
        </p:txBody>
      </p:sp>
      <p:pic>
        <p:nvPicPr>
          <p:cNvPr id="26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554" y="2591350"/>
            <a:ext cx="11333692" cy="457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i="1" sz="7280"/>
            </a:lvl1pPr>
          </a:lstStyle>
          <a:p>
            <a:pPr>
              <a:defRPr i="0"/>
            </a:pPr>
            <a:r>
              <a:rPr i="1"/>
              <a:t>Topic Exchange: Producer</a:t>
            </a:r>
          </a:p>
        </p:txBody>
      </p:sp>
      <p:sp>
        <p:nvSpPr>
          <p:cNvPr id="263" name="Shape 263"/>
          <p:cNvSpPr/>
          <p:nvPr/>
        </p:nvSpPr>
        <p:spPr>
          <a:xfrm>
            <a:off x="412735" y="2324099"/>
            <a:ext cx="12179330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71D5D"/>
                </a:solidFill>
              </a:rPr>
              <a:t>var</a:t>
            </a:r>
            <a:r>
              <a:rPr>
                <a:solidFill>
                  <a:srgbClr val="323333"/>
                </a:solidFill>
              </a:rPr>
              <a:t> amqp 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323333"/>
                </a:solidFill>
              </a:rPr>
              <a:t> </a:t>
            </a:r>
            <a:r>
              <a:rPr>
                <a:solidFill>
                  <a:srgbClr val="0086B3"/>
                </a:solidFill>
              </a:rPr>
              <a:t>require</a:t>
            </a:r>
            <a:r>
              <a:rPr>
                <a:solidFill>
                  <a:srgbClr val="323333"/>
                </a:solidFill>
              </a:rPr>
              <a:t>(</a:t>
            </a:r>
            <a:r>
              <a:t>'amqplib/callback_api'</a:t>
            </a:r>
            <a:r>
              <a:rPr>
                <a:solidFill>
                  <a:srgbClr val="323333"/>
                </a:solidFill>
              </a:rPr>
              <a:t>);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24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amqp.</a:t>
            </a:r>
            <a:r>
              <a:rPr>
                <a:solidFill>
                  <a:srgbClr val="795DA3"/>
                </a:solidFill>
              </a:rPr>
              <a:t>connect</a:t>
            </a:r>
            <a:r>
              <a:rPr>
                <a:solidFill>
                  <a:srgbClr val="323333"/>
                </a:solidFill>
              </a:rPr>
              <a:t>(</a:t>
            </a:r>
            <a:r>
              <a:t>'amqp://localhost'</a:t>
            </a:r>
            <a:r>
              <a:rPr>
                <a:solidFill>
                  <a:srgbClr val="323333"/>
                </a:solidFill>
              </a:rPr>
              <a:t>, </a:t>
            </a:r>
            <a:r>
              <a:rPr>
                <a:solidFill>
                  <a:srgbClr val="A71D5D"/>
                </a:solidFill>
              </a:rPr>
              <a:t>function</a:t>
            </a:r>
            <a:r>
              <a:rPr>
                <a:solidFill>
                  <a:srgbClr val="323333"/>
                </a:solidFill>
              </a:rPr>
              <a:t>(err, conn) {</a:t>
            </a:r>
          </a:p>
          <a:p>
            <a:pPr algn="l" defTabSz="457200">
              <a:defRPr sz="2400">
                <a:solidFill>
                  <a:srgbClr val="795DA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conn.</a:t>
            </a:r>
            <a:r>
              <a:t>createChannel</a:t>
            </a:r>
            <a:r>
              <a:rPr>
                <a:solidFill>
                  <a:srgbClr val="323333"/>
                </a:solidFill>
              </a:rPr>
              <a:t>(</a:t>
            </a:r>
            <a:r>
              <a:rPr>
                <a:solidFill>
                  <a:srgbClr val="A71D5D"/>
                </a:solidFill>
              </a:rPr>
              <a:t>function</a:t>
            </a:r>
            <a:r>
              <a:rPr>
                <a:solidFill>
                  <a:srgbClr val="323333"/>
                </a:solidFill>
              </a:rPr>
              <a:t>(err, ch) {</a:t>
            </a:r>
          </a:p>
          <a:p>
            <a:pPr algn="l" defTabSz="457200">
              <a:defRPr sz="24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</a:t>
            </a:r>
            <a:r>
              <a:rPr>
                <a:solidFill>
                  <a:srgbClr val="A71D5D"/>
                </a:solidFill>
              </a:rPr>
              <a:t>var</a:t>
            </a:r>
            <a:r>
              <a:rPr>
                <a:solidFill>
                  <a:srgbClr val="323333"/>
                </a:solidFill>
              </a:rPr>
              <a:t> exchange_name 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323333"/>
                </a:solidFill>
              </a:rPr>
              <a:t> </a:t>
            </a:r>
            <a:r>
              <a:t>'topic_logs'</a:t>
            </a:r>
            <a:r>
              <a:rPr>
                <a:solidFill>
                  <a:srgbClr val="323333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71D5D"/>
                </a:solidFill>
              </a:rPr>
              <a:t>var</a:t>
            </a:r>
            <a:r>
              <a:t> args </a:t>
            </a:r>
            <a:r>
              <a:rPr>
                <a:solidFill>
                  <a:srgbClr val="A71D5D"/>
                </a:solidFill>
              </a:rPr>
              <a:t>=</a:t>
            </a:r>
            <a:r>
              <a:t> process.argv.</a:t>
            </a:r>
            <a:r>
              <a:rPr>
                <a:solidFill>
                  <a:srgbClr val="0086B3"/>
                </a:solidFill>
              </a:rPr>
              <a:t>slice</a:t>
            </a:r>
            <a:r>
              <a:t>(</a:t>
            </a:r>
            <a:r>
              <a:rPr>
                <a:solidFill>
                  <a:srgbClr val="0086B3"/>
                </a:solidFill>
              </a:rPr>
              <a:t>2</a:t>
            </a:r>
            <a:r>
              <a:t>);</a:t>
            </a:r>
          </a:p>
          <a:p>
            <a:pPr algn="l" defTabSz="457200">
              <a:defRPr sz="24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</a:t>
            </a:r>
            <a:r>
              <a:rPr>
                <a:solidFill>
                  <a:srgbClr val="A71D5D"/>
                </a:solidFill>
              </a:rPr>
              <a:t>var</a:t>
            </a:r>
            <a:r>
              <a:rPr>
                <a:solidFill>
                  <a:srgbClr val="323333"/>
                </a:solidFill>
              </a:rPr>
              <a:t> key 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323333"/>
                </a:solidFill>
              </a:rPr>
              <a:t> (args.</a:t>
            </a:r>
            <a:r>
              <a:rPr>
                <a:solidFill>
                  <a:srgbClr val="0086B3"/>
                </a:solidFill>
              </a:rPr>
              <a:t>length</a:t>
            </a:r>
            <a:r>
              <a:rPr>
                <a:solidFill>
                  <a:srgbClr val="323333"/>
                </a:solidFill>
              </a:rPr>
              <a:t> </a:t>
            </a:r>
            <a:r>
              <a:rPr>
                <a:solidFill>
                  <a:srgbClr val="A71D5D"/>
                </a:solidFill>
              </a:rPr>
              <a:t>&gt;</a:t>
            </a:r>
            <a:r>
              <a:rPr>
                <a:solidFill>
                  <a:srgbClr val="323333"/>
                </a:solidFill>
              </a:rPr>
              <a:t> </a:t>
            </a:r>
            <a:r>
              <a:rPr>
                <a:solidFill>
                  <a:srgbClr val="0086B3"/>
                </a:solidFill>
              </a:rPr>
              <a:t>0</a:t>
            </a:r>
            <a:r>
              <a:rPr>
                <a:solidFill>
                  <a:srgbClr val="323333"/>
                </a:solidFill>
              </a:rPr>
              <a:t>) </a:t>
            </a:r>
            <a:r>
              <a:rPr>
                <a:solidFill>
                  <a:srgbClr val="A71D5D"/>
                </a:solidFill>
              </a:rPr>
              <a:t>?</a:t>
            </a:r>
            <a:r>
              <a:rPr>
                <a:solidFill>
                  <a:srgbClr val="323333"/>
                </a:solidFill>
              </a:rPr>
              <a:t> args[</a:t>
            </a:r>
            <a:r>
              <a:rPr>
                <a:solidFill>
                  <a:srgbClr val="0086B3"/>
                </a:solidFill>
              </a:rPr>
              <a:t>0</a:t>
            </a:r>
            <a:r>
              <a:rPr>
                <a:solidFill>
                  <a:srgbClr val="323333"/>
                </a:solidFill>
              </a:rPr>
              <a:t>] </a:t>
            </a:r>
            <a:r>
              <a:rPr>
                <a:solidFill>
                  <a:srgbClr val="A71D5D"/>
                </a:solidFill>
              </a:rPr>
              <a:t>:</a:t>
            </a:r>
            <a:r>
              <a:rPr>
                <a:solidFill>
                  <a:srgbClr val="323333"/>
                </a:solidFill>
              </a:rPr>
              <a:t> </a:t>
            </a:r>
            <a:r>
              <a:t>'anonymous.info'</a:t>
            </a:r>
            <a:r>
              <a:rPr>
                <a:solidFill>
                  <a:srgbClr val="323333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</a:t>
            </a:r>
            <a:r>
              <a:rPr>
                <a:solidFill>
                  <a:srgbClr val="A71D5D"/>
                </a:solidFill>
              </a:rPr>
              <a:t>var</a:t>
            </a:r>
            <a:r>
              <a:rPr>
                <a:solidFill>
                  <a:srgbClr val="323333"/>
                </a:solidFill>
              </a:rPr>
              <a:t> msg 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323333"/>
                </a:solidFill>
              </a:rPr>
              <a:t> args.</a:t>
            </a:r>
            <a:r>
              <a:rPr>
                <a:solidFill>
                  <a:srgbClr val="0086B3"/>
                </a:solidFill>
              </a:rPr>
              <a:t>slice</a:t>
            </a:r>
            <a:r>
              <a:rPr>
                <a:solidFill>
                  <a:srgbClr val="323333"/>
                </a:solidFill>
              </a:rPr>
              <a:t>(</a:t>
            </a:r>
            <a:r>
              <a:rPr>
                <a:solidFill>
                  <a:srgbClr val="0086B3"/>
                </a:solidFill>
              </a:rPr>
              <a:t>1</a:t>
            </a:r>
            <a:r>
              <a:rPr>
                <a:solidFill>
                  <a:srgbClr val="323333"/>
                </a:solidFill>
              </a:rPr>
              <a:t>).</a:t>
            </a:r>
            <a:r>
              <a:rPr>
                <a:solidFill>
                  <a:srgbClr val="0086B3"/>
                </a:solidFill>
              </a:rPr>
              <a:t>join</a:t>
            </a:r>
            <a:r>
              <a:rPr>
                <a:solidFill>
                  <a:srgbClr val="323333"/>
                </a:solidFill>
              </a:rPr>
              <a:t>(</a:t>
            </a:r>
            <a:r>
              <a:t>' '</a:t>
            </a:r>
            <a:r>
              <a:rPr>
                <a:solidFill>
                  <a:srgbClr val="323333"/>
                </a:solidFill>
              </a:rPr>
              <a:t>) </a:t>
            </a:r>
            <a:r>
              <a:rPr>
                <a:solidFill>
                  <a:srgbClr val="A71D5D"/>
                </a:solidFill>
              </a:rPr>
              <a:t>||</a:t>
            </a:r>
            <a:r>
              <a:rPr>
                <a:solidFill>
                  <a:srgbClr val="323333"/>
                </a:solidFill>
              </a:rPr>
              <a:t> </a:t>
            </a:r>
            <a:r>
              <a:t>'Hello World!'</a:t>
            </a:r>
            <a:r>
              <a:rPr>
                <a:solidFill>
                  <a:srgbClr val="323333"/>
                </a:solidFill>
              </a:rPr>
              <a:t>;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2400">
                <a:solidFill>
                  <a:srgbClr val="795DA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ch.</a:t>
            </a:r>
            <a:r>
              <a:t>assertExchange</a:t>
            </a:r>
            <a:r>
              <a:rPr>
                <a:solidFill>
                  <a:srgbClr val="323333"/>
                </a:solidFill>
              </a:rPr>
              <a:t>(exchange_name, </a:t>
            </a:r>
            <a:r>
              <a:rPr>
                <a:solidFill>
                  <a:srgbClr val="183691"/>
                </a:solidFill>
              </a:rPr>
              <a:t>'topic'</a:t>
            </a:r>
            <a:r>
              <a:rPr>
                <a:solidFill>
                  <a:srgbClr val="323333"/>
                </a:solidFill>
              </a:rPr>
              <a:t>, {durable</a:t>
            </a:r>
            <a:r>
              <a:rPr>
                <a:solidFill>
                  <a:srgbClr val="A71D5D"/>
                </a:solidFill>
              </a:rPr>
              <a:t>:</a:t>
            </a:r>
            <a:r>
              <a:rPr>
                <a:solidFill>
                  <a:srgbClr val="323333"/>
                </a:solidFill>
              </a:rPr>
              <a:t> </a:t>
            </a:r>
            <a:r>
              <a:rPr>
                <a:solidFill>
                  <a:srgbClr val="0086B3"/>
                </a:solidFill>
              </a:rPr>
              <a:t>false</a:t>
            </a:r>
            <a:r>
              <a:rPr>
                <a:solidFill>
                  <a:srgbClr val="323333"/>
                </a:solidFill>
              </a:rPr>
              <a:t>});</a:t>
            </a:r>
            <a:endParaRPr>
              <a:solidFill>
                <a:srgbClr val="323333"/>
              </a:solidFill>
            </a:endParaRP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</a:t>
            </a:r>
            <a:r>
              <a:t>   ch.</a:t>
            </a:r>
            <a:r>
              <a:rPr>
                <a:solidFill>
                  <a:srgbClr val="795DA3"/>
                </a:solidFill>
              </a:rPr>
              <a:t>publish</a:t>
            </a:r>
            <a:r>
              <a:t>(exchange_name, key, </a:t>
            </a:r>
            <a:r>
              <a:rPr>
                <a:solidFill>
                  <a:srgbClr val="A71D5D"/>
                </a:solidFill>
              </a:rPr>
              <a:t>new</a:t>
            </a:r>
            <a:r>
              <a:t> </a:t>
            </a:r>
            <a:r>
              <a:rPr>
                <a:solidFill>
                  <a:srgbClr val="795DA3"/>
                </a:solidFill>
              </a:rPr>
              <a:t>Buffer</a:t>
            </a:r>
            <a:r>
              <a:t>(msg));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24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</a:t>
            </a:r>
            <a:r>
              <a:rPr>
                <a:solidFill>
                  <a:srgbClr val="795DA3"/>
                </a:solidFill>
              </a:rPr>
              <a:t>console</a:t>
            </a:r>
            <a:r>
              <a:rPr>
                <a:solidFill>
                  <a:srgbClr val="323333"/>
                </a:solidFill>
              </a:rPr>
              <a:t>.</a:t>
            </a:r>
            <a:r>
              <a:rPr>
                <a:solidFill>
                  <a:srgbClr val="0086B3"/>
                </a:solidFill>
              </a:rPr>
              <a:t>log</a:t>
            </a:r>
            <a:r>
              <a:rPr>
                <a:solidFill>
                  <a:srgbClr val="323333"/>
                </a:solidFill>
              </a:rPr>
              <a:t>(</a:t>
            </a:r>
            <a:r>
              <a:t>" [x] Sent %s: '%s'"</a:t>
            </a:r>
            <a:r>
              <a:rPr>
                <a:solidFill>
                  <a:srgbClr val="323333"/>
                </a:solidFill>
              </a:rPr>
              <a:t>, key, msg);</a:t>
            </a:r>
          </a:p>
          <a:p>
            <a:pPr algn="l" defTabSz="457200">
              <a:defRPr sz="2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});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2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086B3"/>
                </a:solidFill>
              </a:rPr>
              <a:t>setTimeout</a:t>
            </a:r>
            <a:r>
              <a:t>(</a:t>
            </a:r>
            <a:r>
              <a:rPr>
                <a:solidFill>
                  <a:srgbClr val="A71D5D"/>
                </a:solidFill>
              </a:rPr>
              <a:t>function</a:t>
            </a:r>
            <a:r>
              <a:t>() { conn.</a:t>
            </a:r>
            <a:r>
              <a:rPr>
                <a:solidFill>
                  <a:srgbClr val="0086B3"/>
                </a:solidFill>
              </a:rPr>
              <a:t>close</a:t>
            </a:r>
            <a:r>
              <a:t>(); process.</a:t>
            </a:r>
            <a:r>
              <a:rPr>
                <a:solidFill>
                  <a:srgbClr val="795DA3"/>
                </a:solidFill>
              </a:rPr>
              <a:t>exit</a:t>
            </a:r>
            <a:r>
              <a:t>(</a:t>
            </a:r>
            <a:r>
              <a:rPr>
                <a:solidFill>
                  <a:srgbClr val="0086B3"/>
                </a:solidFill>
              </a:rPr>
              <a:t>0</a:t>
            </a:r>
            <a:r>
              <a:t>) }, </a:t>
            </a:r>
            <a:r>
              <a:rPr>
                <a:solidFill>
                  <a:srgbClr val="0086B3"/>
                </a:solidFill>
              </a:rPr>
              <a:t>500</a:t>
            </a:r>
            <a:r>
              <a:t>);</a:t>
            </a:r>
          </a:p>
          <a:p>
            <a:pPr algn="l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24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i="1" sz="6960"/>
            </a:lvl1pPr>
          </a:lstStyle>
          <a:p>
            <a:pPr>
              <a:defRPr i="0"/>
            </a:pPr>
            <a:r>
              <a:rPr i="1"/>
              <a:t>Topic Exchange: Consumer</a:t>
            </a:r>
          </a:p>
        </p:txBody>
      </p:sp>
      <p:sp>
        <p:nvSpPr>
          <p:cNvPr id="266" name="Shape 266"/>
          <p:cNvSpPr/>
          <p:nvPr/>
        </p:nvSpPr>
        <p:spPr>
          <a:xfrm>
            <a:off x="412735" y="2501900"/>
            <a:ext cx="12179330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71D5D"/>
                </a:solidFill>
              </a:rPr>
              <a:t>/*. . .*/</a:t>
            </a:r>
          </a:p>
          <a:p>
            <a:pPr algn="l" defTabSz="457200">
              <a:defRPr sz="20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amqp.</a:t>
            </a:r>
            <a:r>
              <a:rPr>
                <a:solidFill>
                  <a:srgbClr val="795DA3"/>
                </a:solidFill>
              </a:rPr>
              <a:t>connect</a:t>
            </a:r>
            <a:r>
              <a:rPr>
                <a:solidFill>
                  <a:srgbClr val="323333"/>
                </a:solidFill>
              </a:rPr>
              <a:t>(</a:t>
            </a:r>
            <a:r>
              <a:t>'amqp://localhost'</a:t>
            </a:r>
            <a:r>
              <a:rPr>
                <a:solidFill>
                  <a:srgbClr val="323333"/>
                </a:solidFill>
              </a:rPr>
              <a:t>, </a:t>
            </a:r>
            <a:r>
              <a:rPr>
                <a:solidFill>
                  <a:srgbClr val="A71D5D"/>
                </a:solidFill>
              </a:rPr>
              <a:t>function</a:t>
            </a:r>
            <a:r>
              <a:rPr>
                <a:solidFill>
                  <a:srgbClr val="323333"/>
                </a:solidFill>
              </a:rPr>
              <a:t>(err, conn) {</a:t>
            </a:r>
          </a:p>
          <a:p>
            <a:pPr algn="l" defTabSz="457200">
              <a:defRPr sz="2000">
                <a:solidFill>
                  <a:srgbClr val="795DA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conn.</a:t>
            </a:r>
            <a:r>
              <a:t>createChannel</a:t>
            </a:r>
            <a:r>
              <a:rPr>
                <a:solidFill>
                  <a:srgbClr val="323333"/>
                </a:solidFill>
              </a:rPr>
              <a:t>(</a:t>
            </a:r>
            <a:r>
              <a:rPr>
                <a:solidFill>
                  <a:srgbClr val="A71D5D"/>
                </a:solidFill>
              </a:rPr>
              <a:t>function</a:t>
            </a:r>
            <a:r>
              <a:rPr>
                <a:solidFill>
                  <a:srgbClr val="323333"/>
                </a:solidFill>
              </a:rPr>
              <a:t>(err, ch) {</a:t>
            </a:r>
          </a:p>
          <a:p>
            <a:pPr algn="l" defTabSz="457200">
              <a:defRPr sz="20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</a:t>
            </a:r>
            <a:r>
              <a:rPr>
                <a:solidFill>
                  <a:srgbClr val="A71D5D"/>
                </a:solidFill>
              </a:rPr>
              <a:t>var</a:t>
            </a:r>
            <a:r>
              <a:rPr>
                <a:solidFill>
                  <a:srgbClr val="323333"/>
                </a:solidFill>
              </a:rPr>
              <a:t> ex 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323333"/>
                </a:solidFill>
              </a:rPr>
              <a:t> </a:t>
            </a:r>
            <a:r>
              <a:t>'topic_logs'</a:t>
            </a:r>
            <a:r>
              <a:rPr>
                <a:solidFill>
                  <a:srgbClr val="323333"/>
                </a:solidFill>
              </a:rPr>
              <a:t>;</a:t>
            </a:r>
          </a:p>
          <a:p>
            <a:pPr algn="l" defTabSz="457200">
              <a:defRPr sz="2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2000">
                <a:solidFill>
                  <a:srgbClr val="795DA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ch.</a:t>
            </a:r>
            <a:r>
              <a:t>assertExchange</a:t>
            </a:r>
            <a:r>
              <a:rPr>
                <a:solidFill>
                  <a:srgbClr val="323333"/>
                </a:solidFill>
              </a:rPr>
              <a:t>(ex, </a:t>
            </a:r>
            <a:r>
              <a:rPr>
                <a:solidFill>
                  <a:srgbClr val="183691"/>
                </a:solidFill>
              </a:rPr>
              <a:t>'topic'</a:t>
            </a:r>
            <a:r>
              <a:rPr>
                <a:solidFill>
                  <a:srgbClr val="323333"/>
                </a:solidFill>
              </a:rPr>
              <a:t>, {durable</a:t>
            </a:r>
            <a:r>
              <a:rPr>
                <a:solidFill>
                  <a:srgbClr val="A71D5D"/>
                </a:solidFill>
              </a:rPr>
              <a:t>:</a:t>
            </a:r>
            <a:r>
              <a:rPr>
                <a:solidFill>
                  <a:srgbClr val="323333"/>
                </a:solidFill>
              </a:rPr>
              <a:t> </a:t>
            </a:r>
            <a:r>
              <a:rPr>
                <a:solidFill>
                  <a:srgbClr val="0086B3"/>
                </a:solidFill>
              </a:rPr>
              <a:t>false</a:t>
            </a:r>
            <a:r>
              <a:rPr>
                <a:solidFill>
                  <a:srgbClr val="323333"/>
                </a:solidFill>
              </a:rPr>
              <a:t>});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ch.</a:t>
            </a:r>
            <a:r>
              <a:rPr>
                <a:solidFill>
                  <a:srgbClr val="795DA3"/>
                </a:solidFill>
              </a:rPr>
              <a:t>assertQueue</a:t>
            </a:r>
            <a:r>
              <a:t>(</a:t>
            </a:r>
            <a:r>
              <a:rPr>
                <a:solidFill>
                  <a:srgbClr val="183691"/>
                </a:solidFill>
              </a:rPr>
              <a:t>''</a:t>
            </a:r>
            <a:r>
              <a:t>, {exclusive</a:t>
            </a:r>
            <a:r>
              <a:rPr>
                <a:solidFill>
                  <a:srgbClr val="A71D5D"/>
                </a:solidFill>
              </a:rPr>
              <a:t>:</a:t>
            </a:r>
            <a:r>
              <a:t> </a:t>
            </a:r>
            <a:r>
              <a:rPr>
                <a:solidFill>
                  <a:srgbClr val="0086B3"/>
                </a:solidFill>
              </a:rPr>
              <a:t>true</a:t>
            </a:r>
            <a:r>
              <a:t>}, </a:t>
            </a:r>
            <a:r>
              <a:rPr>
                <a:solidFill>
                  <a:srgbClr val="A71D5D"/>
                </a:solidFill>
              </a:rPr>
              <a:t>function</a:t>
            </a:r>
            <a:r>
              <a:t>(err, q) {</a:t>
            </a:r>
          </a:p>
          <a:p>
            <a:pPr algn="l" defTabSz="457200">
              <a:defRPr sz="20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</a:t>
            </a:r>
            <a:r>
              <a:rPr>
                <a:solidFill>
                  <a:srgbClr val="795DA3"/>
                </a:solidFill>
              </a:rPr>
              <a:t>console</a:t>
            </a:r>
            <a:r>
              <a:rPr>
                <a:solidFill>
                  <a:srgbClr val="323333"/>
                </a:solidFill>
              </a:rPr>
              <a:t>.</a:t>
            </a:r>
            <a:r>
              <a:rPr>
                <a:solidFill>
                  <a:srgbClr val="0086B3"/>
                </a:solidFill>
              </a:rPr>
              <a:t>log</a:t>
            </a:r>
            <a:r>
              <a:rPr>
                <a:solidFill>
                  <a:srgbClr val="323333"/>
                </a:solidFill>
              </a:rPr>
              <a:t>(</a:t>
            </a:r>
            <a:r>
              <a:t>' [*] Waiting for logs. To exit press CTRL+C'</a:t>
            </a:r>
            <a:r>
              <a:rPr>
                <a:solidFill>
                  <a:srgbClr val="323333"/>
                </a:solidFill>
              </a:rPr>
              <a:t>);</a:t>
            </a:r>
          </a:p>
          <a:p>
            <a:pPr algn="l" defTabSz="457200">
              <a:defRPr sz="2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20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args.</a:t>
            </a:r>
            <a:r>
              <a:rPr>
                <a:solidFill>
                  <a:srgbClr val="795DA3"/>
                </a:solidFill>
              </a:rPr>
              <a:t>forEach</a:t>
            </a:r>
            <a:r>
              <a:t>(</a:t>
            </a:r>
            <a:r>
              <a:rPr>
                <a:solidFill>
                  <a:srgbClr val="A71D5D"/>
                </a:solidFill>
              </a:rPr>
              <a:t>function</a:t>
            </a:r>
            <a:r>
              <a:t>(key) {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ch.</a:t>
            </a:r>
            <a:r>
              <a:rPr>
                <a:solidFill>
                  <a:srgbClr val="795DA3"/>
                </a:solidFill>
              </a:rPr>
              <a:t>bindQueue</a:t>
            </a:r>
            <a:r>
              <a:t>(q.queue, ex, key);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});</a:t>
            </a:r>
          </a:p>
          <a:p>
            <a:pPr algn="l" defTabSz="457200">
              <a:defRPr sz="2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20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ch.</a:t>
            </a:r>
            <a:r>
              <a:rPr>
                <a:solidFill>
                  <a:srgbClr val="795DA3"/>
                </a:solidFill>
              </a:rPr>
              <a:t>consume</a:t>
            </a:r>
            <a:r>
              <a:t>(q.queue, </a:t>
            </a:r>
            <a:r>
              <a:rPr>
                <a:solidFill>
                  <a:srgbClr val="A71D5D"/>
                </a:solidFill>
              </a:rPr>
              <a:t>function</a:t>
            </a:r>
            <a:r>
              <a:t>(msg) {</a:t>
            </a:r>
          </a:p>
          <a:p>
            <a:pPr lvl="1" algn="l" defTabSz="457200">
              <a:defRPr sz="20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795DA3"/>
                </a:solidFill>
              </a:rPr>
              <a:t>console</a:t>
            </a:r>
            <a:r>
              <a:t>.</a:t>
            </a:r>
            <a:r>
              <a:rPr>
                <a:solidFill>
                  <a:srgbClr val="0086B3"/>
                </a:solidFill>
              </a:rPr>
              <a:t>log</a:t>
            </a:r>
            <a:r>
              <a:t>(</a:t>
            </a:r>
            <a:r>
              <a:rPr>
                <a:solidFill>
                  <a:srgbClr val="183691"/>
                </a:solidFill>
              </a:rPr>
              <a:t>" [x] %s:'%s'"</a:t>
            </a:r>
            <a:r>
              <a:t>, msg.fields.routingKey, </a:t>
            </a:r>
          </a:p>
          <a:p>
            <a:pPr lvl="1" algn="l" defTabSz="457200">
              <a:defRPr sz="20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msg.</a:t>
            </a:r>
            <a:r>
              <a:rPr>
                <a:solidFill>
                  <a:srgbClr val="0086B3"/>
                </a:solidFill>
              </a:rPr>
              <a:t>content</a:t>
            </a:r>
            <a:r>
              <a:t>.</a:t>
            </a:r>
            <a:r>
              <a:rPr>
                <a:solidFill>
                  <a:srgbClr val="0086B3"/>
                </a:solidFill>
              </a:rPr>
              <a:t>toString</a:t>
            </a:r>
            <a:r>
              <a:t>());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}, {noAck</a:t>
            </a:r>
            <a:r>
              <a:rPr>
                <a:solidFill>
                  <a:srgbClr val="A71D5D"/>
                </a:solidFill>
              </a:rPr>
              <a:t>:</a:t>
            </a:r>
            <a:r>
              <a:t> </a:t>
            </a:r>
            <a:r>
              <a:rPr>
                <a:solidFill>
                  <a:srgbClr val="0086B3"/>
                </a:solidFill>
              </a:rPr>
              <a:t>true</a:t>
            </a:r>
            <a:r>
              <a:t>});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});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});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Modelo para </a:t>
            </a:r>
            <a:r>
              <a:rPr i="1"/>
              <a:t>Producer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xfrm>
            <a:off x="952500" y="2603500"/>
            <a:ext cx="11517317" cy="628650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Estabelecer uma conexão ao </a:t>
            </a:r>
            <a:r>
              <a:rPr i="1"/>
              <a:t>broker (e.g. RabbitMQ)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Estabelecer um canal sob esta conexão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Declarar um </a:t>
            </a:r>
            <a:r>
              <a:rPr i="1"/>
              <a:t>exchange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Criar uma mensagem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Publicar a mensagem (possivelmente com uma </a:t>
            </a:r>
            <a:r>
              <a:rPr i="1"/>
              <a:t>routing key)</a:t>
            </a:r>
            <a:endParaRPr i="1"/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Por fim, fechar o canal e a conexão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Programa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AMQP</a:t>
            </a:r>
          </a:p>
          <a:p>
            <a:pPr/>
            <a:r>
              <a:t>RabbitMQ: Exemplos de Uso em JavaScript</a:t>
            </a:r>
          </a:p>
          <a:p>
            <a:pPr>
              <a:defRPr i="1"/>
            </a:pPr>
            <a:r>
              <a:t>librabbitmq: </a:t>
            </a:r>
            <a:r>
              <a:rPr i="0"/>
              <a:t>API C</a:t>
            </a:r>
            <a:endParaRPr i="0"/>
          </a:p>
          <a:p>
            <a:pPr/>
            <a:r>
              <a:t>Sistemas competidores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Modelo para </a:t>
            </a:r>
            <a:r>
              <a:rPr i="1"/>
              <a:t>Consumer</a:t>
            </a:r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xfrm>
            <a:off x="952500" y="2603500"/>
            <a:ext cx="11517317" cy="6286500"/>
          </a:xfrm>
          <a:prstGeom prst="rect">
            <a:avLst/>
          </a:prstGeom>
        </p:spPr>
        <p:txBody>
          <a:bodyPr/>
          <a:lstStyle/>
          <a:p>
            <a:pPr/>
            <a:r>
              <a:t>Estabelecer uma conexão ao </a:t>
            </a:r>
            <a:r>
              <a:rPr i="1"/>
              <a:t>broker (e.g. RabbitMQ)</a:t>
            </a:r>
          </a:p>
          <a:p>
            <a:pPr/>
            <a:r>
              <a:t>Estabelecer um canal sob esta conexão</a:t>
            </a:r>
          </a:p>
          <a:p>
            <a:pPr/>
            <a:r>
              <a:t>Declarar um </a:t>
            </a:r>
            <a:r>
              <a:rPr i="1"/>
              <a:t>exchange</a:t>
            </a:r>
          </a:p>
          <a:p>
            <a:pPr/>
            <a:r>
              <a:t>Definir um binding entre uma </a:t>
            </a:r>
            <a:r>
              <a:rPr i="1"/>
              <a:t>queue</a:t>
            </a:r>
            <a:r>
              <a:t> e um </a:t>
            </a:r>
            <a:r>
              <a:rPr i="1"/>
              <a:t>exchange</a:t>
            </a:r>
            <a:r>
              <a:t> </a:t>
            </a:r>
          </a:p>
          <a:p>
            <a:pPr/>
            <a:r>
              <a:t>Consumir as mensagens da </a:t>
            </a:r>
            <a:r>
              <a:rPr i="1"/>
              <a:t>queue</a:t>
            </a:r>
            <a:endParaRPr i="1"/>
          </a:p>
          <a:p>
            <a:pPr/>
            <a:r>
              <a:t>Por fim, fechar o canal e a conexão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Programa</a:t>
            </a:r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AMQP</a:t>
            </a:r>
          </a:p>
          <a:p>
            <a:pPr/>
            <a:r>
              <a:t>RabbitMQ: Exemplos de Uso em JavaScript</a:t>
            </a:r>
          </a:p>
          <a:p>
            <a:pPr>
              <a:defRPr b="1" i="1">
                <a:latin typeface="Helvetica"/>
                <a:ea typeface="Helvetica"/>
                <a:cs typeface="Helvetica"/>
                <a:sym typeface="Helvetica"/>
              </a:defRPr>
            </a:pPr>
            <a:r>
              <a:t>librabbitmq: </a:t>
            </a:r>
            <a:r>
              <a:rPr i="0"/>
              <a:t>API C</a:t>
            </a:r>
            <a:endParaRPr i="0"/>
          </a:p>
          <a:p>
            <a:pPr>
              <a:defRPr i="1"/>
            </a:pPr>
            <a:r>
              <a:rPr i="0"/>
              <a:t>Sistemas competidores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i="1"/>
            </a:lvl1pPr>
          </a:lstStyle>
          <a:p>
            <a:pPr>
              <a:defRPr i="0"/>
            </a:pPr>
            <a:r>
              <a:rPr i="1"/>
              <a:t>It works!</a:t>
            </a:r>
          </a:p>
        </p:txBody>
      </p:sp>
      <p:pic>
        <p:nvPicPr>
          <p:cNvPr id="278" name="Screen Shot 2016-02-03 at 01.54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932" y="3423878"/>
            <a:ext cx="9652001" cy="8128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279" name="Screen Shot 2016-02-03 at 01.54.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8948" y="4627416"/>
            <a:ext cx="11074401" cy="3924613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 API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body" idx="1"/>
          </p:nvPr>
        </p:nvSpPr>
        <p:spPr>
          <a:xfrm>
            <a:off x="952499" y="2603500"/>
            <a:ext cx="11856675" cy="6286500"/>
          </a:xfrm>
          <a:prstGeom prst="rect">
            <a:avLst/>
          </a:prstGeom>
        </p:spPr>
        <p:txBody>
          <a:bodyPr anchor="t"/>
          <a:lstStyle/>
          <a:p>
            <a:pPr marL="0" indent="0" defTabSz="425195">
              <a:spcBef>
                <a:spcPts val="0"/>
              </a:spcBef>
              <a:buSzTx/>
              <a:buNone/>
              <a:defRPr sz="2325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conn = </a:t>
            </a:r>
            <a:r>
              <a:t>amqp_new_connection</a:t>
            </a:r>
            <a:r>
              <a:rPr>
                <a:solidFill>
                  <a:srgbClr val="323333"/>
                </a:solidFill>
              </a:rPr>
              <a:t>();</a:t>
            </a:r>
            <a:endParaRPr>
              <a:solidFill>
                <a:srgbClr val="323333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socket = </a:t>
            </a:r>
            <a:r>
              <a:t>amqp_tcp_socket_new</a:t>
            </a:r>
            <a:r>
              <a:rPr>
                <a:solidFill>
                  <a:srgbClr val="323333"/>
                </a:solidFill>
              </a:rPr>
              <a:t>(conn);</a:t>
            </a:r>
            <a:endParaRPr>
              <a:solidFill>
                <a:srgbClr val="323333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71D5D"/>
                </a:solidFill>
              </a:rPr>
              <a:t>if</a:t>
            </a:r>
            <a:r>
              <a:t> (!socket) {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</a:t>
            </a:r>
            <a:r>
              <a:rPr>
                <a:solidFill>
                  <a:srgbClr val="0086B3"/>
                </a:solidFill>
              </a:rPr>
              <a:t>die</a:t>
            </a:r>
            <a:r>
              <a:rPr>
                <a:solidFill>
                  <a:srgbClr val="323333"/>
                </a:solidFill>
              </a:rPr>
              <a:t>(</a:t>
            </a:r>
            <a:r>
              <a:t>"creating TCP socket"</a:t>
            </a:r>
            <a:r>
              <a:rPr>
                <a:solidFill>
                  <a:srgbClr val="323333"/>
                </a:solidFill>
              </a:rPr>
              <a:t>);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status = </a:t>
            </a:r>
            <a:r>
              <a:rPr>
                <a:solidFill>
                  <a:srgbClr val="0086B3"/>
                </a:solidFill>
              </a:rPr>
              <a:t>amqp_socket_open</a:t>
            </a:r>
            <a:r>
              <a:t>(socket, hostname, port);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71D5D"/>
                </a:solidFill>
              </a:rPr>
              <a:t>if</a:t>
            </a:r>
            <a:r>
              <a:t> (status) {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</a:t>
            </a:r>
            <a:r>
              <a:rPr>
                <a:solidFill>
                  <a:srgbClr val="0086B3"/>
                </a:solidFill>
              </a:rPr>
              <a:t>die</a:t>
            </a:r>
            <a:r>
              <a:rPr>
                <a:solidFill>
                  <a:srgbClr val="323333"/>
                </a:solidFill>
              </a:rPr>
              <a:t>(</a:t>
            </a:r>
            <a:r>
              <a:t>"opening TCP socket"</a:t>
            </a:r>
            <a:r>
              <a:rPr>
                <a:solidFill>
                  <a:srgbClr val="323333"/>
                </a:solidFill>
              </a:rPr>
              <a:t>);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die_on_amqp_error</a:t>
            </a:r>
            <a:r>
              <a:t>(</a:t>
            </a:r>
            <a:r>
              <a:rPr>
                <a:solidFill>
                  <a:srgbClr val="0086B3"/>
                </a:solidFill>
              </a:rPr>
              <a:t>amqp_login</a:t>
            </a:r>
            <a:r>
              <a:t>(conn, </a:t>
            </a:r>
            <a:r>
              <a:rPr>
                <a:solidFill>
                  <a:srgbClr val="183691"/>
                </a:solidFill>
              </a:rPr>
              <a:t>"/"</a:t>
            </a:r>
            <a:r>
              <a:t>, </a:t>
            </a:r>
            <a:r>
              <a:rPr>
                <a:solidFill>
                  <a:srgbClr val="0086B3"/>
                </a:solidFill>
              </a:rPr>
              <a:t>0</a:t>
            </a:r>
            <a:r>
              <a:t>, </a:t>
            </a:r>
            <a:r>
              <a:rPr>
                <a:solidFill>
                  <a:srgbClr val="0086B3"/>
                </a:solidFill>
              </a:rPr>
              <a:t>131072</a:t>
            </a:r>
            <a:r>
              <a:t>, </a:t>
            </a:r>
            <a:r>
              <a:rPr>
                <a:solidFill>
                  <a:srgbClr val="0086B3"/>
                </a:solidFill>
              </a:rPr>
              <a:t>0</a:t>
            </a:r>
            <a:r>
              <a:t>, 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AMQP_SASL_METHOD_PLAIN, 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</a:t>
            </a:r>
            <a:r>
              <a:rPr>
                <a:solidFill>
                  <a:srgbClr val="183691"/>
                </a:solidFill>
              </a:rPr>
              <a:t>"guest"</a:t>
            </a:r>
            <a:r>
              <a:t>, </a:t>
            </a:r>
            <a:r>
              <a:rPr>
                <a:solidFill>
                  <a:srgbClr val="183691"/>
                </a:solidFill>
              </a:rPr>
              <a:t>“guest"</a:t>
            </a:r>
            <a:r>
              <a:t>), </a:t>
            </a:r>
            <a:r>
              <a:rPr>
                <a:solidFill>
                  <a:srgbClr val="183691"/>
                </a:solidFill>
              </a:rPr>
              <a:t>"Logging in"</a:t>
            </a:r>
            <a:r>
              <a:t>);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amqp_channel_open</a:t>
            </a:r>
            <a:r>
              <a:rPr>
                <a:solidFill>
                  <a:srgbClr val="323333"/>
                </a:solidFill>
              </a:rPr>
              <a:t>(conn, </a:t>
            </a:r>
            <a:r>
              <a:t>1</a:t>
            </a:r>
            <a:r>
              <a:rPr>
                <a:solidFill>
                  <a:srgbClr val="323333"/>
                </a:solidFill>
              </a:rPr>
              <a:t>);</a:t>
            </a:r>
            <a:endParaRPr>
              <a:solidFill>
                <a:srgbClr val="323333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325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die_on_amqp_error</a:t>
            </a:r>
            <a:r>
              <a:rPr>
                <a:solidFill>
                  <a:srgbClr val="323333"/>
                </a:solidFill>
              </a:rPr>
              <a:t>(</a:t>
            </a:r>
            <a:r>
              <a:t>amqp_get_rpc_reply</a:t>
            </a:r>
            <a:r>
              <a:rPr>
                <a:solidFill>
                  <a:srgbClr val="323333"/>
                </a:solidFill>
              </a:rPr>
              <a:t>(conn), </a:t>
            </a:r>
            <a:r>
              <a:rPr>
                <a:solidFill>
                  <a:srgbClr val="183691"/>
                </a:solidFill>
              </a:rPr>
              <a:t>"Opening channel"</a:t>
            </a:r>
            <a:r>
              <a:rPr>
                <a:solidFill>
                  <a:srgbClr val="323333"/>
                </a:solidFill>
              </a:rPr>
              <a:t>);</a:t>
            </a:r>
            <a:endParaRPr>
              <a:solidFill>
                <a:srgbClr val="323333"/>
              </a:solidFill>
            </a:endParaRPr>
          </a:p>
        </p:txBody>
      </p:sp>
      <p:sp>
        <p:nvSpPr>
          <p:cNvPr id="283" name="Shape 2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C API: Consumer - Setup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body" idx="1"/>
          </p:nvPr>
        </p:nvSpPr>
        <p:spPr>
          <a:xfrm>
            <a:off x="574063" y="2261535"/>
            <a:ext cx="11856674" cy="6983129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amqp_queue_declare_ok_t</a:t>
            </a:r>
            <a:r>
              <a:rPr>
                <a:solidFill>
                  <a:srgbClr val="323333"/>
                </a:solidFill>
              </a:rPr>
              <a:t> *r = </a:t>
            </a:r>
            <a:r>
              <a:t>amqp_queue_declare(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</a:t>
            </a:r>
            <a:r>
              <a:rPr>
                <a:solidFill>
                  <a:srgbClr val="323333"/>
                </a:solidFill>
              </a:rPr>
              <a:t>conn, </a:t>
            </a:r>
            <a:r>
              <a:t>1</a:t>
            </a:r>
            <a:r>
              <a:rPr>
                <a:solidFill>
                  <a:srgbClr val="323333"/>
                </a:solidFill>
              </a:rPr>
              <a:t>, amqp_empty_bytes, </a:t>
            </a:r>
            <a:endParaRPr>
              <a:solidFill>
                <a:srgbClr val="323333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                             </a:t>
            </a:r>
            <a:r>
              <a:t>0</a:t>
            </a:r>
            <a:r>
              <a:rPr>
                <a:solidFill>
                  <a:srgbClr val="323333"/>
                </a:solidFill>
              </a:rPr>
              <a:t>, </a:t>
            </a:r>
            <a:r>
              <a:t>0</a:t>
            </a:r>
            <a:r>
              <a:rPr>
                <a:solidFill>
                  <a:srgbClr val="323333"/>
                </a:solidFill>
              </a:rPr>
              <a:t>, </a:t>
            </a:r>
            <a:r>
              <a:t>0</a:t>
            </a:r>
            <a:r>
              <a:rPr>
                <a:solidFill>
                  <a:srgbClr val="323333"/>
                </a:solidFill>
              </a:rPr>
              <a:t>, </a:t>
            </a:r>
            <a:r>
              <a:t>1</a:t>
            </a:r>
            <a:r>
              <a:rPr>
                <a:solidFill>
                  <a:srgbClr val="323333"/>
                </a:solidFill>
              </a:rPr>
              <a:t>, </a:t>
            </a:r>
            <a:r>
              <a:t>amqp_empty_table);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</a:t>
            </a:r>
            <a:r>
              <a:t>die_on_amqp_error</a:t>
            </a:r>
            <a:r>
              <a:rPr>
                <a:solidFill>
                  <a:srgbClr val="323333"/>
                </a:solidFill>
              </a:rPr>
              <a:t>(</a:t>
            </a:r>
            <a:r>
              <a:t>amqp_get_rpc_reply</a:t>
            </a:r>
            <a:r>
              <a:rPr>
                <a:solidFill>
                  <a:srgbClr val="323333"/>
                </a:solidFill>
              </a:rPr>
              <a:t>(conn), </a:t>
            </a:r>
            <a:r>
              <a:rPr>
                <a:solidFill>
                  <a:srgbClr val="183691"/>
                </a:solidFill>
              </a:rPr>
              <a:t>"Declaring queue"</a:t>
            </a:r>
            <a:r>
              <a:rPr>
                <a:solidFill>
                  <a:srgbClr val="323333"/>
                </a:solidFill>
              </a:rPr>
              <a:t>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queuename = </a:t>
            </a:r>
            <a:r>
              <a:t>amqp_bytes_malloc_dup</a:t>
            </a:r>
            <a:r>
              <a:rPr>
                <a:solidFill>
                  <a:srgbClr val="323333"/>
                </a:solidFill>
              </a:rPr>
              <a:t>(r-&gt;queue);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A71D5D"/>
                </a:solidFill>
              </a:rPr>
              <a:t>if</a:t>
            </a:r>
            <a:r>
              <a:t> (queuename.bytes == </a:t>
            </a:r>
            <a:r>
              <a:rPr>
                <a:solidFill>
                  <a:srgbClr val="0086B3"/>
                </a:solidFill>
              </a:rPr>
              <a:t>NULL</a:t>
            </a:r>
            <a:r>
              <a:t>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</a:t>
            </a:r>
            <a:r>
              <a:rPr>
                <a:solidFill>
                  <a:srgbClr val="0086B3"/>
                </a:solidFill>
              </a:rPr>
              <a:t>fprintf</a:t>
            </a:r>
            <a:r>
              <a:rPr>
                <a:solidFill>
                  <a:srgbClr val="323333"/>
                </a:solidFill>
              </a:rPr>
              <a:t>(stderr, </a:t>
            </a:r>
            <a:r>
              <a:t>"Out of memory while copying queue name"</a:t>
            </a:r>
            <a:r>
              <a:rPr>
                <a:solidFill>
                  <a:srgbClr val="323333"/>
                </a:solidFill>
              </a:rPr>
              <a:t>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71D5D"/>
                </a:solidFill>
              </a:rPr>
              <a:t>return</a:t>
            </a:r>
            <a:r>
              <a:t> </a:t>
            </a:r>
            <a:r>
              <a:rPr>
                <a:solidFill>
                  <a:srgbClr val="0086B3"/>
                </a:solidFill>
              </a:rPr>
              <a:t>1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amqp_queue_bind</a:t>
            </a:r>
            <a:r>
              <a:rPr>
                <a:solidFill>
                  <a:srgbClr val="323333"/>
                </a:solidFill>
              </a:rPr>
              <a:t>(conn, </a:t>
            </a:r>
            <a:r>
              <a:t>1</a:t>
            </a:r>
            <a:r>
              <a:rPr>
                <a:solidFill>
                  <a:srgbClr val="323333"/>
                </a:solidFill>
              </a:rPr>
              <a:t>, queuename, </a:t>
            </a:r>
            <a:r>
              <a:t>amqp_cstring_bytes</a:t>
            </a:r>
            <a:r>
              <a:rPr>
                <a:solidFill>
                  <a:srgbClr val="323333"/>
                </a:solidFill>
              </a:rPr>
              <a:t>(exchange), </a:t>
            </a:r>
            <a:endParaRPr>
              <a:solidFill>
                <a:srgbClr val="323333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            </a:t>
            </a:r>
            <a:r>
              <a:t>amqp_cstring_bytes</a:t>
            </a:r>
            <a:r>
              <a:rPr>
                <a:solidFill>
                  <a:srgbClr val="323333"/>
                </a:solidFill>
              </a:rPr>
              <a:t>(bindingkey), </a:t>
            </a:r>
            <a:r>
              <a:t>amqp_empty_table);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die_on_amqp_error</a:t>
            </a:r>
            <a:r>
              <a:rPr>
                <a:solidFill>
                  <a:srgbClr val="323333"/>
                </a:solidFill>
              </a:rPr>
              <a:t>(</a:t>
            </a:r>
            <a:r>
              <a:t>amqp_get_rpc_reply</a:t>
            </a:r>
            <a:r>
              <a:rPr>
                <a:solidFill>
                  <a:srgbClr val="323333"/>
                </a:solidFill>
              </a:rPr>
              <a:t>(conn), </a:t>
            </a:r>
            <a:r>
              <a:rPr>
                <a:solidFill>
                  <a:srgbClr val="183691"/>
                </a:solidFill>
              </a:rPr>
              <a:t>"Binding queue"</a:t>
            </a:r>
            <a:r>
              <a:rPr>
                <a:solidFill>
                  <a:srgbClr val="323333"/>
                </a:solidFill>
              </a:rPr>
              <a:t>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amqp_basic_consume</a:t>
            </a:r>
            <a:r>
              <a:t>(conn, </a:t>
            </a:r>
            <a:r>
              <a:rPr>
                <a:solidFill>
                  <a:srgbClr val="0086B3"/>
                </a:solidFill>
              </a:rPr>
              <a:t>1</a:t>
            </a:r>
            <a:r>
              <a:t>, queuename,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amqp_empty_bytes, </a:t>
            </a:r>
            <a:r>
              <a:rPr>
                <a:solidFill>
                  <a:srgbClr val="0086B3"/>
                </a:solidFill>
              </a:rPr>
              <a:t>0</a:t>
            </a:r>
            <a:r>
              <a:t>, </a:t>
            </a:r>
            <a:r>
              <a:rPr>
                <a:solidFill>
                  <a:srgbClr val="0086B3"/>
                </a:solidFill>
              </a:rPr>
              <a:t>1</a:t>
            </a:r>
            <a:r>
              <a:t>, </a:t>
            </a:r>
            <a:r>
              <a:rPr>
                <a:solidFill>
                  <a:srgbClr val="0086B3"/>
                </a:solidFill>
              </a:rPr>
              <a:t>0</a:t>
            </a:r>
            <a:r>
              <a:t>,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amqp_empty_table);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die_on_amqp_error</a:t>
            </a:r>
            <a:r>
              <a:rPr>
                <a:solidFill>
                  <a:srgbClr val="323333"/>
                </a:solidFill>
              </a:rPr>
              <a:t>(</a:t>
            </a:r>
            <a:r>
              <a:t>amqp_get_rpc_reply</a:t>
            </a:r>
            <a:r>
              <a:rPr>
                <a:solidFill>
                  <a:srgbClr val="323333"/>
                </a:solidFill>
              </a:rPr>
              <a:t>(conn), </a:t>
            </a:r>
            <a:r>
              <a:rPr>
                <a:solidFill>
                  <a:srgbClr val="183691"/>
                </a:solidFill>
              </a:rPr>
              <a:t>"Consuming"</a:t>
            </a:r>
            <a:r>
              <a:rPr>
                <a:solidFill>
                  <a:srgbClr val="323333"/>
                </a:solidFill>
              </a:rPr>
              <a:t>);</a:t>
            </a:r>
          </a:p>
        </p:txBody>
      </p:sp>
      <p:sp>
        <p:nvSpPr>
          <p:cNvPr id="286" name="Shape 286"/>
          <p:cNvSpPr/>
          <p:nvPr>
            <p:ph type="title"/>
          </p:nvPr>
        </p:nvSpPr>
        <p:spPr>
          <a:xfrm>
            <a:off x="195626" y="297282"/>
            <a:ext cx="12613548" cy="2453436"/>
          </a:xfrm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C API: Consumer - Queue Setup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body" idx="1"/>
          </p:nvPr>
        </p:nvSpPr>
        <p:spPr>
          <a:xfrm>
            <a:off x="574063" y="2261535"/>
            <a:ext cx="12199200" cy="6983129"/>
          </a:xfrm>
          <a:prstGeom prst="rect">
            <a:avLst/>
          </a:prstGeom>
        </p:spPr>
        <p:txBody>
          <a:bodyPr anchor="t"/>
          <a:lstStyle/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A71D5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</a:t>
            </a:r>
            <a:r>
              <a:t>while</a:t>
            </a:r>
            <a:r>
              <a:rPr>
                <a:solidFill>
                  <a:srgbClr val="323333"/>
                </a:solidFill>
              </a:rPr>
              <a:t> (</a:t>
            </a:r>
            <a:r>
              <a:rPr>
                <a:solidFill>
                  <a:srgbClr val="0086B3"/>
                </a:solidFill>
              </a:rPr>
              <a:t>1</a:t>
            </a:r>
            <a:r>
              <a:rPr>
                <a:solidFill>
                  <a:srgbClr val="323333"/>
                </a:solidFill>
              </a:rPr>
              <a:t>) {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  </a:t>
            </a:r>
            <a:r>
              <a:t>amqp_rpc_reply_t</a:t>
            </a:r>
            <a:r>
              <a:rPr>
                <a:solidFill>
                  <a:srgbClr val="323333"/>
                </a:solidFill>
              </a:rPr>
              <a:t> res;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  </a:t>
            </a:r>
            <a:r>
              <a:t>amqp_envelope_t</a:t>
            </a:r>
            <a:r>
              <a:rPr>
                <a:solidFill>
                  <a:srgbClr val="323333"/>
                </a:solidFill>
              </a:rPr>
              <a:t> envelope;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  </a:t>
            </a:r>
            <a:r>
              <a:t>amqp_maybe_release_buffers</a:t>
            </a:r>
            <a:r>
              <a:rPr>
                <a:solidFill>
                  <a:srgbClr val="323333"/>
                </a:solidFill>
              </a:rPr>
              <a:t>(conn);</a:t>
            </a:r>
            <a:endParaRPr>
              <a:solidFill>
                <a:srgbClr val="323333"/>
              </a:solidFill>
            </a:endParaRP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  res = </a:t>
            </a:r>
            <a:r>
              <a:t>amqp_consume_message</a:t>
            </a:r>
            <a:r>
              <a:rPr>
                <a:solidFill>
                  <a:srgbClr val="323333"/>
                </a:solidFill>
              </a:rPr>
              <a:t>(conn, &amp;envelope, </a:t>
            </a:r>
            <a:r>
              <a:t>NULL</a:t>
            </a:r>
            <a:r>
              <a:rPr>
                <a:solidFill>
                  <a:srgbClr val="323333"/>
                </a:solidFill>
              </a:rPr>
              <a:t>, </a:t>
            </a:r>
            <a:r>
              <a:t>0</a:t>
            </a:r>
            <a:r>
              <a:rPr>
                <a:solidFill>
                  <a:srgbClr val="323333"/>
                </a:solidFill>
              </a:rPr>
              <a:t>);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A71D5D"/>
                </a:solidFill>
              </a:rPr>
              <a:t>if</a:t>
            </a:r>
            <a:r>
              <a:t> (AMQP_RESPONSE_NORMAL != res.reply_type) {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71D5D"/>
                </a:solidFill>
              </a:rPr>
              <a:t>break</a:t>
            </a:r>
            <a:r>
              <a:t>;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  </a:t>
            </a:r>
            <a:r>
              <a:rPr>
                <a:solidFill>
                  <a:srgbClr val="0086B3"/>
                </a:solidFill>
              </a:rPr>
              <a:t>printf</a:t>
            </a:r>
            <a:r>
              <a:rPr>
                <a:solidFill>
                  <a:srgbClr val="323333"/>
                </a:solidFill>
              </a:rPr>
              <a:t>(</a:t>
            </a:r>
            <a:r>
              <a:t>"Delivery </a:t>
            </a:r>
            <a:r>
              <a:rPr>
                <a:solidFill>
                  <a:srgbClr val="0086B3"/>
                </a:solidFill>
              </a:rPr>
              <a:t>%u</a:t>
            </a:r>
            <a:r>
              <a:t>, exchange </a:t>
            </a:r>
            <a:r>
              <a:rPr>
                <a:solidFill>
                  <a:srgbClr val="0086B3"/>
                </a:solidFill>
              </a:rPr>
              <a:t>%.*s</a:t>
            </a:r>
            <a:r>
              <a:t> routingkey </a:t>
            </a:r>
            <a:r>
              <a:rPr>
                <a:solidFill>
                  <a:srgbClr val="0086B3"/>
                </a:solidFill>
              </a:rPr>
              <a:t>%.*s</a:t>
            </a:r>
            <a:r>
              <a:t>\n"</a:t>
            </a:r>
            <a:r>
              <a:rPr>
                <a:solidFill>
                  <a:srgbClr val="323333"/>
                </a:solidFill>
              </a:rPr>
              <a:t>,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(</a:t>
            </a:r>
            <a:r>
              <a:rPr>
                <a:solidFill>
                  <a:srgbClr val="A71D5D"/>
                </a:solidFill>
              </a:rPr>
              <a:t>unsigned</a:t>
            </a:r>
            <a:r>
              <a:t>) envelope.delivery_tag,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(</a:t>
            </a:r>
            <a:r>
              <a:rPr>
                <a:solidFill>
                  <a:srgbClr val="A71D5D"/>
                </a:solidFill>
              </a:rPr>
              <a:t>int</a:t>
            </a:r>
            <a:r>
              <a:t>) envelope.exchange.len, (</a:t>
            </a:r>
            <a:r>
              <a:rPr>
                <a:solidFill>
                  <a:srgbClr val="A71D5D"/>
                </a:solidFill>
              </a:rPr>
              <a:t>char</a:t>
            </a:r>
            <a:r>
              <a:t> *) envelope.exchange.bytes,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(</a:t>
            </a:r>
            <a:r>
              <a:rPr>
                <a:solidFill>
                  <a:srgbClr val="A71D5D"/>
                </a:solidFill>
              </a:rPr>
              <a:t>int</a:t>
            </a:r>
            <a:r>
              <a:t>) envelope.routing_key.len, (</a:t>
            </a:r>
            <a:r>
              <a:rPr>
                <a:solidFill>
                  <a:srgbClr val="A71D5D"/>
                </a:solidFill>
              </a:rPr>
              <a:t>char</a:t>
            </a:r>
            <a:r>
              <a:t> *)envelope.routing_key.bytes);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A71D5D"/>
                </a:solidFill>
              </a:rPr>
              <a:t>if</a:t>
            </a:r>
            <a:r>
              <a:t> (envelope.message.properties._flags &amp; AMQP_BASIC_CONTENT_TYPE_FLAG) {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      </a:t>
            </a:r>
            <a:r>
              <a:rPr>
                <a:solidFill>
                  <a:srgbClr val="0086B3"/>
                </a:solidFill>
              </a:rPr>
              <a:t>printf</a:t>
            </a:r>
            <a:r>
              <a:rPr>
                <a:solidFill>
                  <a:srgbClr val="323333"/>
                </a:solidFill>
              </a:rPr>
              <a:t>(</a:t>
            </a:r>
            <a:r>
              <a:t>"Content-type: </a:t>
            </a:r>
            <a:r>
              <a:rPr>
                <a:solidFill>
                  <a:srgbClr val="0086B3"/>
                </a:solidFill>
              </a:rPr>
              <a:t>%.*s</a:t>
            </a:r>
            <a:r>
              <a:t>\n"</a:t>
            </a:r>
            <a:r>
              <a:rPr>
                <a:solidFill>
                  <a:srgbClr val="323333"/>
                </a:solidFill>
              </a:rPr>
              <a:t>,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(</a:t>
            </a:r>
            <a:r>
              <a:rPr>
                <a:solidFill>
                  <a:srgbClr val="A71D5D"/>
                </a:solidFill>
              </a:rPr>
              <a:t>int</a:t>
            </a:r>
            <a:r>
              <a:t>) envelope.message.properties.content_type.len,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(</a:t>
            </a:r>
            <a:r>
              <a:rPr>
                <a:solidFill>
                  <a:srgbClr val="A71D5D"/>
                </a:solidFill>
              </a:rPr>
              <a:t>char</a:t>
            </a:r>
            <a:r>
              <a:t> *) envelope.message.properties.content_type.bytes);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  </a:t>
            </a:r>
            <a:r>
              <a:rPr>
                <a:solidFill>
                  <a:srgbClr val="0086B3"/>
                </a:solidFill>
              </a:rPr>
              <a:t>printf</a:t>
            </a:r>
            <a:r>
              <a:rPr>
                <a:solidFill>
                  <a:srgbClr val="323333"/>
                </a:solidFill>
              </a:rPr>
              <a:t>(</a:t>
            </a:r>
            <a:r>
              <a:t>"----\n"</a:t>
            </a:r>
            <a:r>
              <a:rPr>
                <a:solidFill>
                  <a:srgbClr val="323333"/>
                </a:solidFill>
              </a:rPr>
              <a:t>);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0086B3"/>
                </a:solidFill>
              </a:rPr>
              <a:t>amqp_dump</a:t>
            </a:r>
            <a:r>
              <a:t>(envelope.message.body.bytes, envelope.message.body.len);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    </a:t>
            </a:r>
            <a:r>
              <a:t>amqp_destroy_envelope</a:t>
            </a:r>
            <a:r>
              <a:rPr>
                <a:solidFill>
                  <a:srgbClr val="323333"/>
                </a:solidFill>
              </a:rPr>
              <a:t>(&amp;envelope);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210311">
              <a:spcBef>
                <a:spcPts val="0"/>
              </a:spcBef>
              <a:buSzTx/>
              <a:buNone/>
              <a:defRPr sz="1748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 i="1">
                <a:solidFill>
                  <a:srgbClr val="53585F"/>
                </a:solidFill>
              </a:rPr>
              <a:t>/* continua */</a:t>
            </a:r>
          </a:p>
        </p:txBody>
      </p:sp>
      <p:sp>
        <p:nvSpPr>
          <p:cNvPr id="289" name="Shape 289"/>
          <p:cNvSpPr/>
          <p:nvPr>
            <p:ph type="title"/>
          </p:nvPr>
        </p:nvSpPr>
        <p:spPr>
          <a:xfrm>
            <a:off x="195626" y="297282"/>
            <a:ext cx="12613548" cy="2453436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C API: Consumer - Work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body" idx="1"/>
          </p:nvPr>
        </p:nvSpPr>
        <p:spPr>
          <a:xfrm>
            <a:off x="574063" y="2261535"/>
            <a:ext cx="12199200" cy="6983129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sz="2200">
                <a:solidFill>
                  <a:srgbClr val="0086B3"/>
                </a:solidFill>
              </a:rPr>
              <a:t>die_on_amqp_error</a:t>
            </a:r>
            <a:r>
              <a:rPr sz="2200"/>
              <a:t>(</a:t>
            </a:r>
            <a:r>
              <a:rPr sz="2200">
                <a:solidFill>
                  <a:srgbClr val="0086B3"/>
                </a:solidFill>
              </a:rPr>
              <a:t>amqp_channel_close</a:t>
            </a:r>
            <a:r>
              <a:rPr sz="2200"/>
              <a:t>(conn, </a:t>
            </a:r>
            <a:r>
              <a:rPr sz="2200">
                <a:solidFill>
                  <a:srgbClr val="0086B3"/>
                </a:solidFill>
              </a:rPr>
              <a:t>1</a:t>
            </a:r>
            <a:r>
              <a:rPr sz="2200"/>
              <a:t>, AMQP_REPLY_SUCCESS), </a:t>
            </a:r>
            <a:endParaRPr sz="2200"/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183691"/>
                </a:solidFill>
              </a:rPr>
              <a:t>"Closing channel"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086B3"/>
                </a:solidFill>
              </a:rPr>
              <a:t>die_on_amqp_error</a:t>
            </a:r>
            <a:r>
              <a:t>(</a:t>
            </a:r>
            <a:r>
              <a:rPr>
                <a:solidFill>
                  <a:srgbClr val="0086B3"/>
                </a:solidFill>
              </a:rPr>
              <a:t>amqp_connection_close</a:t>
            </a:r>
            <a:r>
              <a:t>(conn, AMQP_REPLY_SUCCESS),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183691"/>
                </a:solidFill>
              </a:rPr>
              <a:t>"Closing connection"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</a:t>
            </a:r>
            <a:r>
              <a:t>die_on_error</a:t>
            </a:r>
            <a:r>
              <a:rPr>
                <a:solidFill>
                  <a:srgbClr val="323333"/>
                </a:solidFill>
              </a:rPr>
              <a:t>(</a:t>
            </a:r>
            <a:r>
              <a:t>amqp_destroy_connection</a:t>
            </a:r>
            <a:r>
              <a:rPr>
                <a:solidFill>
                  <a:srgbClr val="323333"/>
                </a:solidFill>
              </a:rPr>
              <a:t>(conn), </a:t>
            </a:r>
            <a:r>
              <a:rPr>
                <a:solidFill>
                  <a:srgbClr val="183691"/>
                </a:solidFill>
              </a:rPr>
              <a:t>"Ending connection"</a:t>
            </a:r>
            <a:r>
              <a:rPr>
                <a:solidFill>
                  <a:srgbClr val="323333"/>
                </a:solidFill>
              </a:rPr>
              <a:t>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A71D5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23333"/>
                </a:solidFill>
              </a:rPr>
              <a:t>  </a:t>
            </a:r>
            <a:r>
              <a:t>return</a:t>
            </a:r>
            <a:r>
              <a:rPr>
                <a:solidFill>
                  <a:srgbClr val="323333"/>
                </a:solidFill>
              </a:rPr>
              <a:t> </a:t>
            </a:r>
            <a:r>
              <a:rPr>
                <a:solidFill>
                  <a:srgbClr val="0086B3"/>
                </a:solidFill>
              </a:rPr>
              <a:t>0</a:t>
            </a:r>
            <a:r>
              <a:rPr>
                <a:solidFill>
                  <a:srgbClr val="323333"/>
                </a:solidFill>
              </a:rPr>
              <a:t>;</a:t>
            </a:r>
            <a:endParaRPr>
              <a:solidFill>
                <a:srgbClr val="323333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32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92" name="Shape 292"/>
          <p:cNvSpPr/>
          <p:nvPr>
            <p:ph type="title"/>
          </p:nvPr>
        </p:nvSpPr>
        <p:spPr>
          <a:xfrm>
            <a:off x="195626" y="297282"/>
            <a:ext cx="12613548" cy="1824023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C API: Consumer - Cleanup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Programa</a:t>
            </a:r>
          </a:p>
        </p:txBody>
      </p:sp>
      <p:sp>
        <p:nvSpPr>
          <p:cNvPr id="295" name="Shape 2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AMQP</a:t>
            </a:r>
          </a:p>
          <a:p>
            <a:pPr/>
            <a:r>
              <a:t>RabbitMQ: Exemplos de Uso em JavaScript</a:t>
            </a:r>
          </a:p>
          <a:p>
            <a:pPr>
              <a:defRPr i="1"/>
            </a:pPr>
            <a:r>
              <a:t>librabbitmq: </a:t>
            </a:r>
            <a:r>
              <a:rPr i="0"/>
              <a:t>API C</a:t>
            </a:r>
            <a:endParaRPr i="0"/>
          </a:p>
          <a:p>
            <a:pPr>
              <a:defRPr b="1" i="1">
                <a:latin typeface="Helvetica"/>
                <a:ea typeface="Helvetica"/>
                <a:cs typeface="Helvetica"/>
                <a:sym typeface="Helvetica"/>
              </a:defRPr>
            </a:pPr>
            <a:r>
              <a:rPr i="0"/>
              <a:t>Sistemas competidores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SQS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b="1" sz="3348">
                <a:latin typeface="Helvetica"/>
                <a:ea typeface="Helvetica"/>
                <a:cs typeface="Helvetica"/>
                <a:sym typeface="Helvetica"/>
              </a:defRPr>
            </a:pPr>
            <a:r>
              <a:t>S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imple </a:t>
            </a:r>
            <a:r>
              <a:t>Q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ueueing </a:t>
            </a:r>
            <a:r>
              <a:t>S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ystem: sistema distribuído de filas gerenciado com promessas de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“fast, reliable, scalable"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413384" indent="-413384" defTabSz="543305">
              <a:spcBef>
                <a:spcPts val="3900"/>
              </a:spcBef>
              <a:defRPr b="1" sz="3348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É realmente simples: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 message queueing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sem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brokers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,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exchanges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,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bindings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. Apenas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queues.</a:t>
            </a:r>
            <a:endParaRPr b="0" i="1">
              <a:latin typeface="+mn-lt"/>
              <a:ea typeface="+mn-ea"/>
              <a:cs typeface="+mn-cs"/>
              <a:sym typeface="Helvetica Light"/>
            </a:endParaRP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Essencialmente </a:t>
            </a:r>
            <a:r>
              <a:rPr i="1"/>
              <a:t>send message, get message </a:t>
            </a:r>
            <a:r>
              <a:t>e </a:t>
            </a:r>
            <a:r>
              <a:rPr i="1"/>
              <a:t>delete message.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Não apresenta funcionalidades como </a:t>
            </a:r>
            <a:r>
              <a:rPr i="1"/>
              <a:t>topic filtering </a:t>
            </a:r>
            <a:r>
              <a:t>(SNS pode ser usado para isto)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3157" y="263568"/>
            <a:ext cx="9998486" cy="9020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AMQP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dvanced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t>essaging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Q</a:t>
            </a:r>
            <a:r>
              <a:t>ueueing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t>rotocol</a:t>
            </a:r>
          </a:p>
          <a:p>
            <a:pPr/>
            <a:r>
              <a:t>Desenvolvido inicialmente para fins de interoperabilidade</a:t>
            </a:r>
          </a:p>
          <a:p>
            <a:pPr/>
            <a:r>
              <a:t>Facilitar desenvolvimentos de aplicações distribuídas e desacopladas</a:t>
            </a:r>
          </a:p>
          <a:p>
            <a:pPr/>
            <a:r>
              <a:t>Programático: </a:t>
            </a:r>
            <a:r>
              <a:rPr i="1"/>
              <a:t>provisioning </a:t>
            </a:r>
            <a:r>
              <a:t>através de </a:t>
            </a:r>
            <a:r>
              <a:rPr i="1"/>
              <a:t>method calls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SQS</a:t>
            </a:r>
          </a:p>
        </p:txBody>
      </p:sp>
      <p:sp>
        <p:nvSpPr>
          <p:cNvPr id="303" name="Shape 303"/>
          <p:cNvSpPr/>
          <p:nvPr>
            <p:ph type="body" idx="1"/>
          </p:nvPr>
        </p:nvSpPr>
        <p:spPr>
          <a:xfrm>
            <a:off x="952499" y="2209713"/>
            <a:ext cx="11743326" cy="7237360"/>
          </a:xfrm>
          <a:prstGeom prst="rect">
            <a:avLst/>
          </a:prstGeom>
        </p:spPr>
        <p:txBody>
          <a:bodyPr/>
          <a:lstStyle/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t>Send message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247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System.out.println("Sending a message to MyQueue.\n");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247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sqs.sendMessage(new SendMessageRequest()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247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.withQueueUrl(myQueueUrl)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247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.withMessageBody("This is my message text.”))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t>Receive message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System.out.println("Receiving messages from MyQueue.\n");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ReceiveMessageRequest receiveMessageRequest = new ReceiveMessageRequest(myQueueUrl);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List&lt;Message&gt; messages = sqs.receiveMessage(receiveMessageRequest).getMessages();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(Message message : messages) {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  Message");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    MessageId:     " + message.getMessageId());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    ReceiptHandle: " + message.getReceiptHandle());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    MD5OfBody:     " + message.getMD5OfBody());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    Body:          " + message.getBody());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for (Entry&lt;String, String&gt; entry : message.getAttributes().entrySet()) {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System.out.println("  Attribute");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System.out.println("    Name:  " + entry.getKey());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System.out.println("    Value: " + entry.getValue());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0" indent="0" defTabSz="434340">
              <a:spcBef>
                <a:spcPts val="0"/>
              </a:spcBef>
              <a:buSzTx/>
              <a:buNone/>
              <a:defRPr sz="1804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System.out.println();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0mq &amp; nanomsg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Ambos atuam como </a:t>
            </a:r>
            <a:r>
              <a:rPr i="1"/>
              <a:t>messaging middleware</a:t>
            </a:r>
            <a:endParaRPr i="1"/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i="1"/>
              <a:t>nanomsg</a:t>
            </a:r>
            <a:r>
              <a:t> é visto como um </a:t>
            </a:r>
            <a:r>
              <a:rPr i="1"/>
              <a:t>mini-0mq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Ambos são “apenas </a:t>
            </a:r>
            <a:r>
              <a:rPr i="1"/>
              <a:t>sockets”! </a:t>
            </a:r>
            <a:r>
              <a:t>Sem </a:t>
            </a:r>
            <a:r>
              <a:rPr i="1"/>
              <a:t>brokers </a:t>
            </a:r>
            <a:r>
              <a:t>ou</a:t>
            </a:r>
            <a:r>
              <a:rPr i="1"/>
              <a:t> exchanges.</a:t>
            </a:r>
            <a:endParaRPr i="1"/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Suas implementações de socket </a:t>
            </a:r>
            <a:r>
              <a:rPr i="1"/>
              <a:t>"present an abstraction of an asynchronous message queue” </a:t>
            </a:r>
            <a:r>
              <a:t>e dependem do padrão de comunicação adotado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Operam sobre mais tipos de transporte: IPC, Inproc, TCP, 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0mq &amp; nanomsg</a:t>
            </a:r>
          </a:p>
        </p:txBody>
      </p:sp>
      <p:pic>
        <p:nvPicPr>
          <p:cNvPr id="30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591" y="2775065"/>
            <a:ext cx="1866901" cy="328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4641" y="2819399"/>
            <a:ext cx="4648201" cy="586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08714" y="2638424"/>
            <a:ext cx="3962806" cy="6395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0mq: client &lt;-&gt; server</a:t>
            </a:r>
          </a:p>
        </p:txBody>
      </p:sp>
      <p:sp>
        <p:nvSpPr>
          <p:cNvPr id="314" name="Shape 314"/>
          <p:cNvSpPr/>
          <p:nvPr/>
        </p:nvSpPr>
        <p:spPr>
          <a:xfrm>
            <a:off x="317816" y="3492500"/>
            <a:ext cx="6211293" cy="452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</a:pPr>
            <a:r>
              <a:t>Server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i="1"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ZeroMQ Context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context = zmq.Context()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i="1"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Define the socket using the "Context"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sock = context.socket(zmq.REP)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sock.bind("tcp://127.0.0.1:5678")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i="1"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Run a simple "Echo" server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 True: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message = sock.recv()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sock.send("Echo: " + message)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 "Echo: " + message</a:t>
            </a:r>
          </a:p>
        </p:txBody>
      </p:sp>
      <p:sp>
        <p:nvSpPr>
          <p:cNvPr id="315" name="Shape 315"/>
          <p:cNvSpPr/>
          <p:nvPr/>
        </p:nvSpPr>
        <p:spPr>
          <a:xfrm>
            <a:off x="6932472" y="3384233"/>
            <a:ext cx="6211293" cy="400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</a:pPr>
            <a:r>
              <a:t>Client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i="1"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ZeroMQ Context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context = zmq.Context()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i="1"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Define the socket using the "Context"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sock = context.socket(zmq.REQ)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sock.connect("tcp://127.0.0.1:5678")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i="1"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Send a "message" using the socket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sock.send(" ".join(sys.argv[1:]))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 sock.recv()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Próximos Passos</a:t>
            </a:r>
          </a:p>
        </p:txBody>
      </p:sp>
      <p:sp>
        <p:nvSpPr>
          <p:cNvPr id="318" name="Shape 3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Estudo de OMF</a:t>
            </a:r>
          </a:p>
          <a:p>
            <a:pPr/>
            <a:r>
              <a:t>API de RabbitMQ em Céu</a:t>
            </a:r>
          </a:p>
          <a:p>
            <a:pPr/>
            <a:r>
              <a:t>Documento preliminar de propostas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Referências</a:t>
            </a:r>
          </a:p>
        </p:txBody>
      </p:sp>
      <p:sp>
        <p:nvSpPr>
          <p:cNvPr id="321" name="Shape 3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40" indent="-320040" defTabSz="420624">
              <a:spcBef>
                <a:spcPts val="3000"/>
              </a:spcBef>
              <a:defRPr sz="2592"/>
            </a:pPr>
            <a:r>
              <a:t>RabbitMQ e AMQP: </a:t>
            </a:r>
            <a:r>
              <a:rPr u="sng">
                <a:hlinkClick r:id="rId2" invalidUrl="" action="" tgtFrame="" tooltip="" history="1" highlightClick="0" endSnd="0"/>
              </a:rPr>
              <a:t>http://www.rabbitmq.com/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RabbitMQ in Action: </a:t>
            </a:r>
            <a:r>
              <a:rPr u="sng">
                <a:hlinkClick r:id="rId3" invalidUrl="" action="" tgtFrame="" tooltip="" history="1" highlightClick="0" endSnd="0"/>
              </a:rPr>
              <a:t>https://www.manning.com/books/rabbitmq-in-action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C API: </a:t>
            </a:r>
            <a:r>
              <a:rPr u="sng">
                <a:hlinkClick r:id="rId4" invalidUrl="" action="" tgtFrame="" tooltip="" history="1" highlightClick="0" endSnd="0"/>
              </a:rPr>
              <a:t>https://github.com/alanxz/rabbitmq-c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AMQP Spec: </a:t>
            </a:r>
            <a:r>
              <a:rPr u="sng">
                <a:hlinkClick r:id="rId5" invalidUrl="" action="" tgtFrame="" tooltip="" history="1" highlightClick="0" endSnd="0"/>
              </a:rPr>
              <a:t>http://docs.oasis-open.org/amqp/core/v1.0/os/amqp-core-complete-v1.0-os.pdf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SQS: </a:t>
            </a:r>
            <a:r>
              <a:rPr u="sng">
                <a:hlinkClick r:id="rId6" invalidUrl="" action="" tgtFrame="" tooltip="" history="1" highlightClick="0" endSnd="0"/>
              </a:rPr>
              <a:t>https://aws.amazon.com/sqs/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ØMQ: </a:t>
            </a:r>
            <a:r>
              <a:rPr u="sng">
                <a:hlinkClick r:id="rId7" invalidUrl="" action="" tgtFrame="" tooltip="" history="1" highlightClick="0" endSnd="0"/>
              </a:rPr>
              <a:t>http://ruudud.github.io/presentations/zeromq/</a:t>
            </a:r>
            <a:r>
              <a:t> &amp; </a:t>
            </a:r>
            <a:r>
              <a:rPr u="sng">
                <a:hlinkClick r:id="rId8" invalidUrl="" action="" tgtFrame="" tooltip="" history="1" highlightClick="0" endSnd="0"/>
              </a:rPr>
              <a:t>http://zguide.zeromq.org/page:all</a:t>
            </a:r>
            <a:r>
              <a:t> 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nanomsg: </a:t>
            </a:r>
            <a:r>
              <a:rPr u="sng">
                <a:hlinkClick r:id="rId9" invalidUrl="" action="" tgtFrame="" tooltip="" history="1" highlightClick="0" endSnd="0"/>
              </a:rPr>
              <a:t>http://nanomsg.org/documentation.html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Entidades</a:t>
            </a:r>
          </a:p>
        </p:txBody>
      </p:sp>
      <p:sp>
        <p:nvSpPr>
          <p:cNvPr id="132" name="Shape 132"/>
          <p:cNvSpPr/>
          <p:nvPr/>
        </p:nvSpPr>
        <p:spPr>
          <a:xfrm>
            <a:off x="3226635" y="2849695"/>
            <a:ext cx="6551530" cy="405421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Broker</a:t>
            </a:r>
          </a:p>
        </p:txBody>
      </p:sp>
      <p:sp>
        <p:nvSpPr>
          <p:cNvPr id="133" name="Shape 133"/>
          <p:cNvSpPr/>
          <p:nvPr/>
        </p:nvSpPr>
        <p:spPr>
          <a:xfrm>
            <a:off x="3449273" y="4507203"/>
            <a:ext cx="1890429" cy="73919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Exchange</a:t>
            </a:r>
          </a:p>
        </p:txBody>
      </p:sp>
      <p:sp>
        <p:nvSpPr>
          <p:cNvPr id="134" name="Shape 134"/>
          <p:cNvSpPr/>
          <p:nvPr/>
        </p:nvSpPr>
        <p:spPr>
          <a:xfrm>
            <a:off x="7277186" y="3454630"/>
            <a:ext cx="1890429" cy="739193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Queue</a:t>
            </a:r>
          </a:p>
        </p:txBody>
      </p:sp>
      <p:sp>
        <p:nvSpPr>
          <p:cNvPr id="135" name="Shape 135"/>
          <p:cNvSpPr/>
          <p:nvPr/>
        </p:nvSpPr>
        <p:spPr>
          <a:xfrm>
            <a:off x="7277186" y="4507203"/>
            <a:ext cx="1890429" cy="739193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Queue</a:t>
            </a:r>
          </a:p>
        </p:txBody>
      </p:sp>
      <p:sp>
        <p:nvSpPr>
          <p:cNvPr id="136" name="Shape 136"/>
          <p:cNvSpPr/>
          <p:nvPr/>
        </p:nvSpPr>
        <p:spPr>
          <a:xfrm>
            <a:off x="7277186" y="5559777"/>
            <a:ext cx="1890429" cy="739193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Queue</a:t>
            </a:r>
          </a:p>
        </p:txBody>
      </p:sp>
      <p:sp>
        <p:nvSpPr>
          <p:cNvPr id="137" name="Shape 137"/>
          <p:cNvSpPr/>
          <p:nvPr/>
        </p:nvSpPr>
        <p:spPr>
          <a:xfrm flipV="1">
            <a:off x="5324527" y="3802857"/>
            <a:ext cx="1986543" cy="1101487"/>
          </a:xfrm>
          <a:prstGeom prst="line">
            <a:avLst/>
          </a:prstGeom>
          <a:ln w="76200">
            <a:solidFill>
              <a:srgbClr val="FF8AD8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>
            <a:off x="5333570" y="4876800"/>
            <a:ext cx="1949983" cy="0"/>
          </a:xfrm>
          <a:prstGeom prst="line">
            <a:avLst/>
          </a:prstGeom>
          <a:ln w="76200">
            <a:solidFill>
              <a:srgbClr val="FF8AD8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>
            <a:off x="5318855" y="3562508"/>
            <a:ext cx="1979412" cy="2665907"/>
          </a:xfrm>
          <a:prstGeom prst="roundRect">
            <a:avLst>
              <a:gd name="adj" fmla="val 14350"/>
            </a:avLst>
          </a:prstGeom>
          <a:ln w="50800">
            <a:solidFill>
              <a:srgbClr val="9411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Bindings</a:t>
            </a:r>
          </a:p>
        </p:txBody>
      </p:sp>
      <p:sp>
        <p:nvSpPr>
          <p:cNvPr id="140" name="Shape 140"/>
          <p:cNvSpPr/>
          <p:nvPr/>
        </p:nvSpPr>
        <p:spPr>
          <a:xfrm>
            <a:off x="5245501" y="4895461"/>
            <a:ext cx="2143432" cy="1058276"/>
          </a:xfrm>
          <a:prstGeom prst="line">
            <a:avLst/>
          </a:prstGeom>
          <a:ln w="76200">
            <a:solidFill>
              <a:srgbClr val="FF8AD8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Shape 141"/>
          <p:cNvSpPr/>
          <p:nvPr/>
        </p:nvSpPr>
        <p:spPr>
          <a:xfrm>
            <a:off x="111276" y="4507203"/>
            <a:ext cx="2181118" cy="739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142" name="Shape 142"/>
          <p:cNvSpPr/>
          <p:nvPr/>
        </p:nvSpPr>
        <p:spPr>
          <a:xfrm>
            <a:off x="2246630" y="4895461"/>
            <a:ext cx="1369120" cy="1"/>
          </a:xfrm>
          <a:prstGeom prst="line">
            <a:avLst/>
          </a:prstGeom>
          <a:ln w="76200">
            <a:solidFill>
              <a:srgbClr val="008F00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>
            <a:off x="10461095" y="4507203"/>
            <a:ext cx="2181118" cy="739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4" name="Shape 144"/>
          <p:cNvSpPr/>
          <p:nvPr/>
        </p:nvSpPr>
        <p:spPr>
          <a:xfrm>
            <a:off x="9131452" y="4895461"/>
            <a:ext cx="1369120" cy="1"/>
          </a:xfrm>
          <a:prstGeom prst="line">
            <a:avLst/>
          </a:prstGeom>
          <a:ln w="76200">
            <a:solidFill>
              <a:srgbClr val="008F00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5" name="Shape 145"/>
          <p:cNvSpPr/>
          <p:nvPr/>
        </p:nvSpPr>
        <p:spPr>
          <a:xfrm>
            <a:off x="10470138" y="3454630"/>
            <a:ext cx="2181118" cy="739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6" name="Shape 146"/>
          <p:cNvSpPr/>
          <p:nvPr/>
        </p:nvSpPr>
        <p:spPr>
          <a:xfrm>
            <a:off x="9140495" y="3842887"/>
            <a:ext cx="1369120" cy="1"/>
          </a:xfrm>
          <a:prstGeom prst="line">
            <a:avLst/>
          </a:prstGeom>
          <a:ln w="76200">
            <a:solidFill>
              <a:srgbClr val="008F00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10479181" y="5559777"/>
            <a:ext cx="2181118" cy="739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8" name="Shape 148"/>
          <p:cNvSpPr/>
          <p:nvPr/>
        </p:nvSpPr>
        <p:spPr>
          <a:xfrm>
            <a:off x="9149538" y="5948035"/>
            <a:ext cx="1369120" cy="1"/>
          </a:xfrm>
          <a:prstGeom prst="line">
            <a:avLst/>
          </a:prstGeom>
          <a:ln w="76200">
            <a:solidFill>
              <a:srgbClr val="008F00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" name="Shape 149"/>
          <p:cNvSpPr/>
          <p:nvPr/>
        </p:nvSpPr>
        <p:spPr>
          <a:xfrm>
            <a:off x="10479181" y="2402056"/>
            <a:ext cx="2181118" cy="739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Shape 150"/>
          <p:cNvSpPr/>
          <p:nvPr/>
        </p:nvSpPr>
        <p:spPr>
          <a:xfrm flipV="1">
            <a:off x="9216031" y="2784941"/>
            <a:ext cx="1242120" cy="1023233"/>
          </a:xfrm>
          <a:prstGeom prst="line">
            <a:avLst/>
          </a:prstGeom>
          <a:ln w="76200">
            <a:solidFill>
              <a:srgbClr val="008F00"/>
            </a:solidFill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" name="Shape 151"/>
          <p:cNvSpPr/>
          <p:nvPr/>
        </p:nvSpPr>
        <p:spPr>
          <a:xfrm>
            <a:off x="3381026" y="3398185"/>
            <a:ext cx="6242748" cy="3432976"/>
          </a:xfrm>
          <a:prstGeom prst="roundRect">
            <a:avLst>
              <a:gd name="adj" fmla="val 8274"/>
            </a:avLst>
          </a:prstGeom>
          <a:ln w="50800">
            <a:solidFill>
              <a:srgbClr val="D6D6D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algn="l"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virtual host (</a:t>
            </a:r>
            <a:r>
              <a:rPr i="1"/>
              <a:t>vhost</a:t>
            </a:r>
            <a:r>
              <a:t>)</a:t>
            </a:r>
          </a:p>
        </p:txBody>
      </p:sp>
      <p:sp>
        <p:nvSpPr>
          <p:cNvPr id="152" name="Shape 152"/>
          <p:cNvSpPr/>
          <p:nvPr/>
        </p:nvSpPr>
        <p:spPr>
          <a:xfrm>
            <a:off x="2462059" y="4184333"/>
            <a:ext cx="7239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/>
            <a:r>
              <a:t>📧</a:t>
            </a:r>
          </a:p>
        </p:txBody>
      </p:sp>
      <p:sp>
        <p:nvSpPr>
          <p:cNvPr id="153" name="Shape 153"/>
          <p:cNvSpPr/>
          <p:nvPr/>
        </p:nvSpPr>
        <p:spPr>
          <a:xfrm rot="20187070">
            <a:off x="5818142" y="3633078"/>
            <a:ext cx="7239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/>
            <a:r>
              <a:t>📧</a:t>
            </a:r>
          </a:p>
        </p:txBody>
      </p:sp>
      <p:sp>
        <p:nvSpPr>
          <p:cNvPr id="154" name="Shape 154"/>
          <p:cNvSpPr/>
          <p:nvPr/>
        </p:nvSpPr>
        <p:spPr>
          <a:xfrm>
            <a:off x="7538448" y="3765780"/>
            <a:ext cx="7239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/>
            <a:r>
              <a:t>📧</a:t>
            </a:r>
          </a:p>
        </p:txBody>
      </p:sp>
      <p:sp>
        <p:nvSpPr>
          <p:cNvPr id="155" name="Shape 155"/>
          <p:cNvSpPr/>
          <p:nvPr/>
        </p:nvSpPr>
        <p:spPr>
          <a:xfrm>
            <a:off x="8214611" y="3765780"/>
            <a:ext cx="7239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/>
            <a:r>
              <a:t>📧</a:t>
            </a:r>
          </a:p>
        </p:txBody>
      </p:sp>
      <p:sp>
        <p:nvSpPr>
          <p:cNvPr id="156" name="Shape 156"/>
          <p:cNvSpPr/>
          <p:nvPr/>
        </p:nvSpPr>
        <p:spPr>
          <a:xfrm>
            <a:off x="8341611" y="5929373"/>
            <a:ext cx="7239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/>
            <a:r>
              <a:t>📧</a:t>
            </a:r>
          </a:p>
        </p:txBody>
      </p:sp>
      <p:sp>
        <p:nvSpPr>
          <p:cNvPr id="157" name="Shape 157"/>
          <p:cNvSpPr/>
          <p:nvPr/>
        </p:nvSpPr>
        <p:spPr>
          <a:xfrm>
            <a:off x="10325173" y="5929373"/>
            <a:ext cx="7239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/>
            <a:r>
              <a:t>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Mensagens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Mensagens são compostas por: </a:t>
            </a:r>
            <a:r>
              <a:rPr i="1"/>
              <a:t>attributes </a:t>
            </a:r>
            <a:r>
              <a:t>e</a:t>
            </a:r>
            <a:r>
              <a:rPr i="1"/>
              <a:t> payloads</a:t>
            </a:r>
            <a:endParaRPr i="1"/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Exemplos de </a:t>
            </a:r>
            <a:r>
              <a:rPr i="1"/>
              <a:t>attributes: Content Type, Content Encoding, Routing key, Delivery mode (persistent or not), etc</a:t>
            </a:r>
            <a:endParaRPr i="1"/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rPr i="1"/>
              <a:t>Payload </a:t>
            </a:r>
            <a:r>
              <a:t>é um </a:t>
            </a:r>
            <a:r>
              <a:rPr i="1"/>
              <a:t>byte array </a:t>
            </a:r>
            <a:r>
              <a:t>opaco</a:t>
            </a:r>
          </a:p>
          <a:p>
            <a:pPr marL="417830" indent="-417830" defTabSz="549148">
              <a:spcBef>
                <a:spcPts val="3900"/>
              </a:spcBef>
              <a:defRPr i="1" sz="3384"/>
            </a:pPr>
            <a:r>
              <a:t>Headers </a:t>
            </a:r>
            <a:r>
              <a:rPr i="0"/>
              <a:t>servem para definição de atributos específicos de um broker</a:t>
            </a:r>
            <a:endParaRPr i="0"/>
          </a:p>
          <a:p>
            <a:pPr marL="417830" indent="-417830" defTabSz="549148">
              <a:spcBef>
                <a:spcPts val="3900"/>
              </a:spcBef>
              <a:defRPr i="1" sz="3384"/>
            </a:pPr>
            <a:r>
              <a:t>Acknowledgements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Client/Producer Connections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conexão entre aplicações de usuário e o broker são feitas através de conexões TCP </a:t>
            </a:r>
            <a:r>
              <a:rPr i="1"/>
              <a:t>long-lived</a:t>
            </a:r>
            <a:endParaRPr i="1"/>
          </a:p>
          <a:p>
            <a:pPr/>
            <a:r>
              <a:t>Em cada conexão deve haver pelo menos um </a:t>
            </a:r>
            <a:r>
              <a:rPr i="1"/>
              <a:t>channel</a:t>
            </a:r>
            <a:r>
              <a:t>, mas vários podem ser declarados</a:t>
            </a:r>
          </a:p>
          <a:p>
            <a:pPr/>
            <a:r>
              <a:rPr i="1"/>
              <a:t>Channels</a:t>
            </a:r>
            <a:r>
              <a:t> são multiplexados através uma única conexão TCP</a:t>
            </a:r>
          </a:p>
          <a:p>
            <a:pPr/>
            <a:r>
              <a:t>Um </a:t>
            </a:r>
            <a:r>
              <a:rPr i="1"/>
              <a:t>channel</a:t>
            </a:r>
            <a:r>
              <a:t> por thread; uso de </a:t>
            </a:r>
            <a:r>
              <a:rPr i="1"/>
              <a:t>channels</a:t>
            </a:r>
            <a:r>
              <a:t> reduz </a:t>
            </a:r>
            <a:r>
              <a:rPr i="1"/>
              <a:t>overhead</a:t>
            </a:r>
            <a:r>
              <a:t> de sua criação/destruição </a:t>
            </a:r>
            <a:r>
              <a:rPr i="1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Definem uma operação a ser executada pelo broker</a:t>
            </a:r>
          </a:p>
          <a:p>
            <a:pPr/>
            <a:r>
              <a:rPr i="1"/>
              <a:t>basic.publish</a:t>
            </a:r>
            <a:r>
              <a:t>: envio de mensagem por um </a:t>
            </a:r>
            <a:r>
              <a:rPr i="1"/>
              <a:t>producer</a:t>
            </a:r>
          </a:p>
          <a:p>
            <a:pPr/>
            <a:r>
              <a:rPr i="1"/>
              <a:t>basic.consume</a:t>
            </a:r>
            <a:r>
              <a:t>: inscreve uma aplicação para recebimento (</a:t>
            </a:r>
            <a:r>
              <a:rPr i="1"/>
              <a:t>push</a:t>
            </a:r>
            <a:r>
              <a:t>) de mensagens de uma </a:t>
            </a:r>
            <a:r>
              <a:rPr i="1"/>
              <a:t>queue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7625" y="4783594"/>
            <a:ext cx="6997701" cy="196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9474" y="7166529"/>
            <a:ext cx="6997701" cy="196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7625" y="339084"/>
            <a:ext cx="6997701" cy="196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49474" y="2400659"/>
            <a:ext cx="6997701" cy="196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