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1655f8e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1655f8e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1655f8e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1655f8e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1655f8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1655f8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1655f8e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1655f8e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1655f8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1655f8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1655f8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1655f8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1655f8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1655f8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1655f8e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1655f8e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1655f8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1655f8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1655f8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1655f8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35650"/>
            <a:ext cx="8520600" cy="622200"/>
          </a:xfrm>
          <a:prstGeom prst="rect">
            <a:avLst/>
          </a:prstGeom>
        </p:spPr>
        <p:txBody>
          <a:bodyPr anchorCtr="0" anchor="b" bIns="91425" lIns="91425" spcFirstLastPara="1" rIns="91425" wrap="square" tIns="91425">
            <a:noAutofit/>
          </a:bodyPr>
          <a:lstStyle/>
          <a:p>
            <a:pPr indent="0" lvl="0" marL="0" rtl="0" algn="ctr">
              <a:lnSpc>
                <a:spcPct val="200000"/>
              </a:lnSpc>
              <a:spcBef>
                <a:spcPts val="0"/>
              </a:spcBef>
              <a:spcAft>
                <a:spcPts val="0"/>
              </a:spcAft>
              <a:buNone/>
            </a:pPr>
            <a:r>
              <a:rPr lang="en" sz="3000">
                <a:latin typeface="Courier New"/>
                <a:ea typeface="Courier New"/>
                <a:cs typeface="Courier New"/>
                <a:sym typeface="Courier New"/>
              </a:rPr>
              <a:t>Novel Read Librari</a:t>
            </a:r>
            <a:r>
              <a:rPr lang="en" sz="3000">
                <a:latin typeface="Courier New"/>
                <a:ea typeface="Courier New"/>
                <a:cs typeface="Courier New"/>
                <a:sym typeface="Courier New"/>
              </a:rPr>
              <a:t>es</a:t>
            </a:r>
            <a:endParaRPr sz="3000">
              <a:latin typeface="Courier New"/>
              <a:ea typeface="Courier New"/>
              <a:cs typeface="Courier New"/>
              <a:sym typeface="Courier New"/>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Johnny, Apoorva, Olin, Shubh</a:t>
            </a: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597400" y="2285400"/>
            <a:ext cx="394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Demonstration → →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Conclusions</a:t>
            </a:r>
            <a:endParaRPr>
              <a:latin typeface="Courier New"/>
              <a:ea typeface="Courier New"/>
              <a:cs typeface="Courier New"/>
              <a:sym typeface="Courier New"/>
            </a:endParaRPr>
          </a:p>
        </p:txBody>
      </p:sp>
      <p:sp>
        <p:nvSpPr>
          <p:cNvPr id="114" name="Google Shape;114;p23"/>
          <p:cNvSpPr txBox="1"/>
          <p:nvPr>
            <p:ph idx="1" type="body"/>
          </p:nvPr>
        </p:nvSpPr>
        <p:spPr>
          <a:xfrm>
            <a:off x="311700" y="1741650"/>
            <a:ext cx="8520600" cy="16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As is, the website is at a good stage and can still be improved.</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For example, adding more accessibility options for special needs users and upgrades to for UX.</a:t>
            </a:r>
            <a:endParaRPr>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61" name="Google Shape;61;p14"/>
          <p:cNvSpPr txBox="1"/>
          <p:nvPr>
            <p:ph idx="1" type="body"/>
          </p:nvPr>
        </p:nvSpPr>
        <p:spPr>
          <a:xfrm>
            <a:off x="311700" y="641400"/>
            <a:ext cx="8520600" cy="38607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935"/>
              <a:buNone/>
            </a:pPr>
            <a:r>
              <a:rPr lang="en" sz="1500">
                <a:solidFill>
                  <a:schemeClr val="dk1"/>
                </a:solidFill>
                <a:latin typeface="Courier New"/>
                <a:ea typeface="Courier New"/>
                <a:cs typeface="Courier New"/>
                <a:sym typeface="Courier New"/>
              </a:rPr>
              <a:t>This web application is a small-scale library that hosts public domain literature that can be rented for consumption.</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rPr lang="en" sz="1500">
                <a:solidFill>
                  <a:schemeClr val="dk1"/>
                </a:solidFill>
                <a:latin typeface="Courier New"/>
                <a:ea typeface="Courier New"/>
                <a:cs typeface="Courier New"/>
                <a:sym typeface="Courier New"/>
              </a:rPr>
              <a:t>Books will be read via a browser's built-in PDF viewer.</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rPr lang="en" sz="1500">
                <a:solidFill>
                  <a:schemeClr val="dk1"/>
                </a:solidFill>
                <a:latin typeface="Courier New"/>
                <a:ea typeface="Courier New"/>
                <a:cs typeface="Courier New"/>
                <a:sym typeface="Courier New"/>
              </a:rPr>
              <a:t>This site hosts a generous collection of famous fiction, non-fiction and philosophical works from great minds of the past.</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SzPts val="935"/>
              <a:buNone/>
            </a:pPr>
            <a:r>
              <a:rPr lang="en" sz="1500">
                <a:solidFill>
                  <a:schemeClr val="dk1"/>
                </a:solidFill>
                <a:latin typeface="Courier New"/>
                <a:ea typeface="Courier New"/>
                <a:cs typeface="Courier New"/>
                <a:sym typeface="Courier New"/>
              </a:rPr>
              <a:t>This site has been tested on Firefox and Chrome via DevTools.</a:t>
            </a:r>
            <a:endParaRPr sz="1500">
              <a:solidFill>
                <a:schemeClr val="dk1"/>
              </a:solidFill>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1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67" name="Google Shape;67;p15"/>
          <p:cNvSpPr txBox="1"/>
          <p:nvPr>
            <p:ph idx="1" type="body"/>
          </p:nvPr>
        </p:nvSpPr>
        <p:spPr>
          <a:xfrm>
            <a:off x="311700" y="1279350"/>
            <a:ext cx="8520600" cy="2584800"/>
          </a:xfrm>
          <a:prstGeom prst="rect">
            <a:avLst/>
          </a:prstGeom>
        </p:spPr>
        <p:txBody>
          <a:bodyPr anchorCtr="0" anchor="t" bIns="91425" lIns="91425" spcFirstLastPara="1" rIns="91425" wrap="square" tIns="91425">
            <a:normAutofit/>
          </a:bodyPr>
          <a:lstStyle/>
          <a:p>
            <a:pPr indent="0" lvl="0" marL="0" rtl="0" algn="l">
              <a:lnSpc>
                <a:spcPct val="180000"/>
              </a:lnSpc>
              <a:spcBef>
                <a:spcPts val="0"/>
              </a:spcBef>
              <a:spcAft>
                <a:spcPts val="0"/>
              </a:spcAft>
              <a:buNone/>
            </a:pPr>
            <a:r>
              <a:rPr lang="en" sz="1500">
                <a:solidFill>
                  <a:schemeClr val="dk1"/>
                </a:solidFill>
                <a:latin typeface="Courier New"/>
                <a:ea typeface="Courier New"/>
                <a:cs typeface="Courier New"/>
                <a:sym typeface="Courier New"/>
              </a:rPr>
              <a:t>Shouldn’t access to public domain material be a simple process? Why are so many famous works </a:t>
            </a:r>
            <a:r>
              <a:rPr lang="en" sz="1500">
                <a:solidFill>
                  <a:schemeClr val="dk1"/>
                </a:solidFill>
                <a:latin typeface="Courier New"/>
                <a:ea typeface="Courier New"/>
                <a:cs typeface="Courier New"/>
                <a:sym typeface="Courier New"/>
              </a:rPr>
              <a:t>published under licenses when they are accessible to everyone under U.S copyright law?</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None/>
            </a:pPr>
            <a:r>
              <a:t/>
            </a:r>
            <a:endParaRPr sz="1500">
              <a:solidFill>
                <a:schemeClr val="dk1"/>
              </a:solidFill>
              <a:latin typeface="Courier New"/>
              <a:ea typeface="Courier New"/>
              <a:cs typeface="Courier New"/>
              <a:sym typeface="Courier New"/>
            </a:endParaRPr>
          </a:p>
          <a:p>
            <a:pPr indent="0" lvl="0" marL="0" rtl="0" algn="l">
              <a:lnSpc>
                <a:spcPct val="180000"/>
              </a:lnSpc>
              <a:spcBef>
                <a:spcPts val="0"/>
              </a:spcBef>
              <a:spcAft>
                <a:spcPts val="0"/>
              </a:spcAft>
              <a:buClr>
                <a:srgbClr val="000000"/>
              </a:buClr>
              <a:buSzPts val="935"/>
              <a:buFont typeface="Arial"/>
              <a:buNone/>
            </a:pPr>
            <a:r>
              <a:rPr lang="en" sz="1500">
                <a:solidFill>
                  <a:schemeClr val="dk1"/>
                </a:solidFill>
                <a:latin typeface="Courier New"/>
                <a:ea typeface="Courier New"/>
                <a:cs typeface="Courier New"/>
                <a:sym typeface="Courier New"/>
              </a:rPr>
              <a:t>This site strives to answer this by collecting publicly available literature and hosting it on one site site for easy access.</a:t>
            </a:r>
            <a:endParaRPr sz="15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5478025" y="152400"/>
            <a:ext cx="3266700" cy="483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USE-CASE</a:t>
            </a:r>
            <a:endParaRPr>
              <a:latin typeface="Courier New"/>
              <a:ea typeface="Courier New"/>
              <a:cs typeface="Courier New"/>
              <a:sym typeface="Courier New"/>
            </a:endParaRPr>
          </a:p>
        </p:txBody>
      </p:sp>
      <p:pic>
        <p:nvPicPr>
          <p:cNvPr id="73" name="Google Shape;73;p16"/>
          <p:cNvPicPr preferRelativeResize="0"/>
          <p:nvPr/>
        </p:nvPicPr>
        <p:blipFill>
          <a:blip r:embed="rId3">
            <a:alphaModFix/>
          </a:blip>
          <a:stretch>
            <a:fillRect/>
          </a:stretch>
        </p:blipFill>
        <p:spPr>
          <a:xfrm>
            <a:off x="360075" y="152400"/>
            <a:ext cx="4862374" cy="48387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7296400" y="459500"/>
            <a:ext cx="1536000" cy="4224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800">
                <a:solidFill>
                  <a:schemeClr val="dk1"/>
                </a:solidFill>
                <a:latin typeface="Courier New"/>
                <a:ea typeface="Courier New"/>
                <a:cs typeface="Courier New"/>
                <a:sym typeface="Courier New"/>
              </a:rPr>
              <a:t>GDD</a:t>
            </a:r>
            <a:endParaRPr sz="2800">
              <a:solidFill>
                <a:schemeClr val="dk1"/>
              </a:solidFill>
              <a:latin typeface="Courier New"/>
              <a:ea typeface="Courier New"/>
              <a:cs typeface="Courier New"/>
              <a:sym typeface="Courier New"/>
            </a:endParaRPr>
          </a:p>
        </p:txBody>
      </p:sp>
      <p:pic>
        <p:nvPicPr>
          <p:cNvPr id="79" name="Google Shape;79;p17"/>
          <p:cNvPicPr preferRelativeResize="0"/>
          <p:nvPr/>
        </p:nvPicPr>
        <p:blipFill>
          <a:blip r:embed="rId3">
            <a:alphaModFix/>
          </a:blip>
          <a:stretch>
            <a:fillRect/>
          </a:stretch>
        </p:blipFill>
        <p:spPr>
          <a:xfrm>
            <a:off x="248174" y="459500"/>
            <a:ext cx="6717427" cy="422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6868150" y="213000"/>
            <a:ext cx="2000700" cy="4717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800">
                <a:solidFill>
                  <a:schemeClr val="dk1"/>
                </a:solidFill>
                <a:latin typeface="Courier New"/>
                <a:ea typeface="Courier New"/>
                <a:cs typeface="Courier New"/>
                <a:sym typeface="Courier New"/>
              </a:rPr>
              <a:t>ER DIAGRAM</a:t>
            </a:r>
            <a:endParaRPr sz="2800">
              <a:solidFill>
                <a:schemeClr val="dk1"/>
              </a:solidFill>
              <a:latin typeface="Courier New"/>
              <a:ea typeface="Courier New"/>
              <a:cs typeface="Courier New"/>
              <a:sym typeface="Courier New"/>
            </a:endParaRPr>
          </a:p>
        </p:txBody>
      </p:sp>
      <p:pic>
        <p:nvPicPr>
          <p:cNvPr id="85" name="Google Shape;85;p18"/>
          <p:cNvPicPr preferRelativeResize="0"/>
          <p:nvPr/>
        </p:nvPicPr>
        <p:blipFill>
          <a:blip r:embed="rId3">
            <a:alphaModFix/>
          </a:blip>
          <a:stretch>
            <a:fillRect/>
          </a:stretch>
        </p:blipFill>
        <p:spPr>
          <a:xfrm>
            <a:off x="250400" y="213050"/>
            <a:ext cx="6389174" cy="4717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7239875" y="633675"/>
            <a:ext cx="1592400" cy="3935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800">
                <a:solidFill>
                  <a:schemeClr val="dk1"/>
                </a:solidFill>
                <a:latin typeface="Courier New"/>
                <a:ea typeface="Courier New"/>
                <a:cs typeface="Courier New"/>
                <a:sym typeface="Courier New"/>
              </a:rPr>
              <a:t>CRUD MATRIX</a:t>
            </a:r>
            <a:endParaRPr sz="2800">
              <a:solidFill>
                <a:schemeClr val="dk1"/>
              </a:solidFill>
              <a:latin typeface="Courier New"/>
              <a:ea typeface="Courier New"/>
              <a:cs typeface="Courier New"/>
              <a:sym typeface="Courier New"/>
            </a:endParaRPr>
          </a:p>
        </p:txBody>
      </p:sp>
      <p:pic>
        <p:nvPicPr>
          <p:cNvPr id="91" name="Google Shape;91;p19"/>
          <p:cNvPicPr preferRelativeResize="0"/>
          <p:nvPr/>
        </p:nvPicPr>
        <p:blipFill>
          <a:blip r:embed="rId3">
            <a:alphaModFix/>
          </a:blip>
          <a:stretch>
            <a:fillRect/>
          </a:stretch>
        </p:blipFill>
        <p:spPr>
          <a:xfrm>
            <a:off x="185700" y="604150"/>
            <a:ext cx="6935075" cy="396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33">
                <a:latin typeface="Courier New"/>
                <a:ea typeface="Courier New"/>
                <a:cs typeface="Courier New"/>
                <a:sym typeface="Courier New"/>
              </a:rPr>
              <a:t>Problem Encountered - Google DevTools and CSS Box Model</a:t>
            </a:r>
            <a:endParaRPr sz="2133">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97" name="Google Shape;97;p20"/>
          <p:cNvSpPr txBox="1"/>
          <p:nvPr>
            <p:ph idx="1" type="body"/>
          </p:nvPr>
        </p:nvSpPr>
        <p:spPr>
          <a:xfrm>
            <a:off x="311700" y="1317575"/>
            <a:ext cx="8520600" cy="2690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At first coding CSS in an IDE and flipping between it and the browser began to become tedious.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After a bit of tinkering, it was concluded that using Google DevTools was far more useful and visualizing changes in real-time.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It was especially helpful in learning the CSS Box Model and how to manipulate margins, paddings, borders, and content. </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To summarize, using Google DevTools relieved a lot of stress when trying to design the layout of the web application.</a:t>
            </a:r>
            <a:endParaRPr>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latin typeface="Courier New"/>
                <a:ea typeface="Courier New"/>
                <a:cs typeface="Courier New"/>
                <a:sym typeface="Courier New"/>
              </a:rPr>
              <a:t>Problem Encountered - Using PHP to Display HTML and CSS Elements</a:t>
            </a:r>
            <a:endParaRPr sz="2220">
              <a:latin typeface="Courier New"/>
              <a:ea typeface="Courier New"/>
              <a:cs typeface="Courier New"/>
              <a:sym typeface="Courier New"/>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One of the most important pieces of code in the project is the ability to display all the books for the user to interact with. What was needed was a way to access the database and retrieve every available book in the library and display its information without having to create an excessive amount of HTML code by manually adding books.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With PHP, a loop can access the database and traverse through the returned list of rows obtained. The information retrieved can then be manipulated by telling the script to display a book in a specific fashion. </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The confusing part about implementing this is that one must enter PHP using its opening and closing tags repeatedly within the loop. This code is used in the files ‘library.php’ and ‘collection.php’ in the HTML sections.</a:t>
            </a:r>
            <a:endParaRPr>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