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60" r:id="rId9"/>
    <p:sldId id="258" r:id="rId10"/>
    <p:sldId id="262" r:id="rId11"/>
    <p:sldId id="265" r:id="rId12"/>
    <p:sldId id="259" r:id="rId13"/>
    <p:sldId id="261" r:id="rId14"/>
    <p:sldId id="263" r:id="rId15"/>
    <p:sldId id="264" r:id="rId16"/>
    <p:sldId id="268" r:id="rId17"/>
    <p:sldId id="280" r:id="rId18"/>
    <p:sldId id="281" r:id="rId19"/>
    <p:sldId id="282" r:id="rId20"/>
    <p:sldId id="278" r:id="rId21"/>
    <p:sldId id="267" r:id="rId22"/>
    <p:sldId id="266" r:id="rId23"/>
    <p:sldId id="275" r:id="rId24"/>
    <p:sldId id="276" r:id="rId25"/>
    <p:sldId id="277" r:id="rId26"/>
    <p:sldId id="269" r:id="rId27"/>
    <p:sldId id="279" r:id="rId28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Current 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sv-S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864C-7A33-4742-82E5-F335053BF66C}" type="datetimeFigureOut">
              <a:rPr lang="sv-SE" smtClean="0"/>
              <a:t>2015-06-01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060-F814-42E8-99F3-29ACBA738293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864C-7A33-4742-82E5-F335053BF66C}" type="datetimeFigureOut">
              <a:rPr lang="sv-SE" smtClean="0"/>
              <a:t>2015-06-01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060-F814-42E8-99F3-29ACBA738293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864C-7A33-4742-82E5-F335053BF66C}" type="datetimeFigureOut">
              <a:rPr lang="sv-SE" smtClean="0"/>
              <a:t>2015-06-01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060-F814-42E8-99F3-29ACBA738293}" type="slidenum">
              <a:rPr lang="sv-SE" smtClean="0"/>
              <a:t>‹#›</a:t>
            </a:fld>
            <a:endParaRPr lang="sv-S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864C-7A33-4742-82E5-F335053BF66C}" type="datetimeFigureOut">
              <a:rPr lang="sv-SE" smtClean="0"/>
              <a:t>2015-06-01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060-F814-42E8-99F3-29ACBA738293}" type="slidenum">
              <a:rPr lang="sv-SE" smtClean="0"/>
              <a:t>‹#›</a:t>
            </a:fld>
            <a:endParaRPr lang="sv-S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864C-7A33-4742-82E5-F335053BF66C}" type="datetimeFigureOut">
              <a:rPr lang="sv-SE" smtClean="0"/>
              <a:t>2015-06-01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060-F814-42E8-99F3-29ACBA738293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864C-7A33-4742-82E5-F335053BF66C}" type="datetimeFigureOut">
              <a:rPr lang="sv-SE" smtClean="0"/>
              <a:t>2015-06-01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060-F814-42E8-99F3-29ACBA738293}" type="slidenum">
              <a:rPr lang="sv-SE" smtClean="0"/>
              <a:t>‹#›</a:t>
            </a:fld>
            <a:endParaRPr lang="sv-S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864C-7A33-4742-82E5-F335053BF66C}" type="datetimeFigureOut">
              <a:rPr lang="sv-SE" smtClean="0"/>
              <a:t>2015-06-01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060-F814-42E8-99F3-29ACBA738293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864C-7A33-4742-82E5-F335053BF66C}" type="datetimeFigureOut">
              <a:rPr lang="sv-SE" smtClean="0"/>
              <a:t>2015-06-01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060-F814-42E8-99F3-29ACBA738293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864C-7A33-4742-82E5-F335053BF66C}" type="datetimeFigureOut">
              <a:rPr lang="sv-SE" smtClean="0"/>
              <a:t>2015-06-01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060-F814-42E8-99F3-29ACBA738293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864C-7A33-4742-82E5-F335053BF66C}" type="datetimeFigureOut">
              <a:rPr lang="sv-SE" smtClean="0"/>
              <a:t>2015-06-01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060-F814-42E8-99F3-29ACBA738293}" type="slidenum">
              <a:rPr lang="sv-SE" smtClean="0"/>
              <a:t>‹#›</a:t>
            </a:fld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864C-7A33-4742-82E5-F335053BF66C}" type="datetimeFigureOut">
              <a:rPr lang="sv-SE" smtClean="0"/>
              <a:t>2015-06-01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060-F814-42E8-99F3-29ACBA738293}" type="slidenum">
              <a:rPr lang="sv-SE" smtClean="0"/>
              <a:t>‹#›</a:t>
            </a:fld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827864C-7A33-4742-82E5-F335053BF66C}" type="datetimeFigureOut">
              <a:rPr lang="sv-SE" smtClean="0"/>
              <a:t>2015-06-01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7DDE060-F814-42E8-99F3-29ACBA738293}" type="slidenum">
              <a:rPr lang="sv-SE" smtClean="0"/>
              <a:t>‹#›</a:t>
            </a:fld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SOA </a:t>
            </a:r>
            <a:r>
              <a:rPr lang="sv-SE" dirty="0" err="1" smtClean="0"/>
              <a:t>Suite</a:t>
            </a:r>
            <a:r>
              <a:rPr lang="sv-SE" dirty="0" smtClean="0"/>
              <a:t> 12c – Part 3</a:t>
            </a:r>
            <a:br>
              <a:rPr lang="sv-SE" dirty="0" smtClean="0"/>
            </a:br>
            <a:r>
              <a:rPr lang="sv-SE" sz="2800" dirty="0" err="1" smtClean="0"/>
              <a:t>Rules</a:t>
            </a:r>
            <a:r>
              <a:rPr lang="sv-SE" sz="2800" dirty="0" smtClean="0"/>
              <a:t>, BAM &amp; Human Workflow</a:t>
            </a:r>
            <a:endParaRPr lang="sv-SE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Björn </a:t>
            </a:r>
            <a:r>
              <a:rPr lang="sv-SE" dirty="0" err="1" smtClean="0"/>
              <a:t>Naeslund</a:t>
            </a:r>
            <a:r>
              <a:rPr lang="sv-SE" dirty="0" smtClean="0"/>
              <a:t> R2M</a:t>
            </a:r>
          </a:p>
          <a:p>
            <a:r>
              <a:rPr lang="sv-SE" dirty="0" smtClean="0"/>
              <a:t>Bjorn.Naeslund@r2m.se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0137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>
                <a:solidFill>
                  <a:srgbClr val="C00000"/>
                </a:solidFill>
              </a:rPr>
              <a:t>Facts</a:t>
            </a:r>
            <a:r>
              <a:rPr lang="sv-SE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sv-SE" dirty="0" err="1" smtClean="0"/>
              <a:t>are</a:t>
            </a:r>
            <a:r>
              <a:rPr lang="sv-SE" dirty="0" smtClean="0"/>
              <a:t> the input </a:t>
            </a:r>
            <a:r>
              <a:rPr lang="sv-SE" i="1" dirty="0" smtClean="0"/>
              <a:t>and output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rule</a:t>
            </a:r>
            <a:r>
              <a:rPr lang="sv-SE" dirty="0" smtClean="0"/>
              <a:t> </a:t>
            </a:r>
            <a:r>
              <a:rPr lang="sv-SE" dirty="0" err="1" smtClean="0"/>
              <a:t>base</a:t>
            </a:r>
            <a:r>
              <a:rPr lang="sv-SE" dirty="0" smtClean="0"/>
              <a:t>.</a:t>
            </a:r>
          </a:p>
          <a:p>
            <a:r>
              <a:rPr lang="sv-SE" dirty="0" smtClean="0"/>
              <a:t>The </a:t>
            </a:r>
            <a:r>
              <a:rPr lang="sv-SE" dirty="0" err="1" smtClean="0">
                <a:solidFill>
                  <a:srgbClr val="C00000"/>
                </a:solidFill>
              </a:rPr>
              <a:t>rule</a:t>
            </a:r>
            <a:r>
              <a:rPr lang="sv-SE" dirty="0" smtClean="0">
                <a:solidFill>
                  <a:srgbClr val="C00000"/>
                </a:solidFill>
              </a:rPr>
              <a:t> set </a:t>
            </a:r>
            <a:r>
              <a:rPr lang="sv-SE" dirty="0" smtClean="0"/>
              <a:t>is a </a:t>
            </a:r>
            <a:r>
              <a:rPr lang="sv-SE" dirty="0" err="1" smtClean="0"/>
              <a:t>collection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rules</a:t>
            </a:r>
            <a:r>
              <a:rPr lang="sv-SE" dirty="0" smtClean="0"/>
              <a:t>.</a:t>
            </a:r>
          </a:p>
          <a:p>
            <a:r>
              <a:rPr lang="sv-SE" dirty="0" smtClean="0"/>
              <a:t>A </a:t>
            </a:r>
            <a:r>
              <a:rPr lang="sv-SE" dirty="0" err="1" smtClean="0">
                <a:solidFill>
                  <a:schemeClr val="accent6">
                    <a:lumMod val="50000"/>
                  </a:schemeClr>
                </a:solidFill>
              </a:rPr>
              <a:t>rule</a:t>
            </a:r>
            <a:r>
              <a:rPr lang="sv-SE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sv-SE" dirty="0" smtClean="0"/>
              <a:t>is </a:t>
            </a:r>
            <a:r>
              <a:rPr lang="sv-SE" dirty="0" err="1" smtClean="0"/>
              <a:t>exposed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a </a:t>
            </a:r>
            <a:r>
              <a:rPr lang="sv-SE" dirty="0" err="1" smtClean="0">
                <a:solidFill>
                  <a:srgbClr val="C00000"/>
                </a:solidFill>
              </a:rPr>
              <a:t>fact</a:t>
            </a:r>
            <a:r>
              <a:rPr lang="sv-SE" dirty="0" smtClean="0">
                <a:solidFill>
                  <a:srgbClr val="C00000"/>
                </a:solidFill>
              </a:rPr>
              <a:t> </a:t>
            </a:r>
            <a:r>
              <a:rPr lang="sv-SE" dirty="0" smtClean="0"/>
              <a:t>and </a:t>
            </a:r>
            <a:r>
              <a:rPr lang="sv-SE" dirty="0" err="1" smtClean="0"/>
              <a:t>might</a:t>
            </a:r>
            <a:r>
              <a:rPr lang="sv-SE" dirty="0" smtClean="0"/>
              <a:t> </a:t>
            </a:r>
            <a:r>
              <a:rPr lang="sv-SE" dirty="0" err="1" smtClean="0">
                <a:solidFill>
                  <a:srgbClr val="C00000"/>
                </a:solidFill>
              </a:rPr>
              <a:t>modify</a:t>
            </a:r>
            <a:r>
              <a:rPr lang="sv-SE" dirty="0" smtClean="0">
                <a:solidFill>
                  <a:srgbClr val="C00000"/>
                </a:solidFill>
              </a:rPr>
              <a:t> </a:t>
            </a:r>
            <a:r>
              <a:rPr lang="sv-SE" dirty="0" smtClean="0"/>
              <a:t>it.</a:t>
            </a:r>
          </a:p>
          <a:p>
            <a:r>
              <a:rPr lang="sv-SE" dirty="0" err="1" smtClean="0"/>
              <a:t>When</a:t>
            </a:r>
            <a:r>
              <a:rPr lang="sv-SE" dirty="0" smtClean="0"/>
              <a:t> a </a:t>
            </a:r>
            <a:r>
              <a:rPr lang="sv-SE" dirty="0" err="1" smtClean="0">
                <a:solidFill>
                  <a:srgbClr val="C00000"/>
                </a:solidFill>
              </a:rPr>
              <a:t>fact</a:t>
            </a:r>
            <a:r>
              <a:rPr lang="sv-SE" dirty="0" smtClean="0">
                <a:solidFill>
                  <a:srgbClr val="C00000"/>
                </a:solidFill>
              </a:rPr>
              <a:t> </a:t>
            </a:r>
            <a:r>
              <a:rPr lang="sv-SE" dirty="0" smtClean="0"/>
              <a:t>is </a:t>
            </a:r>
            <a:r>
              <a:rPr lang="sv-SE" dirty="0" err="1" smtClean="0"/>
              <a:t>changed</a:t>
            </a:r>
            <a:r>
              <a:rPr lang="sv-SE" dirty="0" smtClean="0"/>
              <a:t> it must be re-</a:t>
            </a:r>
            <a:r>
              <a:rPr lang="sv-SE" dirty="0" err="1" smtClean="0"/>
              <a:t>run</a:t>
            </a:r>
            <a:r>
              <a:rPr lang="sv-SE" dirty="0" smtClean="0"/>
              <a:t> </a:t>
            </a:r>
            <a:r>
              <a:rPr lang="sv-SE" dirty="0" err="1" smtClean="0"/>
              <a:t>through</a:t>
            </a:r>
            <a:r>
              <a:rPr lang="sv-SE" dirty="0" smtClean="0"/>
              <a:t> the </a:t>
            </a:r>
            <a:r>
              <a:rPr lang="sv-SE" dirty="0" err="1" smtClean="0"/>
              <a:t>entire</a:t>
            </a:r>
            <a:r>
              <a:rPr lang="sv-SE" dirty="0" smtClean="0"/>
              <a:t> </a:t>
            </a:r>
            <a:r>
              <a:rPr lang="sv-SE" dirty="0" err="1" smtClean="0">
                <a:solidFill>
                  <a:schemeClr val="accent6">
                    <a:lumMod val="50000"/>
                  </a:schemeClr>
                </a:solidFill>
              </a:rPr>
              <a:t>rule</a:t>
            </a:r>
            <a:r>
              <a:rPr lang="sv-SE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sv-SE" dirty="0" err="1" smtClean="0"/>
              <a:t>base</a:t>
            </a:r>
            <a:r>
              <a:rPr lang="sv-SE" dirty="0"/>
              <a:t> </a:t>
            </a:r>
            <a:r>
              <a:rPr lang="sv-SE" dirty="0" err="1" smtClean="0"/>
              <a:t>again</a:t>
            </a:r>
            <a:r>
              <a:rPr lang="sv-SE" dirty="0" smtClean="0"/>
              <a:t>. </a:t>
            </a:r>
          </a:p>
          <a:p>
            <a:r>
              <a:rPr lang="sv-SE" dirty="0" err="1" smtClean="0"/>
              <a:t>When</a:t>
            </a:r>
            <a:r>
              <a:rPr lang="sv-SE" dirty="0" smtClean="0"/>
              <a:t> a </a:t>
            </a:r>
            <a:r>
              <a:rPr lang="sv-SE" dirty="0" err="1" smtClean="0">
                <a:solidFill>
                  <a:srgbClr val="C00000"/>
                </a:solidFill>
              </a:rPr>
              <a:t>fact</a:t>
            </a:r>
            <a:r>
              <a:rPr lang="sv-SE" dirty="0" smtClean="0">
                <a:solidFill>
                  <a:srgbClr val="C00000"/>
                </a:solidFill>
              </a:rPr>
              <a:t> </a:t>
            </a:r>
            <a:r>
              <a:rPr lang="sv-SE" dirty="0" smtClean="0"/>
              <a:t>has </a:t>
            </a:r>
            <a:r>
              <a:rPr lang="sv-SE" dirty="0" err="1" smtClean="0"/>
              <a:t>passed</a:t>
            </a:r>
            <a:r>
              <a:rPr lang="sv-SE" dirty="0" smtClean="0"/>
              <a:t> the </a:t>
            </a:r>
            <a:r>
              <a:rPr lang="sv-SE" dirty="0" err="1" smtClean="0"/>
              <a:t>entire</a:t>
            </a:r>
            <a:r>
              <a:rPr lang="sv-SE" dirty="0" smtClean="0"/>
              <a:t> </a:t>
            </a:r>
            <a:r>
              <a:rPr lang="sv-SE" dirty="0" err="1" smtClean="0">
                <a:solidFill>
                  <a:schemeClr val="accent6">
                    <a:lumMod val="50000"/>
                  </a:schemeClr>
                </a:solidFill>
              </a:rPr>
              <a:t>rule</a:t>
            </a:r>
            <a:r>
              <a:rPr lang="sv-SE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sv-SE" dirty="0" err="1" smtClean="0"/>
              <a:t>base</a:t>
            </a:r>
            <a:r>
              <a:rPr lang="sv-SE" dirty="0" smtClean="0"/>
              <a:t> </a:t>
            </a:r>
            <a:r>
              <a:rPr lang="sv-SE" dirty="0" err="1" smtClean="0"/>
              <a:t>without</a:t>
            </a:r>
            <a:r>
              <a:rPr lang="sv-SE" dirty="0" smtClean="0"/>
              <a:t> mutating </a:t>
            </a:r>
            <a:r>
              <a:rPr lang="sv-SE" dirty="0" err="1" smtClean="0"/>
              <a:t>further</a:t>
            </a:r>
            <a:r>
              <a:rPr lang="sv-SE" dirty="0" smtClean="0"/>
              <a:t> it is </a:t>
            </a:r>
            <a:r>
              <a:rPr lang="sv-SE" dirty="0" err="1" smtClean="0"/>
              <a:t>returned</a:t>
            </a:r>
            <a:r>
              <a:rPr lang="sv-SE" dirty="0" smtClean="0"/>
              <a:t> as a </a:t>
            </a:r>
            <a:r>
              <a:rPr lang="sv-SE" dirty="0" smtClean="0">
                <a:solidFill>
                  <a:srgbClr val="C00000"/>
                </a:solidFill>
              </a:rPr>
              <a:t>decision</a:t>
            </a:r>
            <a:r>
              <a:rPr lang="sv-SE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Business </a:t>
            </a:r>
            <a:r>
              <a:rPr lang="sv-SE" dirty="0" err="1" smtClean="0"/>
              <a:t>Rules</a:t>
            </a:r>
            <a:r>
              <a:rPr lang="sv-SE" dirty="0" smtClean="0"/>
              <a:t> -</a:t>
            </a:r>
            <a:r>
              <a:rPr lang="sv-SE" dirty="0" err="1" smtClean="0"/>
              <a:t>Concept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55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sophistication</a:t>
            </a:r>
            <a:r>
              <a:rPr lang="sv-SE" dirty="0" smtClean="0"/>
              <a:t>: The RETE </a:t>
            </a:r>
            <a:r>
              <a:rPr lang="sv-SE" dirty="0" err="1" smtClean="0"/>
              <a:t>algorithm</a:t>
            </a:r>
            <a:r>
              <a:rPr lang="sv-SE" dirty="0"/>
              <a:t>, </a:t>
            </a:r>
            <a:r>
              <a:rPr lang="sv-SE" dirty="0" err="1"/>
              <a:t>which</a:t>
            </a:r>
            <a:r>
              <a:rPr lang="sv-SE" dirty="0"/>
              <a:t> is </a:t>
            </a:r>
            <a:r>
              <a:rPr lang="sv-SE" dirty="0" err="1"/>
              <a:t>used</a:t>
            </a:r>
            <a:r>
              <a:rPr lang="sv-SE" dirty="0"/>
              <a:t> in </a:t>
            </a:r>
            <a:r>
              <a:rPr lang="sv-SE" dirty="0" err="1"/>
              <a:t>most</a:t>
            </a:r>
            <a:r>
              <a:rPr lang="sv-SE" dirty="0"/>
              <a:t> </a:t>
            </a:r>
            <a:r>
              <a:rPr lang="sv-SE" dirty="0" err="1" smtClean="0"/>
              <a:t>enterprise</a:t>
            </a:r>
            <a:r>
              <a:rPr lang="sv-SE" dirty="0" smtClean="0"/>
              <a:t> </a:t>
            </a:r>
            <a:r>
              <a:rPr lang="sv-SE" dirty="0" err="1" smtClean="0"/>
              <a:t>grade</a:t>
            </a:r>
            <a:r>
              <a:rPr lang="sv-SE" dirty="0" smtClean="0"/>
              <a:t> </a:t>
            </a:r>
            <a:r>
              <a:rPr lang="sv-SE" dirty="0" err="1" smtClean="0"/>
              <a:t>rules</a:t>
            </a:r>
            <a:r>
              <a:rPr lang="sv-SE" dirty="0" smtClean="0"/>
              <a:t> </a:t>
            </a:r>
            <a:r>
              <a:rPr lang="sv-SE" dirty="0"/>
              <a:t>implementations, </a:t>
            </a:r>
            <a:r>
              <a:rPr lang="sv-SE" dirty="0" err="1"/>
              <a:t>arranges</a:t>
            </a:r>
            <a:r>
              <a:rPr lang="sv-SE" dirty="0"/>
              <a:t> the </a:t>
            </a:r>
            <a:r>
              <a:rPr lang="sv-SE" dirty="0" err="1"/>
              <a:t>rules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a </a:t>
            </a:r>
            <a:r>
              <a:rPr lang="sv-SE" dirty="0" err="1"/>
              <a:t>tree</a:t>
            </a:r>
            <a:r>
              <a:rPr lang="sv-SE" dirty="0"/>
              <a:t> so </a:t>
            </a:r>
            <a:r>
              <a:rPr lang="sv-SE" dirty="0" err="1"/>
              <a:t>that</a:t>
            </a:r>
            <a:r>
              <a:rPr lang="sv-SE" dirty="0"/>
              <a:t> a </a:t>
            </a:r>
            <a:r>
              <a:rPr lang="sv-SE" dirty="0" err="1"/>
              <a:t>changed</a:t>
            </a:r>
            <a:r>
              <a:rPr lang="sv-SE" dirty="0"/>
              <a:t> </a:t>
            </a:r>
            <a:r>
              <a:rPr lang="sv-SE" dirty="0" err="1"/>
              <a:t>fact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be re-</a:t>
            </a:r>
            <a:r>
              <a:rPr lang="sv-SE" dirty="0" err="1"/>
              <a:t>evaluated</a:t>
            </a:r>
            <a:r>
              <a:rPr lang="sv-SE" dirty="0"/>
              <a:t> </a:t>
            </a:r>
            <a:r>
              <a:rPr lang="sv-SE" dirty="0" err="1"/>
              <a:t>against</a:t>
            </a:r>
            <a:r>
              <a:rPr lang="sv-SE" dirty="0"/>
              <a:t> the relevant </a:t>
            </a:r>
            <a:r>
              <a:rPr lang="sv-SE" dirty="0" err="1"/>
              <a:t>subset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rule</a:t>
            </a:r>
            <a:r>
              <a:rPr lang="sv-SE" dirty="0"/>
              <a:t> </a:t>
            </a:r>
            <a:r>
              <a:rPr lang="sv-SE" dirty="0" err="1"/>
              <a:t>base</a:t>
            </a:r>
            <a:r>
              <a:rPr lang="sv-SE" dirty="0"/>
              <a:t>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 smtClean="0"/>
              <a:t>algorithm</a:t>
            </a:r>
            <a:r>
              <a:rPr lang="sv-SE" dirty="0" smtClean="0"/>
              <a:t> </a:t>
            </a:r>
            <a:r>
              <a:rPr lang="sv-SE" dirty="0" err="1" smtClean="0"/>
              <a:t>sacrifices</a:t>
            </a:r>
            <a:r>
              <a:rPr lang="sv-SE" dirty="0" smtClean="0"/>
              <a:t> </a:t>
            </a:r>
            <a:r>
              <a:rPr lang="sv-SE" dirty="0" err="1" smtClean="0"/>
              <a:t>memory</a:t>
            </a:r>
            <a:r>
              <a:rPr lang="sv-SE" dirty="0" smtClean="0"/>
              <a:t> (the </a:t>
            </a:r>
            <a:r>
              <a:rPr lang="sv-SE" dirty="0" err="1" smtClean="0"/>
              <a:t>tree</a:t>
            </a:r>
            <a:r>
              <a:rPr lang="sv-SE" dirty="0" smtClean="0"/>
              <a:t> </a:t>
            </a:r>
            <a:r>
              <a:rPr lang="sv-SE" dirty="0" err="1" smtClean="0"/>
              <a:t>structure</a:t>
            </a:r>
            <a:r>
              <a:rPr lang="sv-SE" dirty="0" smtClean="0"/>
              <a:t>) </a:t>
            </a:r>
            <a:r>
              <a:rPr lang="sv-SE" dirty="0"/>
              <a:t>for speed. </a:t>
            </a:r>
            <a:r>
              <a:rPr lang="sv-SE" dirty="0" smtClean="0"/>
              <a:t>Implementations </a:t>
            </a:r>
            <a:r>
              <a:rPr lang="sv-SE" dirty="0" err="1" smtClean="0"/>
              <a:t>lacking</a:t>
            </a:r>
            <a:r>
              <a:rPr lang="sv-SE" dirty="0" smtClean="0"/>
              <a:t> </a:t>
            </a:r>
            <a:r>
              <a:rPr lang="sv-SE" dirty="0" err="1" smtClean="0"/>
              <a:t>rules</a:t>
            </a:r>
            <a:r>
              <a:rPr lang="sv-SE" dirty="0" smtClean="0"/>
              <a:t> in </a:t>
            </a:r>
            <a:r>
              <a:rPr lang="sv-SE" dirty="0" err="1" smtClean="0"/>
              <a:t>trees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/>
              <a:t>called</a:t>
            </a:r>
            <a:r>
              <a:rPr lang="sv-SE" dirty="0"/>
              <a:t> </a:t>
            </a:r>
            <a:r>
              <a:rPr lang="sv-SE" dirty="0" smtClean="0"/>
              <a:t>naive in the </a:t>
            </a:r>
            <a:r>
              <a:rPr lang="sv-SE" dirty="0" err="1" smtClean="0"/>
              <a:t>Rule</a:t>
            </a:r>
            <a:r>
              <a:rPr lang="sv-SE" dirty="0" smtClean="0"/>
              <a:t> </a:t>
            </a:r>
            <a:r>
              <a:rPr lang="sv-SE" dirty="0" err="1" smtClean="0"/>
              <a:t>litterature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Business </a:t>
            </a:r>
            <a:r>
              <a:rPr lang="sv-SE" dirty="0" err="1" smtClean="0"/>
              <a:t>Rules</a:t>
            </a:r>
            <a:r>
              <a:rPr lang="sv-SE" dirty="0" smtClean="0"/>
              <a:t> -</a:t>
            </a:r>
            <a:r>
              <a:rPr lang="sv-SE" dirty="0" err="1" smtClean="0"/>
              <a:t>Concept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4336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Set </a:t>
            </a:r>
            <a:r>
              <a:rPr lang="sv-SE" dirty="0" err="1" smtClean="0"/>
              <a:t>of</a:t>
            </a:r>
            <a:r>
              <a:rPr lang="sv-SE" dirty="0" smtClean="0"/>
              <a:t> If-</a:t>
            </a:r>
            <a:r>
              <a:rPr lang="sv-SE" dirty="0" err="1" smtClean="0"/>
              <a:t>then</a:t>
            </a:r>
            <a:r>
              <a:rPr lang="sv-SE" dirty="0" smtClean="0"/>
              <a:t>-</a:t>
            </a:r>
            <a:r>
              <a:rPr lang="sv-SE" dirty="0" err="1" smtClean="0"/>
              <a:t>else</a:t>
            </a:r>
            <a:r>
              <a:rPr lang="sv-SE" dirty="0" smtClean="0"/>
              <a:t>:</a:t>
            </a:r>
          </a:p>
          <a:p>
            <a:r>
              <a:rPr lang="sv-SE" dirty="0" err="1" smtClean="0"/>
              <a:t>Bucket</a:t>
            </a:r>
            <a:r>
              <a:rPr lang="sv-SE" dirty="0" smtClean="0"/>
              <a:t> sets: </a:t>
            </a:r>
            <a:r>
              <a:rPr lang="sv-SE" dirty="0" err="1" smtClean="0"/>
              <a:t>Fail</a:t>
            </a:r>
            <a:r>
              <a:rPr lang="sv-SE" dirty="0" smtClean="0"/>
              <a:t> </a:t>
            </a:r>
            <a:r>
              <a:rPr lang="sv-SE" dirty="0" err="1" smtClean="0"/>
              <a:t>safe</a:t>
            </a:r>
            <a:r>
              <a:rPr lang="sv-SE" dirty="0" smtClean="0"/>
              <a:t> </a:t>
            </a:r>
            <a:r>
              <a:rPr lang="sv-SE" dirty="0" err="1" smtClean="0"/>
              <a:t>category</a:t>
            </a:r>
            <a:r>
              <a:rPr lang="sv-SE" dirty="0"/>
              <a:t>/</a:t>
            </a:r>
            <a:r>
              <a:rPr lang="sv-SE" dirty="0" smtClean="0"/>
              <a:t>intervall handling.</a:t>
            </a:r>
          </a:p>
          <a:p>
            <a:r>
              <a:rPr lang="sv-SE" dirty="0" smtClean="0"/>
              <a:t>Decision </a:t>
            </a:r>
            <a:r>
              <a:rPr lang="sv-SE" dirty="0" err="1" smtClean="0"/>
              <a:t>tables</a:t>
            </a:r>
            <a:r>
              <a:rPr lang="sv-SE" dirty="0" smtClean="0"/>
              <a:t>: </a:t>
            </a:r>
            <a:r>
              <a:rPr lang="sv-SE" dirty="0" err="1" smtClean="0"/>
              <a:t>Spreadsheet</a:t>
            </a:r>
            <a:r>
              <a:rPr lang="sv-SE" dirty="0" smtClean="0"/>
              <a:t> like (for business </a:t>
            </a:r>
            <a:r>
              <a:rPr lang="sv-SE" dirty="0" err="1" smtClean="0"/>
              <a:t>users</a:t>
            </a:r>
            <a:r>
              <a:rPr lang="sv-SE" dirty="0" smtClean="0"/>
              <a:t>). </a:t>
            </a:r>
            <a:r>
              <a:rPr lang="sv-SE" dirty="0" err="1" smtClean="0"/>
              <a:t>Functionally</a:t>
            </a:r>
            <a:r>
              <a:rPr lang="sv-SE" dirty="0" smtClean="0"/>
              <a:t> </a:t>
            </a:r>
            <a:r>
              <a:rPr lang="sv-SE" dirty="0" err="1" smtClean="0"/>
              <a:t>equivalent</a:t>
            </a:r>
            <a:r>
              <a:rPr lang="sv-SE" dirty="0" smtClean="0"/>
              <a:t> Alternative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if-then-else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Business </a:t>
            </a:r>
            <a:r>
              <a:rPr lang="sv-SE" dirty="0" err="1" smtClean="0"/>
              <a:t>Rules</a:t>
            </a:r>
            <a:r>
              <a:rPr lang="sv-SE" dirty="0" smtClean="0"/>
              <a:t> -</a:t>
            </a:r>
            <a:r>
              <a:rPr lang="sv-SE" dirty="0" err="1" smtClean="0"/>
              <a:t>Functionality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4871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smtClean="0"/>
              <a:t> </a:t>
            </a:r>
            <a:r>
              <a:rPr lang="sv-SE" dirty="0" err="1" smtClean="0"/>
              <a:t>Pitched</a:t>
            </a:r>
            <a:r>
              <a:rPr lang="sv-SE" dirty="0" smtClean="0"/>
              <a:t> as an interface for the business… </a:t>
            </a:r>
            <a:r>
              <a:rPr lang="sv-SE" dirty="0" err="1" smtClean="0"/>
              <a:t>But</a:t>
            </a:r>
            <a:r>
              <a:rPr lang="sv-SE" dirty="0" smtClean="0"/>
              <a:t> in </a:t>
            </a:r>
            <a:r>
              <a:rPr lang="sv-SE" dirty="0" err="1" smtClean="0"/>
              <a:t>reality</a:t>
            </a:r>
            <a:r>
              <a:rPr lang="sv-SE" dirty="0" smtClean="0"/>
              <a:t> business </a:t>
            </a:r>
            <a:r>
              <a:rPr lang="sv-SE" dirty="0" err="1" smtClean="0"/>
              <a:t>involvement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the </a:t>
            </a:r>
            <a:r>
              <a:rPr lang="sv-SE" dirty="0" err="1" smtClean="0"/>
              <a:t>technical</a:t>
            </a:r>
            <a:r>
              <a:rPr lang="sv-SE" dirty="0" smtClean="0"/>
              <a:t> </a:t>
            </a:r>
            <a:r>
              <a:rPr lang="sv-SE" dirty="0" err="1" smtClean="0"/>
              <a:t>rule</a:t>
            </a:r>
            <a:r>
              <a:rPr lang="sv-SE" dirty="0" smtClean="0"/>
              <a:t> </a:t>
            </a:r>
            <a:r>
              <a:rPr lang="sv-SE" dirty="0" err="1" smtClean="0"/>
              <a:t>base</a:t>
            </a:r>
            <a:r>
              <a:rPr lang="sv-SE" dirty="0" smtClean="0"/>
              <a:t> is </a:t>
            </a:r>
            <a:r>
              <a:rPr lang="sv-SE" dirty="0" err="1" smtClean="0"/>
              <a:t>seldomly</a:t>
            </a:r>
            <a:r>
              <a:rPr lang="sv-SE" dirty="0" smtClean="0"/>
              <a:t> </a:t>
            </a:r>
            <a:r>
              <a:rPr lang="sv-SE" dirty="0" err="1" smtClean="0"/>
              <a:t>encountered</a:t>
            </a:r>
            <a:r>
              <a:rPr lang="sv-SE" dirty="0" smtClean="0"/>
              <a:t>. </a:t>
            </a:r>
          </a:p>
          <a:p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friendliness</a:t>
            </a:r>
            <a:r>
              <a:rPr lang="sv-SE" dirty="0" smtClean="0"/>
              <a:t>: </a:t>
            </a:r>
            <a:r>
              <a:rPr lang="sv-SE" dirty="0" err="1" smtClean="0"/>
              <a:t>Click</a:t>
            </a:r>
            <a:r>
              <a:rPr lang="sv-SE" dirty="0" smtClean="0"/>
              <a:t> and </a:t>
            </a:r>
            <a:r>
              <a:rPr lang="sv-SE" dirty="0" err="1" smtClean="0"/>
              <a:t>select</a:t>
            </a:r>
            <a:r>
              <a:rPr lang="sv-SE" dirty="0" smtClean="0"/>
              <a:t> </a:t>
            </a:r>
            <a:r>
              <a:rPr lang="sv-SE" dirty="0" err="1" smtClean="0"/>
              <a:t>programming</a:t>
            </a:r>
            <a:r>
              <a:rPr lang="sv-SE" dirty="0" smtClean="0"/>
              <a:t> and </a:t>
            </a:r>
            <a:r>
              <a:rPr lang="sv-SE" dirty="0" err="1" smtClean="0"/>
              <a:t>bucket</a:t>
            </a:r>
            <a:r>
              <a:rPr lang="sv-SE" dirty="0" smtClean="0"/>
              <a:t> sets makes it </a:t>
            </a:r>
            <a:r>
              <a:rPr lang="sv-SE" dirty="0" err="1" smtClean="0"/>
              <a:t>impossible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create</a:t>
            </a:r>
            <a:r>
              <a:rPr lang="sv-SE" dirty="0" smtClean="0"/>
              <a:t> </a:t>
            </a:r>
            <a:r>
              <a:rPr lang="sv-SE" dirty="0" err="1" smtClean="0"/>
              <a:t>logical</a:t>
            </a:r>
            <a:r>
              <a:rPr lang="sv-SE" dirty="0" smtClean="0"/>
              <a:t> </a:t>
            </a:r>
            <a:r>
              <a:rPr lang="sv-SE" dirty="0" err="1" smtClean="0"/>
              <a:t>voids</a:t>
            </a:r>
            <a:r>
              <a:rPr lang="sv-SE" dirty="0" smtClean="0"/>
              <a:t> and syntax </a:t>
            </a:r>
            <a:r>
              <a:rPr lang="sv-SE" dirty="0" err="1" smtClean="0"/>
              <a:t>error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r>
              <a:rPr lang="sv-SE" dirty="0" smtClean="0"/>
              <a:t>. </a:t>
            </a:r>
          </a:p>
          <a:p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rules</a:t>
            </a:r>
            <a:r>
              <a:rPr lang="sv-SE" dirty="0" smtClean="0"/>
              <a:t> </a:t>
            </a:r>
            <a:r>
              <a:rPr lang="sv-SE" dirty="0" err="1" smtClean="0"/>
              <a:t>when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COMPLEX </a:t>
            </a:r>
            <a:r>
              <a:rPr lang="sv-SE" dirty="0" err="1" smtClean="0"/>
              <a:t>rules</a:t>
            </a:r>
            <a:r>
              <a:rPr lang="sv-SE" dirty="0" smtClean="0"/>
              <a:t> </a:t>
            </a:r>
            <a:r>
              <a:rPr lang="sv-SE" dirty="0" err="1" smtClean="0"/>
              <a:t>where</a:t>
            </a:r>
            <a:r>
              <a:rPr lang="sv-SE" dirty="0" smtClean="0"/>
              <a:t> </a:t>
            </a:r>
            <a:r>
              <a:rPr lang="sv-SE" dirty="0" err="1" smtClean="0"/>
              <a:t>triggering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rule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mutate</a:t>
            </a:r>
            <a:r>
              <a:rPr lang="sv-SE" dirty="0" smtClean="0"/>
              <a:t> the input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another</a:t>
            </a:r>
            <a:r>
              <a:rPr lang="sv-SE" dirty="0" smtClean="0"/>
              <a:t> </a:t>
            </a:r>
            <a:r>
              <a:rPr lang="sv-SE" dirty="0" err="1" smtClean="0"/>
              <a:t>rule</a:t>
            </a:r>
            <a:r>
              <a:rPr lang="sv-SE" dirty="0" smtClean="0"/>
              <a:t> or </a:t>
            </a:r>
            <a:r>
              <a:rPr lang="sv-SE" dirty="0" err="1" smtClean="0"/>
              <a:t>when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a </a:t>
            </a:r>
            <a:r>
              <a:rPr lang="sv-SE" dirty="0" err="1" smtClean="0"/>
              <a:t>dynamic</a:t>
            </a:r>
            <a:r>
              <a:rPr lang="sv-SE" dirty="0" smtClean="0"/>
              <a:t> </a:t>
            </a:r>
            <a:r>
              <a:rPr lang="sv-SE" dirty="0" err="1" smtClean="0"/>
              <a:t>rule</a:t>
            </a:r>
            <a:r>
              <a:rPr lang="sv-SE" dirty="0" smtClean="0"/>
              <a:t> </a:t>
            </a:r>
            <a:r>
              <a:rPr lang="sv-SE" dirty="0" err="1" smtClean="0"/>
              <a:t>base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change</a:t>
            </a:r>
            <a:r>
              <a:rPr lang="sv-SE" dirty="0" smtClean="0"/>
              <a:t> </a:t>
            </a:r>
            <a:r>
              <a:rPr lang="sv-SE" dirty="0" err="1" smtClean="0"/>
              <a:t>often</a:t>
            </a:r>
            <a:r>
              <a:rPr lang="sv-SE" dirty="0" smtClean="0"/>
              <a:t>. </a:t>
            </a:r>
            <a:r>
              <a:rPr lang="sv-SE" dirty="0" err="1" smtClean="0"/>
              <a:t>Otherwise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when</a:t>
            </a:r>
            <a:r>
              <a:rPr lang="sv-SE" dirty="0" smtClean="0"/>
              <a:t>/</a:t>
            </a:r>
            <a:r>
              <a:rPr lang="sv-SE" dirty="0" err="1" smtClean="0"/>
              <a:t>choose</a:t>
            </a:r>
            <a:r>
              <a:rPr lang="sv-SE" dirty="0" smtClean="0"/>
              <a:t> in </a:t>
            </a:r>
            <a:r>
              <a:rPr lang="sv-SE" dirty="0" err="1" smtClean="0"/>
              <a:t>xslt</a:t>
            </a:r>
            <a:r>
              <a:rPr lang="sv-SE" dirty="0" smtClean="0"/>
              <a:t> (fast and simple) or </a:t>
            </a:r>
            <a:r>
              <a:rPr lang="sv-SE" dirty="0" err="1" smtClean="0"/>
              <a:t>bpel</a:t>
            </a:r>
            <a:r>
              <a:rPr lang="sv-SE" dirty="0" smtClean="0"/>
              <a:t> </a:t>
            </a:r>
            <a:r>
              <a:rPr lang="sv-SE" dirty="0" err="1" smtClean="0"/>
              <a:t>flows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switches</a:t>
            </a:r>
            <a:r>
              <a:rPr lang="sv-SE" dirty="0" smtClean="0"/>
              <a:t> (</a:t>
            </a:r>
            <a:r>
              <a:rPr lang="sv-SE" dirty="0" err="1" smtClean="0"/>
              <a:t>more</a:t>
            </a:r>
            <a:r>
              <a:rPr lang="sv-SE" dirty="0" smtClean="0"/>
              <a:t> transparent?).  </a:t>
            </a:r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Business </a:t>
            </a:r>
            <a:r>
              <a:rPr lang="sv-SE" dirty="0" err="1" smtClean="0"/>
              <a:t>Rules</a:t>
            </a:r>
            <a:r>
              <a:rPr lang="sv-SE" dirty="0" smtClean="0"/>
              <a:t> – </a:t>
            </a:r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cases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135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sz="6000" dirty="0" smtClean="0"/>
              <a:t>Business </a:t>
            </a:r>
            <a:r>
              <a:rPr lang="sv-SE" sz="6000" dirty="0" err="1" smtClean="0"/>
              <a:t>Rules</a:t>
            </a:r>
            <a:r>
              <a:rPr lang="sv-SE" sz="6000" dirty="0" smtClean="0"/>
              <a:t> </a:t>
            </a:r>
          </a:p>
          <a:p>
            <a:pPr marL="0" indent="0" algn="ctr">
              <a:buNone/>
            </a:pPr>
            <a:r>
              <a:rPr lang="sv-SE" sz="6000" dirty="0" smtClean="0"/>
              <a:t>DEMO…</a:t>
            </a:r>
            <a:endParaRPr lang="sv-SE" sz="6000" dirty="0"/>
          </a:p>
        </p:txBody>
      </p:sp>
    </p:spTree>
    <p:extLst>
      <p:ext uri="{BB962C8B-B14F-4D97-AF65-F5344CB8AC3E}">
        <p14:creationId xmlns:p14="http://schemas.microsoft.com/office/powerpoint/2010/main" val="252694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sz="6000" dirty="0" smtClean="0"/>
              <a:t>Human Workflow</a:t>
            </a:r>
            <a:endParaRPr lang="sv-SE" sz="6000" dirty="0"/>
          </a:p>
        </p:txBody>
      </p:sp>
    </p:spTree>
    <p:extLst>
      <p:ext uri="{BB962C8B-B14F-4D97-AF65-F5344CB8AC3E}">
        <p14:creationId xmlns:p14="http://schemas.microsoft.com/office/powerpoint/2010/main" val="222930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Concept</a:t>
            </a:r>
            <a:r>
              <a:rPr lang="sv-SE" dirty="0"/>
              <a:t>, </a:t>
            </a:r>
            <a:r>
              <a:rPr lang="sv-SE" dirty="0" err="1"/>
              <a:t>architecture</a:t>
            </a:r>
            <a:r>
              <a:rPr lang="sv-SE" dirty="0"/>
              <a:t> </a:t>
            </a:r>
            <a:r>
              <a:rPr lang="sv-SE" dirty="0" smtClean="0"/>
              <a:t>(</a:t>
            </a:r>
            <a:r>
              <a:rPr lang="sv-SE" dirty="0" err="1" smtClean="0"/>
              <a:t>roles</a:t>
            </a:r>
            <a:r>
              <a:rPr lang="sv-SE" dirty="0" smtClean="0"/>
              <a:t>, </a:t>
            </a:r>
            <a:r>
              <a:rPr lang="sv-SE" dirty="0" err="1" smtClean="0"/>
              <a:t>groups</a:t>
            </a:r>
            <a:r>
              <a:rPr lang="sv-SE" dirty="0" smtClean="0"/>
              <a:t>, </a:t>
            </a:r>
            <a:r>
              <a:rPr lang="sv-SE" dirty="0" err="1" smtClean="0"/>
              <a:t>organization</a:t>
            </a:r>
            <a:r>
              <a:rPr lang="sv-SE" dirty="0" smtClean="0"/>
              <a:t> …)</a:t>
            </a:r>
            <a:endParaRPr lang="sv-SE" dirty="0"/>
          </a:p>
          <a:p>
            <a:r>
              <a:rPr lang="sv-SE" dirty="0" err="1"/>
              <a:t>Functionality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 smtClean="0"/>
              <a:t>Jdev</a:t>
            </a:r>
            <a:r>
              <a:rPr lang="sv-SE" dirty="0" smtClean="0"/>
              <a:t> </a:t>
            </a:r>
            <a:r>
              <a:rPr lang="sv-SE" dirty="0"/>
              <a:t>interface</a:t>
            </a:r>
          </a:p>
          <a:p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cases</a:t>
            </a:r>
            <a:r>
              <a:rPr lang="sv-SE" dirty="0"/>
              <a:t>: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and </a:t>
            </a:r>
            <a:r>
              <a:rPr lang="sv-SE" dirty="0" err="1"/>
              <a:t>when</a:t>
            </a:r>
            <a:r>
              <a:rPr lang="sv-SE" dirty="0"/>
              <a:t> not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.</a:t>
            </a:r>
          </a:p>
          <a:p>
            <a:r>
              <a:rPr lang="sv-SE" dirty="0"/>
              <a:t>Demo: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 smtClean="0"/>
              <a:t>HumanWorkflow</a:t>
            </a:r>
            <a:r>
              <a:rPr lang="sv-SE" dirty="0" smtClean="0"/>
              <a:t> </a:t>
            </a:r>
            <a:r>
              <a:rPr lang="sv-SE" dirty="0" err="1" smtClean="0"/>
              <a:t>into</a:t>
            </a:r>
            <a:r>
              <a:rPr lang="sv-SE" dirty="0" smtClean="0"/>
              <a:t> </a:t>
            </a:r>
            <a:r>
              <a:rPr lang="sv-SE" dirty="0"/>
              <a:t>a SOA </a:t>
            </a:r>
            <a:r>
              <a:rPr lang="sv-SE" dirty="0" err="1"/>
              <a:t>Suite</a:t>
            </a:r>
            <a:r>
              <a:rPr lang="sv-SE" dirty="0"/>
              <a:t> Composite.</a:t>
            </a:r>
          </a:p>
          <a:p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Human Workflow – </a:t>
            </a:r>
            <a:r>
              <a:rPr lang="sv-SE" dirty="0" err="1" smtClean="0"/>
              <a:t>Objectives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441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Human interactions with </a:t>
            </a:r>
            <a:r>
              <a:rPr lang="en-US" dirty="0" smtClean="0"/>
              <a:t>processes </a:t>
            </a:r>
          </a:p>
          <a:p>
            <a:r>
              <a:rPr lang="en-US" dirty="0" smtClean="0"/>
              <a:t>Scheduling of human activities</a:t>
            </a:r>
            <a:endParaRPr lang="en-US" dirty="0"/>
          </a:p>
          <a:p>
            <a:r>
              <a:rPr lang="en-US" dirty="0" smtClean="0"/>
              <a:t>Human task management e.g. through an existing </a:t>
            </a:r>
            <a:r>
              <a:rPr lang="en-US" dirty="0" err="1" smtClean="0"/>
              <a:t>worklist</a:t>
            </a:r>
            <a:r>
              <a:rPr lang="en-US" dirty="0" smtClean="0"/>
              <a:t> </a:t>
            </a:r>
            <a:r>
              <a:rPr lang="en-US" dirty="0"/>
              <a:t>application (Oracle BPM </a:t>
            </a:r>
            <a:r>
              <a:rPr lang="en-US" dirty="0" err="1"/>
              <a:t>Worklist</a:t>
            </a:r>
            <a:r>
              <a:rPr lang="en-US" dirty="0"/>
              <a:t>)</a:t>
            </a:r>
          </a:p>
          <a:p>
            <a:r>
              <a:rPr lang="en-US" dirty="0" smtClean="0"/>
              <a:t>Workers can be assigned Organizational roles and tasks can be automatically dispatched between different workers based on their work load.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Human Workflow – </a:t>
            </a:r>
            <a:r>
              <a:rPr lang="sv-SE" dirty="0" err="1" smtClean="0"/>
              <a:t>Concept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6718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Human Workflow – </a:t>
            </a:r>
            <a:r>
              <a:rPr lang="sv-SE" dirty="0" err="1" smtClean="0"/>
              <a:t>Functionality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1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Processes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require</a:t>
            </a:r>
            <a:r>
              <a:rPr lang="sv-SE" dirty="0" smtClean="0"/>
              <a:t> human </a:t>
            </a:r>
            <a:r>
              <a:rPr lang="sv-SE" dirty="0" err="1" smtClean="0"/>
              <a:t>approval</a:t>
            </a:r>
            <a:r>
              <a:rPr lang="sv-SE" dirty="0" smtClean="0"/>
              <a:t>.</a:t>
            </a:r>
          </a:p>
          <a:p>
            <a:r>
              <a:rPr lang="sv-SE" dirty="0" smtClean="0"/>
              <a:t>If Processes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very</a:t>
            </a:r>
            <a:r>
              <a:rPr lang="sv-SE" dirty="0" smtClean="0"/>
              <a:t> </a:t>
            </a:r>
            <a:r>
              <a:rPr lang="sv-SE" dirty="0" err="1" smtClean="0"/>
              <a:t>complex</a:t>
            </a:r>
            <a:r>
              <a:rPr lang="sv-SE" dirty="0" smtClean="0"/>
              <a:t> and </a:t>
            </a:r>
            <a:r>
              <a:rPr lang="sv-SE" dirty="0" err="1" smtClean="0"/>
              <a:t>rarely</a:t>
            </a:r>
            <a:r>
              <a:rPr lang="sv-SE" dirty="0" smtClean="0"/>
              <a:t> </a:t>
            </a:r>
            <a:r>
              <a:rPr lang="sv-SE" dirty="0" err="1" smtClean="0"/>
              <a:t>used</a:t>
            </a:r>
            <a:r>
              <a:rPr lang="sv-SE" dirty="0" smtClean="0"/>
              <a:t>: </a:t>
            </a:r>
            <a:r>
              <a:rPr lang="sv-SE" dirty="0" err="1" smtClean="0"/>
              <a:t>outsource</a:t>
            </a:r>
            <a:r>
              <a:rPr lang="sv-SE" dirty="0" smtClean="0"/>
              <a:t> </a:t>
            </a:r>
            <a:r>
              <a:rPr lang="sv-SE" dirty="0" err="1" smtClean="0"/>
              <a:t>them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a business person </a:t>
            </a:r>
            <a:r>
              <a:rPr lang="sv-SE" dirty="0" err="1" smtClean="0"/>
              <a:t>instead</a:t>
            </a:r>
            <a:r>
              <a:rPr lang="sv-SE" dirty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implementing</a:t>
            </a:r>
            <a:r>
              <a:rPr lang="sv-SE" dirty="0" smtClean="0"/>
              <a:t> a BPEL </a:t>
            </a:r>
            <a:r>
              <a:rPr lang="sv-SE" dirty="0" err="1" smtClean="0"/>
              <a:t>flow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Human Workflow – </a:t>
            </a:r>
            <a:r>
              <a:rPr lang="sv-SE" dirty="0" err="1" smtClean="0"/>
              <a:t>Use</a:t>
            </a:r>
            <a:r>
              <a:rPr lang="sv-SE" dirty="0" smtClean="0"/>
              <a:t> Cases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7245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Business </a:t>
            </a:r>
            <a:r>
              <a:rPr lang="sv-SE" dirty="0" err="1" smtClean="0"/>
              <a:t>Rules</a:t>
            </a:r>
            <a:endParaRPr lang="sv-SE" dirty="0" smtClean="0"/>
          </a:p>
          <a:p>
            <a:r>
              <a:rPr lang="sv-SE" dirty="0" smtClean="0"/>
              <a:t>Human Workflow</a:t>
            </a:r>
          </a:p>
          <a:p>
            <a:r>
              <a:rPr lang="sv-SE" dirty="0" smtClean="0"/>
              <a:t>Business </a:t>
            </a:r>
            <a:r>
              <a:rPr lang="sv-SE" dirty="0" err="1" smtClean="0"/>
              <a:t>Analysis</a:t>
            </a:r>
            <a:r>
              <a:rPr lang="sv-SE" dirty="0" smtClean="0"/>
              <a:t> and </a:t>
            </a:r>
            <a:r>
              <a:rPr lang="sv-SE" dirty="0" err="1" smtClean="0"/>
              <a:t>Monitoring</a:t>
            </a:r>
            <a:r>
              <a:rPr lang="sv-SE" dirty="0" smtClean="0"/>
              <a:t> (BAM)</a:t>
            </a:r>
          </a:p>
          <a:p>
            <a:r>
              <a:rPr lang="sv-SE" dirty="0" err="1" smtClean="0"/>
              <a:t>Emphasis</a:t>
            </a:r>
            <a:r>
              <a:rPr lang="sv-SE" dirty="0" smtClean="0"/>
              <a:t> on </a:t>
            </a:r>
            <a:r>
              <a:rPr lang="sv-SE" dirty="0" err="1" smtClean="0"/>
              <a:t>DEMOs</a:t>
            </a:r>
            <a:r>
              <a:rPr lang="sv-SE" dirty="0" smtClean="0"/>
              <a:t>	</a:t>
            </a:r>
          </a:p>
          <a:p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Topics</a:t>
            </a:r>
            <a:r>
              <a:rPr lang="sv-SE" dirty="0" smtClean="0"/>
              <a:t> </a:t>
            </a:r>
            <a:r>
              <a:rPr lang="sv-SE" dirty="0" err="1" smtClean="0"/>
              <a:t>today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567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sz="6000" dirty="0" smtClean="0"/>
              <a:t>Human Workflow </a:t>
            </a:r>
          </a:p>
          <a:p>
            <a:pPr marL="0" indent="0" algn="ctr">
              <a:buNone/>
            </a:pPr>
            <a:r>
              <a:rPr lang="sv-SE" sz="6000" dirty="0" smtClean="0"/>
              <a:t>DEMO…</a:t>
            </a:r>
            <a:endParaRPr lang="sv-SE" sz="6000" dirty="0"/>
          </a:p>
        </p:txBody>
      </p:sp>
    </p:spTree>
    <p:extLst>
      <p:ext uri="{BB962C8B-B14F-4D97-AF65-F5344CB8AC3E}">
        <p14:creationId xmlns:p14="http://schemas.microsoft.com/office/powerpoint/2010/main" val="11938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sz="6000" dirty="0" smtClean="0"/>
              <a:t>BAM</a:t>
            </a:r>
          </a:p>
          <a:p>
            <a:pPr marL="0" indent="0" algn="ctr">
              <a:buNone/>
            </a:pPr>
            <a:r>
              <a:rPr lang="sv-SE" sz="4000" dirty="0" smtClean="0"/>
              <a:t>Business </a:t>
            </a:r>
            <a:r>
              <a:rPr lang="sv-SE" sz="4000" dirty="0" err="1" smtClean="0"/>
              <a:t>Analysis</a:t>
            </a:r>
            <a:r>
              <a:rPr lang="sv-SE" sz="4000" dirty="0" smtClean="0"/>
              <a:t> and </a:t>
            </a:r>
            <a:r>
              <a:rPr lang="sv-SE" sz="4000" dirty="0" err="1" smtClean="0"/>
              <a:t>Monitoring</a:t>
            </a:r>
            <a:endParaRPr lang="sv-SE" sz="4000" dirty="0"/>
          </a:p>
        </p:txBody>
      </p:sp>
    </p:spTree>
    <p:extLst>
      <p:ext uri="{BB962C8B-B14F-4D97-AF65-F5344CB8AC3E}">
        <p14:creationId xmlns:p14="http://schemas.microsoft.com/office/powerpoint/2010/main" val="395347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BAM -- </a:t>
            </a:r>
            <a:r>
              <a:rPr lang="sv-SE" dirty="0" err="1" smtClean="0"/>
              <a:t>Objectives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2828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BAM -- </a:t>
            </a:r>
            <a:r>
              <a:rPr lang="sv-SE" dirty="0" err="1" smtClean="0"/>
              <a:t>Concept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65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BAM -- </a:t>
            </a:r>
            <a:r>
              <a:rPr lang="sv-SE" dirty="0" err="1" smtClean="0"/>
              <a:t>Functionality</a:t>
            </a:r>
            <a:r>
              <a:rPr lang="sv-SE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4637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Real </a:t>
            </a:r>
            <a:r>
              <a:rPr lang="sv-SE" dirty="0" err="1" smtClean="0"/>
              <a:t>time</a:t>
            </a:r>
            <a:r>
              <a:rPr lang="sv-SE" dirty="0" smtClean="0"/>
              <a:t> data</a:t>
            </a:r>
          </a:p>
          <a:p>
            <a:r>
              <a:rPr lang="sv-SE" dirty="0" smtClean="0"/>
              <a:t>In a </a:t>
            </a:r>
            <a:r>
              <a:rPr lang="sv-SE" dirty="0" err="1" smtClean="0"/>
              <a:t>successful</a:t>
            </a:r>
            <a:r>
              <a:rPr lang="sv-SE" dirty="0" smtClean="0"/>
              <a:t> SOA, All Business Data </a:t>
            </a:r>
            <a:r>
              <a:rPr lang="sv-SE" dirty="0" err="1" smtClean="0"/>
              <a:t>passes</a:t>
            </a:r>
            <a:r>
              <a:rPr lang="sv-SE" dirty="0" smtClean="0"/>
              <a:t> </a:t>
            </a:r>
            <a:r>
              <a:rPr lang="sv-SE" dirty="0" err="1" smtClean="0"/>
              <a:t>through</a:t>
            </a:r>
            <a:r>
              <a:rPr lang="sv-SE" dirty="0" smtClean="0"/>
              <a:t> the </a:t>
            </a:r>
            <a:r>
              <a:rPr lang="sv-SE" dirty="0" err="1" smtClean="0"/>
              <a:t>EBSes</a:t>
            </a:r>
            <a:r>
              <a:rPr lang="sv-SE" dirty="0" smtClean="0"/>
              <a:t>: best </a:t>
            </a:r>
            <a:r>
              <a:rPr lang="sv-SE" dirty="0" err="1" smtClean="0"/>
              <a:t>single</a:t>
            </a:r>
            <a:r>
              <a:rPr lang="sv-SE" dirty="0" smtClean="0"/>
              <a:t> </a:t>
            </a:r>
            <a:r>
              <a:rPr lang="sv-SE" dirty="0" err="1" smtClean="0"/>
              <a:t>point</a:t>
            </a:r>
            <a:r>
              <a:rPr lang="sv-SE" dirty="0" smtClean="0"/>
              <a:t> for real </a:t>
            </a:r>
            <a:r>
              <a:rPr lang="sv-SE" dirty="0" err="1" smtClean="0"/>
              <a:t>time</a:t>
            </a:r>
            <a:r>
              <a:rPr lang="sv-SE" dirty="0" smtClean="0"/>
              <a:t> data </a:t>
            </a:r>
            <a:r>
              <a:rPr lang="sv-SE" dirty="0" err="1" smtClean="0"/>
              <a:t>collection</a:t>
            </a:r>
            <a:r>
              <a:rPr lang="sv-SE" dirty="0" smtClean="0"/>
              <a:t> for real </a:t>
            </a:r>
            <a:r>
              <a:rPr lang="sv-SE" dirty="0" err="1" smtClean="0"/>
              <a:t>time</a:t>
            </a:r>
            <a:r>
              <a:rPr lang="sv-SE" dirty="0" smtClean="0"/>
              <a:t> business </a:t>
            </a:r>
            <a:r>
              <a:rPr lang="sv-SE" dirty="0" err="1" smtClean="0"/>
              <a:t>decisions</a:t>
            </a:r>
            <a:r>
              <a:rPr lang="sv-SE" dirty="0" smtClean="0"/>
              <a:t>.</a:t>
            </a:r>
          </a:p>
          <a:p>
            <a:r>
              <a:rPr lang="sv-SE" dirty="0" err="1" smtClean="0"/>
              <a:t>Technical</a:t>
            </a:r>
            <a:r>
              <a:rPr lang="sv-SE" dirty="0" smtClean="0"/>
              <a:t> </a:t>
            </a:r>
            <a:r>
              <a:rPr lang="sv-SE" dirty="0" err="1" smtClean="0"/>
              <a:t>monitoring</a:t>
            </a:r>
            <a:r>
              <a:rPr lang="sv-SE" dirty="0" smtClean="0"/>
              <a:t>: Display </a:t>
            </a:r>
            <a:r>
              <a:rPr lang="sv-SE" dirty="0" err="1" smtClean="0"/>
              <a:t>succeded</a:t>
            </a:r>
            <a:r>
              <a:rPr lang="sv-SE" dirty="0" smtClean="0"/>
              <a:t> &amp; </a:t>
            </a:r>
            <a:r>
              <a:rPr lang="sv-SE" dirty="0" err="1" smtClean="0"/>
              <a:t>failed</a:t>
            </a:r>
            <a:r>
              <a:rPr lang="sv-SE" dirty="0" smtClean="0"/>
              <a:t> transactions.</a:t>
            </a:r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BAM – </a:t>
            </a:r>
            <a:r>
              <a:rPr lang="sv-SE" dirty="0" err="1" smtClean="0"/>
              <a:t>Use</a:t>
            </a:r>
            <a:r>
              <a:rPr lang="sv-SE" dirty="0" smtClean="0"/>
              <a:t> Cases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8522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sz="6000" dirty="0" smtClean="0"/>
              <a:t>BAM</a:t>
            </a:r>
            <a:r>
              <a:rPr lang="sv-SE" sz="6000" dirty="0"/>
              <a:t> </a:t>
            </a:r>
            <a:r>
              <a:rPr lang="sv-SE" sz="6000" dirty="0" smtClean="0"/>
              <a:t>DEMO…</a:t>
            </a:r>
            <a:endParaRPr lang="sv-SE" sz="6000" dirty="0"/>
          </a:p>
        </p:txBody>
      </p:sp>
    </p:spTree>
    <p:extLst>
      <p:ext uri="{BB962C8B-B14F-4D97-AF65-F5344CB8AC3E}">
        <p14:creationId xmlns:p14="http://schemas.microsoft.com/office/powerpoint/2010/main" val="318361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Download</a:t>
            </a:r>
            <a:r>
              <a:rPr lang="sv-SE" dirty="0" smtClean="0"/>
              <a:t> </a:t>
            </a:r>
            <a:r>
              <a:rPr lang="sv-SE" dirty="0" err="1" smtClean="0"/>
              <a:t>collaterals</a:t>
            </a:r>
            <a:r>
              <a:rPr lang="sv-SE" dirty="0"/>
              <a:t> </a:t>
            </a:r>
            <a:r>
              <a:rPr lang="sv-SE" dirty="0" smtClean="0"/>
              <a:t>and </a:t>
            </a:r>
            <a:r>
              <a:rPr lang="sv-SE" dirty="0" err="1" smtClean="0"/>
              <a:t>code</a:t>
            </a:r>
            <a:r>
              <a:rPr lang="sv-SE" dirty="0"/>
              <a:t> </a:t>
            </a:r>
            <a:r>
              <a:rPr lang="sv-SE" dirty="0" smtClean="0"/>
              <a:t>from github.com/</a:t>
            </a:r>
            <a:r>
              <a:rPr lang="sv-SE" dirty="0" err="1" smtClean="0"/>
              <a:t>bjornn</a:t>
            </a:r>
            <a:endParaRPr lang="sv-SE" dirty="0" smtClean="0"/>
          </a:p>
          <a:p>
            <a:r>
              <a:rPr lang="sv-SE" dirty="0" err="1" smtClean="0"/>
              <a:t>Much</a:t>
            </a:r>
            <a:r>
              <a:rPr lang="sv-SE" dirty="0" smtClean="0"/>
              <a:t> </a:t>
            </a:r>
            <a:r>
              <a:rPr lang="sv-SE" dirty="0" err="1" smtClean="0"/>
              <a:t>ground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cover: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b="1" dirty="0" smtClean="0"/>
              <a:t>must</a:t>
            </a:r>
            <a:r>
              <a:rPr lang="sv-SE" dirty="0" smtClean="0"/>
              <a:t> </a:t>
            </a:r>
            <a:r>
              <a:rPr lang="sv-SE" dirty="0" err="1"/>
              <a:t>u</a:t>
            </a:r>
            <a:r>
              <a:rPr lang="sv-SE" dirty="0" err="1" smtClean="0"/>
              <a:t>se</a:t>
            </a:r>
            <a:r>
              <a:rPr lang="sv-SE" dirty="0" smtClean="0"/>
              <a:t> the </a:t>
            </a:r>
            <a:r>
              <a:rPr lang="sv-SE" dirty="0" err="1" smtClean="0"/>
              <a:t>prefabricated</a:t>
            </a:r>
            <a:r>
              <a:rPr lang="sv-SE" dirty="0" smtClean="0"/>
              <a:t> parts </a:t>
            </a:r>
            <a:r>
              <a:rPr lang="sv-SE" dirty="0" err="1" smtClean="0"/>
              <a:t>if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want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finish </a:t>
            </a:r>
            <a:r>
              <a:rPr lang="sv-SE" dirty="0" err="1" smtClean="0"/>
              <a:t>first</a:t>
            </a:r>
            <a:r>
              <a:rPr lang="sv-SE" dirty="0" smtClean="0"/>
              <a:t>.</a:t>
            </a:r>
          </a:p>
          <a:p>
            <a:r>
              <a:rPr lang="sv-SE" dirty="0" smtClean="0"/>
              <a:t>Points </a:t>
            </a:r>
            <a:r>
              <a:rPr lang="sv-SE" dirty="0" err="1" smtClean="0"/>
              <a:t>awarded</a:t>
            </a:r>
            <a:r>
              <a:rPr lang="sv-SE" dirty="0" smtClean="0"/>
              <a:t> for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0245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b="1" dirty="0" err="1" smtClean="0"/>
              <a:t>Rules</a:t>
            </a:r>
            <a:r>
              <a:rPr lang="sv-SE" dirty="0"/>
              <a:t> </a:t>
            </a:r>
            <a:r>
              <a:rPr lang="sv-SE" dirty="0" smtClean="0"/>
              <a:t>and </a:t>
            </a:r>
            <a:r>
              <a:rPr lang="sv-SE" b="1" dirty="0" smtClean="0"/>
              <a:t>Human Workflow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components</a:t>
            </a:r>
            <a:r>
              <a:rPr lang="sv-SE" dirty="0" smtClean="0"/>
              <a:t> in the SOA </a:t>
            </a:r>
            <a:r>
              <a:rPr lang="sv-SE" dirty="0" err="1" smtClean="0"/>
              <a:t>Suite</a:t>
            </a:r>
            <a:r>
              <a:rPr lang="sv-SE" dirty="0" smtClean="0"/>
              <a:t> Composite Component (SCA) </a:t>
            </a:r>
            <a:r>
              <a:rPr lang="sv-SE" dirty="0" err="1" smtClean="0"/>
              <a:t>palette</a:t>
            </a:r>
            <a:r>
              <a:rPr lang="sv-SE" dirty="0" smtClean="0"/>
              <a:t>. </a:t>
            </a:r>
            <a:r>
              <a:rPr lang="sv-SE" dirty="0" err="1" smtClean="0"/>
              <a:t>They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thus</a:t>
            </a:r>
            <a:r>
              <a:rPr lang="sv-SE" dirty="0" smtClean="0"/>
              <a:t> </a:t>
            </a:r>
            <a:r>
              <a:rPr lang="sv-SE" dirty="0" err="1" smtClean="0"/>
              <a:t>intended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be </a:t>
            </a:r>
            <a:r>
              <a:rPr lang="sv-SE" dirty="0" err="1" smtClean="0"/>
              <a:t>used</a:t>
            </a:r>
            <a:r>
              <a:rPr lang="sv-SE" dirty="0" smtClean="0"/>
              <a:t> as </a:t>
            </a:r>
            <a:r>
              <a:rPr lang="sv-SE" dirty="0" err="1" smtClean="0"/>
              <a:t>building</a:t>
            </a:r>
            <a:r>
              <a:rPr lang="sv-SE" dirty="0" smtClean="0"/>
              <a:t> blocks in Composite </a:t>
            </a:r>
            <a:r>
              <a:rPr lang="sv-SE" dirty="0" err="1" smtClean="0"/>
              <a:t>Applications</a:t>
            </a:r>
            <a:r>
              <a:rPr lang="sv-SE" dirty="0" smtClean="0"/>
              <a:t> from </a:t>
            </a:r>
            <a:r>
              <a:rPr lang="sv-SE" dirty="0" err="1" smtClean="0"/>
              <a:t>within</a:t>
            </a:r>
            <a:r>
              <a:rPr lang="sv-SE" dirty="0" smtClean="0"/>
              <a:t> </a:t>
            </a:r>
            <a:r>
              <a:rPr lang="sv-SE" dirty="0" err="1" smtClean="0"/>
              <a:t>Jdeveloper</a:t>
            </a:r>
            <a:r>
              <a:rPr lang="sv-SE" dirty="0" smtClean="0"/>
              <a:t> </a:t>
            </a:r>
            <a:r>
              <a:rPr lang="sv-SE" dirty="0" err="1" smtClean="0"/>
              <a:t>alongside</a:t>
            </a:r>
            <a:r>
              <a:rPr lang="sv-SE" dirty="0" smtClean="0"/>
              <a:t> BPEL-, </a:t>
            </a:r>
            <a:r>
              <a:rPr lang="sv-SE" dirty="0" err="1" smtClean="0"/>
              <a:t>Mediator</a:t>
            </a:r>
            <a:r>
              <a:rPr lang="sv-SE" dirty="0" smtClean="0"/>
              <a:t>- and Spring </a:t>
            </a:r>
            <a:r>
              <a:rPr lang="sv-SE" dirty="0" err="1" smtClean="0"/>
              <a:t>components</a:t>
            </a:r>
            <a:r>
              <a:rPr lang="sv-SE" dirty="0" smtClean="0"/>
              <a:t>.</a:t>
            </a:r>
          </a:p>
          <a:p>
            <a:r>
              <a:rPr lang="sv-SE" dirty="0" smtClean="0"/>
              <a:t>BAM is not a </a:t>
            </a:r>
            <a:r>
              <a:rPr lang="sv-SE" dirty="0" err="1" smtClean="0"/>
              <a:t>component</a:t>
            </a:r>
            <a:r>
              <a:rPr lang="sv-SE" dirty="0"/>
              <a:t> </a:t>
            </a:r>
            <a:r>
              <a:rPr lang="sv-SE" dirty="0" err="1" smtClean="0"/>
              <a:t>but</a:t>
            </a:r>
            <a:r>
              <a:rPr lang="sv-SE" dirty="0" smtClean="0"/>
              <a:t> a data </a:t>
            </a:r>
            <a:r>
              <a:rPr lang="sv-SE" dirty="0" err="1" smtClean="0"/>
              <a:t>monitoring</a:t>
            </a:r>
            <a:r>
              <a:rPr lang="sv-SE" dirty="0" smtClean="0"/>
              <a:t> </a:t>
            </a:r>
            <a:r>
              <a:rPr lang="sv-SE" dirty="0" err="1" smtClean="0"/>
              <a:t>framework</a:t>
            </a:r>
            <a:r>
              <a:rPr lang="sv-SE" dirty="0" smtClean="0"/>
              <a:t> for real </a:t>
            </a:r>
            <a:r>
              <a:rPr lang="sv-SE" dirty="0" err="1" smtClean="0"/>
              <a:t>time</a:t>
            </a:r>
            <a:r>
              <a:rPr lang="sv-SE" dirty="0" smtClean="0"/>
              <a:t> data </a:t>
            </a:r>
            <a:r>
              <a:rPr lang="sv-SE" dirty="0" err="1" smtClean="0"/>
              <a:t>monitoring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Context</a:t>
            </a:r>
            <a:r>
              <a:rPr lang="sv-SE" dirty="0" smtClean="0"/>
              <a:t> </a:t>
            </a:r>
            <a:r>
              <a:rPr lang="sv-SE" dirty="0" err="1" smtClean="0"/>
              <a:t>brief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4824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223628" y="2564904"/>
            <a:ext cx="6516724" cy="3960440"/>
          </a:xfrm>
          <a:prstGeom prst="roundRect">
            <a:avLst>
              <a:gd name="adj" fmla="val 7222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Context</a:t>
            </a:r>
            <a:r>
              <a:rPr lang="sv-SE" dirty="0" smtClean="0"/>
              <a:t> </a:t>
            </a:r>
            <a:r>
              <a:rPr lang="sv-SE" dirty="0" err="1" smtClean="0"/>
              <a:t>brief</a:t>
            </a:r>
            <a:endParaRPr lang="sv-SE" dirty="0"/>
          </a:p>
        </p:txBody>
      </p:sp>
      <p:sp>
        <p:nvSpPr>
          <p:cNvPr id="5" name="Chevron 4"/>
          <p:cNvSpPr/>
          <p:nvPr/>
        </p:nvSpPr>
        <p:spPr>
          <a:xfrm>
            <a:off x="899592" y="4532993"/>
            <a:ext cx="648072" cy="336167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416316" y="4532993"/>
            <a:ext cx="648072" cy="3361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88296" y="2988299"/>
            <a:ext cx="1611796" cy="5358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BPEL</a:t>
            </a:r>
            <a:endParaRPr lang="sv-SE" dirty="0"/>
          </a:p>
        </p:txBody>
      </p:sp>
      <p:sp>
        <p:nvSpPr>
          <p:cNvPr id="9" name="Chevron 8"/>
          <p:cNvSpPr/>
          <p:nvPr/>
        </p:nvSpPr>
        <p:spPr>
          <a:xfrm>
            <a:off x="3544844" y="3129949"/>
            <a:ext cx="486905" cy="252567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5178772" y="3143672"/>
            <a:ext cx="442641" cy="22960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88296" y="3685220"/>
            <a:ext cx="1611796" cy="5358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Mediator</a:t>
            </a:r>
            <a:endParaRPr lang="sv-SE" dirty="0"/>
          </a:p>
        </p:txBody>
      </p:sp>
      <p:sp>
        <p:nvSpPr>
          <p:cNvPr id="12" name="Chevron 11"/>
          <p:cNvSpPr/>
          <p:nvPr/>
        </p:nvSpPr>
        <p:spPr>
          <a:xfrm>
            <a:off x="3544844" y="3826870"/>
            <a:ext cx="486905" cy="252567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5178772" y="3840593"/>
            <a:ext cx="442641" cy="22960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11724" y="4365104"/>
            <a:ext cx="1611796" cy="5358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Java Spring</a:t>
            </a:r>
            <a:endParaRPr lang="sv-SE" dirty="0"/>
          </a:p>
        </p:txBody>
      </p:sp>
      <p:sp>
        <p:nvSpPr>
          <p:cNvPr id="15" name="Chevron 14"/>
          <p:cNvSpPr/>
          <p:nvPr/>
        </p:nvSpPr>
        <p:spPr>
          <a:xfrm>
            <a:off x="3568272" y="4506754"/>
            <a:ext cx="486905" cy="252567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5202200" y="4520477"/>
            <a:ext cx="442641" cy="22960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815916" y="5044988"/>
            <a:ext cx="1611796" cy="5358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Human WF</a:t>
            </a:r>
            <a:endParaRPr lang="sv-SE" dirty="0"/>
          </a:p>
        </p:txBody>
      </p:sp>
      <p:sp>
        <p:nvSpPr>
          <p:cNvPr id="18" name="Chevron 17"/>
          <p:cNvSpPr/>
          <p:nvPr/>
        </p:nvSpPr>
        <p:spPr>
          <a:xfrm>
            <a:off x="3572464" y="5186638"/>
            <a:ext cx="486905" cy="252567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5206392" y="5200361"/>
            <a:ext cx="442641" cy="22960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815916" y="5724872"/>
            <a:ext cx="1611796" cy="5358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Rules</a:t>
            </a:r>
            <a:endParaRPr lang="sv-SE" dirty="0"/>
          </a:p>
        </p:txBody>
      </p:sp>
      <p:sp>
        <p:nvSpPr>
          <p:cNvPr id="21" name="Chevron 20"/>
          <p:cNvSpPr/>
          <p:nvPr/>
        </p:nvSpPr>
        <p:spPr>
          <a:xfrm>
            <a:off x="3572464" y="5866522"/>
            <a:ext cx="486905" cy="252567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5206392" y="5880245"/>
            <a:ext cx="442641" cy="22960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5" idx="3"/>
            <a:endCxn id="9" idx="1"/>
          </p:cNvCxnSpPr>
          <p:nvPr/>
        </p:nvCxnSpPr>
        <p:spPr>
          <a:xfrm flipV="1">
            <a:off x="1547664" y="3256233"/>
            <a:ext cx="2123464" cy="144484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12" idx="1"/>
          </p:cNvCxnSpPr>
          <p:nvPr/>
        </p:nvCxnSpPr>
        <p:spPr>
          <a:xfrm flipV="1">
            <a:off x="1547664" y="3953154"/>
            <a:ext cx="2123464" cy="74792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15" idx="1"/>
          </p:cNvCxnSpPr>
          <p:nvPr/>
        </p:nvCxnSpPr>
        <p:spPr>
          <a:xfrm flipV="1">
            <a:off x="1547664" y="4633038"/>
            <a:ext cx="2146892" cy="6803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3"/>
            <a:endCxn id="18" idx="1"/>
          </p:cNvCxnSpPr>
          <p:nvPr/>
        </p:nvCxnSpPr>
        <p:spPr>
          <a:xfrm>
            <a:off x="1547664" y="4701077"/>
            <a:ext cx="2151084" cy="61184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21" idx="1"/>
          </p:cNvCxnSpPr>
          <p:nvPr/>
        </p:nvCxnSpPr>
        <p:spPr>
          <a:xfrm>
            <a:off x="1547664" y="4701077"/>
            <a:ext cx="2151084" cy="129172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3"/>
            <a:endCxn id="6" idx="1"/>
          </p:cNvCxnSpPr>
          <p:nvPr/>
        </p:nvCxnSpPr>
        <p:spPr>
          <a:xfrm>
            <a:off x="5621413" y="3258475"/>
            <a:ext cx="1962987" cy="144260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3"/>
            <a:endCxn id="6" idx="1"/>
          </p:cNvCxnSpPr>
          <p:nvPr/>
        </p:nvCxnSpPr>
        <p:spPr>
          <a:xfrm>
            <a:off x="5621413" y="3955396"/>
            <a:ext cx="1962987" cy="7456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6" idx="1"/>
          </p:cNvCxnSpPr>
          <p:nvPr/>
        </p:nvCxnSpPr>
        <p:spPr>
          <a:xfrm>
            <a:off x="5644841" y="4635280"/>
            <a:ext cx="1939559" cy="6579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9" idx="3"/>
            <a:endCxn id="6" idx="1"/>
          </p:cNvCxnSpPr>
          <p:nvPr/>
        </p:nvCxnSpPr>
        <p:spPr>
          <a:xfrm flipV="1">
            <a:off x="5649033" y="4701077"/>
            <a:ext cx="1935367" cy="61408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2" idx="3"/>
            <a:endCxn id="6" idx="1"/>
          </p:cNvCxnSpPr>
          <p:nvPr/>
        </p:nvCxnSpPr>
        <p:spPr>
          <a:xfrm flipV="1">
            <a:off x="5649033" y="4701077"/>
            <a:ext cx="1935367" cy="12939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31640" y="2636912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SCA Composite</a:t>
            </a:r>
            <a:endParaRPr lang="sv-SE" dirty="0"/>
          </a:p>
        </p:txBody>
      </p:sp>
      <p:sp>
        <p:nvSpPr>
          <p:cNvPr id="55" name="TextBox 54"/>
          <p:cNvSpPr txBox="1"/>
          <p:nvPr/>
        </p:nvSpPr>
        <p:spPr>
          <a:xfrm>
            <a:off x="755576" y="206084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In </a:t>
            </a:r>
            <a:r>
              <a:rPr lang="sv-SE" dirty="0" err="1" smtClean="0"/>
              <a:t>Theory</a:t>
            </a:r>
            <a:r>
              <a:rPr lang="sv-SE" dirty="0" smtClean="0"/>
              <a:t>: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427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475656" y="3573016"/>
            <a:ext cx="6516724" cy="2664296"/>
          </a:xfrm>
          <a:prstGeom prst="roundRect">
            <a:avLst>
              <a:gd name="adj" fmla="val 730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Context</a:t>
            </a:r>
            <a:r>
              <a:rPr lang="sv-SE" dirty="0" smtClean="0"/>
              <a:t> </a:t>
            </a:r>
            <a:r>
              <a:rPr lang="sv-SE" dirty="0" err="1" smtClean="0"/>
              <a:t>brief</a:t>
            </a:r>
            <a:endParaRPr lang="sv-SE" dirty="0"/>
          </a:p>
        </p:txBody>
      </p:sp>
      <p:sp>
        <p:nvSpPr>
          <p:cNvPr id="5" name="Chevron 4"/>
          <p:cNvSpPr/>
          <p:nvPr/>
        </p:nvSpPr>
        <p:spPr>
          <a:xfrm>
            <a:off x="1151620" y="4196112"/>
            <a:ext cx="648072" cy="336167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668344" y="5181065"/>
            <a:ext cx="648072" cy="3361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38417" y="4116554"/>
            <a:ext cx="1611796" cy="154469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BPEL</a:t>
            </a:r>
            <a:endParaRPr lang="sv-SE" dirty="0"/>
          </a:p>
        </p:txBody>
      </p:sp>
      <p:sp>
        <p:nvSpPr>
          <p:cNvPr id="10" name="Chevron 9"/>
          <p:cNvSpPr/>
          <p:nvPr/>
        </p:nvSpPr>
        <p:spPr>
          <a:xfrm>
            <a:off x="3942233" y="5229200"/>
            <a:ext cx="415960" cy="21576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156448" y="3852395"/>
            <a:ext cx="1611796" cy="5358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Human WF</a:t>
            </a:r>
            <a:endParaRPr lang="sv-SE" dirty="0"/>
          </a:p>
        </p:txBody>
      </p:sp>
      <p:sp>
        <p:nvSpPr>
          <p:cNvPr id="20" name="Rounded Rectangle 19"/>
          <p:cNvSpPr/>
          <p:nvPr/>
        </p:nvSpPr>
        <p:spPr>
          <a:xfrm>
            <a:off x="5135265" y="4621324"/>
            <a:ext cx="1611796" cy="5358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Rules</a:t>
            </a:r>
            <a:endParaRPr lang="sv-SE" dirty="0"/>
          </a:p>
        </p:txBody>
      </p:sp>
      <p:cxnSp>
        <p:nvCxnSpPr>
          <p:cNvPr id="24" name="Straight Arrow Connector 23"/>
          <p:cNvCxnSpPr>
            <a:stCxn id="5" idx="3"/>
          </p:cNvCxnSpPr>
          <p:nvPr/>
        </p:nvCxnSpPr>
        <p:spPr>
          <a:xfrm>
            <a:off x="1799692" y="4364196"/>
            <a:ext cx="667710" cy="12047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3"/>
            <a:endCxn id="6" idx="1"/>
          </p:cNvCxnSpPr>
          <p:nvPr/>
        </p:nvCxnSpPr>
        <p:spPr>
          <a:xfrm>
            <a:off x="4358193" y="5337083"/>
            <a:ext cx="3478235" cy="12066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8" idx="3"/>
            <a:endCxn id="51" idx="1"/>
          </p:cNvCxnSpPr>
          <p:nvPr/>
        </p:nvCxnSpPr>
        <p:spPr>
          <a:xfrm flipV="1">
            <a:off x="4375892" y="4112947"/>
            <a:ext cx="721218" cy="257272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hevron 47"/>
          <p:cNvSpPr/>
          <p:nvPr/>
        </p:nvSpPr>
        <p:spPr>
          <a:xfrm>
            <a:off x="3959932" y="4262336"/>
            <a:ext cx="415960" cy="21576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9" name="Chevron 48"/>
          <p:cNvSpPr/>
          <p:nvPr/>
        </p:nvSpPr>
        <p:spPr>
          <a:xfrm>
            <a:off x="2358397" y="4262336"/>
            <a:ext cx="415960" cy="215766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50" name="Chevron 49"/>
          <p:cNvSpPr/>
          <p:nvPr/>
        </p:nvSpPr>
        <p:spPr>
          <a:xfrm>
            <a:off x="3959932" y="4725402"/>
            <a:ext cx="415960" cy="21576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51" name="Chevron 50"/>
          <p:cNvSpPr/>
          <p:nvPr/>
        </p:nvSpPr>
        <p:spPr>
          <a:xfrm>
            <a:off x="4989227" y="4005064"/>
            <a:ext cx="415960" cy="215766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52" name="Chevron 51"/>
          <p:cNvSpPr/>
          <p:nvPr/>
        </p:nvSpPr>
        <p:spPr>
          <a:xfrm>
            <a:off x="4968044" y="4742181"/>
            <a:ext cx="415960" cy="215766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50" idx="3"/>
            <a:endCxn id="52" idx="1"/>
          </p:cNvCxnSpPr>
          <p:nvPr/>
        </p:nvCxnSpPr>
        <p:spPr>
          <a:xfrm>
            <a:off x="4375892" y="4833285"/>
            <a:ext cx="700035" cy="16779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33198" y="3635732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SCA Composite</a:t>
            </a:r>
            <a:endParaRPr lang="sv-SE" dirty="0"/>
          </a:p>
        </p:txBody>
      </p:sp>
      <p:sp>
        <p:nvSpPr>
          <p:cNvPr id="58" name="TextBox 57"/>
          <p:cNvSpPr txBox="1"/>
          <p:nvPr/>
        </p:nvSpPr>
        <p:spPr>
          <a:xfrm>
            <a:off x="755576" y="206084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In </a:t>
            </a:r>
            <a:r>
              <a:rPr lang="sv-SE" dirty="0" err="1" smtClean="0"/>
              <a:t>Reality</a:t>
            </a:r>
            <a:r>
              <a:rPr lang="sv-SE" dirty="0" smtClean="0"/>
              <a:t>: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9969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475656" y="3573016"/>
            <a:ext cx="6516724" cy="2664296"/>
          </a:xfrm>
          <a:prstGeom prst="roundRect">
            <a:avLst>
              <a:gd name="adj" fmla="val 730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Context</a:t>
            </a:r>
            <a:r>
              <a:rPr lang="sv-SE" dirty="0" smtClean="0"/>
              <a:t> </a:t>
            </a:r>
            <a:r>
              <a:rPr lang="sv-SE" dirty="0" err="1" smtClean="0"/>
              <a:t>brief</a:t>
            </a:r>
            <a:endParaRPr lang="sv-SE" dirty="0"/>
          </a:p>
        </p:txBody>
      </p:sp>
      <p:sp>
        <p:nvSpPr>
          <p:cNvPr id="5" name="Chevron 4"/>
          <p:cNvSpPr/>
          <p:nvPr/>
        </p:nvSpPr>
        <p:spPr>
          <a:xfrm>
            <a:off x="1151620" y="4196112"/>
            <a:ext cx="648072" cy="336167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668344" y="5181065"/>
            <a:ext cx="648072" cy="3361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38417" y="4116554"/>
            <a:ext cx="1611796" cy="154469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BPEL</a:t>
            </a:r>
            <a:endParaRPr lang="sv-SE" dirty="0"/>
          </a:p>
        </p:txBody>
      </p:sp>
      <p:sp>
        <p:nvSpPr>
          <p:cNvPr id="10" name="Chevron 9"/>
          <p:cNvSpPr/>
          <p:nvPr/>
        </p:nvSpPr>
        <p:spPr>
          <a:xfrm>
            <a:off x="3942233" y="5229200"/>
            <a:ext cx="415960" cy="21576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156448" y="3852395"/>
            <a:ext cx="1611796" cy="5358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Human WF</a:t>
            </a:r>
            <a:endParaRPr lang="sv-SE" dirty="0"/>
          </a:p>
        </p:txBody>
      </p:sp>
      <p:sp>
        <p:nvSpPr>
          <p:cNvPr id="20" name="Rounded Rectangle 19"/>
          <p:cNvSpPr/>
          <p:nvPr/>
        </p:nvSpPr>
        <p:spPr>
          <a:xfrm>
            <a:off x="5135265" y="4621324"/>
            <a:ext cx="1611796" cy="5358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Rules</a:t>
            </a:r>
            <a:endParaRPr lang="sv-SE" dirty="0"/>
          </a:p>
        </p:txBody>
      </p:sp>
      <p:cxnSp>
        <p:nvCxnSpPr>
          <p:cNvPr id="24" name="Straight Arrow Connector 23"/>
          <p:cNvCxnSpPr>
            <a:stCxn id="5" idx="3"/>
          </p:cNvCxnSpPr>
          <p:nvPr/>
        </p:nvCxnSpPr>
        <p:spPr>
          <a:xfrm>
            <a:off x="1799692" y="4364196"/>
            <a:ext cx="667710" cy="12047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3"/>
            <a:endCxn id="6" idx="1"/>
          </p:cNvCxnSpPr>
          <p:nvPr/>
        </p:nvCxnSpPr>
        <p:spPr>
          <a:xfrm>
            <a:off x="4358193" y="5337083"/>
            <a:ext cx="3478235" cy="12066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8" idx="3"/>
            <a:endCxn id="51" idx="1"/>
          </p:cNvCxnSpPr>
          <p:nvPr/>
        </p:nvCxnSpPr>
        <p:spPr>
          <a:xfrm flipV="1">
            <a:off x="4375892" y="4112947"/>
            <a:ext cx="721218" cy="257272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hevron 47"/>
          <p:cNvSpPr/>
          <p:nvPr/>
        </p:nvSpPr>
        <p:spPr>
          <a:xfrm>
            <a:off x="3959932" y="4262336"/>
            <a:ext cx="415960" cy="21576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9" name="Chevron 48"/>
          <p:cNvSpPr/>
          <p:nvPr/>
        </p:nvSpPr>
        <p:spPr>
          <a:xfrm>
            <a:off x="2358397" y="4262336"/>
            <a:ext cx="415960" cy="215766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50" name="Chevron 49"/>
          <p:cNvSpPr/>
          <p:nvPr/>
        </p:nvSpPr>
        <p:spPr>
          <a:xfrm>
            <a:off x="3959932" y="4725402"/>
            <a:ext cx="415960" cy="21576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51" name="Chevron 50"/>
          <p:cNvSpPr/>
          <p:nvPr/>
        </p:nvSpPr>
        <p:spPr>
          <a:xfrm>
            <a:off x="4989227" y="4005064"/>
            <a:ext cx="415960" cy="215766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52" name="Chevron 51"/>
          <p:cNvSpPr/>
          <p:nvPr/>
        </p:nvSpPr>
        <p:spPr>
          <a:xfrm>
            <a:off x="4968044" y="4742181"/>
            <a:ext cx="415960" cy="215766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50" idx="3"/>
            <a:endCxn id="52" idx="1"/>
          </p:cNvCxnSpPr>
          <p:nvPr/>
        </p:nvCxnSpPr>
        <p:spPr>
          <a:xfrm>
            <a:off x="4375892" y="4833285"/>
            <a:ext cx="700035" cy="16779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33198" y="3635732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SCA Composite</a:t>
            </a:r>
            <a:endParaRPr lang="sv-SE" dirty="0"/>
          </a:p>
        </p:txBody>
      </p:sp>
      <p:sp>
        <p:nvSpPr>
          <p:cNvPr id="21" name="Rounded Rectangle 20"/>
          <p:cNvSpPr/>
          <p:nvPr/>
        </p:nvSpPr>
        <p:spPr>
          <a:xfrm>
            <a:off x="1518729" y="1340768"/>
            <a:ext cx="6516724" cy="1800200"/>
          </a:xfrm>
          <a:prstGeom prst="roundRect">
            <a:avLst>
              <a:gd name="adj" fmla="val 730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TextBox 21"/>
          <p:cNvSpPr txBox="1"/>
          <p:nvPr/>
        </p:nvSpPr>
        <p:spPr>
          <a:xfrm>
            <a:off x="1564966" y="1484784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BAM </a:t>
            </a:r>
            <a:r>
              <a:rPr lang="sv-SE" dirty="0" err="1" smtClean="0"/>
              <a:t>Framework</a:t>
            </a:r>
            <a:endParaRPr lang="sv-SE" dirty="0"/>
          </a:p>
        </p:txBody>
      </p:sp>
      <p:sp>
        <p:nvSpPr>
          <p:cNvPr id="2" name="Oval 1"/>
          <p:cNvSpPr/>
          <p:nvPr/>
        </p:nvSpPr>
        <p:spPr>
          <a:xfrm>
            <a:off x="3707904" y="5265106"/>
            <a:ext cx="144016" cy="168084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197627355"/>
              </p:ext>
            </p:extLst>
          </p:nvPr>
        </p:nvGraphicFramePr>
        <p:xfrm>
          <a:off x="5672865" y="1537871"/>
          <a:ext cx="2412268" cy="1640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Flowchart: Magnetic Disk 8"/>
          <p:cNvSpPr/>
          <p:nvPr/>
        </p:nvSpPr>
        <p:spPr>
          <a:xfrm>
            <a:off x="3347864" y="1988840"/>
            <a:ext cx="835325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2" name="Straight Arrow Connector 11"/>
          <p:cNvCxnSpPr>
            <a:stCxn id="2" idx="0"/>
            <a:endCxn id="9" idx="3"/>
          </p:cNvCxnSpPr>
          <p:nvPr/>
        </p:nvCxnSpPr>
        <p:spPr>
          <a:xfrm flipH="1" flipV="1">
            <a:off x="3765527" y="2780928"/>
            <a:ext cx="14385" cy="2484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4"/>
          </p:cNvCxnSpPr>
          <p:nvPr/>
        </p:nvCxnSpPr>
        <p:spPr>
          <a:xfrm>
            <a:off x="4183189" y="2384884"/>
            <a:ext cx="12219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49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968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Concept</a:t>
            </a:r>
            <a:r>
              <a:rPr lang="sv-SE" dirty="0" smtClean="0"/>
              <a:t>, </a:t>
            </a:r>
            <a:r>
              <a:rPr lang="sv-SE" dirty="0" err="1" smtClean="0"/>
              <a:t>architecture</a:t>
            </a:r>
            <a:r>
              <a:rPr lang="sv-SE" dirty="0" smtClean="0"/>
              <a:t> (</a:t>
            </a:r>
            <a:r>
              <a:rPr lang="sv-SE" dirty="0" err="1" smtClean="0"/>
              <a:t>rules</a:t>
            </a:r>
            <a:r>
              <a:rPr lang="sv-SE" dirty="0" smtClean="0"/>
              <a:t>, </a:t>
            </a:r>
            <a:r>
              <a:rPr lang="sv-SE" dirty="0" err="1" smtClean="0"/>
              <a:t>facts</a:t>
            </a:r>
            <a:r>
              <a:rPr lang="sv-SE" dirty="0" smtClean="0"/>
              <a:t>, </a:t>
            </a:r>
            <a:r>
              <a:rPr lang="sv-SE" dirty="0" err="1" smtClean="0"/>
              <a:t>inference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Functionality</a:t>
            </a:r>
            <a:r>
              <a:rPr lang="sv-SE" dirty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Business </a:t>
            </a:r>
            <a:r>
              <a:rPr lang="sv-SE" dirty="0" err="1" smtClean="0"/>
              <a:t>rule</a:t>
            </a:r>
            <a:r>
              <a:rPr lang="sv-SE" dirty="0" smtClean="0"/>
              <a:t> </a:t>
            </a:r>
            <a:r>
              <a:rPr lang="sv-SE" dirty="0" err="1" smtClean="0"/>
              <a:t>Jdev</a:t>
            </a:r>
            <a:r>
              <a:rPr lang="sv-SE" dirty="0" smtClean="0"/>
              <a:t> interface</a:t>
            </a:r>
          </a:p>
          <a:p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cases</a:t>
            </a:r>
            <a:r>
              <a:rPr lang="sv-SE" dirty="0" smtClean="0"/>
              <a:t>: </a:t>
            </a:r>
            <a:r>
              <a:rPr lang="sv-SE" dirty="0" err="1" smtClean="0"/>
              <a:t>When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and </a:t>
            </a:r>
            <a:r>
              <a:rPr lang="sv-SE" dirty="0" err="1" smtClean="0"/>
              <a:t>when</a:t>
            </a:r>
            <a:r>
              <a:rPr lang="sv-SE" dirty="0" smtClean="0"/>
              <a:t> not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.</a:t>
            </a:r>
          </a:p>
          <a:p>
            <a:r>
              <a:rPr lang="sv-SE" dirty="0" smtClean="0"/>
              <a:t>Demo: </a:t>
            </a:r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rules</a:t>
            </a:r>
            <a:r>
              <a:rPr lang="sv-SE" dirty="0" smtClean="0"/>
              <a:t> </a:t>
            </a:r>
            <a:r>
              <a:rPr lang="sv-SE" dirty="0" err="1" smtClean="0"/>
              <a:t>into</a:t>
            </a:r>
            <a:r>
              <a:rPr lang="sv-SE" dirty="0" smtClean="0"/>
              <a:t> a SOA </a:t>
            </a:r>
            <a:r>
              <a:rPr lang="sv-SE" dirty="0" err="1" smtClean="0"/>
              <a:t>Suite</a:t>
            </a:r>
            <a:r>
              <a:rPr lang="sv-SE" dirty="0" smtClean="0"/>
              <a:t> Composite.</a:t>
            </a:r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Business </a:t>
            </a:r>
            <a:r>
              <a:rPr lang="sv-SE" dirty="0" err="1" smtClean="0"/>
              <a:t>Rules</a:t>
            </a:r>
            <a:r>
              <a:rPr lang="sv-SE" dirty="0" err="1"/>
              <a:t>-</a:t>
            </a:r>
            <a:r>
              <a:rPr lang="sv-SE" dirty="0" err="1" smtClean="0"/>
              <a:t>Objectives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58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Given input,  </a:t>
            </a:r>
            <a:r>
              <a:rPr lang="sv-SE" dirty="0" err="1" smtClean="0"/>
              <a:t>provide</a:t>
            </a:r>
            <a:r>
              <a:rPr lang="sv-SE" dirty="0" smtClean="0"/>
              <a:t> </a:t>
            </a:r>
            <a:r>
              <a:rPr lang="sv-SE" dirty="0" err="1" smtClean="0"/>
              <a:t>some</a:t>
            </a:r>
            <a:r>
              <a:rPr lang="sv-SE" dirty="0" smtClean="0"/>
              <a:t> output. like </a:t>
            </a:r>
            <a:r>
              <a:rPr lang="sv-SE" dirty="0" err="1" smtClean="0"/>
              <a:t>functions</a:t>
            </a:r>
            <a:r>
              <a:rPr lang="sv-SE" dirty="0" smtClean="0"/>
              <a:t> or </a:t>
            </a:r>
            <a:r>
              <a:rPr lang="sv-SE" dirty="0" err="1" smtClean="0"/>
              <a:t>procedures</a:t>
            </a:r>
            <a:r>
              <a:rPr lang="sv-SE" dirty="0" smtClean="0"/>
              <a:t>? –No, not </a:t>
            </a:r>
            <a:r>
              <a:rPr lang="sv-SE" dirty="0" err="1" smtClean="0"/>
              <a:t>really</a:t>
            </a:r>
            <a:r>
              <a:rPr lang="sv-SE" dirty="0" smtClean="0"/>
              <a:t>:</a:t>
            </a:r>
          </a:p>
          <a:p>
            <a:pPr lvl="1"/>
            <a:r>
              <a:rPr lang="sv-SE" dirty="0" err="1" smtClean="0"/>
              <a:t>Declarative</a:t>
            </a:r>
            <a:r>
              <a:rPr lang="sv-SE" dirty="0" smtClean="0"/>
              <a:t> </a:t>
            </a:r>
            <a:r>
              <a:rPr lang="sv-SE" dirty="0" err="1" smtClean="0"/>
              <a:t>instead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procedural</a:t>
            </a:r>
          </a:p>
          <a:p>
            <a:pPr lvl="1"/>
            <a:r>
              <a:rPr lang="sv-SE" dirty="0" err="1" smtClean="0"/>
              <a:t>Inference</a:t>
            </a:r>
            <a:r>
              <a:rPr lang="sv-SE" dirty="0" smtClean="0"/>
              <a:t>: </a:t>
            </a:r>
            <a:r>
              <a:rPr lang="sv-SE" dirty="0" err="1" smtClean="0"/>
              <a:t>Rules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provide</a:t>
            </a:r>
            <a:r>
              <a:rPr lang="sv-SE" dirty="0" smtClean="0"/>
              <a:t> output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trigger new </a:t>
            </a:r>
            <a:r>
              <a:rPr lang="sv-SE" dirty="0" err="1" smtClean="0"/>
              <a:t>rules</a:t>
            </a:r>
            <a:r>
              <a:rPr lang="sv-SE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Business </a:t>
            </a:r>
            <a:r>
              <a:rPr lang="sv-SE" dirty="0" err="1" smtClean="0"/>
              <a:t>Rules</a:t>
            </a:r>
            <a:r>
              <a:rPr lang="sv-SE" dirty="0" smtClean="0"/>
              <a:t> -</a:t>
            </a:r>
            <a:r>
              <a:rPr lang="sv-SE" dirty="0" err="1" smtClean="0"/>
              <a:t>Concept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7202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1615</TotalTime>
  <Words>703</Words>
  <Application>Microsoft Office PowerPoint</Application>
  <PresentationFormat>On-screen Show (4:3)</PresentationFormat>
  <Paragraphs>90</Paragraphs>
  <Slides>27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Waveform</vt:lpstr>
      <vt:lpstr>SOA Suite 12c – Part 3 Rules, BAM &amp; Human Workflow</vt:lpstr>
      <vt:lpstr>Topics today</vt:lpstr>
      <vt:lpstr>Context brief</vt:lpstr>
      <vt:lpstr>Context brief</vt:lpstr>
      <vt:lpstr>Context brief</vt:lpstr>
      <vt:lpstr>Context brief</vt:lpstr>
      <vt:lpstr>PowerPoint Presentation</vt:lpstr>
      <vt:lpstr>Business Rules-Objectives</vt:lpstr>
      <vt:lpstr>Business Rules -Concept</vt:lpstr>
      <vt:lpstr>Business Rules -Concept</vt:lpstr>
      <vt:lpstr>Business Rules -Concept</vt:lpstr>
      <vt:lpstr>Business Rules -Functionality</vt:lpstr>
      <vt:lpstr>Business Rules – Use cases</vt:lpstr>
      <vt:lpstr>PowerPoint Presentation</vt:lpstr>
      <vt:lpstr>PowerPoint Presentation</vt:lpstr>
      <vt:lpstr>Human Workflow – Objectives</vt:lpstr>
      <vt:lpstr>Human Workflow – Concept</vt:lpstr>
      <vt:lpstr>Human Workflow – Functionality</vt:lpstr>
      <vt:lpstr>Human Workflow – Use Cases</vt:lpstr>
      <vt:lpstr>PowerPoint Presentation</vt:lpstr>
      <vt:lpstr>PowerPoint Presentation</vt:lpstr>
      <vt:lpstr>BAM -- Objectives</vt:lpstr>
      <vt:lpstr>BAM -- Concept</vt:lpstr>
      <vt:lpstr>BAM -- Functionality </vt:lpstr>
      <vt:lpstr>BAM – Use Cases </vt:lpstr>
      <vt:lpstr>PowerPoint Presentation</vt:lpstr>
      <vt:lpstr>LABS</vt:lpstr>
    </vt:vector>
  </TitlesOfParts>
  <Company>ICA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 Suite 12c – Part 3</dc:title>
  <dc:creator>Björn Naeslund</dc:creator>
  <cp:lastModifiedBy>Björn Naeslund</cp:lastModifiedBy>
  <cp:revision>30</cp:revision>
  <dcterms:created xsi:type="dcterms:W3CDTF">2015-05-21T06:07:59Z</dcterms:created>
  <dcterms:modified xsi:type="dcterms:W3CDTF">2015-06-01T13:45:30Z</dcterms:modified>
</cp:coreProperties>
</file>