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9080-4631-94DA-D46D-2FA32762E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62DAB-3559-C021-2BA6-D450AF58F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968E-AAAB-FC97-CB7D-B2F5CD4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E8D6-6BC6-6442-78F1-F6484430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096D-2F5B-A57D-FF56-3DB2CDE4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8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F6F6-6CA1-DCD1-5F6C-C1292AFD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41D5-07D2-987A-DBA5-E5564D8D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4AC2-EE47-1182-A722-DF083331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69E8-DF0E-DDEE-8453-6A6935D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5BBE-F687-3679-8349-9B3B37F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102F1-8DFD-D4E4-4EEE-EA4C34855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2DD1-9C71-B001-0E72-5B754AC5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151E-359C-F4E4-59DA-B63BB8F9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22AF-5647-ED23-DD99-1EF51D2E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9365-E8AE-0DFA-808E-485E8F20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BC3D-2AD5-7074-B2D9-2A7B7A2D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5CAA-4CCB-AE7E-DBC1-68AC592D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0BE6-B36C-A1CC-15A6-A6EE2B1F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30D1-775F-4E3A-F5F4-DD6A00FD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D71EB-0EE9-2A7B-146B-E2EE428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6386-05BB-B519-67A3-AC759B2C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A046-E060-EDB4-A135-219BCB4B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8731-53CC-44BB-CDE6-FC6C130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6859-DFC5-8035-B3B8-FC69B28A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D81B-4E13-C384-1E9E-2F260130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4D4E-6CEE-8F8B-6258-2E340ED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57CD-3CBB-AB0B-E8F0-4A0FFF628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C0EFE-47B1-19F8-C09E-4A8E88C6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B94A5-4E3D-0A12-B2C7-5C17B4F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80223-2530-252F-A5C4-B674883F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2A38-591F-78F5-2A35-08C6CDBE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3F93-53C1-6514-C80D-103396DA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4464B-4FA8-E5C6-4809-1DBD7670C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74171-C864-04D4-82F0-7A31F9EE9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238B8-FC44-892A-B56F-2AF281C78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12461-D974-4C4F-1A73-E3FD1712C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EE6DC-C1A4-84FA-5446-56ADEB87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94044-8C96-7ED3-8F7C-CFC876C5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0F170-50D5-B761-27BE-166AC9AF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F02C-D5FE-0775-8EBF-F9ED64B9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6FAE4-7D27-1E67-FA02-C25E11C1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4FCB2-7DB8-6129-661A-09DDFB60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095D0-6734-F329-1971-3E53984C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78B7A-599B-4895-10A3-D6120DF4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07393-B0A0-0CA0-C607-25ABD856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55B1-9A29-A281-663F-2969B95A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628A-C7C2-BFD5-D5D8-BC0763CA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A1C21-B1E8-BDCB-5FE9-2030170B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1F967-3689-ABA6-92B8-1B1292FAE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7D52F-8495-5638-473A-E6B620A7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DB8CD-8280-10A6-D9D1-A33B7B87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011F1-82F7-7FAE-70FE-58E9EAF5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1D5E-7919-2EF8-A246-CF1A24E7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B83BC-AEC3-A46F-E6FE-5E5C525A9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476D4-1F38-8423-47B2-339E569E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1866-FBEB-0C65-D0B3-AA43A8F5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F19BD-959B-3E08-77BA-890582F8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F53A9-B9BF-40EF-2C02-C5EFE99A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40032-88E8-F21C-43B6-A2365A57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2980-8B55-EB58-9303-EA32EB78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15AB-6945-A460-B3D0-EBE3389EC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38D90-A092-44E5-B7B8-8C5442617CC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F1E6-DE4C-2858-F118-D3F17E1B8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7572-DF35-DD5C-E06C-A08238A7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contiguous-array/description/" TargetMode="External"/><Relationship Id="rId2" Type="http://schemas.openxmlformats.org/officeDocument/2006/relationships/hyperlink" Target="https://leetcode.com/problems/range-sum-query-immutable/descrip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subarray-sum-equals-k/descrip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mond1/SubarraySum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2B73-188D-2D12-278D-BDA7830A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Patterns of Solutions in </a:t>
            </a:r>
            <a:br>
              <a:rPr lang="en-US" dirty="0"/>
            </a:br>
            <a:r>
              <a:rPr lang="en-US" dirty="0"/>
              <a:t>Data Structures and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C438C-143D-D3C0-F5B5-6696BD616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Prefix 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4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857D-064D-306D-83EC-A52F22C3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9347-5431-F74F-D79D-37A46068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b="1" i="1" dirty="0"/>
              <a:t>Prefix Sum </a:t>
            </a:r>
            <a:r>
              <a:rPr lang="en-US" dirty="0"/>
              <a:t>involves preprocessing an array to create a new array where each element at index </a:t>
            </a:r>
            <a:r>
              <a:rPr lang="en-US" b="1" i="1" dirty="0" err="1"/>
              <a:t>i</a:t>
            </a:r>
            <a:r>
              <a:rPr lang="en-US" dirty="0"/>
              <a:t> represents the sum of the array from index 0 up to </a:t>
            </a:r>
            <a:r>
              <a:rPr lang="en-US" i="1" dirty="0" err="1"/>
              <a:t>i</a:t>
            </a:r>
            <a:endParaRPr lang="en-US" i="1" dirty="0"/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This allows for efficient sum queries on subarrays</a:t>
            </a:r>
          </a:p>
          <a:p>
            <a:r>
              <a:rPr lang="en-US" dirty="0"/>
              <a:t>When to use</a:t>
            </a:r>
          </a:p>
          <a:p>
            <a:pPr lvl="1"/>
            <a:r>
              <a:rPr lang="en-US" dirty="0"/>
              <a:t>Use this pattern when you need to perform multiple sum queries on a subarray or need to calculate cumulative sums</a:t>
            </a:r>
          </a:p>
        </p:txBody>
      </p:sp>
    </p:spTree>
    <p:extLst>
      <p:ext uri="{BB962C8B-B14F-4D97-AF65-F5344CB8AC3E}">
        <p14:creationId xmlns:p14="http://schemas.microsoft.com/office/powerpoint/2010/main" val="112899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E2FC-2103-2169-B4AC-F5D12B3C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Prefix Sum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F6163-21A6-33C8-BDE3-D012B62A8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55" y="1825625"/>
            <a:ext cx="70238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1396-ABF1-8397-B737-2D3349D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5E1A-3470-5087-DC0D-309C4287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</a:t>
            </a:r>
            <a:r>
              <a:rPr lang="en-US" i="1" dirty="0" err="1"/>
              <a:t>nums</a:t>
            </a:r>
            <a:r>
              <a:rPr lang="en-US" dirty="0"/>
              <a:t>, answer multiple queries about the sum of elements within a specific range</a:t>
            </a:r>
          </a:p>
          <a:p>
            <a:pPr lvl="1"/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How to Solve: </a:t>
            </a:r>
          </a:p>
          <a:p>
            <a:pPr lvl="1"/>
            <a:r>
              <a:rPr lang="en-US" dirty="0"/>
              <a:t>Preprocess the array A to create a prefix sum array</a:t>
            </a:r>
          </a:p>
          <a:p>
            <a:pPr lvl="2"/>
            <a:r>
              <a:rPr lang="en-US" dirty="0" err="1"/>
              <a:t>prefixSum</a:t>
            </a:r>
            <a:r>
              <a:rPr lang="en-US" dirty="0"/>
              <a:t> = [1, 3, 6, 10, 15, 21]</a:t>
            </a:r>
          </a:p>
          <a:p>
            <a:pPr lvl="1"/>
            <a:r>
              <a:rPr lang="en-US" dirty="0"/>
              <a:t>To find the sum between indices </a:t>
            </a:r>
            <a:r>
              <a:rPr lang="en-US" dirty="0" err="1"/>
              <a:t>i</a:t>
            </a:r>
            <a:r>
              <a:rPr lang="en-US" dirty="0"/>
              <a:t> and j, use the formula: </a:t>
            </a:r>
          </a:p>
          <a:p>
            <a:pPr lvl="2"/>
            <a:r>
              <a:rPr lang="en-US" dirty="0" err="1"/>
              <a:t>prefixSum</a:t>
            </a:r>
            <a:r>
              <a:rPr lang="en-US" dirty="0"/>
              <a:t>[j] - </a:t>
            </a:r>
            <a:r>
              <a:rPr lang="en-US" dirty="0" err="1"/>
              <a:t>prefixSum</a:t>
            </a:r>
            <a:r>
              <a:rPr lang="en-US" dirty="0"/>
              <a:t>[i-1]</a:t>
            </a:r>
          </a:p>
          <a:p>
            <a:r>
              <a:rPr lang="en-US" dirty="0"/>
              <a:t>What is the sum of index 1 to index 3: Answer: 9</a:t>
            </a:r>
          </a:p>
        </p:txBody>
      </p:sp>
    </p:spTree>
    <p:extLst>
      <p:ext uri="{BB962C8B-B14F-4D97-AF65-F5344CB8AC3E}">
        <p14:creationId xmlns:p14="http://schemas.microsoft.com/office/powerpoint/2010/main" val="31755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6184-D9FB-3DF7-C39D-206491BA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23F6-F811-C115-2FCD-A50EA064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2"/>
              </a:rPr>
              <a:t>Range Sum Query - Immutable (</a:t>
            </a:r>
            <a:r>
              <a:rPr lang="en-US" b="0" i="0" u="sng" dirty="0" err="1">
                <a:solidFill>
                  <a:srgbClr val="363737"/>
                </a:solidFill>
                <a:effectLst/>
                <a:latin typeface="Spectral"/>
                <a:hlinkClick r:id="rId2"/>
              </a:rPr>
              <a:t>LeetCode</a:t>
            </a:r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2"/>
              </a:rPr>
              <a:t> #303)</a:t>
            </a:r>
            <a:endParaRPr lang="en-US" b="0" i="0" dirty="0">
              <a:solidFill>
                <a:srgbClr val="363737"/>
              </a:solidFill>
              <a:effectLst/>
              <a:latin typeface="Spectral"/>
            </a:endParaRPr>
          </a:p>
          <a:p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3"/>
              </a:rPr>
              <a:t>Contiguous Array (</a:t>
            </a:r>
            <a:r>
              <a:rPr lang="en-US" b="0" i="0" u="sng" dirty="0" err="1">
                <a:solidFill>
                  <a:srgbClr val="363737"/>
                </a:solidFill>
                <a:effectLst/>
                <a:latin typeface="Spectral"/>
                <a:hlinkClick r:id="rId3"/>
              </a:rPr>
              <a:t>LeetCode</a:t>
            </a:r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3"/>
              </a:rPr>
              <a:t> #525)</a:t>
            </a:r>
            <a:endParaRPr lang="en-US" b="0" i="0" dirty="0">
              <a:solidFill>
                <a:srgbClr val="363737"/>
              </a:solidFill>
              <a:effectLst/>
              <a:latin typeface="Spectral"/>
            </a:endParaRPr>
          </a:p>
          <a:p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4"/>
              </a:rPr>
              <a:t>Subarray Sum Equals K (</a:t>
            </a:r>
            <a:r>
              <a:rPr lang="en-US" b="0" i="0" u="sng" dirty="0" err="1">
                <a:solidFill>
                  <a:srgbClr val="363737"/>
                </a:solidFill>
                <a:effectLst/>
                <a:latin typeface="Spectral"/>
                <a:hlinkClick r:id="rId4"/>
              </a:rPr>
              <a:t>LeetCode</a:t>
            </a:r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4"/>
              </a:rPr>
              <a:t> #560)</a:t>
            </a:r>
            <a:endParaRPr lang="en-US" b="0" i="0" dirty="0">
              <a:solidFill>
                <a:srgbClr val="363737"/>
              </a:solidFill>
              <a:effectLst/>
              <a:latin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238594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7A9D-E09D-FAA3-AF21-A5172747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2485-3967-B7FD-5BE8-8398F371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944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https://github.com/calmond1/SubarraySum/tree/main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7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Spectral</vt:lpstr>
      <vt:lpstr>Office Theme</vt:lpstr>
      <vt:lpstr>Patterns of Solutions in  Data Structures and Algorithms</vt:lpstr>
      <vt:lpstr>The Problem</vt:lpstr>
      <vt:lpstr>Example Prefix Sum </vt:lpstr>
      <vt:lpstr>Sample Problem</vt:lpstr>
      <vt:lpstr>LeetCode Problems</vt:lpstr>
      <vt:lpstr>Applied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Solutions in  Data Structures and Algorigthms</dc:title>
  <dc:creator>Charles Almond</dc:creator>
  <cp:lastModifiedBy>Charles Almond</cp:lastModifiedBy>
  <cp:revision>3</cp:revision>
  <dcterms:created xsi:type="dcterms:W3CDTF">2025-07-24T17:59:43Z</dcterms:created>
  <dcterms:modified xsi:type="dcterms:W3CDTF">2025-08-20T17:52:33Z</dcterms:modified>
</cp:coreProperties>
</file>