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69"/>
  </p:notesMasterIdLst>
  <p:sldIdLst>
    <p:sldId id="256" r:id="rId2"/>
    <p:sldId id="260" r:id="rId3"/>
    <p:sldId id="257" r:id="rId4"/>
    <p:sldId id="258" r:id="rId5"/>
    <p:sldId id="259" r:id="rId6"/>
    <p:sldId id="263" r:id="rId7"/>
    <p:sldId id="261" r:id="rId8"/>
    <p:sldId id="262" r:id="rId9"/>
    <p:sldId id="265" r:id="rId10"/>
    <p:sldId id="266" r:id="rId11"/>
    <p:sldId id="264" r:id="rId12"/>
    <p:sldId id="267" r:id="rId13"/>
    <p:sldId id="268" r:id="rId14"/>
    <p:sldId id="270" r:id="rId15"/>
    <p:sldId id="271" r:id="rId16"/>
    <p:sldId id="272" r:id="rId17"/>
    <p:sldId id="273" r:id="rId18"/>
    <p:sldId id="274" r:id="rId19"/>
    <p:sldId id="275" r:id="rId20"/>
    <p:sldId id="277" r:id="rId21"/>
    <p:sldId id="290" r:id="rId22"/>
    <p:sldId id="278" r:id="rId23"/>
    <p:sldId id="279" r:id="rId24"/>
    <p:sldId id="276" r:id="rId25"/>
    <p:sldId id="291" r:id="rId26"/>
    <p:sldId id="269" r:id="rId27"/>
    <p:sldId id="281" r:id="rId28"/>
    <p:sldId id="282" r:id="rId29"/>
    <p:sldId id="283" r:id="rId30"/>
    <p:sldId id="284" r:id="rId31"/>
    <p:sldId id="285" r:id="rId32"/>
    <p:sldId id="286" r:id="rId33"/>
    <p:sldId id="287" r:id="rId34"/>
    <p:sldId id="288" r:id="rId35"/>
    <p:sldId id="280" r:id="rId36"/>
    <p:sldId id="292" r:id="rId37"/>
    <p:sldId id="289" r:id="rId38"/>
    <p:sldId id="293" r:id="rId39"/>
    <p:sldId id="294" r:id="rId40"/>
    <p:sldId id="295" r:id="rId41"/>
    <p:sldId id="296" r:id="rId42"/>
    <p:sldId id="297" r:id="rId43"/>
    <p:sldId id="299" r:id="rId44"/>
    <p:sldId id="300" r:id="rId45"/>
    <p:sldId id="301" r:id="rId46"/>
    <p:sldId id="303" r:id="rId47"/>
    <p:sldId id="304" r:id="rId48"/>
    <p:sldId id="302" r:id="rId49"/>
    <p:sldId id="298" r:id="rId50"/>
    <p:sldId id="305" r:id="rId51"/>
    <p:sldId id="306" r:id="rId52"/>
    <p:sldId id="308" r:id="rId53"/>
    <p:sldId id="307"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6"/>
    <p:restoredTop sz="90486"/>
  </p:normalViewPr>
  <p:slideViewPr>
    <p:cSldViewPr snapToGrid="0">
      <p:cViewPr varScale="1">
        <p:scale>
          <a:sx n="116" d="100"/>
          <a:sy n="116" d="100"/>
        </p:scale>
        <p:origin x="9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19:23.984"/>
    </inkml:context>
    <inkml:brush xml:id="br0">
      <inkml:brushProperty name="width" value="0.035" units="cm"/>
      <inkml:brushProperty name="height" value="0.035" units="cm"/>
    </inkml:brush>
  </inkml:definitions>
  <inkml:trace contextRef="#ctx0" brushRef="#br0">3992 762 24575,'-41'0'0,"-24"0"0,14 0 0,-5 0 0,-14 0 0,-5 0 0,-9 0 0,-4 0 0,-8 0 0,-1 0 0,1 0 0,-1 0 0,5 0 0,1 0 0,7 0 0,2 0 0,10 0 0,3 0 0,9 0 0,2 0 0,-37 0 0,20 0 0,10 1 0,6 4 0,8 2 0,8 4 0,7 3 0,1 1 0,-4 6 0,-16 14 0,-19 17 0,27-17 0,-3 2 0,-12 8 0,-3 1 0,-8 5 0,-2 2 0,-5 2 0,0 1 0,-1 1 0,3 2 0,3 0 0,3 3 0,5 1 0,4 3 0,4 3 0,3 2 0,6 1 0,4 0 0,4-1 0,4-1 0,5-5 0,3-1 0,4-6 0,1-1 0,3-3 0,0-2 0,3-3 0,0-1 0,-16 38 0,6-12 0,6-14 0,8-11 0,3-4 0,-1 16 0,-3 30 0,6-24 0,0 4 0,1 0 0,-1 6 0,2-7 0,0 6 0,0 3-576,-1 13 0,0 4 0,-1 2 576,2-16 0,0 2 0,0 1 0,0 2 0,-2 9 0,1 4 0,0-1 0,-1-1 0,2-8 0,-1 0 0,1-2 0,0-1 0,2-4 0,-1 0 0,1-2 0,0-2-211,1 13 0,-1-2 1,2-2 210,1-7 0,1-2 0,0-1 0,1-9 0,1-1 0,0-1 0,0 31 0,0 1 0,2-27 0,0 2 0,1 0 0,2 2 0,2 1 0,1-1 0,2 3 0,1-1 0,2-2 0,0-4 0,2-2 0,0-4 0,6 15 0,0-8 0,11 22 0,-7-42 0,-10-26 1669,-5-7-1669,4 9 691,10 9-691,14 4 0,26 1 0,-16-25 0,7-2 0,19 2 0,8-1 0,-17-5 0,3-1 0,1 1 0,3 0 0,1-1 0,-1 1 0,-3 1 0,-1 0 0,-3-1 0,19 4 0,-5 0 0,-16-2 0,-4-1 0,32 6 0,-23-10 0,-12-5 0,-1-7 0,9-12 0,14-11 0,-28 3 0,3-3 0,11-8 0,3-6 0,-13 3 0,3-3 0,1-4-418,8-9 1,0-4 0,1-4 417,-13 11 0,0-2 0,-1-2 0,0 0 0,0-3 0,0-2 0,-1 0 0,-2 2 0,9-13 0,-3 2 0,-2 1-50,-8 8 0,-1 2 0,-3 0 50,10-17 0,-4 1 0,-9 7 0,-3-1 0,-3-9 0,-2-4 0,-1-10 0,-4-4-140,-10 27 1,-1-2 0,-1 1 139,0-1 0,-1 0 0,-1 1 0,4-26 0,-2 2 607,-2 8 1,-1 2-608,-1 4 0,2-1 0,3-5 0,3-2 0,6-8 0,5-1-112,-6 29 0,2-1 0,1 0 112,2 3 0,1 1 0,2 1 0,2 2 0,1 1 0,1 3 0,18-21 0,4 4 0,2 4 0,4 1 0,-17 20 0,2-1 0,1 2 0,23-21 0,2 1 0,-24 22 0,1 1 0,0 0 0,25-18 0,0 3 0,-2 6 0,-1 5 0,-1 6 0,1 4 0,0 6 0,1 5 218,-4 8 1,0 5-219,-1 4 0,-1 3 0,0 3 0,-1 1 0,-4 2 0,-2 2 252,-1-1 0,0 0-252,4-1 0,0-1 0,3-4 0,0-2 0,6-4 0,1-4 0,7-7 0,-1-5 0,3-7 0,0-5 0,4-6 0,-1-4-140,-28 12 1,0-1-1,-2-2 140,-3-1 0,-1-2 0,-3 0 0,19-21 0,-6-3 0,-7-4 0,-5-3 0,-9-4 0,-7-5 0,-13 20 0,-3-3 0,-3-2 0,-1-10 0,-3-2 0,-2-2-332,-3-4 0,-3-3 1,-3 0 331,-3 0 0,-4-1 0,-4 2 0,-4 5 0,-4 3 0,-5 2-191,-4 8 0,-4 1 0,-3 5 191,-4 7 0,-3 4 0,-2 3-38,-23-17 1,-5 7 37,-2 7 0,-4 7 0,-4 8 0,-7 7-221,18 13 1,-4 5 0,-3 1 220,-11 3 0,-4 2 0,-3 3-231,16 3 0,-3 2 1,-1 1-1,-1 2 231,-8 1 0,-2 3 0,-1 1 0,1 0 0,-2 2 0,0 2 0,0 0 0,1 1 0,1 1 0,0 1 0,0 1 0,3-1 0,9-1 0,1 0 0,1 0 0,4-1 87,-13 1 0,4-1 0,4 0-87,-19 2 0,7-1 35,19-3 0,6-2-35,11-1 0,5 0 1010,-28 3-1010,7 1 1998,-6 5-1998,29-3 0,-3 4 0,-14 8 0,-5 5 0,12-3 0,-2 4 0,-3 2-378,-11 10 0,-3 4 1,-1 2 377,16-7 0,-2 1 0,1 2 0,1 0 0,2-1 0,1 1 0,2 0 0,2 0-31,-9 8 1,3 1-1,5-3 31,-9 8 0,9-5 0,-11 14 0,33-28 0,19-24 0,2-15 1433,-14-12-1433,-19-12 99,-17-5-99,-4 2 0,11 5 0,17 7 0,19 5 0,14 5 0,6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5:27.255"/>
    </inkml:context>
    <inkml:brush xml:id="br0">
      <inkml:brushProperty name="width" value="0.035" units="cm"/>
      <inkml:brushProperty name="height" value="0.035" units="cm"/>
    </inkml:brush>
  </inkml:definitions>
  <inkml:trace contextRef="#ctx0" brushRef="#br0">10247 495 24575,'-34'0'0,"-48"0"0,1 0 0,-15 0 0,5 0 0,-9 0 0,-5 0-1513,26 0 1,-4 0-1,-2 0 1,-2 0 0,-2 0 1512,3 0 0,-1 0 0,-2 0 0,-2 0 0,-1 0 0,0 0 0,6 0 0,-1 0 0,-1 0 0,0 0 0,-1 0 0,-1 0 0,1 0 0,-2 0 0,-2 0 0,1 0 0,-1 0 0,1 0 0,0 0 0,1 0 0,3 0 0,0 0 0,0 0 0,2 0 0,-1 0 0,1 0 0,1 0-49,-8 0 1,1 0 0,0 0-1,1 0 1,1 0 0,1 0 48,-8 0 0,1 1 0,1-1 0,2 1 0,0 0 0,8 0 0,1 1 0,1-1 0,1 1 0,0 1 0,-14 0 0,0 0 0,1 2 0,3-1 0,7 2 0,2-1 0,1 1 0,1 1 210,5 1 0,1 0 0,1 0 0,1 2-210,-19 3 0,2 1 0,1 2 0,4 0 0,2 2 0,1 1 0,1 1 0,1 0 0,0 3 0,-1 0 0,0 2 0,-3 3 0,13-4 0,-3 2 0,0 1 0,-2 1-347,-4 2 0,-1 1 0,-1 0 0,-1 2 347,-7 3 0,-1 1 0,-1 0 0,0 1 0,16-7 0,-1 1 0,0 0 0,0 0 0,1 0 0,-15 6 0,0 0 0,1 0 0,0 1 0,4-2 0,-1 0 0,2 0 0,2 0 0,8-4 0,2-1 0,2 0 0,2 0 0,-13 5 0,4 0 0,2-2 1043,12-5 1,2 0-1,2-1-1043,-17 9 0,4-1 1075,13-6 1,3-1-1076,-27 20 1008,26-13-1008,19-5 2111,13 3-2111,4 11 0,2 20 0,1 20 0,8-30 0,1 2 0,0 6 0,1 0 0,2 3 0,1 0 0,1 2 0,4 0 0,4-4 0,8-1 0,10-1 0,11-3 0,26 3 0,16-7-602,-4-16 0,9-5 1,6-4 601,-4-5 0,6-4 0,3-1 0,3-3-856,-4-2 1,2-1 0,3-2 0,3-2 0,1 0 855,-6-3 0,3-1 0,1-1 0,1-1 0,2-1 0,1-1 0,-7 0 0,1-1 0,1-2 0,1 1 0,1-2 0,1 0 0,1-2 0,-8 0 0,2-1 0,0 0 0,1-1 0,1-1 0,0-1 0,0 0 0,1-1 0,-7 0 0,1-1 0,0 0 0,0-1 0,1-1 0,0 0 0,0-1 0,1 0 0,-1-1-503,4-2 1,-1 0 0,2 0 0,-1-2 0,0 0 0,1 0-1,0-1 1,0 0 0,0-1 502,-8 2 0,0-1 0,1 0 0,0-1 0,0 0 0,-1-1 0,1 1 0,0-1 0,-1 0 0,1 0 0,8-3 0,0 1 0,1-1 0,-1-1 0,0 1 0,-1-1 0,1 0 0,-1 0 0,0 0-325,-3 0 1,0 0 0,-1 0 0,1-1 0,-1 1 0,-1-1 0,1 0 0,-2 0 0,1 1 324,6-3 0,0 0 0,0-1 0,-1 1 0,0 0 0,-1 0 0,0 1 0,-1-1 0,-3 2 0,-1-1 0,-1 1 0,0 0 0,0 0 0,0 1 0,-1-1 0,0 1-111,9-2 0,0 0 0,-1 0 0,1 0 0,-2 1 0,1 0 1,-1 1 110,-2 1 0,0 1 0,-1-1 0,0 2 0,0 0 0,-1 0 0,0 1 0,-2 1 0,-1 0 0,0 0 0,0 1 0,-1 1 0,-1 0 0,0 0 0,8 0 0,-2 0 0,0 1 0,-1 0 0,0 1 0,-1 1 0,-6 2 0,0 0 0,-1 1 0,0 1 0,-2 0 0,0 2 0,10-2 0,0 2 0,-2 1 0,-1 1 0,-1 0 265,14 1 1,-2 1 0,-2 1 0,0 1-266,-4-1 0,0 2 0,-2 0 0,-2 2 0,-7 1 0,-1 1 0,-1 1 0,-2 2 881,18 2 1,-3 3-1,-1 1-881,-6 3 0,-3 1 0,-1 2 1301,-6 0 0,-2 2 0,-2 1-1301,24 8 0,-4 0 0,-8-1 0,-2 1 0,-1 0 0,-1 0 0,-1 1 0,0 0 0,4 1 0,1 0 0,-3 0 0,0 1 0,-1-1 0,0 0 0,3 1 0,-1 0 0,-1-1 0,0 0 0,1-1 0,-1 0 0,-3-1 0,-1 0 0,-4-2 0,-1-1 0,-2-2 0,0 0 1617,-3-4 0,-1-1-1617,-5-3 0,-1-3 908,-2-2 0,-2-2-908,43 1 1281,-6-17-1281,-8-29 0,-44 4 0,-4-9 0,1-19 0,-3-9 0,-11 4 0,-2-6 0,-1-4-393,2-13 1,-2-4-1,0-4 393,-4 17 0,-2-3 0,1 0 0,-2 0 0,0 2 0,0-1 0,-1 1 0,-1 3 0,1-16 0,-2 3 0,-1 3 0,-2 8 0,-1 2 0,-5 4 0,-6-19 0,-12 6 0,-12 6 0,-14 7 0,-17 7 0,-13 7 0,13 20 0,-6 4 0,-5 3-548,-16-2 1,-5 3 0,-5 2 547,15 8 0,-4 1 0,-2 2 0,-3 2 0,9 4 0,-2 1 0,-3 1 0,0 2 0,-2 1-476,-8 1 1,-3 1-1,-1 2 1,0 1-1,-1 4 476,14 0 0,-1 3 0,0 0 0,0 3 0,-1 1 0,1 1-217,-4 2 0,1 1 1,-1 2-1,0 1 1,1 2-1,0 1 217,0 2 0,0 1 0,0 1 0,1 2 0,-1 1 0,1 1-413,-2 2 1,1 2-1,-1 1 1,1 0-1,-1 1 1,0 1 412,10-5 0,0 1 0,0 0 0,0 1 0,-1-1 0,0 1 0,0 0-214,-2 0 0,-1 1 1,0 0-1,-1 0 1,1-1-1,-1 0 1,1-1 213,2 0 0,0-1 0,0 0 0,-1-1 0,2 0 0,-1-1 0,1-1 0,-11 2 0,1 0 0,0-2 0,1 0 0,0-2 0,0-2-87,7-2 0,0-2 1,1 0-1,0-2 1,1-2-1,0-1 87,-11 1 0,2-3 0,0-2 0,0-1 0,1-1 106,3-1 0,1-1 0,0-1 0,2-1 0,0-3-106,-11-2 0,0-2 0,3-3 0,1-1 285,8-1 0,1-1 1,2-2-1,2 0-285,-15-7 0,2 0 0,2-2 797,8 0 0,1 0 0,2 1-797,3 2 0,1 2 0,1 0 0,3 1 0,0 0 0,1 2 0,0 1 0,0 0 0,0 1 0,0 1 0,0 1 0,2 0 0,-30-2 0,3 1 1401,5 2 0,3 1-1401,9 2 0,4 1 952,14 0 0,3 0-952,-32-2 0,47 3 0,20-1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6:23.601"/>
    </inkml:context>
    <inkml:brush xml:id="br0">
      <inkml:brushProperty name="width" value="0.035" units="cm"/>
      <inkml:brushProperty name="height" value="0.035" units="cm"/>
    </inkml:brush>
  </inkml:definitions>
  <inkml:trace contextRef="#ctx0" brushRef="#br0">12827 1 24575,'-22'0'0,"-25"0"0,-17 0 0,-2 0 0,-11 0 0,-8 0 0,-5 0-1639,6 0 1,-7 0-1,-4 0 1,-5 0 0,-2 0-1,-3 0 1473,18 0 1,-3 0-1,-3-1 1,-2 1-1,-1 0 1,-2 0-1,-1 0 1,-1 0-1,-1 1 166,9-1 0,-2 0 0,-1 0 0,-2 0 0,0 0 0,-1 1 0,0-1 0,-1 1 0,0 0 0,1 0 0,-1 0 0,6 0 0,0 1 0,0-1 0,-1 1 0,0 0 0,0 0 0,-1 0 0,1 0 0,0 1 0,0 0 0,0 0 0,0 0 0,2 1 0,-1 0 0,0 0 0,0 0 0,0 1 0,0 0 0,0 0 0,1 1 0,0-1 0,0 2 0,0-1 0,1 1-139,-4 1 1,-1 0-1,1 1 1,0-1 0,1 2-1,0-1 1,0 1-1,1 1 1,0 0 0,1 0-1,1 1 139,-3 1 0,0 0 0,1 1 0,0 0 0,1 1 0,1 0 0,0 1 0,1 0 0,1 0 0,0 0 0,-5 2 0,2 0 0,0 1 0,1 0 0,0 0 0,1 1 0,1 0 0,0 0 0,1 0 0,-4 2 0,-1 0 0,2 1 0,0-1 0,2 2 0,-1-1 0,2 1 0,1 0 55,-5 2 0,1 1 0,1 0 0,0 1 0,2 0 0,0 0 0,1 0-55,4-1 0,0 0 0,1 1 0,1-1 0,0 1 0,1-1 0,2 1 0,-7 2 0,1 0 0,1 0 0,1 1 0,2-1 0,0-1 0,-8 5 0,0-1 0,2 0 0,2 0 0,1-1-136,-11 3 1,2-1 0,2-1 0,3-1 135,12-5 0,1 0 0,3-2 0,1 0 0,-12 4 0,2-1 0,4-1 1844,-16 5 1,5-2-1845,17-4 0,4 0 2242,10-1 1,2 0-2243,5 1 0,2 1 1708,4 3 0,3 2-1708,-2 5 0,2 4 690,-4 7 0,0 4-690,-4 7 0,2 3 15,0 1 0,2 0-15,2-2 0,4-1 0,7-8 0,5-2 0,-8 28 0,18-13 0,34-12 0,59 2 0,-3-23 0,14-3 0,-6-4 0,9-2 0,5-1-626,-7-3 0,5 0 1,3-2-1,2 0 626,-8-3 0,2-1 0,2-1 0,2 0 0,1-1-580,-8-3 0,2 1 0,1-2 0,2 0 0,0-1 0,2-1 580,-8 0 0,1-1 0,1 0 0,1 0 0,0-2 0,2 0 0,0 0-458,-7-1 1,2-1 0,-1 1-1,2-2 1,0 0 0,1-1 0,0 0-1,2-1 458,-5-1 0,0 0 0,1-1 0,1 0 0,0-1 0,1 0 0,0-2 0,1 0 0,1-1-343,-4 0 0,0 0 0,1-2 0,1 0 1,0-1-1,1 0 0,-1-1 0,2 0 1,-1-1-1,0-1 343,4-1 0,1 0 0,0-1 0,0-1 0,0 0 0,0-1 0,2 0 0,-1-1 0,1 0 0,1-1-148,-12 2 1,1 0 0,1-1 0,-1 0 0,2-1 0,-1 0 0,1 0 0,0 0 0,-1 0 0,1-1 0,0 1 0,-1 0 147,0 0 0,0 0 0,0-1 0,0 1 0,0-1 0,0 0 0,0 0 0,0 1 0,0-1 0,0 1 0,-1 0 0,1 0 0,7-1 0,1 0 0,-1 0 0,0 0 0,0 0 0,1 1 0,-1 0 0,0 0 0,0 0 0,0 1 0,0 0 0,-1 0 0,0 1 0,0 0 0,0 0 0,0 1 0,0-1 0,0 2 0,0-1 0,-1 1 0,0 1 0,-1 0-87,5 0 0,0 0 1,-1 1-1,-1 1 1,1 0-1,-1 0 1,0 1-1,0 0 1,1 1-1,-1-1 87,0 1 0,0 0 0,0 1 0,1 0 0,-1 0 0,0 1 0,0 0 0,-1 0 0,0 1 0,0 0 0,-3 1 0,0 0 0,-1 1 0,1 0 0,-1 1 0,0 0 0,-1 0 0,0 0 0,-2 1 0,0 0 0,3 0 0,0 0 0,-2 1 0,0 0 0,-1 0 0,0 1 0,-1 0 0,-1 0 0,-1 0 71,16 1 0,-1-1 0,-1 0 0,-1 2 0,-1 0 0,-2 0 0,-1 2-71,5 1 0,-2 0 0,-1 2 0,-2 0 0,-2 2 0,-2 2 0,5 1 0,-2 2 0,-3 1 0,-1 2 0,-2 3 0,-6 1 0,0 1 0,-3 3 0,-1 2 0,-3 2 487,9 7 1,-4 4-1,-2 3 1,-3 0-488,-6 0 0,-3 1 0,-1 1 0,-2 0 0,16 12 0,-3 1 0,0-3 0,-5-3 0,-2-3 0,2-3 0,-3-5 0,0-4 0,3-5 1056,0-4 0,2-5 0,2-5-1056,5-3 0,3-6 0,1-4 0,11-7 0,2-5 0,1-5 901,-16-2 1,0-3-1,1-2 1,-1-2-902,2-2 0,1-3 0,-2-1 0,-1 0 0,-7 1 0,0 0 0,-3-1 0,-2 3 0,8-4 0,-4 2 0,-5 3 1481,4 1 0,-9 4-1481,9 0 1154,-36 10-1154,-22 6 717,-10 1-717,1-7 1647,4-23-1647,5-64 0,-8 37 0,0-8 0,-2-5-666,2-18 0,-2-6 0,-2-3 666,-4 15 0,-2-4 0,-2 1 0,-2 0 0,-2 5 0,-2-1 0,-3 3 0,-2 3-54,-7-10 0,-4 4 0,-3 6 54,-15-16 0,-3 13 0,9 30 0,0 10 0,-28-8 0,14 30 0,11 14 0,18 6 0,11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3:22:33.267"/>
    </inkml:context>
    <inkml:brush xml:id="br0">
      <inkml:brushProperty name="width" value="0.035" units="cm"/>
      <inkml:brushProperty name="height" value="0.035" units="cm"/>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1T02:54:32.518"/>
    </inkml:context>
    <inkml:brush xml:id="br0">
      <inkml:brushProperty name="width" value="0.035" units="cm"/>
      <inkml:brushProperty name="height" value="0.035" units="cm"/>
      <inkml:brushProperty name="color" value="#E71224"/>
    </inkml:brush>
  </inkml:definitions>
  <inkml:trace contextRef="#ctx0" brushRef="#br0">3901 541 24575,'-41'0'0,"-7"0"0,-9 0 0,-24 0 0,-10 0 0,0 0 0,-8 0 0,-3 0-982,13 0 1,-3 0-1,-1 0 1,-2 0 981,14 1 0,-1 0 0,0 0 0,-2 1 0,0 2-356,-7 1 1,-1 1 0,-1 1 0,1 2-1,0 3 356,1 2 0,0 2 0,1 3 0,0 3 0,1 2 0,-1 4 0,0 2 0,1 3 0,2 2 0,1 3 0,3 2 0,1 3 0,1 2 0,3 3 0,2 3 0,4 2 0,1 4 0,3 2 0,3 4 0,5 2 0,4 1 0,5 4 0,3 3 0,3 1 0,4 1 0,4 0 0,2 1 0,4 2 0,4 1 0,7 1 0,5 2 0,5 3 0,6 0 0,6 0 0,5-3 0,7-3 0,6 0 0,5-2 0,7-3 0,5-4 0,6-3 0,6-4 0,6-3 0,6-4 0,5-5 0,5-7 0,7-4 0,5-5 0,3-2 0,3-5 0,1-2-471,-7-4 1,3-5 0,2-2-1,2-2 1,1-3 0,1-2 0,1-1 470,-4-3 0,2-1 0,1-3 0,2-1 0,-1-2 0,2-2 0,-1 0 0,-1-2 0,4-2 0,0-1 0,1-1 0,0-3 0,-1 0 0,-1-2 0,-1-1 0,-3-2-285,2-2 0,0-2 0,-3-1 0,-1-2 1,-1-1-1,-2-2 0,-2-2 285,7-5 0,-1-2 0,-3-2 0,-2-2 0,-3-2 0,-5-1 37,-1-4 0,-3-2 0,-5-2 1,-4-1-1,-5-1-37,-1-6 0,-5-1 0,-6-2 0,-4 0 407,4-14 1,-6-1 0,-8 1-408,-12 9 0,-6 1 0,-4 1 0,-2-25 0,-7 2 0,-7-1 0,-4-2 0,0 26 0,0-1 0,-3-2 1168,-2-8 1,-1-2-1,-3-2-1168,-3-8 0,-2-2 0,-1-1 0,-3 0 0,-2 1 0,-1 1 0,-1 9 0,-2 2 0,-2 4 969,2 11 0,-3 3 0,-2 6-969,-18-10 0,-6 11 787,-2 15 0,-5 10-787,-11 7 0,-5 12 0,-13 13 0,-3 13-179,24 1 1,-2 7 0,-1 2 178,-8 7 0,-1 5 0,-1 2 0,20-6 0,-1 3 0,0 0 0,1 1 0,-17 9 0,2 1 0,2 0 0,9-4 0,2 0 0,4-2 517,-14 11 1,7-4-518,23-12 0,6-3 33,-11 12 0,34-26 1,17-12-1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37.6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1549 1934,'-94'14,"0"0,8 14,-5 8,-3 7,24-7,-3 5,-1 2,0 4,2 1,0 3,0 4,2 1,3 3,3 1,-6 13,4 3,6 1,8 2,11-6,6 2,7 1,10-2,7 12,12 0,18-4,14-17,14-2,10-4,8-5,10-8,9-5,9-5,5-5,5-2,-19-10,4-1,3-3,4-3,2-1,2-3,1-2,2-1,-16-3,3-1,2-2,0-1,3-2,-1-1,2-1,-1-2,1-2,-1 0,-1-2,3-2,1-2,0-1,0-2,0-1,0-2,0-1,-1-2,0-1,-1-2,0-1,-2-1,2-2,-1-1,-1-2,0-2,0 0,-2-3,-1-1,-1-1,-3-2,-1-1,1-4,0-2,-1-1,-2-3,-2-1,-1-1,-3-1,-2-1,-3-2,-3 0,5-8,-1-1,-4-2,-3-1,-3-2,-5 0,-4-2,-6 0,-1-4,-4-1,-3-2,-6-1,-7 1,-9 0,-11 2,-12-10,-11 0,-10 0,-10 3,-8 3,-8 5,2 17,-9 3,-6 2,-6 3,-4 3,-3 2,-2 2,0 2,-2 3,-3 2,-4 3,-1 2,-4 3,0 1,-3 2,0 1,-1 3,11 4,-2 1,-2 2,-2 1,0 2,-1 1,0 2,0 1,0 1,1 1,1 1,-5 1,-1 1,1 2,-1 1,1 1,0 2,1 1,1 2,1 1,2 1,-2 1,1 2,1 1,1 2,0 1,2 1,1 2,2 1,2 1,-13 4,1 2,2 2,2 2,3 2,3 2,5 3,-9 10,5 4,5 3,4 2,5 3,-3 7,5 5,7 1,7 1,1 12,9 2,9-1,11-9,7 0,5-2,1 20,10-2,10-9,10-3,10-2,10-3,15-2,8-3,7-2,2-3,-4-6,-2-5,-10-10,-5-5,13 9,-27-22,-19-14,-7-7,11-1,-6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42.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966 4223,'-5'-85,"-1"0,1 0,2 9,0-2,0-3,1-3,-1 1,1-3,-1-2,1-3,3-1,0 5,1-2,1-1,1-2,3 0,2 0,3-5,2 0,2-2,4 1,3 0,6-1,-1 19,2-1,4-1,2 1,3 0,2 1,2 2,3 3,2 0,2 2,3 0,3 2,1 2,3 2,1 2,3 2,2 1,3 2,2 2,2 2,2 2,1 3,1 1,0 3,1 3,1 2,2 2,1 2,1 2,0 3,0 3,-1 3,7 2,0 5,0 2,1 4,0 1,0 1,0 1,0 1,1 1,0 2,0 1,-1 1,0 2,-2 1,8 1,-2 1,0 2,-1 2,-1 1,-1 0,11 3,-1 1,-2 2,-1 2,-2 3,-7 0,-1 2,-1 2,-3 2,-2 4,13 10,-4 3,-2 5,-3 5,-2 4,-3 5,-3 5,-5 5,-18-10,-2 5,-4 2,-2 3,-3 2,0 6,-4 3,-3 3,-2 2,-2 2,-1 5,-4 2,-1 2,-3 1,-2-1,-1-1,-2 1,-2 0,-1-1,-1 1,-1-3,-1 1,-1 0,-1-1,-1-1,-2-6,0 0,-1-1,-2-1,0-1,0 11,-1-2,-2-2,-5 1,-4-2,-4-1,-4-1,-7-2,-5-2,-5-3,-6-1,-6-2,-9 3,-6-2,-7-2,-4-1,4-11,-5 0,-3-3,-3 0,-3-3,8-7,-3-1,-1-2,-3-1,-1-1,-1-2,-6 1,-2-1,-1-2,-1-1,-2-2,-1-3,10-5,0-1,-2-3,-1 0,0-2,0-2,-1 0,0-3,-2-1,0-1,0-2,0-1,0-1,2-2,-11 1,0-1,1-3,0 0,1-3,1-1,4-3,0-1,1-2,1-1,1-2,1-1,-9-2,1-1,2-3,1-1,2-2,7-1,2-3,2 0,0-2,1-1,-15-7,0-2,3 0,2-2,9 3,2-1,2 0,1-1,-14-6,2-1,4 0,9 3,3 1,3 0,-18-12,5-1,8 0,5-1,7 2,4-2,4 0,3 0,1 1,2 0,6 5,0 1,3 0,1 1,-29-33,8 4,11 6,10 5,14 3,11 1,9 25,3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43.8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6003 643,'-85'2,"0"0,14-2,-7 1,-5 0,-5-1,9 1,-5-1,-4 0,-2 0,-2-1,-1 1,2 0,-3 0,-1 0,-2 0,0 0,-1 0,0 0,7 0,0 0,-2 0,0 0,0 0,1 0,0 0,1 0,-8 1,0-1,0 0,1 0,1 1,1 0,3 2,-5-1,2 1,2 1,1 1,2 1,0 3,-8 3,1 1,2 3,3 2,3 4,-7 6,5 4,2 3,3 6,4 2,3 5,2 4,1 4,14-7,1 4,2 2,1 1,1 2,-10 14,3 2,2 2,1 2,13-13,2 2,1 2,1 0,3 0,-8 16,3 1,3 1,3-1,8-7,2 0,4 0,1-1,-2 20,3-1,7-3,7-12,5-3,9-1,9-3,10-1,8-2,13 5,10-2,9 1,-11-21,4 1,5-1,3 1,3 0,2 0,3-1,3 2,2-1,3-1,1 1,-2-4,1 0,2 0,2 0,2-1,0-1,1 0,-6-5,1 0,1-1,1 0,0-1,2-1,0-1,0-2,2-2,1 0,0-1,1-2,1-1,0-1,1-3,0 0,2-3,0 0,0-2,1-2,1-1,1-2,0-3,2-1,-5-4,1-1,0-2,2-1,0-2,1-3,0-1,1-2,0-2,-5-2,1-2,1-1,0-3,0-1,1-2,0-1,-1-2,1-2,0-1,-5-1,1-1,0-2,0-2,0-1,0-1,0-2,0-1,-1-1,-1-2,-1-1,1-2,0-1,0-1,-1-2,0-2,-1 0,-1-2,0-1,-2 0,0-2,-2-1,-2 1,-2-2,0-2,-1 0,0-2,-2 0,-1-1,0 0,-2 0,0 0,-2 1,8-8,0 0,-2-1,0 0,-3 0,0 0,-3 1,-1 0,-2 1,5-6,-1-1,-3 1,-1 1,-3 1,-2 1,-3 2,8-8,-2 2,-4 1,-4 3,-5 4,5-8,-7 5,-8 3,-1-6,-17 1,-30 2,-18-1,-12 8,-13-2,-6-2,-1-1,-5-2,-5-3,-2-1,2 3,-3-3,-3 0,0-1,-1 0,11 10,-1-1,0 0,0 0,-1 0,1 2,0-1,-1 1,1 0,-1 1,1 1,0 2,-8-6,0 1,1 1,-1 3,1 2,-9-3,0 3,0 3,-2 4,3 5,-1 3,-1 5,-1 4,0 5,-2 5,1 4,-2 5,1 3,-1 4,0 4,-1 4,-5 3,0 5,0 3,1 3,-2 2,0 4,2 3,0 2,4 2,2 3,0 1,1 1,2-1,0 1,2 0,3 1,-13 6,4 1,4-2,10-5,3-1,4-1,-12 7,8-2,19-12,5-3,-12 8,32-20,14-10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57.8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0,'68'48,"3"1,7 5,-33-22,1 2,5 5,2 2,10 7,3 2,4 3,1 1,0-1,-1-1,-6-4,-1-2,-12-8,-1-3,32 18,-12-13,-3-3,3 0,0 1,-5-3,-13-9,-14-6,-21-11,-8-3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59.0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994 1,'22'95,"0"-38,7 2,14 12,8 4,-10-15,2 2,2 1,5 5,1 1,-1 0,-3-3,0 0,-2-2,14 19,-4-5,-13-19,-4-7,8 12,-18-26,-17-20,-24-11,-37-6,3-1,-7 0,-25 1,-7 2,15-1,-3 2,-1 1,-3 2,-1 1,2 2,1 2,1 2,3 1,-21 7,6 3,22-3,6 0,-26 10,40-10,24-9,11-4,-1-1,-14 5,-19 11,-21 11,-12 5,5 0,18-9,26-15,16-7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13.0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0,'0'82,"0"1,0-9,0 6,0 6,0 2,0 8,0 4,0 3,0-19,0 3,0 2,0 3,0 1,0 1,0-1,0 3,0 0,0 3,0 0,0 1,1 1,1-6,-1 1,1 0,0 2,1 0,0 0,0 1,0 1,0-9,1 2,-1-1,1 2,0-1,1 1,0-1,0 1,0-1,1 2,0-1,1 0,0 1,0-1,0 1,1-1,0 1,1 0,0 1,0-1,1 1,1 0,-1 0,1 0,1 1,-1-1,0 1,0-8,0 0,0 0,0 1,1-1,0 1,-1-1,2 1,-1 0,0 0,1 0,0 0,0 0,1 1,0-1,0 1,0-1,0 0,0 0,0 0,2 8,0 0,1 1,-1-1,1-1,0 1,0-2,-1 0,1-2,0 4,0-1,1-1,-1 0,0-1,0-2,0 0,-1-2,2 5,-1-2,0-1,-1-1,0-1,0-2,0 0,0 4,0-2,0-1,-1-1,0-1,-1 0,1 12,-1-1,0-1,-1 0,0 0,-1 0,-1-1,0 1,0-1,-1 0,0-2,-1-1,0 1,-1-1,0-1,0-1,-1-1,0 0,0-1,0-1,0-3,0 0,-1-1,1-1,-1 1,1-2,0 0,0 0,0-1,0 0,2 17,0-1,1 1,-1-1,1 0,-1 0,1-1,-1 1,0-3,0 1,0-1,0-1,-1-5,0 1,0-2,-1-2,-1-6,0-1,-1-2,0-2,0 13,-1-4,-1-4,0 18,-2-8,-1-18,0-6,0 32,0-26,0-18,2-15,1-13,1-10,-1 0,0 28,7 53,-2-29,3 4,2 11,1 0,1-8,0-4,-3-18,0-5,3 16,-8-41,-5-15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2:23.073"/>
    </inkml:context>
    <inkml:brush xml:id="br0">
      <inkml:brushProperty name="width" value="0.035" units="cm"/>
      <inkml:brushProperty name="height" value="0.035" units="cm"/>
    </inkml:brush>
  </inkml:definitions>
  <inkml:trace contextRef="#ctx0" brushRef="#br0">1 1 24575,'0'30'0,"0"15"0,0 27 0,0 14 0,1-35 0,0 1 0,2 6 0,2 1 0,1 3 0,2 1 0,1 3 0,1 1 0,0 0 0,1 0 0,-1-4 0,0 0 0,1-3 0,-1 0 0,-1-3 0,-2 0 0,0-7 0,-1 0 0,3 39 0,-1-5 0,-2-4 0,0-1 0,1-2 0,-2-3 0,2-5 0,0 0 0,1-4 0,1-6 0,-2-7 0,-2-10 0,0-6 0,-3-6 0,0-1 0,0-5 0,-1-5 0,3-5 0,-1-10 0,0-1 0,-2-7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57.3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 0,'0'75,"0"-1,0 11,0 5,0-18,0 2,0 3,0 13,0 2,0 2,-1 1,1 2,0-1,1-1,1 0,1-4,-1-8,1-2,1-6,1 10,0-9,0-19,0-8,-3-1,-1-32,-1-18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58.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0,'2'82,"0"0,-1 10,0 6,0-8,-2 6,1 3,0-13,0 2,0 2,0 0,0 6,0 1,0 1,0 1,0-15,0 1,0 0,0 1,0-2,0-1,0-1,0 0,0-1,0-1,0 9,0 0,0-3,0-2,0 13,0-4,0-5,0 13,0-11,0-33,0-8,0 12,0-35,0-15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00.0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0,'0'65,"0"1,0 10,0 9,0 5,0-7,0 4,0 3,0 1,0-8,0 3,0 0,0 1,0-1,0 0,0-1,0 1,0-2,0-2,0 10,0-2,0-2,0-1,0-7,0 0,0-3,0-2,0 7,0-3,0-4,0 17,0-6,0-21,0-5,0 22,0-31,0-26,0-14,0-3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31.0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1,'58'50,"0"1,-8-4,2 4,1 5,-3-2,1 3,1 4,1 0,6 8,2 3,1 1,0 0,1 2,1 1,0 0,0-2,-3-3,1 0,-1-1,-1-3,-5-7,0-2,-1-1,-1-3,9 8,-2-3,-2-4,8 8,-5-8,-18-17,-6-6,5 4,-25-25,-10-10,-5-5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32.0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2427 1,'-51'62,"0"0,6-8,-6 5,-4 5,-2 5,4-5,-3 4,-2 4,-2 3,-1 1,0 2,8-12,0 3,-2 1,0 2,0 0,0 1,0 0,2-1,-1 1,1 1,0 0,0 1,0-1,2 1,0-1,1-1,-4 7,1 0,0 0,2 0,1-2,1-2,2-2,-6 10,2-2,2-2,2-3,2-3,1 0,1-2,3-4,2-5,-15 27,9-14,9-10,20-39,14-32,1-12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7:03.5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1,'54'44,"0"0,7 3,7 6,6 3,-11-8,4 2,3 3,3 1,1 0,-5-2,3 0,2 2,0 0,1 0,0 0,3 2,0 1,2-1,-1 1,-2-2,-1-1,5 2,-1 0,-1-2,-3-1,-3-3,0-1,-3-2,-3-2,-4-3,1 0,-4-3,-6-5,-5-3,-6-4,7 2,-32-19,-11-8,-5-2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7:04.1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1486 1,'-47'60,"-1"1,1-1,4-3,-2 2,-1 3,-2 3,-3 2,-1 4,-3 3,0 2,0-1,4-5,0 1,0 1,-1 0,2-1,1-1,-3 5,1-1,1-1,2-1,1-2,-5 7,2-1,3-4,4-5,-11 22,11-15,10-15,15-23,17-39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1.7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2095 247,'-96'0,"24"0,-6 0,-13-1,-3 2,22 0,-3 2,1 3,1 2,0 3,2 4,4 4,3 5,1 3,-1 6,2 5,2 3,1 5,3 4,1 3,0 5,2 2,3 2,0 4,3 1,2 1,3 1,1 2,3-1,3-3,3 0,2-1,4-2,1-1,4 0,-7 29,6 0,4-3,6 1,6 2,8-2,9 0,12-3,12 0,14-2,0-23,7-2,7-2,-3-10,4-1,4-1,3-2,11 4,4-2,3-2,2-1,-12-7,2-2,1-1,2-1,1-2,5-1,1-2,1-2,2-1,-1-2,4-2,1-1,0-2,1-2,-1-2,-2-2,1-1,-1-3,0-2,-1-2,-3-4,0-1,0-3,-2-2,-2-4,-6-3,-1-2,-1-2,-2-4,-1-3,12-8,-3-5,-1-4,-2-5,-16 4,-1-3,-2-4,-1-1,-3-2,12-15,-4-2,-2-4,-4-2,-3-3,-4-3,-3-2,-3-1,-5-2,-3-1,-4-2,-4 0,-6 3,-4 0,-3-1,-4 0,-2 2,-4 0,-3 0,-6 2,-5 5,-4 1,-5 1,-5 3,-13-19,-8 3,-8 5,-9 5,-9 5,-5 6,12 18,-3 4,-4 2,-3 4,-10 0,-4 3,-4 3,-1 4,11 8,-2 1,-1 4,-2 1,-1 2,-7 2,-1 2,-2 3,0 2,0 3,-2 2,-2 4,0 1,1 3,2 2,7 2,1 2,0 2,3 2,1 0,-11 5,2 1,3 2,4 1,-6 5,5 2,6-2,-7 5,11-2,-13 14,53-26,27-11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3.0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2920 293,'-97'-4,"-1"0,8 4,-6 1,-4 3,13 2,-3 3,-2 2,-2 3,7 2,-2 3,-2 1,0 4,1 1,10 0,-1 1,0 2,1 2,1 1,3 1,-9 6,3 2,1 1,2 2,3 2,-11 9,3 2,4 2,6 2,13-5,3 1,6 2,7 3,-1 18,9 3,6 3,4 5,7 3,3 0,5 0,5 2,2-1,2-3,2-1,1-1,0-6,-1-1,3-2,0-6,2-2,4-1,4-4,3-2,5-1,20 26,12-6,-8-29,5-4,7-3,16 2,8-4,6-5,-7-9,5-4,4-3,2-3,-9-3,2-2,3-3,2 0,1-2,-5-2,3-1,1-2,1 0,1-3,-1 0,2-3,0-1,2-1,-2-3,1 0,-2-3,-5 0,0-2,-1-2,0-1,-2-2,-1-2,10-4,0-3,-3-2,-2-3,-5-4,5-7,-4-4,-5-5,-6-4,-8-3,-5-3,-5-5,-5-3,-5-7,-4-4,-6-3,-5-5,-8 6,-3-3,-5-3,-4-3,-2-1,-4 5,-3-3,-3-1,-2-1,-3-1,-2 2,-2-2,-3 0,-2 0,-2 0,-3 2,-3 1,-2 1,-2 1,-2 1,-3 2,-2 2,-2 4,-7-4,-2 4,-3 2,-1 5,-1 5,-5 1,-2 5,0 5,-1 6,-8-2,-1 7,5 9,-4 7,7 9,-7 6,39 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4.2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1,'43'66,"0"0,2-3,3 4,4 3,-4-8,3 3,2 0,1 2,6 5,1 2,1 0,0-1,-1-2,1 1,-1-2,-1-3,-7-8,-1-3,0 0,-2-2,13 15,-2-2,-3-2,-9-10,-3-3,-2 0,9 13,-5-4,-12-13,-5-4,6 9,-16-28,-12-15,-5-9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1:57.013"/>
    </inkml:context>
    <inkml:brush xml:id="br0">
      <inkml:brushProperty name="width" value="0.035" units="cm"/>
      <inkml:brushProperty name="height" value="0.035" units="cm"/>
    </inkml:brush>
  </inkml:definitions>
  <inkml:trace contextRef="#ctx0" brushRef="#br0">2651 906 24575,'-28'-3'0,"-34"0"0,10 3 0,-6 0 0,-17 0 0,-5 0 0,-12 0 0,-3 0 0,-3 0 0,0 0 0,32 0 0,-1 0 0,0 0-243,0 0 1,-1 1-1,1 1 243,-31 4 0,1 4 0,1 6 0,2 6 0,5 7 0,3 7 0,4 7 0,4 4 0,2 4 0,3 2 90,5 1 0,2 0-90,5 0 0,2 0 0,3 1 0,3 2 0,6-2 0,3 1 0,5 1 0,5 1 0,4-2 0,6 1 274,6-2 0,4 0-274,3 4 0,3 2 0,3 2 0,2 2 0,1 3 0,5 2 0,4 3 0,5 0 0,7 2 0,6-1 0,6 0 0,7-2 0,6 0 0,4-2 0,5-2 0,2-2 0,5-1 0,5-1 0,7 0 0,4-1-172,-20-21 0,1-2 0,3 0 172,6 1 0,2-1 0,3-2-310,5 1 0,4-2 0,1-2 310,6 0 0,2-3 0,2-1 0,-20-9 0,1-1 0,2-2 0,0-1 0,1-1 0,2-2 0,0-1 0,2-1-491,8-2 1,1-1 0,2-2 0,1-3 490,5-1 0,3-2 0,0-2 0,2-4-487,-13 0 0,1-3 0,1-2 0,0-2 0,2-2 487,-11 0 0,2-1 0,0-3 0,0 0 0,1-2 0,-1-2-340,3-2 1,0-1 0,0-2 0,0-1-1,-1-1 1,0-1 339,0 0 0,-1 0 0,-1-2 0,1 0 0,-2-1 0,0 0 0,-2 0 0,-1-1 0,-1 0 0,0-1 0,-1 0 0,-1 0 0,10-6 0,-1 0 0,-1-1 0,-2 0 0,-1 1-164,-6 1 1,-3 1 0,0 0-1,-2-1 1,0 0 163,11-8 0,0-1 0,-3 0 0,-3 1 308,8-8 0,-3 2 0,-7-1-308,-13 8 0,-5 0 0,-4 0 0,11-18 0,-11-2 1057,-14 5 0,-8-3-1057,-6-3 0,-8-2 1420,-10-3 0,-10-2-1420,-13-5 0,-10-1 0,-12-8 0,-10-1 382,9 25 0,-4-1 0,-4 1-382,-5-4 0,-4 0 0,-2 1 0,-3-3 0,-3 1 0,-1 2-247,-4 0 1,-1 2-1,-1 1 247,-1 2 0,-2 2 0,-1 3 0,0 4 0,-1 2 0,-2 4 0,-1 3 0,-1 4 0,-1 3 0,-4 2 0,-1 2 0,-2 4 0,18 8 0,-2 2 0,0 1 0,-2 2 0,-6 1 0,-1 1 0,-2 2 0,-1 1-477,-9 1 1,-2 1 0,-1 1 0,-1 1 476,16 3 0,-2 0 0,0 0 0,0 1 0,0 1 0,-3 0 0,1 0 0,-1 1 0,0 0 0,1 0 0,0 0 0,1 0 0,1 0 0,-1 1 0,2 0 0,-17 0 0,1 1 0,1 0 0,0 1 0,5 1 0,1 2 0,1 0 0,1 2 0,5 1 0,2 2 0,1 1 0,2 1-200,-14 5 0,3 1 0,5 2 200,11 0 0,4 2 0,4-1 413,-13 7 1,7 1-414,20-6 0,6 1 1249,-23 21-1249,34 1 2079,19 15-2079,12 16 761,10 21-761,3-44 0,2 0 0,4-1 0,2-1 0,19 39 0,-3-26 0,-9-24 0,-11-24 0,-6-10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5.0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3531 0,'-63'59,"0"1,0-1,0 0,0 0,1 0,-2 2,-2 3,-2 1,-1 3,-1 1,-2 3,10-10,-2 2,-2 2,0 1,-1 2,-1 0,0 1,0 1,0-1,1 0,3-4,1 1,-1 1,-1-1,1 2,0-1,0 0,1 1,1-1,0-1,1 0,-1 3,0-1,0 1,0 0,2-1,0 0,2-1,1-1,1-2,2-1,-8 10,1 0,2-2,2-1,2-2,3-3,3-2,-12 17,4-3,5-4,4-6,5-5,4-5,6-7,-15 29,33-53,15-23,3-10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3:40.0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0,'0'95,"0"-1,0-22,0 3,0 3,0-6,0 3,0 2,0 3,0 12,0 4,0 2,0 1,0-13,0 1,0 1,0 1,0 2,0-8,0 1,0 2,0 0,0 2,0 0,0-4,0 0,0 2,0 0,0 1,0 1,0-1,0 6,0 1,0 1,0 0,0 0,0 0,0 0,0 0,0 1,0-1,0 1,0-1,0 0,0-1,0-4,0-1,0 1,0-2,0 0,0 0,0-1,0 9,0-1,0 0,0-1,0 0,0-1,0-5,0 0,0-1,0 0,0 0,0 0,0 3,0 0,0 0,0 0,0 1,0-2,0-2,0 1,0-1,0 0,0-1,0-1,0 15,0-2,0 0,0-1,0-1,0-3,0 0,0-1,0-2,0-2,0 10,0-2,0-3,0-2,0-10,0-2,0-2,0-3,0 7,0-3,0-4,0 17,0-4,1-4,2-2,0-4,2-1,3 1,0 0,4 5,0 1,1 1,0 1,-1 3,-2 0,-1 0,-2 0,-3-2,-1-2,-2-6,-1-2,0-11,0-4,0 32,0-34,0-31,0-14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3:42.4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10619,'68'0,"-1"0,8 0,8 0,10 0,-21 0,6 0,5 0,3 0,4 0,3 0,-13 0,3 0,2 0,3 0,2 0,1 0,2 0,2 0,1 0,-3 0,2 0,2 0,1 0,2 0,1 0,1 0,0 0,1 0,1 0,-1 0,-8 0,0-1,2 1,-1 0,2-1,-1 1,2-1,-1 1,1-1,0 0,1 0,-1 0,0 0,-3 0,0-1,0 1,1 0,0-1,0 1,1-1,-1 0,1 0,-1 0,1 0,-1 0,0-1,0 1,0-1,-1 0,1 0,0 0,0 0,0-1,0 1,0-1,-1 0,0 0,0 0,0 0,-2 0,1-1,2 0,0 0,-1 0,0 0,-1 0,1-1,-1 0,-1 0,1 0,-1 0,0 0,-1 0,1 0,3 0,0-1,0 0,-1 1,1-1,-1 0,-1 0,0 0,-1 0,-1 0,0 0,-2 0,7-1,0 1,-1-1,-1 1,-1-1,-1 0,-1 1,0 0,-2 0,-1 0,11 0,-1-1,-2 1,0 0,-2 1,-1-1,-2 1,0 0,1 1,0 0,-2 0,-1 0,-2 1,-2 0,-2 0,14 0,-2 1,-4 0,-1 1,-4 0,7 0,-4 0,-3 1,-3 1,8 0,-5 1,-4 1,16 2,-7 2,-16 2,-3 2,-10 2,-2 1,-10-1,-2 1,33 9,-26-9,-21-6,-16-6,-8-1,3 0,-9-47,-14-31,-8-22,5 29,-2-7,-2-7,-1-4,0-2,1 10,0-3,-2-3,1-2,-2-2,1-2,-1-1,3 8,-2-1,1-3,-1-1,0-1,0 0,0-1,0 1,0 0,0-1,0-1,0 0,-1-1,1 1,0-1,0 2,0 0,0 2,-1-5,0 1,0 1,0 0,0 1,0 1,0 1,1 2,-2-5,0 1,1 0,-1 2,1 2,0 2,0 2,-2-13,-1 3,1 2,0 2,1 2,-2-9,2 3,0 1,2 1,1 6,3 0,0 0,2 1,2 0,1 0,2 0,0-1,1-4,1 0,2-2,0 1,2-5,2 0,1 0,1 0,1-1,1 0,2 1,0 0,1 5,2 0,0 2,1 2,0 6,1 1,1 3,-1 1,2-10,0 2,-1 4,3-20,-2 6,-4 17,-3 5,-3 12,-1 4,-5-41,-16 15,-24 4,10 40,-6 1,-9-2,-4 0,-9-4,-2-1,-6-6,-1-3,-6-8,-1-4,23 18,0-2,0-1,-2-3,1-1,0-1,-1-1,-1-2,1 2,-2-2,0 1,-1 1,-1 1,-1 2,-3 1,-5 2,-1 2,-6 4,-11 2,-6 4,-5 5,14 9,-4 4,-3 3,-3 2,6 4,-4 1,-1 2,-4 2,-1 2,4 2,-3 2,-1 1,-2 1,-2 3,0 0,4 2,-1 1,-2 2,0 1,-2 1,0 1,-1 0,7 1,-1 0,-1 1,-1 2,0-1,0 2,0 0,0 1,8-2,1 2,-1 0,-1 1,1 0,0 0,1 1,0-1,0 0,-7 2,0 1,1 0,0-1,0 1,1-1,1 1,1-2,-6 2,1 0,1-1,1 0,0-1,2 0,0 0,-6 1,1 0,1-2,1 1,1-1,2-1,8-2,1 0,2-1,1 0,0-1,1 0,-11 2,1 0,1-1,1 0,1 0,5-1,0-1,2 1,0-1,0 0,-14 2,2 0,0 0,1 0,6-1,0 0,1-1,2 1,5-1,2-1,1 0,2 0,-13 2,3 0,3-1,10-2,3-1,1 0,-23 4,4-2,9 0,2-1,-4 0,-1 0,0 0,0 0,3-2,0-1,-2 0,-1-2,1-1,1-2,-1-1,1-1,2 1,1-2,6 0,1-2,9-3,1-3,-41-14,8-9,16-4,14 3,14 6,14 6,11 5,10 8,6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0.291"/>
    </inkml:context>
    <inkml:brush xml:id="br0">
      <inkml:brushProperty name="width" value="0.035" units="cm"/>
      <inkml:brushProperty name="height" value="0.035" units="cm"/>
    </inkml:brush>
  </inkml:definitions>
  <inkml:trace contextRef="#ctx0" brushRef="#br0">240 103 24575,'37'0'0,"30"-6"0,-13-1 0,6 0 0,19-4 0,5-1 0,10-2 0,2 1 0,2 3 0,-1 1 0,-7 2 0,-3 3 0,-10 2 0,-3 1 0,-9 2 0,-4 2 0,-8 1 0,-3 4 0,35 17 0,-21 13 0,-18 10 0,-15 5 0,-12 1 0,-9 3 0,-16 1 0,-22 2 0,-29 3 0,17-31 0,-6-3 0,-7 0 0,-4-4 0,-6-2 0,-4-4 0,-2-5 0,-3-3 0,-4-4 0,-1-3 0,0-1 0,0-4 0,0-5 0,-1-6 0,-2-6 0,2-4 0,5-5 0,3-3 0,2-3 0,4-1 0,8 3 0,3 0 0,-26-15 0,20 8 0,23 10 0,15 4 0,4-4 0,5-5 0,1-1 0,2 4 0,3 9 0,3 11 0,1 11 0,4 21 0,8 31 0,0-7 0,2 6 0,4 21 0,1 8 0,-5-14 0,0 4 0,-1 2-452,1 10 1,0 3 0,-2 2 451,-1 6 0,-1 2 0,-1 1 0,-1 0 0,-1 1 0,-1-1 0,0-3 0,-2-2 0,0-1 0,-1-7 0,-1-1 0,0-4 0,0 24 0,0-6 0,0-22 0,0-7 0,0 23 0,2-46 0,-1-31 0,1-13 1354,-1-6-1354,1-1 0,0 2 0,6 2 0,19 2 0,44 3 0,7 0 0,14 1 0,-11-1 0,8 1 0,3 0-367,-11-1 1,5 0-1,1-1 1,-1 1 366,2-1 0,0 0 0,0 0 0,-3-1 0,18 0 0,-3-2 0,-4-1-106,-14-1 0,-3-2 0,-5-4 106,14-8 0,-10-12 0,-9-16 0,-10-14 0,-9-23 0,-11-14 0,-13 16 0,-5-6 0,-2-2-248,-2-5 0,-3-2 1,-1 0 247,-3 6 0,-2 0 0,-1 4 0,-1 11 0,-2 4 0,0 4 0,-1-8 0,-1 7 0,-1-29 1384,-1 28-1384,-4 0 329,-8-11-329,-12-8 814,-12 0-814,-10 15 0,-6 14 0,-1 15 0,0 11 0,-1 5 0,-1 0 0,-3-3 0,-2 0 0,-3 0 0,3 3 0,4 3 0,8 0 0,12 4 0,10 2 0,9 4 0,7 3 0,5 5 0,3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1.609"/>
    </inkml:context>
    <inkml:brush xml:id="br0">
      <inkml:brushProperty name="width" value="0.035" units="cm"/>
      <inkml:brushProperty name="height" value="0.035" units="cm"/>
    </inkml:brush>
  </inkml:definitions>
  <inkml:trace contextRef="#ctx0" brushRef="#br0">0 1 24575,'0'52'0,"0"14"0,0 23 0,0 5 0,0-10 0,0-14 0,0-22 0,0-20 0,0-18 0,0-7 0,0-6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3.259"/>
    </inkml:context>
    <inkml:brush xml:id="br0">
      <inkml:brushProperty name="width" value="0.035" units="cm"/>
      <inkml:brushProperty name="height" value="0.035" units="cm"/>
    </inkml:brush>
  </inkml:definitions>
  <inkml:trace contextRef="#ctx0" brushRef="#br0">602 25 24575,'63'0'0,"-12"0"0,8 0 0,27 0 0,8 0 0,-20-1 0,3 1 0,1-1 0,2-1 0,1 0 0,-1 0 0,-6-1 0,-1 1 0,-3 0 0,23-1 0,-7 0 0,-18 1 0,-5 1 0,24 1 0,-35 6 0,-29 15 0,-14 28 0,-6 44 0,-8-22 0,-2 8 0,0-13 0,0 4 0,-1 2-177,-1 7 1,0 2 0,0 0 176,-1-2 0,1 0 0,0-2 0,0 23 0,3-7 0,2-22 0,0-8 0,2 18 0,2-38 0,-1-28 0,-4-17 0,-20-18 529,-34-18-529,10 12 0,-9 2 0,-26-5 0,-9 3-539,16 9 0,-3 3 0,-4 2 539,-10 1 0,-4 3 0,0 1 0,23 3 0,-2 1 0,2 1 0,0 0-127,-16 1 0,2 0 0,3 1 127,12 0 0,3 0 0,5 0 0,-12 0 0,8 0 0,-25 0 0,41 0 0,30-1 1584,17-2-1584,8-2 414,2 0-414,1-2 0,2-9 0,12-23 0,25-40 0,-7 18 0,3-5 0,9-8 0,1-1 0,2-1 0,-2 4 0,-6 11 0,-4 5 0,14-15 0,-28 35 0,-16 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2.270"/>
    </inkml:context>
    <inkml:brush xml:id="br0">
      <inkml:brushProperty name="width" value="0.035" units="cm"/>
      <inkml:brushProperty name="height" value="0.035" units="cm"/>
    </inkml:brush>
  </inkml:definitions>
  <inkml:trace contextRef="#ctx0" brushRef="#br0">1 0 24575,'22'0'0,"20"0"0,26 0 0,15 0 0,3 0 0,-7 0 0,-7 0 0,-6 0 0,3 0 0,3 0 0,3 0 0,-5 0 0,-17 0 0,-17 0 0,-20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3.037"/>
    </inkml:context>
    <inkml:brush xml:id="br0">
      <inkml:brushProperty name="width" value="0.035" units="cm"/>
      <inkml:brushProperty name="height" value="0.035" units="cm"/>
    </inkml:brush>
  </inkml:definitions>
  <inkml:trace contextRef="#ctx0" brushRef="#br0">0 0 24575,'17'0'0,"28"0"0,32 0 0,-27 0 0,1 0 0,1 0 0,-2 0 0,30 0-1696,-27 0 0,-28 0 0,-12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4.889"/>
    </inkml:context>
    <inkml:brush xml:id="br0">
      <inkml:brushProperty name="width" value="0.035" units="cm"/>
      <inkml:brushProperty name="height" value="0.035" units="cm"/>
    </inkml:brush>
  </inkml:definitions>
  <inkml:trace contextRef="#ctx0" brushRef="#br0">0 497 24575,'21'-3'0,"47"-19"0,11-5 0,13-5 0,-12 3 0,6-2 0,1-2-579,-15 6 0,1-2 0,1 1 0,-1 1 579,21-8 0,-1 2 0,-5 2 0,-19 8 0,-4 1 0,-5 3 370,5-1 1,-7 6-371,7 3 382,-46 11-382,-16 4 0,-3 0 0,0 3 1193,0 0-1193,0 0 0,0 7 0,0 21 0,0 39 0,-1-17 0,-1 6 0,1 13 0,-1 2 0,1 2 0,-1-2 0,1-6 0,0-3 0,0-16 0,2-4 0,-1 16 0,0-30 0,-2-21 0,0-9 0,-6-3 0,-14-6 0,-24-11 0,-36-15 0,20 8 0,-6-1 0,-16-5 0,-6 1 0,-5 2 0,-2 1 0,2 3 0,2 3 0,14 4 0,5 2 0,19 3 0,5 2 0,-15-2 0,38 5 0,18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E9F07-5FA6-BA49-B825-7EA04045DFAA}" type="datetimeFigureOut">
              <a:rPr lang="en-US" smtClean="0"/>
              <a:t>10/26/25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3DDBB-588D-E349-89FB-E97E419441EA}" type="slidenum">
              <a:rPr lang="en-US" smtClean="0"/>
              <a:t>‹#›</a:t>
            </a:fld>
            <a:endParaRPr lang="en-US"/>
          </a:p>
        </p:txBody>
      </p:sp>
    </p:spTree>
    <p:extLst>
      <p:ext uri="{BB962C8B-B14F-4D97-AF65-F5344CB8AC3E}">
        <p14:creationId xmlns:p14="http://schemas.microsoft.com/office/powerpoint/2010/main" val="59192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3DDBB-588D-E349-89FB-E97E419441EA}" type="slidenum">
              <a:rPr lang="en-US" smtClean="0"/>
              <a:t>3</a:t>
            </a:fld>
            <a:endParaRPr lang="en-US"/>
          </a:p>
        </p:txBody>
      </p:sp>
    </p:spTree>
    <p:extLst>
      <p:ext uri="{BB962C8B-B14F-4D97-AF65-F5344CB8AC3E}">
        <p14:creationId xmlns:p14="http://schemas.microsoft.com/office/powerpoint/2010/main" val="7752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it come from the single server architecture?</a:t>
            </a:r>
          </a:p>
          <a:p>
            <a:r>
              <a:rPr lang="en-US" dirty="0"/>
              <a:t>How are we solving the challenge now? What technology led to the improvement?</a:t>
            </a:r>
          </a:p>
        </p:txBody>
      </p:sp>
      <p:sp>
        <p:nvSpPr>
          <p:cNvPr id="4" name="Slide Number Placeholder 3"/>
          <p:cNvSpPr>
            <a:spLocks noGrp="1"/>
          </p:cNvSpPr>
          <p:nvPr>
            <p:ph type="sldNum" sz="quarter" idx="5"/>
          </p:nvPr>
        </p:nvSpPr>
        <p:spPr/>
        <p:txBody>
          <a:bodyPr/>
          <a:lstStyle/>
          <a:p>
            <a:fld id="{6C63DDBB-588D-E349-89FB-E97E419441EA}" type="slidenum">
              <a:rPr lang="en-US" smtClean="0"/>
              <a:t>4</a:t>
            </a:fld>
            <a:endParaRPr lang="en-US"/>
          </a:p>
        </p:txBody>
      </p:sp>
    </p:spTree>
    <p:extLst>
      <p:ext uri="{BB962C8B-B14F-4D97-AF65-F5344CB8AC3E}">
        <p14:creationId xmlns:p14="http://schemas.microsoft.com/office/powerpoint/2010/main" val="131816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calmrocks</a:t>
            </a:r>
            <a:r>
              <a:rPr lang="en-US" dirty="0"/>
              <a:t>/system-design-dive-deep/tree/main/</a:t>
            </a:r>
            <a:r>
              <a:rPr lang="en-US" dirty="0" err="1"/>
              <a:t>rednote</a:t>
            </a:r>
            <a:r>
              <a:rPr lang="en-US" dirty="0"/>
              <a:t>-case-study/requirements</a:t>
            </a:r>
          </a:p>
        </p:txBody>
      </p:sp>
      <p:sp>
        <p:nvSpPr>
          <p:cNvPr id="4" name="Slide Number Placeholder 3"/>
          <p:cNvSpPr>
            <a:spLocks noGrp="1"/>
          </p:cNvSpPr>
          <p:nvPr>
            <p:ph type="sldNum" sz="quarter" idx="5"/>
          </p:nvPr>
        </p:nvSpPr>
        <p:spPr/>
        <p:txBody>
          <a:bodyPr/>
          <a:lstStyle/>
          <a:p>
            <a:fld id="{6C63DDBB-588D-E349-89FB-E97E419441EA}" type="slidenum">
              <a:rPr lang="en-US" smtClean="0"/>
              <a:t>35</a:t>
            </a:fld>
            <a:endParaRPr lang="en-US"/>
          </a:p>
        </p:txBody>
      </p:sp>
    </p:spTree>
    <p:extLst>
      <p:ext uri="{BB962C8B-B14F-4D97-AF65-F5344CB8AC3E}">
        <p14:creationId xmlns:p14="http://schemas.microsoft.com/office/powerpoint/2010/main" val="126812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calmrocks</a:t>
            </a:r>
            <a:r>
              <a:rPr lang="en-US" dirty="0"/>
              <a:t>/system-design-dive-deep/blob/main/templates/system-design-</a:t>
            </a:r>
            <a:r>
              <a:rPr lang="en-US" dirty="0" err="1"/>
              <a:t>template.md</a:t>
            </a:r>
            <a:endParaRPr lang="en-US" dirty="0"/>
          </a:p>
          <a:p>
            <a:endParaRPr lang="en-US" dirty="0"/>
          </a:p>
        </p:txBody>
      </p:sp>
      <p:sp>
        <p:nvSpPr>
          <p:cNvPr id="4" name="Slide Number Placeholder 3"/>
          <p:cNvSpPr>
            <a:spLocks noGrp="1"/>
          </p:cNvSpPr>
          <p:nvPr>
            <p:ph type="sldNum" sz="quarter" idx="5"/>
          </p:nvPr>
        </p:nvSpPr>
        <p:spPr/>
        <p:txBody>
          <a:bodyPr/>
          <a:lstStyle/>
          <a:p>
            <a:fld id="{6C63DDBB-588D-E349-89FB-E97E419441EA}" type="slidenum">
              <a:rPr lang="en-US" smtClean="0"/>
              <a:t>36</a:t>
            </a:fld>
            <a:endParaRPr lang="en-US"/>
          </a:p>
        </p:txBody>
      </p:sp>
    </p:spTree>
    <p:extLst>
      <p:ext uri="{BB962C8B-B14F-4D97-AF65-F5344CB8AC3E}">
        <p14:creationId xmlns:p14="http://schemas.microsoft.com/office/powerpoint/2010/main" val="222722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56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5337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8991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268706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22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621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22915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608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2681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3667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75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07678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2236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0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10/26/25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354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0392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68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10/26/25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5139937"/>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7.png"/><Relationship Id="rId18" Type="http://schemas.openxmlformats.org/officeDocument/2006/relationships/customXml" Target="../ink/ink21.xml"/><Relationship Id="rId26" Type="http://schemas.openxmlformats.org/officeDocument/2006/relationships/customXml" Target="../ink/ink25.xml"/><Relationship Id="rId3" Type="http://schemas.openxmlformats.org/officeDocument/2006/relationships/image" Target="../media/image22.png"/><Relationship Id="rId21" Type="http://schemas.openxmlformats.org/officeDocument/2006/relationships/image" Target="../media/image31.png"/><Relationship Id="rId7" Type="http://schemas.openxmlformats.org/officeDocument/2006/relationships/image" Target="../media/image24.png"/><Relationship Id="rId12" Type="http://schemas.openxmlformats.org/officeDocument/2006/relationships/customXml" Target="../ink/ink18.xml"/><Relationship Id="rId17" Type="http://schemas.openxmlformats.org/officeDocument/2006/relationships/image" Target="../media/image29.png"/><Relationship Id="rId25" Type="http://schemas.openxmlformats.org/officeDocument/2006/relationships/image" Target="../media/image33.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26.png"/><Relationship Id="rId24" Type="http://schemas.openxmlformats.org/officeDocument/2006/relationships/customXml" Target="../ink/ink24.xml"/><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image" Target="../media/image32.png"/><Relationship Id="rId28" Type="http://schemas.openxmlformats.org/officeDocument/2006/relationships/customXml" Target="../ink/ink26.xml"/><Relationship Id="rId10" Type="http://schemas.openxmlformats.org/officeDocument/2006/relationships/customXml" Target="../ink/ink17.xml"/><Relationship Id="rId19" Type="http://schemas.openxmlformats.org/officeDocument/2006/relationships/image" Target="../media/image30.png"/><Relationship Id="rId4" Type="http://schemas.openxmlformats.org/officeDocument/2006/relationships/customXml" Target="../ink/ink14.xml"/><Relationship Id="rId9" Type="http://schemas.openxmlformats.org/officeDocument/2006/relationships/image" Target="../media/image25.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32.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30.xml"/><Relationship Id="rId1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CA1C-7A23-AE87-8352-9488FAFA26FE}"/>
              </a:ext>
            </a:extLst>
          </p:cNvPr>
          <p:cNvSpPr>
            <a:spLocks noGrp="1"/>
          </p:cNvSpPr>
          <p:nvPr>
            <p:ph type="ctrTitle"/>
          </p:nvPr>
        </p:nvSpPr>
        <p:spPr/>
        <p:txBody>
          <a:bodyPr/>
          <a:lstStyle/>
          <a:p>
            <a:r>
              <a:rPr lang="en-US" dirty="0"/>
              <a:t>System Design</a:t>
            </a:r>
          </a:p>
        </p:txBody>
      </p:sp>
      <p:sp>
        <p:nvSpPr>
          <p:cNvPr id="3" name="Subtitle 2">
            <a:extLst>
              <a:ext uri="{FF2B5EF4-FFF2-40B4-BE49-F238E27FC236}">
                <a16:creationId xmlns:a16="http://schemas.microsoft.com/office/drawing/2014/main" id="{0E8A3F78-1501-0522-7534-F9A7E7B0E4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92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70DBA-ADEC-1185-D0CD-5CF550AC21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D28EF-CAB4-605D-E056-A8262F8259FF}"/>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9988E25-C4F0-442C-D4F0-055B5A568356}"/>
              </a:ext>
            </a:extLst>
          </p:cNvPr>
          <p:cNvSpPr>
            <a:spLocks noGrp="1"/>
          </p:cNvSpPr>
          <p:nvPr>
            <p:ph idx="1"/>
          </p:nvPr>
        </p:nvSpPr>
        <p:spPr/>
        <p:txBody>
          <a:bodyPr/>
          <a:lstStyle/>
          <a:p>
            <a:r>
              <a:rPr lang="en-US" dirty="0"/>
              <a:t>Network latency impact</a:t>
            </a:r>
          </a:p>
          <a:p>
            <a:r>
              <a:rPr lang="en-US" dirty="0"/>
              <a:t>Limited offline capabilities</a:t>
            </a:r>
          </a:p>
          <a:p>
            <a:r>
              <a:rPr lang="en-US" dirty="0"/>
              <a:t>Complex frontend frameworks</a:t>
            </a:r>
          </a:p>
          <a:p>
            <a:r>
              <a:rPr lang="en-US" dirty="0"/>
              <a:t>Security</a:t>
            </a:r>
          </a:p>
          <a:p>
            <a:endParaRPr lang="en-US" dirty="0"/>
          </a:p>
        </p:txBody>
      </p:sp>
    </p:spTree>
    <p:extLst>
      <p:ext uri="{BB962C8B-B14F-4D97-AF65-F5344CB8AC3E}">
        <p14:creationId xmlns:p14="http://schemas.microsoft.com/office/powerpoint/2010/main" val="164609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3815-D383-7F92-1DB7-136F875C2562}"/>
              </a:ext>
            </a:extLst>
          </p:cNvPr>
          <p:cNvSpPr>
            <a:spLocks noGrp="1"/>
          </p:cNvSpPr>
          <p:nvPr>
            <p:ph type="title"/>
          </p:nvPr>
        </p:nvSpPr>
        <p:spPr/>
        <p:txBody>
          <a:bodyPr/>
          <a:lstStyle/>
          <a:p>
            <a:r>
              <a:rPr lang="en-US" dirty="0"/>
              <a:t>Cloud Native</a:t>
            </a:r>
          </a:p>
        </p:txBody>
      </p:sp>
      <p:sp>
        <p:nvSpPr>
          <p:cNvPr id="3" name="Content Placeholder 2">
            <a:extLst>
              <a:ext uri="{FF2B5EF4-FFF2-40B4-BE49-F238E27FC236}">
                <a16:creationId xmlns:a16="http://schemas.microsoft.com/office/drawing/2014/main" id="{D842F26F-7998-A276-43AE-E2877329E7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27FF10-FBBC-F426-4F76-B6262882D3CC}"/>
              </a:ext>
            </a:extLst>
          </p:cNvPr>
          <p:cNvPicPr>
            <a:picLocks noChangeAspect="1"/>
          </p:cNvPicPr>
          <p:nvPr/>
        </p:nvPicPr>
        <p:blipFill>
          <a:blip r:embed="rId2"/>
          <a:stretch>
            <a:fillRect/>
          </a:stretch>
        </p:blipFill>
        <p:spPr>
          <a:xfrm>
            <a:off x="405714" y="2964168"/>
            <a:ext cx="10703724" cy="2612848"/>
          </a:xfrm>
          <a:prstGeom prst="rect">
            <a:avLst/>
          </a:prstGeom>
        </p:spPr>
      </p:pic>
    </p:spTree>
    <p:extLst>
      <p:ext uri="{BB962C8B-B14F-4D97-AF65-F5344CB8AC3E}">
        <p14:creationId xmlns:p14="http://schemas.microsoft.com/office/powerpoint/2010/main" val="416520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73084-2494-EE58-39F4-8AC0D489E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31F76-D886-DB8F-EF6E-595AEAACAD8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E6AEC38E-488B-A9F9-5181-8F681FE0815E}"/>
              </a:ext>
            </a:extLst>
          </p:cNvPr>
          <p:cNvSpPr>
            <a:spLocks noGrp="1"/>
          </p:cNvSpPr>
          <p:nvPr>
            <p:ph idx="1"/>
          </p:nvPr>
        </p:nvSpPr>
        <p:spPr/>
        <p:txBody>
          <a:bodyPr/>
          <a:lstStyle/>
          <a:p>
            <a:r>
              <a:rPr lang="en-US" dirty="0"/>
              <a:t>Scalability &amp; Elasticity</a:t>
            </a:r>
          </a:p>
          <a:p>
            <a:r>
              <a:rPr lang="en-US" dirty="0"/>
              <a:t>Operational Excellence</a:t>
            </a:r>
          </a:p>
          <a:p>
            <a:r>
              <a:rPr lang="en-US" dirty="0"/>
              <a:t>Resilience &amp; Reliability</a:t>
            </a:r>
          </a:p>
        </p:txBody>
      </p:sp>
    </p:spTree>
    <p:extLst>
      <p:ext uri="{BB962C8B-B14F-4D97-AF65-F5344CB8AC3E}">
        <p14:creationId xmlns:p14="http://schemas.microsoft.com/office/powerpoint/2010/main" val="428484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B24DE-BB40-FEBB-3E97-28D3357EB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8DD42-CE34-7B66-E282-68475F4E8F4E}"/>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E0E20B0-965E-3E08-AF39-C131E28FAFF8}"/>
              </a:ext>
            </a:extLst>
          </p:cNvPr>
          <p:cNvSpPr>
            <a:spLocks noGrp="1"/>
          </p:cNvSpPr>
          <p:nvPr>
            <p:ph idx="1"/>
          </p:nvPr>
        </p:nvSpPr>
        <p:spPr/>
        <p:txBody>
          <a:bodyPr/>
          <a:lstStyle/>
          <a:p>
            <a:r>
              <a:rPr lang="en-US" dirty="0"/>
              <a:t>Complexity Explosion</a:t>
            </a:r>
          </a:p>
          <a:p>
            <a:r>
              <a:rPr lang="en-US" dirty="0"/>
              <a:t>Operational Overhead</a:t>
            </a:r>
          </a:p>
          <a:p>
            <a:r>
              <a:rPr lang="en-US" dirty="0"/>
              <a:t>Data Management Challenges</a:t>
            </a:r>
          </a:p>
        </p:txBody>
      </p:sp>
    </p:spTree>
    <p:extLst>
      <p:ext uri="{BB962C8B-B14F-4D97-AF65-F5344CB8AC3E}">
        <p14:creationId xmlns:p14="http://schemas.microsoft.com/office/powerpoint/2010/main" val="231638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CBD-89D4-7198-67EB-AE140CA9F6A8}"/>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1577F3A7-A1A8-6020-28E5-E92291485AA4}"/>
              </a:ext>
            </a:extLst>
          </p:cNvPr>
          <p:cNvSpPr>
            <a:spLocks noGrp="1"/>
          </p:cNvSpPr>
          <p:nvPr>
            <p:ph idx="1"/>
          </p:nvPr>
        </p:nvSpPr>
        <p:spPr>
          <a:xfrm>
            <a:off x="680322" y="2336873"/>
            <a:ext cx="6768694" cy="3599316"/>
          </a:xfrm>
        </p:spPr>
        <p:txBody>
          <a:bodyPr/>
          <a:lstStyle/>
          <a:p>
            <a:r>
              <a:rPr lang="en-US" dirty="0"/>
              <a:t>"Adding manpower to a late software project makes it later" (Brooks's Law)</a:t>
            </a:r>
          </a:p>
          <a:p>
            <a:r>
              <a:rPr lang="en-US" dirty="0"/>
              <a:t>The man-month is a mythical unit of measurement</a:t>
            </a:r>
          </a:p>
          <a:p>
            <a:r>
              <a:rPr lang="en-US" dirty="0"/>
              <a:t>Conceptual integrity is the most important consideration in system design</a:t>
            </a:r>
          </a:p>
          <a:p>
            <a:endParaRPr lang="en-US" dirty="0"/>
          </a:p>
        </p:txBody>
      </p:sp>
      <p:pic>
        <p:nvPicPr>
          <p:cNvPr id="1026" name="Picture 2">
            <a:extLst>
              <a:ext uri="{FF2B5EF4-FFF2-40B4-BE49-F238E27FC236}">
                <a16:creationId xmlns:a16="http://schemas.microsoft.com/office/drawing/2014/main" id="{1A432A82-F94C-4F31-AB96-2C6007A69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909" y="1416204"/>
            <a:ext cx="3407146" cy="51518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3E9644-2A18-2BF7-BE30-0CB3F9AE918E}"/>
                  </a:ext>
                </a:extLst>
              </p14:cNvPr>
              <p14:cNvContentPartPr/>
              <p14:nvPr/>
            </p14:nvContentPartPr>
            <p14:xfrm>
              <a:off x="1129245" y="2541450"/>
              <a:ext cx="360" cy="360"/>
            </p14:xfrm>
          </p:contentPart>
        </mc:Choice>
        <mc:Fallback xmlns="">
          <p:pic>
            <p:nvPicPr>
              <p:cNvPr id="4" name="Ink 3">
                <a:extLst>
                  <a:ext uri="{FF2B5EF4-FFF2-40B4-BE49-F238E27FC236}">
                    <a16:creationId xmlns:a16="http://schemas.microsoft.com/office/drawing/2014/main" id="{543E9644-2A18-2BF7-BE30-0CB3F9AE918E}"/>
                  </a:ext>
                </a:extLst>
              </p:cNvPr>
              <p:cNvPicPr/>
              <p:nvPr/>
            </p:nvPicPr>
            <p:blipFill>
              <a:blip r:embed="rId4"/>
              <a:stretch>
                <a:fillRect/>
              </a:stretch>
            </p:blipFill>
            <p:spPr>
              <a:xfrm>
                <a:off x="1123125" y="2535330"/>
                <a:ext cx="12600" cy="12600"/>
              </a:xfrm>
              <a:prstGeom prst="rect">
                <a:avLst/>
              </a:prstGeom>
            </p:spPr>
          </p:pic>
        </mc:Fallback>
      </mc:AlternateContent>
    </p:spTree>
    <p:extLst>
      <p:ext uri="{BB962C8B-B14F-4D97-AF65-F5344CB8AC3E}">
        <p14:creationId xmlns:p14="http://schemas.microsoft.com/office/powerpoint/2010/main" val="386959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14A4-0955-7167-B2D7-7D023D9BE61E}"/>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B884A36C-C63A-AAE7-D535-292F1E442AF1}"/>
              </a:ext>
            </a:extLst>
          </p:cNvPr>
          <p:cNvSpPr>
            <a:spLocks noGrp="1"/>
          </p:cNvSpPr>
          <p:nvPr>
            <p:ph idx="1"/>
          </p:nvPr>
        </p:nvSpPr>
        <p:spPr/>
        <p:txBody>
          <a:bodyPr/>
          <a:lstStyle/>
          <a:p>
            <a:r>
              <a:rPr lang="en-US" dirty="0"/>
              <a:t>No Silver Bullet</a:t>
            </a:r>
          </a:p>
          <a:p>
            <a:pPr lvl="1"/>
            <a:r>
              <a:rPr lang="en-US" dirty="0"/>
              <a:t>Essential complexity vs. accidental complexity</a:t>
            </a:r>
          </a:p>
          <a:p>
            <a:pPr lvl="1"/>
            <a:r>
              <a:rPr lang="en-US" dirty="0"/>
              <a:t>No single development will solve all problems</a:t>
            </a:r>
          </a:p>
          <a:p>
            <a:r>
              <a:rPr lang="en-US" dirty="0"/>
              <a:t>Second-System Effect</a:t>
            </a:r>
          </a:p>
          <a:p>
            <a:pPr lvl="1"/>
            <a:r>
              <a:rPr lang="en-US" dirty="0"/>
              <a:t>Tendency to over-design the second system</a:t>
            </a:r>
          </a:p>
          <a:p>
            <a:pPr lvl="1"/>
            <a:r>
              <a:rPr lang="en-US" dirty="0"/>
              <a:t>Adding too many features</a:t>
            </a:r>
          </a:p>
          <a:p>
            <a:r>
              <a:rPr lang="en-US" dirty="0"/>
              <a:t>Communication Overhead</a:t>
            </a:r>
          </a:p>
          <a:p>
            <a:pPr lvl="1"/>
            <a:r>
              <a:rPr lang="en-US" dirty="0"/>
              <a:t>n(n-1)/2 communication paths</a:t>
            </a:r>
          </a:p>
          <a:p>
            <a:pPr lvl="1"/>
            <a:r>
              <a:rPr lang="en-US" dirty="0"/>
              <a:t>Team size impacts productivity</a:t>
            </a:r>
          </a:p>
          <a:p>
            <a:endParaRPr lang="en-US" dirty="0"/>
          </a:p>
        </p:txBody>
      </p:sp>
    </p:spTree>
    <p:extLst>
      <p:ext uri="{BB962C8B-B14F-4D97-AF65-F5344CB8AC3E}">
        <p14:creationId xmlns:p14="http://schemas.microsoft.com/office/powerpoint/2010/main" val="347042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E96F-71E5-64B1-E8A7-34B971024C31}"/>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3B945793-9B41-F3A5-4008-AA7D4783D2FF}"/>
              </a:ext>
            </a:extLst>
          </p:cNvPr>
          <p:cNvSpPr>
            <a:spLocks noGrp="1"/>
          </p:cNvSpPr>
          <p:nvPr>
            <p:ph idx="1"/>
          </p:nvPr>
        </p:nvSpPr>
        <p:spPr/>
        <p:txBody>
          <a:bodyPr/>
          <a:lstStyle/>
          <a:p>
            <a:r>
              <a:rPr lang="en-US" dirty="0"/>
              <a:t>Build one to throw away</a:t>
            </a:r>
          </a:p>
          <a:p>
            <a:r>
              <a:rPr lang="en-US" dirty="0"/>
              <a:t>Plan to plan</a:t>
            </a:r>
          </a:p>
          <a:p>
            <a:r>
              <a:rPr lang="en-US" dirty="0"/>
              <a:t>Maintain conceptual integrity</a:t>
            </a:r>
          </a:p>
          <a:p>
            <a:r>
              <a:rPr lang="en-US" dirty="0"/>
              <a:t>Document design decisions</a:t>
            </a:r>
          </a:p>
          <a:p>
            <a:endParaRPr lang="en-US" dirty="0"/>
          </a:p>
        </p:txBody>
      </p:sp>
    </p:spTree>
    <p:extLst>
      <p:ext uri="{BB962C8B-B14F-4D97-AF65-F5344CB8AC3E}">
        <p14:creationId xmlns:p14="http://schemas.microsoft.com/office/powerpoint/2010/main" val="296798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D28D-462F-39FA-1FF0-7E99A4D05ACB}"/>
              </a:ext>
            </a:extLst>
          </p:cNvPr>
          <p:cNvSpPr>
            <a:spLocks noGrp="1"/>
          </p:cNvSpPr>
          <p:nvPr>
            <p:ph type="title"/>
          </p:nvPr>
        </p:nvSpPr>
        <p:spPr/>
        <p:txBody>
          <a:bodyPr/>
          <a:lstStyle/>
          <a:p>
            <a:r>
              <a:rPr lang="en-US" dirty="0"/>
              <a:t>Goal</a:t>
            </a:r>
            <a:r>
              <a:rPr lang="zh-CN" altLang="en-US" dirty="0"/>
              <a:t> </a:t>
            </a:r>
            <a:r>
              <a:rPr lang="en-US" altLang="zh-CN" dirty="0"/>
              <a:t>of</a:t>
            </a:r>
            <a:r>
              <a:rPr lang="zh-CN" altLang="en-US" dirty="0"/>
              <a:t> </a:t>
            </a:r>
            <a:r>
              <a:rPr lang="en-US" dirty="0"/>
              <a:t>System</a:t>
            </a:r>
            <a:r>
              <a:rPr lang="zh-CN" altLang="en-US" dirty="0"/>
              <a:t> </a:t>
            </a:r>
            <a:r>
              <a:rPr lang="en-US" altLang="zh-CN" dirty="0"/>
              <a:t>Design</a:t>
            </a:r>
            <a:r>
              <a:rPr lang="zh-CN" altLang="en-US" dirty="0"/>
              <a:t> </a:t>
            </a:r>
            <a:endParaRPr lang="en-US" dirty="0"/>
          </a:p>
        </p:txBody>
      </p:sp>
      <p:sp>
        <p:nvSpPr>
          <p:cNvPr id="3" name="Content Placeholder 2">
            <a:extLst>
              <a:ext uri="{FF2B5EF4-FFF2-40B4-BE49-F238E27FC236}">
                <a16:creationId xmlns:a16="http://schemas.microsoft.com/office/drawing/2014/main" id="{5A1FB51F-FC10-DAAE-61CD-5B49918B7140}"/>
              </a:ext>
            </a:extLst>
          </p:cNvPr>
          <p:cNvSpPr>
            <a:spLocks noGrp="1"/>
          </p:cNvSpPr>
          <p:nvPr>
            <p:ph idx="1"/>
          </p:nvPr>
        </p:nvSpPr>
        <p:spPr/>
        <p:txBody>
          <a:bodyPr/>
          <a:lstStyle/>
          <a:p>
            <a:r>
              <a:rPr lang="en-US" dirty="0"/>
              <a:t>The fundamental challenge in software engineering and system design is to create systems that effectively adapt to and support rapidly evolving business needs. The primary goal of system design is not just to solve current problems, but to build adaptable systems that can evolve with business changes while maintaining stability and efficiency.</a:t>
            </a:r>
          </a:p>
        </p:txBody>
      </p:sp>
    </p:spTree>
    <p:extLst>
      <p:ext uri="{BB962C8B-B14F-4D97-AF65-F5344CB8AC3E}">
        <p14:creationId xmlns:p14="http://schemas.microsoft.com/office/powerpoint/2010/main" val="316351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AA6-EB44-B8B2-B81E-F73251819831}"/>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BA829C0C-7987-1729-2BEE-7A65C00C7D0B}"/>
              </a:ext>
            </a:extLst>
          </p:cNvPr>
          <p:cNvSpPr>
            <a:spLocks noGrp="1"/>
          </p:cNvSpPr>
          <p:nvPr>
            <p:ph idx="1"/>
          </p:nvPr>
        </p:nvSpPr>
        <p:spPr/>
        <p:txBody>
          <a:bodyPr/>
          <a:lstStyle/>
          <a:p>
            <a:r>
              <a:rPr lang="en-US" dirty="0"/>
              <a:t>Adapts to business growth or contraction</a:t>
            </a:r>
          </a:p>
          <a:p>
            <a:r>
              <a:rPr lang="en-US" dirty="0"/>
              <a:t>Handles varying workloads efficiently</a:t>
            </a:r>
          </a:p>
          <a:p>
            <a:r>
              <a:rPr lang="en-US" dirty="0"/>
              <a:t>Supports business expansion to new markets</a:t>
            </a:r>
          </a:p>
          <a:p>
            <a:r>
              <a:rPr lang="en-US" dirty="0"/>
              <a:t>Enables cost-effective resource utilization</a:t>
            </a:r>
          </a:p>
          <a:p>
            <a:endParaRPr lang="en-US" dirty="0"/>
          </a:p>
        </p:txBody>
      </p:sp>
    </p:spTree>
    <p:extLst>
      <p:ext uri="{BB962C8B-B14F-4D97-AF65-F5344CB8AC3E}">
        <p14:creationId xmlns:p14="http://schemas.microsoft.com/office/powerpoint/2010/main" val="19792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C98-E1D0-EB1C-2B86-B8089EA2BC40}"/>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A3C97605-5EAC-46FF-B204-A5C68372B56B}"/>
              </a:ext>
            </a:extLst>
          </p:cNvPr>
          <p:cNvSpPr>
            <a:spLocks noGrp="1"/>
          </p:cNvSpPr>
          <p:nvPr>
            <p:ph idx="1"/>
          </p:nvPr>
        </p:nvSpPr>
        <p:spPr/>
        <p:txBody>
          <a:bodyPr/>
          <a:lstStyle/>
          <a:p>
            <a:r>
              <a:rPr lang="en-US" dirty="0"/>
              <a:t>Ensures business continuity</a:t>
            </a:r>
          </a:p>
          <a:p>
            <a:r>
              <a:rPr lang="en-US" dirty="0"/>
              <a:t>Maintains service levels during changes</a:t>
            </a:r>
          </a:p>
          <a:p>
            <a:r>
              <a:rPr lang="en-US" dirty="0"/>
              <a:t>Supports 24/7 global operations</a:t>
            </a:r>
          </a:p>
          <a:p>
            <a:r>
              <a:rPr lang="en-US" dirty="0"/>
              <a:t>Minimizes business disruption</a:t>
            </a:r>
          </a:p>
          <a:p>
            <a:endParaRPr lang="en-US" dirty="0"/>
          </a:p>
        </p:txBody>
      </p:sp>
    </p:spTree>
    <p:extLst>
      <p:ext uri="{BB962C8B-B14F-4D97-AF65-F5344CB8AC3E}">
        <p14:creationId xmlns:p14="http://schemas.microsoft.com/office/powerpoint/2010/main" val="32088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37B0-7967-B696-67FC-698A338D9C2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0C5CC147-FF42-3986-202C-63FE9AB7AEF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C97947B-A009-704E-FEC4-580D31843D7B}"/>
              </a:ext>
            </a:extLst>
          </p:cNvPr>
          <p:cNvPicPr>
            <a:picLocks noChangeAspect="1"/>
          </p:cNvPicPr>
          <p:nvPr/>
        </p:nvPicPr>
        <p:blipFill>
          <a:blip r:embed="rId2"/>
          <a:stretch>
            <a:fillRect/>
          </a:stretch>
        </p:blipFill>
        <p:spPr>
          <a:xfrm>
            <a:off x="372762" y="2093064"/>
            <a:ext cx="9677400" cy="439346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89AF49D-A9CD-6C74-3754-0C2ECDDF113C}"/>
                  </a:ext>
                </a:extLst>
              </p14:cNvPr>
              <p14:cNvContentPartPr/>
              <p14:nvPr/>
            </p14:nvContentPartPr>
            <p14:xfrm>
              <a:off x="706605" y="2249850"/>
              <a:ext cx="2749680" cy="2801880"/>
            </p14:xfrm>
          </p:contentPart>
        </mc:Choice>
        <mc:Fallback xmlns="">
          <p:pic>
            <p:nvPicPr>
              <p:cNvPr id="4" name="Ink 3">
                <a:extLst>
                  <a:ext uri="{FF2B5EF4-FFF2-40B4-BE49-F238E27FC236}">
                    <a16:creationId xmlns:a16="http://schemas.microsoft.com/office/drawing/2014/main" id="{589AF49D-A9CD-6C74-3754-0C2ECDDF113C}"/>
                  </a:ext>
                </a:extLst>
              </p:cNvPr>
              <p:cNvPicPr/>
              <p:nvPr/>
            </p:nvPicPr>
            <p:blipFill>
              <a:blip r:embed="rId4"/>
              <a:stretch>
                <a:fillRect/>
              </a:stretch>
            </p:blipFill>
            <p:spPr>
              <a:xfrm>
                <a:off x="700485" y="2243730"/>
                <a:ext cx="2761920" cy="281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C5DE15F-0075-431E-4B1E-F2B7A0734E21}"/>
                  </a:ext>
                </a:extLst>
              </p14:cNvPr>
              <p14:cNvContentPartPr/>
              <p14:nvPr/>
            </p14:nvContentPartPr>
            <p14:xfrm>
              <a:off x="7203525" y="2786610"/>
              <a:ext cx="87120" cy="829440"/>
            </p14:xfrm>
          </p:contentPart>
        </mc:Choice>
        <mc:Fallback xmlns="">
          <p:pic>
            <p:nvPicPr>
              <p:cNvPr id="11" name="Ink 10">
                <a:extLst>
                  <a:ext uri="{FF2B5EF4-FFF2-40B4-BE49-F238E27FC236}">
                    <a16:creationId xmlns:a16="http://schemas.microsoft.com/office/drawing/2014/main" id="{FC5DE15F-0075-431E-4B1E-F2B7A0734E21}"/>
                  </a:ext>
                </a:extLst>
              </p:cNvPr>
              <p:cNvPicPr/>
              <p:nvPr/>
            </p:nvPicPr>
            <p:blipFill>
              <a:blip r:embed="rId6"/>
              <a:stretch>
                <a:fillRect/>
              </a:stretch>
            </p:blipFill>
            <p:spPr>
              <a:xfrm>
                <a:off x="7197405" y="2780490"/>
                <a:ext cx="9936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71C1CF6-4934-3031-4A42-8CDA7A84B514}"/>
                  </a:ext>
                </a:extLst>
              </p14:cNvPr>
              <p14:cNvContentPartPr/>
              <p14:nvPr/>
            </p14:nvContentPartPr>
            <p14:xfrm>
              <a:off x="7568925" y="2911530"/>
              <a:ext cx="2514600" cy="1433520"/>
            </p14:xfrm>
          </p:contentPart>
        </mc:Choice>
        <mc:Fallback xmlns="">
          <p:pic>
            <p:nvPicPr>
              <p:cNvPr id="12" name="Ink 11">
                <a:extLst>
                  <a:ext uri="{FF2B5EF4-FFF2-40B4-BE49-F238E27FC236}">
                    <a16:creationId xmlns:a16="http://schemas.microsoft.com/office/drawing/2014/main" id="{871C1CF6-4934-3031-4A42-8CDA7A84B514}"/>
                  </a:ext>
                </a:extLst>
              </p:cNvPr>
              <p:cNvPicPr/>
              <p:nvPr/>
            </p:nvPicPr>
            <p:blipFill>
              <a:blip r:embed="rId8"/>
              <a:stretch>
                <a:fillRect/>
              </a:stretch>
            </p:blipFill>
            <p:spPr>
              <a:xfrm>
                <a:off x="7562805" y="2905410"/>
                <a:ext cx="2526840" cy="144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9E1C3E0-758C-AC72-6E74-8A203E312E88}"/>
                  </a:ext>
                </a:extLst>
              </p14:cNvPr>
              <p14:cNvContentPartPr/>
              <p14:nvPr/>
            </p14:nvContentPartPr>
            <p14:xfrm>
              <a:off x="6783765" y="2727930"/>
              <a:ext cx="897840" cy="916920"/>
            </p14:xfrm>
          </p:contentPart>
        </mc:Choice>
        <mc:Fallback xmlns="">
          <p:pic>
            <p:nvPicPr>
              <p:cNvPr id="5" name="Ink 4">
                <a:extLst>
                  <a:ext uri="{FF2B5EF4-FFF2-40B4-BE49-F238E27FC236}">
                    <a16:creationId xmlns:a16="http://schemas.microsoft.com/office/drawing/2014/main" id="{C9E1C3E0-758C-AC72-6E74-8A203E312E88}"/>
                  </a:ext>
                </a:extLst>
              </p:cNvPr>
              <p:cNvPicPr/>
              <p:nvPr/>
            </p:nvPicPr>
            <p:blipFill>
              <a:blip r:embed="rId10"/>
              <a:stretch>
                <a:fillRect/>
              </a:stretch>
            </p:blipFill>
            <p:spPr>
              <a:xfrm>
                <a:off x="6777645" y="2721810"/>
                <a:ext cx="91008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2357F7E-98E9-FFCB-B5D5-3DA9A0F16613}"/>
                  </a:ext>
                </a:extLst>
              </p14:cNvPr>
              <p14:cNvContentPartPr/>
              <p14:nvPr/>
            </p14:nvContentPartPr>
            <p14:xfrm>
              <a:off x="5271045" y="2799210"/>
              <a:ext cx="360" cy="196200"/>
            </p14:xfrm>
          </p:contentPart>
        </mc:Choice>
        <mc:Fallback xmlns="">
          <p:pic>
            <p:nvPicPr>
              <p:cNvPr id="7" name="Ink 6">
                <a:extLst>
                  <a:ext uri="{FF2B5EF4-FFF2-40B4-BE49-F238E27FC236}">
                    <a16:creationId xmlns:a16="http://schemas.microsoft.com/office/drawing/2014/main" id="{62357F7E-98E9-FFCB-B5D5-3DA9A0F16613}"/>
                  </a:ext>
                </a:extLst>
              </p:cNvPr>
              <p:cNvPicPr/>
              <p:nvPr/>
            </p:nvPicPr>
            <p:blipFill>
              <a:blip r:embed="rId12"/>
              <a:stretch>
                <a:fillRect/>
              </a:stretch>
            </p:blipFill>
            <p:spPr>
              <a:xfrm>
                <a:off x="5264925" y="2793090"/>
                <a:ext cx="12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F93962D9-85CB-3F90-73AA-61F145FC234E}"/>
                  </a:ext>
                </a:extLst>
              </p14:cNvPr>
              <p14:cNvContentPartPr/>
              <p14:nvPr/>
            </p14:nvContentPartPr>
            <p14:xfrm>
              <a:off x="5049285" y="2745210"/>
              <a:ext cx="765720" cy="529200"/>
            </p14:xfrm>
          </p:contentPart>
        </mc:Choice>
        <mc:Fallback xmlns="">
          <p:pic>
            <p:nvPicPr>
              <p:cNvPr id="8" name="Ink 7">
                <a:extLst>
                  <a:ext uri="{FF2B5EF4-FFF2-40B4-BE49-F238E27FC236}">
                    <a16:creationId xmlns:a16="http://schemas.microsoft.com/office/drawing/2014/main" id="{F93962D9-85CB-3F90-73AA-61F145FC234E}"/>
                  </a:ext>
                </a:extLst>
              </p:cNvPr>
              <p:cNvPicPr/>
              <p:nvPr/>
            </p:nvPicPr>
            <p:blipFill>
              <a:blip r:embed="rId14"/>
              <a:stretch>
                <a:fillRect/>
              </a:stretch>
            </p:blipFill>
            <p:spPr>
              <a:xfrm>
                <a:off x="5043165" y="2739090"/>
                <a:ext cx="777960" cy="541440"/>
              </a:xfrm>
              <a:prstGeom prst="rect">
                <a:avLst/>
              </a:prstGeom>
            </p:spPr>
          </p:pic>
        </mc:Fallback>
      </mc:AlternateContent>
      <p:grpSp>
        <p:nvGrpSpPr>
          <p:cNvPr id="21" name="Group 20">
            <a:extLst>
              <a:ext uri="{FF2B5EF4-FFF2-40B4-BE49-F238E27FC236}">
                <a16:creationId xmlns:a16="http://schemas.microsoft.com/office/drawing/2014/main" id="{192CCED8-4A8E-BEDD-34CD-0C043218E56D}"/>
              </a:ext>
            </a:extLst>
          </p:cNvPr>
          <p:cNvGrpSpPr/>
          <p:nvPr/>
        </p:nvGrpSpPr>
        <p:grpSpPr>
          <a:xfrm>
            <a:off x="6577485" y="2986050"/>
            <a:ext cx="1366920" cy="342000"/>
            <a:chOff x="6577485" y="2986050"/>
            <a:chExt cx="1366920" cy="34200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D9185FBC-598E-C67A-B5B3-7E37CEA82A94}"/>
                    </a:ext>
                  </a:extLst>
                </p14:cNvPr>
                <p14:cNvContentPartPr/>
                <p14:nvPr/>
              </p14:nvContentPartPr>
              <p14:xfrm>
                <a:off x="6577485" y="3152730"/>
                <a:ext cx="330840" cy="360"/>
              </p14:xfrm>
            </p:contentPart>
          </mc:Choice>
          <mc:Fallback xmlns="">
            <p:pic>
              <p:nvPicPr>
                <p:cNvPr id="13" name="Ink 12">
                  <a:extLst>
                    <a:ext uri="{FF2B5EF4-FFF2-40B4-BE49-F238E27FC236}">
                      <a16:creationId xmlns:a16="http://schemas.microsoft.com/office/drawing/2014/main" id="{D9185FBC-598E-C67A-B5B3-7E37CEA82A94}"/>
                    </a:ext>
                  </a:extLst>
                </p:cNvPr>
                <p:cNvPicPr/>
                <p:nvPr/>
              </p:nvPicPr>
              <p:blipFill>
                <a:blip r:embed="rId16"/>
                <a:stretch>
                  <a:fillRect/>
                </a:stretch>
              </p:blipFill>
              <p:spPr>
                <a:xfrm>
                  <a:off x="6571365" y="3146610"/>
                  <a:ext cx="343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AF13E93-027A-C2B2-8F8B-FE7644E8C6B8}"/>
                    </a:ext>
                  </a:extLst>
                </p14:cNvPr>
                <p14:cNvContentPartPr/>
                <p14:nvPr/>
              </p14:nvContentPartPr>
              <p14:xfrm>
                <a:off x="6616725" y="3301050"/>
                <a:ext cx="185040" cy="360"/>
              </p14:xfrm>
            </p:contentPart>
          </mc:Choice>
          <mc:Fallback xmlns="">
            <p:pic>
              <p:nvPicPr>
                <p:cNvPr id="16" name="Ink 15">
                  <a:extLst>
                    <a:ext uri="{FF2B5EF4-FFF2-40B4-BE49-F238E27FC236}">
                      <a16:creationId xmlns:a16="http://schemas.microsoft.com/office/drawing/2014/main" id="{FAF13E93-027A-C2B2-8F8B-FE7644E8C6B8}"/>
                    </a:ext>
                  </a:extLst>
                </p:cNvPr>
                <p:cNvPicPr/>
                <p:nvPr/>
              </p:nvPicPr>
              <p:blipFill>
                <a:blip r:embed="rId18"/>
                <a:stretch>
                  <a:fillRect/>
                </a:stretch>
              </p:blipFill>
              <p:spPr>
                <a:xfrm>
                  <a:off x="6610605" y="3294930"/>
                  <a:ext cx="197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50E4ADD-4000-80F9-5B2B-454298DC3CB8}"/>
                    </a:ext>
                  </a:extLst>
                </p14:cNvPr>
                <p14:cNvContentPartPr/>
                <p14:nvPr/>
              </p14:nvContentPartPr>
              <p14:xfrm>
                <a:off x="7409805" y="2986050"/>
                <a:ext cx="534600" cy="342000"/>
              </p14:xfrm>
            </p:contentPart>
          </mc:Choice>
          <mc:Fallback xmlns="">
            <p:pic>
              <p:nvPicPr>
                <p:cNvPr id="19" name="Ink 18">
                  <a:extLst>
                    <a:ext uri="{FF2B5EF4-FFF2-40B4-BE49-F238E27FC236}">
                      <a16:creationId xmlns:a16="http://schemas.microsoft.com/office/drawing/2014/main" id="{850E4ADD-4000-80F9-5B2B-454298DC3CB8}"/>
                    </a:ext>
                  </a:extLst>
                </p:cNvPr>
                <p:cNvPicPr/>
                <p:nvPr/>
              </p:nvPicPr>
              <p:blipFill>
                <a:blip r:embed="rId20"/>
                <a:stretch>
                  <a:fillRect/>
                </a:stretch>
              </p:blipFill>
              <p:spPr>
                <a:xfrm>
                  <a:off x="7403685" y="2979930"/>
                  <a:ext cx="546840" cy="35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004FBE16-479A-2790-402D-75ABF82BAF4F}"/>
                  </a:ext>
                </a:extLst>
              </p14:cNvPr>
              <p14:cNvContentPartPr/>
              <p14:nvPr/>
            </p14:nvContentPartPr>
            <p14:xfrm>
              <a:off x="3446205" y="4150650"/>
              <a:ext cx="6277320" cy="1314360"/>
            </p14:xfrm>
          </p:contentPart>
        </mc:Choice>
        <mc:Fallback xmlns="">
          <p:pic>
            <p:nvPicPr>
              <p:cNvPr id="22" name="Ink 21">
                <a:extLst>
                  <a:ext uri="{FF2B5EF4-FFF2-40B4-BE49-F238E27FC236}">
                    <a16:creationId xmlns:a16="http://schemas.microsoft.com/office/drawing/2014/main" id="{004FBE16-479A-2790-402D-75ABF82BAF4F}"/>
                  </a:ext>
                </a:extLst>
              </p:cNvPr>
              <p:cNvPicPr/>
              <p:nvPr/>
            </p:nvPicPr>
            <p:blipFill>
              <a:blip r:embed="rId22"/>
              <a:stretch>
                <a:fillRect/>
              </a:stretch>
            </p:blipFill>
            <p:spPr>
              <a:xfrm>
                <a:off x="3440085" y="4144530"/>
                <a:ext cx="6289560" cy="1326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83C89E71-4D2E-3795-4721-23A6746AA205}"/>
                  </a:ext>
                </a:extLst>
              </p14:cNvPr>
              <p14:cNvContentPartPr/>
              <p14:nvPr/>
            </p14:nvContentPartPr>
            <p14:xfrm>
              <a:off x="3003765" y="4260810"/>
              <a:ext cx="7041240" cy="1176120"/>
            </p14:xfrm>
          </p:contentPart>
        </mc:Choice>
        <mc:Fallback xmlns="">
          <p:pic>
            <p:nvPicPr>
              <p:cNvPr id="23" name="Ink 22">
                <a:extLst>
                  <a:ext uri="{FF2B5EF4-FFF2-40B4-BE49-F238E27FC236}">
                    <a16:creationId xmlns:a16="http://schemas.microsoft.com/office/drawing/2014/main" id="{83C89E71-4D2E-3795-4721-23A6746AA205}"/>
                  </a:ext>
                </a:extLst>
              </p:cNvPr>
              <p:cNvPicPr/>
              <p:nvPr/>
            </p:nvPicPr>
            <p:blipFill>
              <a:blip r:embed="rId24"/>
              <a:stretch>
                <a:fillRect/>
              </a:stretch>
            </p:blipFill>
            <p:spPr>
              <a:xfrm>
                <a:off x="2997645" y="4254690"/>
                <a:ext cx="7053480" cy="1188360"/>
              </a:xfrm>
              <a:prstGeom prst="rect">
                <a:avLst/>
              </a:prstGeom>
            </p:spPr>
          </p:pic>
        </mc:Fallback>
      </mc:AlternateContent>
    </p:spTree>
    <p:extLst>
      <p:ext uri="{BB962C8B-B14F-4D97-AF65-F5344CB8AC3E}">
        <p14:creationId xmlns:p14="http://schemas.microsoft.com/office/powerpoint/2010/main" val="60596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3CCE-B01F-EA27-6BDD-1D298ABBA1B0}"/>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61A34522-AE6E-5FE8-5F0F-CDBA60480B75}"/>
              </a:ext>
            </a:extLst>
          </p:cNvPr>
          <p:cNvSpPr>
            <a:spLocks noGrp="1"/>
          </p:cNvSpPr>
          <p:nvPr>
            <p:ph idx="1"/>
          </p:nvPr>
        </p:nvSpPr>
        <p:spPr/>
        <p:txBody>
          <a:bodyPr/>
          <a:lstStyle/>
          <a:p>
            <a:r>
              <a:rPr lang="en-US" dirty="0"/>
              <a:t>Facilitates quick business requirement changes</a:t>
            </a:r>
          </a:p>
          <a:p>
            <a:r>
              <a:rPr lang="en-US" dirty="0"/>
              <a:t>Enables rapid feature deployment</a:t>
            </a:r>
          </a:p>
          <a:p>
            <a:r>
              <a:rPr lang="en-US" dirty="0"/>
              <a:t>Supports easy system updates</a:t>
            </a:r>
          </a:p>
          <a:p>
            <a:r>
              <a:rPr lang="en-US" dirty="0"/>
              <a:t>Reduces technical debt</a:t>
            </a:r>
          </a:p>
          <a:p>
            <a:endParaRPr lang="en-US" dirty="0"/>
          </a:p>
        </p:txBody>
      </p:sp>
    </p:spTree>
    <p:extLst>
      <p:ext uri="{BB962C8B-B14F-4D97-AF65-F5344CB8AC3E}">
        <p14:creationId xmlns:p14="http://schemas.microsoft.com/office/powerpoint/2010/main" val="34826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30CB-DC9F-72D2-39C3-239DA45BE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AF4DC-2CCE-A5CA-6274-AC2A6A7CC43B}"/>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id="{828E81DF-25F1-BBE7-449A-67A40C45BA82}"/>
              </a:ext>
            </a:extLst>
          </p:cNvPr>
          <p:cNvSpPr>
            <a:spLocks noGrp="1"/>
          </p:cNvSpPr>
          <p:nvPr>
            <p:ph idx="1"/>
          </p:nvPr>
        </p:nvSpPr>
        <p:spPr/>
        <p:txBody>
          <a:bodyPr/>
          <a:lstStyle/>
          <a:p>
            <a:r>
              <a:rPr lang="en-US" dirty="0"/>
              <a:t>Facilitates quick business requirement changes</a:t>
            </a:r>
          </a:p>
          <a:p>
            <a:r>
              <a:rPr lang="en-US" dirty="0"/>
              <a:t>Enables rapid feature deployment</a:t>
            </a:r>
          </a:p>
          <a:p>
            <a:r>
              <a:rPr lang="en-US" dirty="0"/>
              <a:t>Supports easy system updates</a:t>
            </a:r>
          </a:p>
          <a:p>
            <a:r>
              <a:rPr lang="en-US" dirty="0"/>
              <a:t>Reduces technical debt</a:t>
            </a:r>
          </a:p>
          <a:p>
            <a:endParaRPr lang="en-US" dirty="0"/>
          </a:p>
        </p:txBody>
      </p:sp>
    </p:spTree>
    <p:extLst>
      <p:ext uri="{BB962C8B-B14F-4D97-AF65-F5344CB8AC3E}">
        <p14:creationId xmlns:p14="http://schemas.microsoft.com/office/powerpoint/2010/main" val="189477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8675-5E2F-2DD2-967F-6491B3F607C9}"/>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9935B0DD-7376-BA47-9B41-D6EED101AAE8}"/>
              </a:ext>
            </a:extLst>
          </p:cNvPr>
          <p:cNvSpPr>
            <a:spLocks noGrp="1"/>
          </p:cNvSpPr>
          <p:nvPr>
            <p:ph idx="1"/>
          </p:nvPr>
        </p:nvSpPr>
        <p:spPr/>
        <p:txBody>
          <a:bodyPr/>
          <a:lstStyle/>
          <a:p>
            <a:r>
              <a:rPr lang="en-US" dirty="0"/>
              <a:t>Maintains user experience during growth</a:t>
            </a:r>
          </a:p>
          <a:p>
            <a:r>
              <a:rPr lang="en-US" dirty="0"/>
              <a:t>Adapts to increasing data volumes</a:t>
            </a:r>
          </a:p>
          <a:p>
            <a:r>
              <a:rPr lang="en-US" dirty="0"/>
              <a:t>Supports real-time business operations</a:t>
            </a:r>
          </a:p>
          <a:p>
            <a:r>
              <a:rPr lang="en-US" dirty="0"/>
              <a:t>Handles peak business periods</a:t>
            </a:r>
          </a:p>
          <a:p>
            <a:endParaRPr lang="en-US" dirty="0"/>
          </a:p>
        </p:txBody>
      </p:sp>
    </p:spTree>
    <p:extLst>
      <p:ext uri="{BB962C8B-B14F-4D97-AF65-F5344CB8AC3E}">
        <p14:creationId xmlns:p14="http://schemas.microsoft.com/office/powerpoint/2010/main" val="211310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346C-3680-FC88-AA05-62E93DDCA339}"/>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A2FC95E-3D2B-FA7C-751E-569FC66B6A0A}"/>
              </a:ext>
            </a:extLst>
          </p:cNvPr>
          <p:cNvSpPr>
            <a:spLocks noGrp="1"/>
          </p:cNvSpPr>
          <p:nvPr>
            <p:ph idx="1"/>
          </p:nvPr>
        </p:nvSpPr>
        <p:spPr/>
        <p:txBody>
          <a:bodyPr/>
          <a:lstStyle/>
          <a:p>
            <a:r>
              <a:rPr lang="en-US" dirty="0"/>
              <a:t>Protects expanding business assets</a:t>
            </a:r>
          </a:p>
          <a:p>
            <a:r>
              <a:rPr lang="en-US" dirty="0"/>
              <a:t>Adapts to new security threats</a:t>
            </a:r>
          </a:p>
          <a:p>
            <a:r>
              <a:rPr lang="en-US" dirty="0"/>
              <a:t>Supports compliance with changing regulations</a:t>
            </a:r>
          </a:p>
          <a:p>
            <a:r>
              <a:rPr lang="en-US" dirty="0"/>
              <a:t>Maintains trust as business grows</a:t>
            </a:r>
          </a:p>
          <a:p>
            <a:endParaRPr lang="en-US" dirty="0"/>
          </a:p>
        </p:txBody>
      </p:sp>
    </p:spTree>
    <p:extLst>
      <p:ext uri="{BB962C8B-B14F-4D97-AF65-F5344CB8AC3E}">
        <p14:creationId xmlns:p14="http://schemas.microsoft.com/office/powerpoint/2010/main" val="180071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099-789F-835C-317C-CBB2727353D0}"/>
              </a:ext>
            </a:extLst>
          </p:cNvPr>
          <p:cNvSpPr>
            <a:spLocks noGrp="1"/>
          </p:cNvSpPr>
          <p:nvPr>
            <p:ph type="title"/>
          </p:nvPr>
        </p:nvSpPr>
        <p:spPr/>
        <p:txBody>
          <a:bodyPr/>
          <a:lstStyle/>
          <a:p>
            <a:r>
              <a:rPr lang="en-US" dirty="0"/>
              <a:t>Flexibility</a:t>
            </a:r>
          </a:p>
        </p:txBody>
      </p:sp>
      <p:sp>
        <p:nvSpPr>
          <p:cNvPr id="3" name="Content Placeholder 2">
            <a:extLst>
              <a:ext uri="{FF2B5EF4-FFF2-40B4-BE49-F238E27FC236}">
                <a16:creationId xmlns:a16="http://schemas.microsoft.com/office/drawing/2014/main" id="{E918939A-8B69-0E36-0C05-0A013445A4B9}"/>
              </a:ext>
            </a:extLst>
          </p:cNvPr>
          <p:cNvSpPr>
            <a:spLocks noGrp="1"/>
          </p:cNvSpPr>
          <p:nvPr>
            <p:ph idx="1"/>
          </p:nvPr>
        </p:nvSpPr>
        <p:spPr/>
        <p:txBody>
          <a:bodyPr/>
          <a:lstStyle/>
          <a:p>
            <a:r>
              <a:rPr lang="en-US" dirty="0"/>
              <a:t>Enables business pivot capabilities</a:t>
            </a:r>
          </a:p>
          <a:p>
            <a:r>
              <a:rPr lang="en-US" dirty="0"/>
              <a:t>Supports new business models</a:t>
            </a:r>
          </a:p>
          <a:p>
            <a:r>
              <a:rPr lang="en-US" dirty="0"/>
              <a:t>Allows integration with new technologies</a:t>
            </a:r>
          </a:p>
          <a:p>
            <a:r>
              <a:rPr lang="en-US"/>
              <a:t>Facilitates business experimentation</a:t>
            </a:r>
          </a:p>
          <a:p>
            <a:endParaRPr lang="en-US"/>
          </a:p>
        </p:txBody>
      </p:sp>
    </p:spTree>
    <p:extLst>
      <p:ext uri="{BB962C8B-B14F-4D97-AF65-F5344CB8AC3E}">
        <p14:creationId xmlns:p14="http://schemas.microsoft.com/office/powerpoint/2010/main" val="74027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F197-8318-B962-68D3-CADB27497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3A9FE-7EA3-D606-3342-D79217CCC426}"/>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747351B-46CE-DE0D-8316-755FDDEF7E37}"/>
                  </a:ext>
                </a:extLst>
              </p14:cNvPr>
              <p14:cNvContentPartPr/>
              <p14:nvPr/>
            </p14:nvContentPartPr>
            <p14:xfrm>
              <a:off x="7045709" y="2792000"/>
              <a:ext cx="1774080" cy="1266480"/>
            </p14:xfrm>
          </p:contentPart>
        </mc:Choice>
        <mc:Fallback xmlns="">
          <p:pic>
            <p:nvPicPr>
              <p:cNvPr id="4" name="Ink 3">
                <a:extLst>
                  <a:ext uri="{FF2B5EF4-FFF2-40B4-BE49-F238E27FC236}">
                    <a16:creationId xmlns:a16="http://schemas.microsoft.com/office/drawing/2014/main" id="{9747351B-46CE-DE0D-8316-755FDDEF7E37}"/>
                  </a:ext>
                </a:extLst>
              </p:cNvPr>
              <p:cNvPicPr/>
              <p:nvPr/>
            </p:nvPicPr>
            <p:blipFill>
              <a:blip r:embed="rId3"/>
              <a:stretch>
                <a:fillRect/>
              </a:stretch>
            </p:blipFill>
            <p:spPr>
              <a:xfrm>
                <a:off x="7039589" y="2785880"/>
                <a:ext cx="1786320" cy="127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63D4B1D-CDCE-A428-1E1A-658278761725}"/>
                  </a:ext>
                </a:extLst>
              </p14:cNvPr>
              <p14:cNvContentPartPr/>
              <p14:nvPr/>
            </p14:nvContentPartPr>
            <p14:xfrm>
              <a:off x="1956029" y="3074240"/>
              <a:ext cx="2168640" cy="1419480"/>
            </p14:xfrm>
          </p:contentPart>
        </mc:Choice>
        <mc:Fallback xmlns="">
          <p:pic>
            <p:nvPicPr>
              <p:cNvPr id="5" name="Ink 4">
                <a:extLst>
                  <a:ext uri="{FF2B5EF4-FFF2-40B4-BE49-F238E27FC236}">
                    <a16:creationId xmlns:a16="http://schemas.microsoft.com/office/drawing/2014/main" id="{D63D4B1D-CDCE-A428-1E1A-658278761725}"/>
                  </a:ext>
                </a:extLst>
              </p:cNvPr>
              <p:cNvPicPr/>
              <p:nvPr/>
            </p:nvPicPr>
            <p:blipFill>
              <a:blip r:embed="rId5"/>
              <a:stretch>
                <a:fillRect/>
              </a:stretch>
            </p:blipFill>
            <p:spPr>
              <a:xfrm>
                <a:off x="1902389" y="2966240"/>
                <a:ext cx="2276280" cy="1635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C589F2F-941C-8E38-9675-C319B2693C87}"/>
                  </a:ext>
                </a:extLst>
              </p14:cNvPr>
              <p14:cNvContentPartPr/>
              <p14:nvPr/>
            </p14:nvContentPartPr>
            <p14:xfrm>
              <a:off x="5201069" y="1570160"/>
              <a:ext cx="2604240" cy="2026080"/>
            </p14:xfrm>
          </p:contentPart>
        </mc:Choice>
        <mc:Fallback xmlns="">
          <p:pic>
            <p:nvPicPr>
              <p:cNvPr id="6" name="Ink 5">
                <a:extLst>
                  <a:ext uri="{FF2B5EF4-FFF2-40B4-BE49-F238E27FC236}">
                    <a16:creationId xmlns:a16="http://schemas.microsoft.com/office/drawing/2014/main" id="{FC589F2F-941C-8E38-9675-C319B2693C87}"/>
                  </a:ext>
                </a:extLst>
              </p:cNvPr>
              <p:cNvPicPr/>
              <p:nvPr/>
            </p:nvPicPr>
            <p:blipFill>
              <a:blip r:embed="rId7"/>
              <a:stretch>
                <a:fillRect/>
              </a:stretch>
            </p:blipFill>
            <p:spPr>
              <a:xfrm>
                <a:off x="5147429" y="1462520"/>
                <a:ext cx="2711880" cy="224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703887D-B48E-4573-7F81-8E7616BBB211}"/>
                  </a:ext>
                </a:extLst>
              </p14:cNvPr>
              <p14:cNvContentPartPr/>
              <p14:nvPr/>
            </p14:nvContentPartPr>
            <p14:xfrm>
              <a:off x="4378109" y="4162880"/>
              <a:ext cx="3588120" cy="1959120"/>
            </p14:xfrm>
          </p:contentPart>
        </mc:Choice>
        <mc:Fallback xmlns="">
          <p:pic>
            <p:nvPicPr>
              <p:cNvPr id="7" name="Ink 6">
                <a:extLst>
                  <a:ext uri="{FF2B5EF4-FFF2-40B4-BE49-F238E27FC236}">
                    <a16:creationId xmlns:a16="http://schemas.microsoft.com/office/drawing/2014/main" id="{C703887D-B48E-4573-7F81-8E7616BBB211}"/>
                  </a:ext>
                </a:extLst>
              </p:cNvPr>
              <p:cNvPicPr/>
              <p:nvPr/>
            </p:nvPicPr>
            <p:blipFill>
              <a:blip r:embed="rId9"/>
              <a:stretch>
                <a:fillRect/>
              </a:stretch>
            </p:blipFill>
            <p:spPr>
              <a:xfrm>
                <a:off x="4324469" y="4054880"/>
                <a:ext cx="3695760" cy="217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6AF056A-0A4A-0FAB-C285-A6FD716E7B64}"/>
                  </a:ext>
                </a:extLst>
              </p14:cNvPr>
              <p14:cNvContentPartPr/>
              <p14:nvPr/>
            </p14:nvContentPartPr>
            <p14:xfrm>
              <a:off x="282029" y="1911800"/>
              <a:ext cx="573120" cy="387000"/>
            </p14:xfrm>
          </p:contentPart>
        </mc:Choice>
        <mc:Fallback xmlns="">
          <p:pic>
            <p:nvPicPr>
              <p:cNvPr id="8" name="Ink 7">
                <a:extLst>
                  <a:ext uri="{FF2B5EF4-FFF2-40B4-BE49-F238E27FC236}">
                    <a16:creationId xmlns:a16="http://schemas.microsoft.com/office/drawing/2014/main" id="{B6AF056A-0A4A-0FAB-C285-A6FD716E7B64}"/>
                  </a:ext>
                </a:extLst>
              </p:cNvPr>
              <p:cNvPicPr/>
              <p:nvPr/>
            </p:nvPicPr>
            <p:blipFill>
              <a:blip r:embed="rId11"/>
              <a:stretch>
                <a:fillRect/>
              </a:stretch>
            </p:blipFill>
            <p:spPr>
              <a:xfrm>
                <a:off x="228029" y="1803800"/>
                <a:ext cx="6807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D1567E5-BF0B-5DFD-48BF-0B262883BA61}"/>
                  </a:ext>
                </a:extLst>
              </p14:cNvPr>
              <p14:cNvContentPartPr/>
              <p14:nvPr/>
            </p14:nvContentPartPr>
            <p14:xfrm>
              <a:off x="484709" y="1927280"/>
              <a:ext cx="669600" cy="651240"/>
            </p14:xfrm>
          </p:contentPart>
        </mc:Choice>
        <mc:Fallback xmlns="">
          <p:pic>
            <p:nvPicPr>
              <p:cNvPr id="9" name="Ink 8">
                <a:extLst>
                  <a:ext uri="{FF2B5EF4-FFF2-40B4-BE49-F238E27FC236}">
                    <a16:creationId xmlns:a16="http://schemas.microsoft.com/office/drawing/2014/main" id="{DD1567E5-BF0B-5DFD-48BF-0B262883BA61}"/>
                  </a:ext>
                </a:extLst>
              </p:cNvPr>
              <p:cNvPicPr/>
              <p:nvPr/>
            </p:nvPicPr>
            <p:blipFill>
              <a:blip r:embed="rId13"/>
              <a:stretch>
                <a:fillRect/>
              </a:stretch>
            </p:blipFill>
            <p:spPr>
              <a:xfrm>
                <a:off x="430709" y="1819640"/>
                <a:ext cx="777240" cy="86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A6C8490-24D2-ADE4-2FA2-57127CFD4238}"/>
                  </a:ext>
                </a:extLst>
              </p14:cNvPr>
              <p14:cNvContentPartPr/>
              <p14:nvPr/>
            </p14:nvContentPartPr>
            <p14:xfrm>
              <a:off x="1420709" y="655760"/>
              <a:ext cx="563760" cy="5839560"/>
            </p14:xfrm>
          </p:contentPart>
        </mc:Choice>
        <mc:Fallback xmlns="">
          <p:pic>
            <p:nvPicPr>
              <p:cNvPr id="10" name="Ink 9">
                <a:extLst>
                  <a:ext uri="{FF2B5EF4-FFF2-40B4-BE49-F238E27FC236}">
                    <a16:creationId xmlns:a16="http://schemas.microsoft.com/office/drawing/2014/main" id="{1A6C8490-24D2-ADE4-2FA2-57127CFD4238}"/>
                  </a:ext>
                </a:extLst>
              </p:cNvPr>
              <p:cNvPicPr/>
              <p:nvPr/>
            </p:nvPicPr>
            <p:blipFill>
              <a:blip r:embed="rId15"/>
              <a:stretch>
                <a:fillRect/>
              </a:stretch>
            </p:blipFill>
            <p:spPr>
              <a:xfrm>
                <a:off x="1367069" y="547760"/>
                <a:ext cx="671400" cy="6055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0A06DAC-910D-B614-7DC1-F33A2D6EB13A}"/>
                  </a:ext>
                </a:extLst>
              </p14:cNvPr>
              <p14:cNvContentPartPr/>
              <p14:nvPr/>
            </p14:nvContentPartPr>
            <p14:xfrm>
              <a:off x="2821109" y="2652320"/>
              <a:ext cx="14040" cy="706680"/>
            </p14:xfrm>
          </p:contentPart>
        </mc:Choice>
        <mc:Fallback xmlns="">
          <p:pic>
            <p:nvPicPr>
              <p:cNvPr id="11" name="Ink 10">
                <a:extLst>
                  <a:ext uri="{FF2B5EF4-FFF2-40B4-BE49-F238E27FC236}">
                    <a16:creationId xmlns:a16="http://schemas.microsoft.com/office/drawing/2014/main" id="{C0A06DAC-910D-B614-7DC1-F33A2D6EB13A}"/>
                  </a:ext>
                </a:extLst>
              </p:cNvPr>
              <p:cNvPicPr/>
              <p:nvPr/>
            </p:nvPicPr>
            <p:blipFill>
              <a:blip r:embed="rId17"/>
              <a:stretch>
                <a:fillRect/>
              </a:stretch>
            </p:blipFill>
            <p:spPr>
              <a:xfrm>
                <a:off x="2767469" y="2544320"/>
                <a:ext cx="12168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BEC9CF5-F9C4-AF32-3957-F16925D98B37}"/>
                  </a:ext>
                </a:extLst>
              </p14:cNvPr>
              <p14:cNvContentPartPr/>
              <p14:nvPr/>
            </p14:nvContentPartPr>
            <p14:xfrm>
              <a:off x="6169469" y="1161920"/>
              <a:ext cx="2520" cy="1165320"/>
            </p14:xfrm>
          </p:contentPart>
        </mc:Choice>
        <mc:Fallback xmlns="">
          <p:pic>
            <p:nvPicPr>
              <p:cNvPr id="12" name="Ink 11">
                <a:extLst>
                  <a:ext uri="{FF2B5EF4-FFF2-40B4-BE49-F238E27FC236}">
                    <a16:creationId xmlns:a16="http://schemas.microsoft.com/office/drawing/2014/main" id="{0BEC9CF5-F9C4-AF32-3957-F16925D98B37}"/>
                  </a:ext>
                </a:extLst>
              </p:cNvPr>
              <p:cNvPicPr/>
              <p:nvPr/>
            </p:nvPicPr>
            <p:blipFill>
              <a:blip r:embed="rId19"/>
              <a:stretch>
                <a:fillRect/>
              </a:stretch>
            </p:blipFill>
            <p:spPr>
              <a:xfrm>
                <a:off x="6115469" y="1053920"/>
                <a:ext cx="110160" cy="138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DF2E44C-5107-DBD6-20C2-3E5D11633975}"/>
                  </a:ext>
                </a:extLst>
              </p14:cNvPr>
              <p14:cNvContentPartPr/>
              <p14:nvPr/>
            </p14:nvContentPartPr>
            <p14:xfrm>
              <a:off x="5189909" y="5491640"/>
              <a:ext cx="360" cy="1069200"/>
            </p14:xfrm>
          </p:contentPart>
        </mc:Choice>
        <mc:Fallback xmlns="">
          <p:pic>
            <p:nvPicPr>
              <p:cNvPr id="13" name="Ink 12">
                <a:extLst>
                  <a:ext uri="{FF2B5EF4-FFF2-40B4-BE49-F238E27FC236}">
                    <a16:creationId xmlns:a16="http://schemas.microsoft.com/office/drawing/2014/main" id="{EDF2E44C-5107-DBD6-20C2-3E5D11633975}"/>
                  </a:ext>
                </a:extLst>
              </p:cNvPr>
              <p:cNvPicPr/>
              <p:nvPr/>
            </p:nvPicPr>
            <p:blipFill>
              <a:blip r:embed="rId21"/>
              <a:stretch>
                <a:fillRect/>
              </a:stretch>
            </p:blipFill>
            <p:spPr>
              <a:xfrm>
                <a:off x="5135909" y="5383640"/>
                <a:ext cx="108000" cy="1284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59BAA07-1C00-BAE9-E88F-76129CA46831}"/>
                  </a:ext>
                </a:extLst>
              </p14:cNvPr>
              <p14:cNvContentPartPr/>
              <p14:nvPr/>
            </p14:nvContentPartPr>
            <p14:xfrm>
              <a:off x="3167069" y="5051360"/>
              <a:ext cx="681120" cy="718920"/>
            </p14:xfrm>
          </p:contentPart>
        </mc:Choice>
        <mc:Fallback xmlns="">
          <p:pic>
            <p:nvPicPr>
              <p:cNvPr id="14" name="Ink 13">
                <a:extLst>
                  <a:ext uri="{FF2B5EF4-FFF2-40B4-BE49-F238E27FC236}">
                    <a16:creationId xmlns:a16="http://schemas.microsoft.com/office/drawing/2014/main" id="{559BAA07-1C00-BAE9-E88F-76129CA46831}"/>
                  </a:ext>
                </a:extLst>
              </p:cNvPr>
              <p:cNvPicPr/>
              <p:nvPr/>
            </p:nvPicPr>
            <p:blipFill>
              <a:blip r:embed="rId23"/>
              <a:stretch>
                <a:fillRect/>
              </a:stretch>
            </p:blipFill>
            <p:spPr>
              <a:xfrm>
                <a:off x="3113069" y="4943720"/>
                <a:ext cx="788760" cy="93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DE0137F-7EEE-F6A3-732D-14CD535854C5}"/>
                  </a:ext>
                </a:extLst>
              </p14:cNvPr>
              <p14:cNvContentPartPr/>
              <p14:nvPr/>
            </p14:nvContentPartPr>
            <p14:xfrm>
              <a:off x="2986709" y="4783520"/>
              <a:ext cx="874080" cy="1239840"/>
            </p14:xfrm>
          </p:contentPart>
        </mc:Choice>
        <mc:Fallback xmlns="">
          <p:pic>
            <p:nvPicPr>
              <p:cNvPr id="15" name="Ink 14">
                <a:extLst>
                  <a:ext uri="{FF2B5EF4-FFF2-40B4-BE49-F238E27FC236}">
                    <a16:creationId xmlns:a16="http://schemas.microsoft.com/office/drawing/2014/main" id="{FDE0137F-7EEE-F6A3-732D-14CD535854C5}"/>
                  </a:ext>
                </a:extLst>
              </p:cNvPr>
              <p:cNvPicPr/>
              <p:nvPr/>
            </p:nvPicPr>
            <p:blipFill>
              <a:blip r:embed="rId25"/>
              <a:stretch>
                <a:fillRect/>
              </a:stretch>
            </p:blipFill>
            <p:spPr>
              <a:xfrm>
                <a:off x="2933069" y="4675880"/>
                <a:ext cx="981720" cy="145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59679D33-07B9-8B9C-FF1E-AC74480E6310}"/>
                  </a:ext>
                </a:extLst>
              </p14:cNvPr>
              <p14:cNvContentPartPr/>
              <p14:nvPr/>
            </p14:nvContentPartPr>
            <p14:xfrm>
              <a:off x="2324309" y="2555120"/>
              <a:ext cx="926640" cy="657000"/>
            </p14:xfrm>
          </p:contentPart>
        </mc:Choice>
        <mc:Fallback xmlns="">
          <p:pic>
            <p:nvPicPr>
              <p:cNvPr id="16" name="Ink 15">
                <a:extLst>
                  <a:ext uri="{FF2B5EF4-FFF2-40B4-BE49-F238E27FC236}">
                    <a16:creationId xmlns:a16="http://schemas.microsoft.com/office/drawing/2014/main" id="{59679D33-07B9-8B9C-FF1E-AC74480E6310}"/>
                  </a:ext>
                </a:extLst>
              </p:cNvPr>
              <p:cNvPicPr/>
              <p:nvPr/>
            </p:nvPicPr>
            <p:blipFill>
              <a:blip r:embed="rId27"/>
              <a:stretch>
                <a:fillRect/>
              </a:stretch>
            </p:blipFill>
            <p:spPr>
              <a:xfrm>
                <a:off x="2270309" y="2447480"/>
                <a:ext cx="103428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474927AA-F14B-7947-ABBC-5EF948C63CA4}"/>
                  </a:ext>
                </a:extLst>
              </p14:cNvPr>
              <p14:cNvContentPartPr/>
              <p14:nvPr/>
            </p14:nvContentPartPr>
            <p14:xfrm>
              <a:off x="2762069" y="2641520"/>
              <a:ext cx="534960" cy="766080"/>
            </p14:xfrm>
          </p:contentPart>
        </mc:Choice>
        <mc:Fallback xmlns="">
          <p:pic>
            <p:nvPicPr>
              <p:cNvPr id="17" name="Ink 16">
                <a:extLst>
                  <a:ext uri="{FF2B5EF4-FFF2-40B4-BE49-F238E27FC236}">
                    <a16:creationId xmlns:a16="http://schemas.microsoft.com/office/drawing/2014/main" id="{474927AA-F14B-7947-ABBC-5EF948C63CA4}"/>
                  </a:ext>
                </a:extLst>
              </p:cNvPr>
              <p:cNvPicPr/>
              <p:nvPr/>
            </p:nvPicPr>
            <p:blipFill>
              <a:blip r:embed="rId29"/>
              <a:stretch>
                <a:fillRect/>
              </a:stretch>
            </p:blipFill>
            <p:spPr>
              <a:xfrm>
                <a:off x="2708429" y="2533880"/>
                <a:ext cx="642600" cy="981720"/>
              </a:xfrm>
              <a:prstGeom prst="rect">
                <a:avLst/>
              </a:prstGeom>
            </p:spPr>
          </p:pic>
        </mc:Fallback>
      </mc:AlternateContent>
    </p:spTree>
    <p:extLst>
      <p:ext uri="{BB962C8B-B14F-4D97-AF65-F5344CB8AC3E}">
        <p14:creationId xmlns:p14="http://schemas.microsoft.com/office/powerpoint/2010/main" val="905298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B459-122E-E4C5-08F5-FDECF5C7873B}"/>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F2EB13-0868-1B22-6E1C-8C7FE2E24194}"/>
              </a:ext>
            </a:extLst>
          </p:cNvPr>
          <p:cNvSpPr>
            <a:spLocks noGrp="1"/>
          </p:cNvSpPr>
          <p:nvPr>
            <p:ph idx="1"/>
          </p:nvPr>
        </p:nvSpPr>
        <p:spPr/>
        <p:txBody>
          <a:bodyPr/>
          <a:lstStyle/>
          <a:p>
            <a:r>
              <a:rPr lang="en-US" b="1" dirty="0"/>
              <a:t>C</a:t>
            </a:r>
            <a:r>
              <a:rPr lang="en-US" dirty="0"/>
              <a:t> - Consistency</a:t>
            </a:r>
          </a:p>
          <a:p>
            <a:r>
              <a:rPr lang="en-US" b="1" dirty="0"/>
              <a:t>A</a:t>
            </a:r>
            <a:r>
              <a:rPr lang="en-US" dirty="0"/>
              <a:t> - Availability</a:t>
            </a:r>
          </a:p>
          <a:p>
            <a:r>
              <a:rPr lang="en-US" b="1" dirty="0"/>
              <a:t>P</a:t>
            </a:r>
            <a:r>
              <a:rPr lang="en-US" dirty="0"/>
              <a:t> - Partition Tolerance</a:t>
            </a:r>
          </a:p>
          <a:p>
            <a:endParaRPr lang="en-US" dirty="0"/>
          </a:p>
        </p:txBody>
      </p:sp>
      <p:pic>
        <p:nvPicPr>
          <p:cNvPr id="4" name="Picture 2" descr="CAP theorem - Wikipedia">
            <a:extLst>
              <a:ext uri="{FF2B5EF4-FFF2-40B4-BE49-F238E27FC236}">
                <a16:creationId xmlns:a16="http://schemas.microsoft.com/office/drawing/2014/main" id="{75D4314C-E997-5CE5-5259-9FE605D2F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53" y="1989054"/>
            <a:ext cx="4566332" cy="45484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CBE092-A441-B9F1-D00F-4942F9C1549C}"/>
                  </a:ext>
                </a:extLst>
              </p14:cNvPr>
              <p14:cNvContentPartPr/>
              <p14:nvPr/>
            </p14:nvContentPartPr>
            <p14:xfrm>
              <a:off x="7126349" y="3213560"/>
              <a:ext cx="1804320" cy="1243800"/>
            </p14:xfrm>
          </p:contentPart>
        </mc:Choice>
        <mc:Fallback xmlns="">
          <p:pic>
            <p:nvPicPr>
              <p:cNvPr id="5" name="Ink 4">
                <a:extLst>
                  <a:ext uri="{FF2B5EF4-FFF2-40B4-BE49-F238E27FC236}">
                    <a16:creationId xmlns:a16="http://schemas.microsoft.com/office/drawing/2014/main" id="{97CBE092-A441-B9F1-D00F-4942F9C1549C}"/>
                  </a:ext>
                </a:extLst>
              </p:cNvPr>
              <p:cNvPicPr/>
              <p:nvPr/>
            </p:nvPicPr>
            <p:blipFill>
              <a:blip r:embed="rId4"/>
              <a:stretch>
                <a:fillRect/>
              </a:stretch>
            </p:blipFill>
            <p:spPr>
              <a:xfrm>
                <a:off x="7072349" y="3105560"/>
                <a:ext cx="1911960" cy="145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E9B6FF7-7D64-8191-29FD-82BAECBF9560}"/>
                  </a:ext>
                </a:extLst>
              </p14:cNvPr>
              <p14:cNvContentPartPr/>
              <p14:nvPr/>
            </p14:nvContentPartPr>
            <p14:xfrm>
              <a:off x="6408869" y="4587320"/>
              <a:ext cx="1465200" cy="1329840"/>
            </p14:xfrm>
          </p:contentPart>
        </mc:Choice>
        <mc:Fallback xmlns="">
          <p:pic>
            <p:nvPicPr>
              <p:cNvPr id="6" name="Ink 5">
                <a:extLst>
                  <a:ext uri="{FF2B5EF4-FFF2-40B4-BE49-F238E27FC236}">
                    <a16:creationId xmlns:a16="http://schemas.microsoft.com/office/drawing/2014/main" id="{1E9B6FF7-7D64-8191-29FD-82BAECBF9560}"/>
                  </a:ext>
                </a:extLst>
              </p:cNvPr>
              <p:cNvPicPr/>
              <p:nvPr/>
            </p:nvPicPr>
            <p:blipFill>
              <a:blip r:embed="rId6"/>
              <a:stretch>
                <a:fillRect/>
              </a:stretch>
            </p:blipFill>
            <p:spPr>
              <a:xfrm>
                <a:off x="6354869" y="4479680"/>
                <a:ext cx="1572840" cy="154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5048370-BE5D-0803-871F-C08050CB5157}"/>
                  </a:ext>
                </a:extLst>
              </p14:cNvPr>
              <p14:cNvContentPartPr/>
              <p14:nvPr/>
            </p14:nvContentPartPr>
            <p14:xfrm>
              <a:off x="5903429" y="3188360"/>
              <a:ext cx="609840" cy="740880"/>
            </p14:xfrm>
          </p:contentPart>
        </mc:Choice>
        <mc:Fallback xmlns="">
          <p:pic>
            <p:nvPicPr>
              <p:cNvPr id="7" name="Ink 6">
                <a:extLst>
                  <a:ext uri="{FF2B5EF4-FFF2-40B4-BE49-F238E27FC236}">
                    <a16:creationId xmlns:a16="http://schemas.microsoft.com/office/drawing/2014/main" id="{45048370-BE5D-0803-871F-C08050CB5157}"/>
                  </a:ext>
                </a:extLst>
              </p:cNvPr>
              <p:cNvPicPr/>
              <p:nvPr/>
            </p:nvPicPr>
            <p:blipFill>
              <a:blip r:embed="rId8"/>
              <a:stretch>
                <a:fillRect/>
              </a:stretch>
            </p:blipFill>
            <p:spPr>
              <a:xfrm>
                <a:off x="5849789" y="3080720"/>
                <a:ext cx="71748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9956683-308B-978D-97FB-CD3FBA6F08E9}"/>
                  </a:ext>
                </a:extLst>
              </p14:cNvPr>
              <p14:cNvContentPartPr/>
              <p14:nvPr/>
            </p14:nvContentPartPr>
            <p14:xfrm>
              <a:off x="5340389" y="2730800"/>
              <a:ext cx="1271520" cy="1415520"/>
            </p14:xfrm>
          </p:contentPart>
        </mc:Choice>
        <mc:Fallback xmlns="">
          <p:pic>
            <p:nvPicPr>
              <p:cNvPr id="8" name="Ink 7">
                <a:extLst>
                  <a:ext uri="{FF2B5EF4-FFF2-40B4-BE49-F238E27FC236}">
                    <a16:creationId xmlns:a16="http://schemas.microsoft.com/office/drawing/2014/main" id="{49956683-308B-978D-97FB-CD3FBA6F08E9}"/>
                  </a:ext>
                </a:extLst>
              </p:cNvPr>
              <p:cNvPicPr/>
              <p:nvPr/>
            </p:nvPicPr>
            <p:blipFill>
              <a:blip r:embed="rId10"/>
              <a:stretch>
                <a:fillRect/>
              </a:stretch>
            </p:blipFill>
            <p:spPr>
              <a:xfrm>
                <a:off x="5286749" y="2622800"/>
                <a:ext cx="1379160" cy="163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90A5590-D839-D4DE-6E46-DCA88FEAF3CC}"/>
                  </a:ext>
                </a:extLst>
              </p14:cNvPr>
              <p14:cNvContentPartPr/>
              <p14:nvPr/>
            </p14:nvContentPartPr>
            <p14:xfrm>
              <a:off x="4881389" y="2283680"/>
              <a:ext cx="45000" cy="3818160"/>
            </p14:xfrm>
          </p:contentPart>
        </mc:Choice>
        <mc:Fallback xmlns="">
          <p:pic>
            <p:nvPicPr>
              <p:cNvPr id="9" name="Ink 8">
                <a:extLst>
                  <a:ext uri="{FF2B5EF4-FFF2-40B4-BE49-F238E27FC236}">
                    <a16:creationId xmlns:a16="http://schemas.microsoft.com/office/drawing/2014/main" id="{490A5590-D839-D4DE-6E46-DCA88FEAF3CC}"/>
                  </a:ext>
                </a:extLst>
              </p:cNvPr>
              <p:cNvPicPr/>
              <p:nvPr/>
            </p:nvPicPr>
            <p:blipFill>
              <a:blip r:embed="rId12"/>
              <a:stretch>
                <a:fillRect/>
              </a:stretch>
            </p:blipFill>
            <p:spPr>
              <a:xfrm>
                <a:off x="4827389" y="2175680"/>
                <a:ext cx="152640" cy="403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D7BE12A-D66B-9D8B-63E1-32A786E87EC4}"/>
                  </a:ext>
                </a:extLst>
              </p14:cNvPr>
              <p14:cNvContentPartPr/>
              <p14:nvPr/>
            </p14:nvContentPartPr>
            <p14:xfrm>
              <a:off x="4926029" y="2263520"/>
              <a:ext cx="4818960" cy="3823200"/>
            </p14:xfrm>
          </p:contentPart>
        </mc:Choice>
        <mc:Fallback xmlns="">
          <p:pic>
            <p:nvPicPr>
              <p:cNvPr id="10" name="Ink 9">
                <a:extLst>
                  <a:ext uri="{FF2B5EF4-FFF2-40B4-BE49-F238E27FC236}">
                    <a16:creationId xmlns:a16="http://schemas.microsoft.com/office/drawing/2014/main" id="{AD7BE12A-D66B-9D8B-63E1-32A786E87EC4}"/>
                  </a:ext>
                </a:extLst>
              </p:cNvPr>
              <p:cNvPicPr/>
              <p:nvPr/>
            </p:nvPicPr>
            <p:blipFill>
              <a:blip r:embed="rId14"/>
              <a:stretch>
                <a:fillRect/>
              </a:stretch>
            </p:blipFill>
            <p:spPr>
              <a:xfrm>
                <a:off x="4872029" y="2155880"/>
                <a:ext cx="4926600" cy="4038840"/>
              </a:xfrm>
              <a:prstGeom prst="rect">
                <a:avLst/>
              </a:prstGeom>
            </p:spPr>
          </p:pic>
        </mc:Fallback>
      </mc:AlternateContent>
    </p:spTree>
    <p:extLst>
      <p:ext uri="{BB962C8B-B14F-4D97-AF65-F5344CB8AC3E}">
        <p14:creationId xmlns:p14="http://schemas.microsoft.com/office/powerpoint/2010/main" val="285016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1D4E-4140-3646-DA2B-8CD262A20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F17C7-DE5E-9786-3E99-AD49F9E7D2BA}"/>
              </a:ext>
            </a:extLst>
          </p:cNvPr>
          <p:cNvSpPr>
            <a:spLocks noGrp="1"/>
          </p:cNvSpPr>
          <p:nvPr>
            <p:ph type="title"/>
          </p:nvPr>
        </p:nvSpPr>
        <p:spPr/>
        <p:txBody>
          <a:bodyPr/>
          <a:lstStyle/>
          <a:p>
            <a:r>
              <a:rPr lang="en-US" dirty="0"/>
              <a:t>CAP Theorem - </a:t>
            </a:r>
            <a:r>
              <a:rPr lang="en-US" b="1" dirty="0"/>
              <a:t>Consistency</a:t>
            </a:r>
            <a:endParaRPr lang="en-US" dirty="0"/>
          </a:p>
        </p:txBody>
      </p:sp>
      <p:sp>
        <p:nvSpPr>
          <p:cNvPr id="3" name="Content Placeholder 2">
            <a:extLst>
              <a:ext uri="{FF2B5EF4-FFF2-40B4-BE49-F238E27FC236}">
                <a16:creationId xmlns:a16="http://schemas.microsoft.com/office/drawing/2014/main" id="{5E3DCCA6-73A4-7733-829D-899B77AE190D}"/>
              </a:ext>
            </a:extLst>
          </p:cNvPr>
          <p:cNvSpPr>
            <a:spLocks noGrp="1"/>
          </p:cNvSpPr>
          <p:nvPr>
            <p:ph idx="1"/>
          </p:nvPr>
        </p:nvSpPr>
        <p:spPr/>
        <p:txBody>
          <a:bodyPr/>
          <a:lstStyle/>
          <a:p>
            <a:r>
              <a:rPr lang="en-US" b="1" dirty="0"/>
              <a:t>Definition:</a:t>
            </a:r>
            <a:endParaRPr lang="en-US" dirty="0"/>
          </a:p>
          <a:p>
            <a:pPr lvl="1"/>
            <a:r>
              <a:rPr lang="en-US" dirty="0"/>
              <a:t>All nodes see the same data at the same time</a:t>
            </a:r>
          </a:p>
          <a:p>
            <a:pPr lvl="1"/>
            <a:r>
              <a:rPr lang="en-US" dirty="0"/>
              <a:t>Every read receives the most recent write</a:t>
            </a:r>
          </a:p>
          <a:p>
            <a:r>
              <a:rPr lang="en-US" b="1" dirty="0"/>
              <a:t>Example:</a:t>
            </a:r>
            <a:endParaRPr lang="en-US" dirty="0"/>
          </a:p>
          <a:p>
            <a:pPr lvl="1"/>
            <a:r>
              <a:rPr lang="en-US" dirty="0"/>
              <a:t>You update your profile picture</a:t>
            </a:r>
          </a:p>
          <a:p>
            <a:pPr lvl="1"/>
            <a:r>
              <a:rPr lang="en-US" dirty="0"/>
              <a:t>ALL servers must show the new picture immediately</a:t>
            </a:r>
          </a:p>
          <a:p>
            <a:pPr lvl="1"/>
            <a:r>
              <a:rPr lang="en-US" dirty="0"/>
              <a:t>No user sees the old </a:t>
            </a:r>
            <a:r>
              <a:rPr lang="en-US" dirty="0" err="1"/>
              <a:t>pictur</a:t>
            </a:r>
            <a:endParaRPr lang="en-US" dirty="0"/>
          </a:p>
          <a:p>
            <a:pPr marL="0" indent="0">
              <a:buNone/>
            </a:pPr>
            <a:endParaRPr lang="en-US" dirty="0"/>
          </a:p>
        </p:txBody>
      </p:sp>
    </p:spTree>
    <p:extLst>
      <p:ext uri="{BB962C8B-B14F-4D97-AF65-F5344CB8AC3E}">
        <p14:creationId xmlns:p14="http://schemas.microsoft.com/office/powerpoint/2010/main" val="387191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64E9-E3D5-62D0-5900-378ACB96D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F7648-82B6-1B50-C814-BF2BF7D9ED4B}"/>
              </a:ext>
            </a:extLst>
          </p:cNvPr>
          <p:cNvSpPr>
            <a:spLocks noGrp="1"/>
          </p:cNvSpPr>
          <p:nvPr>
            <p:ph type="title"/>
          </p:nvPr>
        </p:nvSpPr>
        <p:spPr/>
        <p:txBody>
          <a:bodyPr/>
          <a:lstStyle/>
          <a:p>
            <a:r>
              <a:rPr lang="en-US" dirty="0"/>
              <a:t>CAP Theorem - </a:t>
            </a:r>
            <a:r>
              <a:rPr lang="en-US" b="1" dirty="0"/>
              <a:t>Availability</a:t>
            </a:r>
            <a:endParaRPr lang="en-US" dirty="0"/>
          </a:p>
        </p:txBody>
      </p:sp>
      <p:sp>
        <p:nvSpPr>
          <p:cNvPr id="3" name="Content Placeholder 2">
            <a:extLst>
              <a:ext uri="{FF2B5EF4-FFF2-40B4-BE49-F238E27FC236}">
                <a16:creationId xmlns:a16="http://schemas.microsoft.com/office/drawing/2014/main" id="{605E2851-2D3B-9F4B-8A15-9AF8E1941D1D}"/>
              </a:ext>
            </a:extLst>
          </p:cNvPr>
          <p:cNvSpPr>
            <a:spLocks noGrp="1"/>
          </p:cNvSpPr>
          <p:nvPr>
            <p:ph idx="1"/>
          </p:nvPr>
        </p:nvSpPr>
        <p:spPr/>
        <p:txBody>
          <a:bodyPr/>
          <a:lstStyle/>
          <a:p>
            <a:r>
              <a:rPr lang="en-US" b="1" dirty="0"/>
              <a:t>Definition:</a:t>
            </a:r>
            <a:endParaRPr lang="en-US" dirty="0"/>
          </a:p>
          <a:p>
            <a:pPr lvl="1"/>
            <a:r>
              <a:rPr lang="en-US" dirty="0"/>
              <a:t>Every request receives a response (success or failure)</a:t>
            </a:r>
          </a:p>
          <a:p>
            <a:pPr lvl="1"/>
            <a:r>
              <a:rPr lang="en-US" dirty="0"/>
              <a:t>System remains operational even if some nodes fail</a:t>
            </a:r>
          </a:p>
          <a:p>
            <a:pPr lvl="1"/>
            <a:r>
              <a:rPr lang="en-US" dirty="0"/>
              <a:t>No timeouts or errors</a:t>
            </a:r>
          </a:p>
          <a:p>
            <a:r>
              <a:rPr lang="en-US" b="1" dirty="0"/>
              <a:t>Example:</a:t>
            </a:r>
            <a:endParaRPr lang="en-US" dirty="0"/>
          </a:p>
          <a:p>
            <a:pPr lvl="1"/>
            <a:r>
              <a:rPr lang="en-US" dirty="0"/>
              <a:t>Website always responds</a:t>
            </a:r>
          </a:p>
          <a:p>
            <a:pPr lvl="1"/>
            <a:r>
              <a:rPr lang="en-US" dirty="0"/>
              <a:t>Even if data might be slightly stale</a:t>
            </a:r>
          </a:p>
          <a:p>
            <a:pPr marL="0" indent="0">
              <a:buNone/>
            </a:pPr>
            <a:endParaRPr lang="en-US" dirty="0"/>
          </a:p>
        </p:txBody>
      </p:sp>
    </p:spTree>
    <p:extLst>
      <p:ext uri="{BB962C8B-B14F-4D97-AF65-F5344CB8AC3E}">
        <p14:creationId xmlns:p14="http://schemas.microsoft.com/office/powerpoint/2010/main" val="1065893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68EA-3761-F13E-0D03-7DF29DD82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7227F-7A16-B16D-EAC9-EB494B31E0ED}"/>
              </a:ext>
            </a:extLst>
          </p:cNvPr>
          <p:cNvSpPr>
            <a:spLocks noGrp="1"/>
          </p:cNvSpPr>
          <p:nvPr>
            <p:ph type="title"/>
          </p:nvPr>
        </p:nvSpPr>
        <p:spPr/>
        <p:txBody>
          <a:bodyPr/>
          <a:lstStyle/>
          <a:p>
            <a:r>
              <a:rPr lang="en-US" dirty="0"/>
              <a:t>CAP Theorem - </a:t>
            </a:r>
            <a:r>
              <a:rPr lang="en-US" b="1" dirty="0"/>
              <a:t>Partition Tolerance</a:t>
            </a:r>
            <a:endParaRPr lang="en-US" dirty="0"/>
          </a:p>
        </p:txBody>
      </p:sp>
      <p:sp>
        <p:nvSpPr>
          <p:cNvPr id="3" name="Content Placeholder 2">
            <a:extLst>
              <a:ext uri="{FF2B5EF4-FFF2-40B4-BE49-F238E27FC236}">
                <a16:creationId xmlns:a16="http://schemas.microsoft.com/office/drawing/2014/main" id="{A8AA8A33-AC87-D52C-D589-A9593CDE87DC}"/>
              </a:ext>
            </a:extLst>
          </p:cNvPr>
          <p:cNvSpPr>
            <a:spLocks noGrp="1"/>
          </p:cNvSpPr>
          <p:nvPr>
            <p:ph idx="1"/>
          </p:nvPr>
        </p:nvSpPr>
        <p:spPr/>
        <p:txBody>
          <a:bodyPr/>
          <a:lstStyle/>
          <a:p>
            <a:r>
              <a:rPr lang="en-US" b="1" dirty="0"/>
              <a:t>Definition:</a:t>
            </a:r>
            <a:endParaRPr lang="en-US" dirty="0"/>
          </a:p>
          <a:p>
            <a:pPr lvl="1"/>
            <a:r>
              <a:rPr lang="en-US" dirty="0"/>
              <a:t>System continues to work despite network failures</a:t>
            </a:r>
          </a:p>
          <a:p>
            <a:pPr lvl="1"/>
            <a:r>
              <a:rPr lang="en-US" dirty="0"/>
              <a:t>Nodes can't communicate but system doesn't crash</a:t>
            </a:r>
          </a:p>
          <a:p>
            <a:r>
              <a:rPr lang="en-US" b="1" dirty="0"/>
              <a:t>Example:</a:t>
            </a:r>
            <a:endParaRPr lang="en-US" dirty="0"/>
          </a:p>
          <a:p>
            <a:pPr lvl="1"/>
            <a:r>
              <a:rPr lang="en-US" dirty="0"/>
              <a:t>Data center in US can't reach data center in EU</a:t>
            </a:r>
          </a:p>
          <a:p>
            <a:pPr lvl="1"/>
            <a:r>
              <a:rPr lang="en-US" dirty="0"/>
              <a:t>Both keep operating independently</a:t>
            </a:r>
          </a:p>
          <a:p>
            <a:pPr marL="0" indent="0">
              <a:buNone/>
            </a:pPr>
            <a:endParaRPr lang="en-US" dirty="0"/>
          </a:p>
        </p:txBody>
      </p:sp>
    </p:spTree>
    <p:extLst>
      <p:ext uri="{BB962C8B-B14F-4D97-AF65-F5344CB8AC3E}">
        <p14:creationId xmlns:p14="http://schemas.microsoft.com/office/powerpoint/2010/main" val="75082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66D-2238-519E-4D04-2339F17E60C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6B41BA-78DB-3AFC-94B1-0F1B14E588C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EA45D49-435C-F44A-729F-7D2639FA3BEF}"/>
              </a:ext>
            </a:extLst>
          </p:cNvPr>
          <p:cNvPicPr>
            <a:picLocks noChangeAspect="1"/>
          </p:cNvPicPr>
          <p:nvPr/>
        </p:nvPicPr>
        <p:blipFill>
          <a:blip r:embed="rId3"/>
          <a:stretch>
            <a:fillRect/>
          </a:stretch>
        </p:blipFill>
        <p:spPr>
          <a:xfrm>
            <a:off x="680321" y="1951459"/>
            <a:ext cx="8330944" cy="4684191"/>
          </a:xfrm>
          <a:prstGeom prst="rect">
            <a:avLst/>
          </a:prstGeom>
        </p:spPr>
      </p:pic>
    </p:spTree>
    <p:extLst>
      <p:ext uri="{BB962C8B-B14F-4D97-AF65-F5344CB8AC3E}">
        <p14:creationId xmlns:p14="http://schemas.microsoft.com/office/powerpoint/2010/main" val="428831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C055-2D8A-FA26-1D50-C195EC2C9C3E}"/>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2B2703-B9D4-9D38-29A6-0F11EEBE883B}"/>
              </a:ext>
            </a:extLst>
          </p:cNvPr>
          <p:cNvSpPr>
            <a:spLocks noGrp="1"/>
          </p:cNvSpPr>
          <p:nvPr>
            <p:ph idx="1"/>
          </p:nvPr>
        </p:nvSpPr>
        <p:spPr/>
        <p:txBody>
          <a:bodyPr/>
          <a:lstStyle/>
          <a:p>
            <a:r>
              <a:rPr lang="en-US" dirty="0"/>
              <a:t>When network partition happens (P), you must choose:</a:t>
            </a:r>
          </a:p>
          <a:p>
            <a:pPr lvl="1"/>
            <a:r>
              <a:rPr lang="en-US" b="1" dirty="0"/>
              <a:t>Consistency</a:t>
            </a:r>
            <a:r>
              <a:rPr lang="en-US" dirty="0"/>
              <a:t> - Reject requests until partition heals</a:t>
            </a:r>
          </a:p>
          <a:p>
            <a:pPr lvl="1"/>
            <a:r>
              <a:rPr lang="en-US" b="1" dirty="0"/>
              <a:t>Availability</a:t>
            </a:r>
            <a:r>
              <a:rPr lang="en-US" dirty="0"/>
              <a:t> - Serve (possibly stale) data</a:t>
            </a:r>
          </a:p>
          <a:p>
            <a:endParaRPr lang="en-US" dirty="0"/>
          </a:p>
        </p:txBody>
      </p:sp>
    </p:spTree>
    <p:extLst>
      <p:ext uri="{BB962C8B-B14F-4D97-AF65-F5344CB8AC3E}">
        <p14:creationId xmlns:p14="http://schemas.microsoft.com/office/powerpoint/2010/main" val="29668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9F5B4-545F-336E-FA7C-7E493523D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200D5-F318-77F3-519E-23831001D98F}"/>
              </a:ext>
            </a:extLst>
          </p:cNvPr>
          <p:cNvSpPr>
            <a:spLocks noGrp="1"/>
          </p:cNvSpPr>
          <p:nvPr>
            <p:ph type="title"/>
          </p:nvPr>
        </p:nvSpPr>
        <p:spPr/>
        <p:txBody>
          <a:bodyPr/>
          <a:lstStyle/>
          <a:p>
            <a:r>
              <a:rPr lang="en-US" dirty="0"/>
              <a:t>CAP Theorem - </a:t>
            </a:r>
            <a:r>
              <a:rPr lang="en-US" b="1" dirty="0"/>
              <a:t>CP Systems (Consistency + Partition Tolerance)</a:t>
            </a:r>
            <a:endParaRPr lang="en-US" dirty="0"/>
          </a:p>
        </p:txBody>
      </p:sp>
      <p:sp>
        <p:nvSpPr>
          <p:cNvPr id="3" name="Content Placeholder 2">
            <a:extLst>
              <a:ext uri="{FF2B5EF4-FFF2-40B4-BE49-F238E27FC236}">
                <a16:creationId xmlns:a16="http://schemas.microsoft.com/office/drawing/2014/main" id="{0AB4A04A-28D4-D076-96A9-028D2679ECC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Sacrifice availability during partition</a:t>
            </a:r>
          </a:p>
          <a:p>
            <a:pPr lvl="1"/>
            <a:r>
              <a:rPr lang="en-US" dirty="0"/>
              <a:t>Returns errors rather than stale data</a:t>
            </a:r>
          </a:p>
          <a:p>
            <a:pPr lvl="1"/>
            <a:r>
              <a:rPr lang="en-US" dirty="0"/>
              <a:t>Strong consistency guarantees</a:t>
            </a:r>
          </a:p>
          <a:p>
            <a:r>
              <a:rPr lang="en-US" b="1" dirty="0"/>
              <a:t>When partition occurs:</a:t>
            </a:r>
            <a:r>
              <a:rPr lang="en-US" dirty="0"/>
              <a:t> ❌ Some nodes become unavailable ✅ Data remains consistent</a:t>
            </a:r>
          </a:p>
          <a:p>
            <a:r>
              <a:rPr lang="en-US" b="1" dirty="0"/>
              <a:t>Examples:</a:t>
            </a:r>
            <a:endParaRPr lang="en-US" dirty="0"/>
          </a:p>
          <a:p>
            <a:pPr lvl="1"/>
            <a:r>
              <a:rPr lang="en-US" dirty="0"/>
              <a:t>MongoDB (with strong consistency)</a:t>
            </a:r>
          </a:p>
          <a:p>
            <a:pPr lvl="1"/>
            <a:r>
              <a:rPr lang="en-US" dirty="0"/>
              <a:t>HBase</a:t>
            </a:r>
          </a:p>
          <a:p>
            <a:pPr lvl="1"/>
            <a:r>
              <a:rPr lang="en-US" dirty="0"/>
              <a:t>Redis (in certain configs)</a:t>
            </a:r>
          </a:p>
          <a:p>
            <a:pPr lvl="1"/>
            <a:r>
              <a:rPr lang="en-US" dirty="0"/>
              <a:t>Banking systems, financial transactions</a:t>
            </a:r>
          </a:p>
          <a:p>
            <a:endParaRPr lang="en-US" dirty="0"/>
          </a:p>
        </p:txBody>
      </p:sp>
    </p:spTree>
    <p:extLst>
      <p:ext uri="{BB962C8B-B14F-4D97-AF65-F5344CB8AC3E}">
        <p14:creationId xmlns:p14="http://schemas.microsoft.com/office/powerpoint/2010/main" val="924440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344BF-690C-ECF7-8F76-B9EF167C1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2D5F7-1DE9-EBE2-FF02-00C9CBF7B835}"/>
              </a:ext>
            </a:extLst>
          </p:cNvPr>
          <p:cNvSpPr>
            <a:spLocks noGrp="1"/>
          </p:cNvSpPr>
          <p:nvPr>
            <p:ph type="title"/>
          </p:nvPr>
        </p:nvSpPr>
        <p:spPr/>
        <p:txBody>
          <a:bodyPr/>
          <a:lstStyle/>
          <a:p>
            <a:r>
              <a:rPr lang="en-US" dirty="0"/>
              <a:t>CAP Theorem - </a:t>
            </a:r>
            <a:r>
              <a:rPr lang="en-US" b="1" dirty="0"/>
              <a:t>AP Systems (Availability + Partition Tolerance)</a:t>
            </a:r>
            <a:endParaRPr lang="en-US" dirty="0"/>
          </a:p>
        </p:txBody>
      </p:sp>
      <p:sp>
        <p:nvSpPr>
          <p:cNvPr id="3" name="Content Placeholder 2">
            <a:extLst>
              <a:ext uri="{FF2B5EF4-FFF2-40B4-BE49-F238E27FC236}">
                <a16:creationId xmlns:a16="http://schemas.microsoft.com/office/drawing/2014/main" id="{E5089C98-C16F-68E5-0588-9B9413D6CF1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Always respond to requests</a:t>
            </a:r>
          </a:p>
          <a:p>
            <a:pPr lvl="1"/>
            <a:r>
              <a:rPr lang="en-US" dirty="0"/>
              <a:t>Might serve stale data during partition</a:t>
            </a:r>
          </a:p>
          <a:p>
            <a:pPr lvl="1"/>
            <a:r>
              <a:rPr lang="en-US" dirty="0"/>
              <a:t>Eventually consistent</a:t>
            </a:r>
          </a:p>
          <a:p>
            <a:r>
              <a:rPr lang="en-US" b="1" dirty="0"/>
              <a:t>When partition occurs:</a:t>
            </a:r>
            <a:r>
              <a:rPr lang="en-US" dirty="0"/>
              <a:t> ✅ All nodes remain available ⚠️ Data might be temporarily inconsistent</a:t>
            </a:r>
          </a:p>
          <a:p>
            <a:r>
              <a:rPr lang="en-US" b="1" dirty="0"/>
              <a:t>Examples:</a:t>
            </a:r>
            <a:endParaRPr lang="en-US" dirty="0"/>
          </a:p>
          <a:p>
            <a:pPr lvl="1"/>
            <a:r>
              <a:rPr lang="en-US" dirty="0"/>
              <a:t>Cassandra</a:t>
            </a:r>
          </a:p>
          <a:p>
            <a:pPr lvl="1"/>
            <a:r>
              <a:rPr lang="en-US" dirty="0"/>
              <a:t>DynamoDB</a:t>
            </a:r>
          </a:p>
          <a:p>
            <a:pPr lvl="1"/>
            <a:r>
              <a:rPr lang="en-US" dirty="0"/>
              <a:t>CouchDB</a:t>
            </a:r>
          </a:p>
          <a:p>
            <a:pPr lvl="1"/>
            <a:r>
              <a:rPr lang="en-US" dirty="0"/>
              <a:t>Social media feeds, shopping carts</a:t>
            </a:r>
          </a:p>
          <a:p>
            <a:endParaRPr lang="en-US" dirty="0"/>
          </a:p>
        </p:txBody>
      </p:sp>
    </p:spTree>
    <p:extLst>
      <p:ext uri="{BB962C8B-B14F-4D97-AF65-F5344CB8AC3E}">
        <p14:creationId xmlns:p14="http://schemas.microsoft.com/office/powerpoint/2010/main" val="3609728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5AED-5D71-0CF2-2B19-A021BA5A1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C377A-8292-C6A1-7137-2118484AE47C}"/>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76996F11-C5C0-9F33-AB80-73B37BA918B3}"/>
              </a:ext>
            </a:extLst>
          </p:cNvPr>
          <p:cNvSpPr>
            <a:spLocks noGrp="1"/>
          </p:cNvSpPr>
          <p:nvPr>
            <p:ph idx="1"/>
          </p:nvPr>
        </p:nvSpPr>
        <p:spPr/>
        <p:txBody>
          <a:bodyPr>
            <a:normAutofit/>
          </a:bodyPr>
          <a:lstStyle/>
          <a:p>
            <a:r>
              <a:rPr lang="en-US" b="1" dirty="0"/>
              <a:t>When to use CP</a:t>
            </a:r>
          </a:p>
          <a:p>
            <a:r>
              <a:rPr lang="en-US" b="1" dirty="0"/>
              <a:t>When to use AP</a:t>
            </a:r>
          </a:p>
          <a:p>
            <a:endParaRPr lang="en-US" dirty="0"/>
          </a:p>
          <a:p>
            <a:endParaRPr lang="en-US" dirty="0"/>
          </a:p>
        </p:txBody>
      </p:sp>
    </p:spTree>
    <p:extLst>
      <p:ext uri="{BB962C8B-B14F-4D97-AF65-F5344CB8AC3E}">
        <p14:creationId xmlns:p14="http://schemas.microsoft.com/office/powerpoint/2010/main" val="3383216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8515-471D-271A-5105-DFEE1A7BD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C94D6-99C8-4AD9-C59A-FF8D3221B3A2}"/>
              </a:ext>
            </a:extLst>
          </p:cNvPr>
          <p:cNvSpPr>
            <a:spLocks noGrp="1"/>
          </p:cNvSpPr>
          <p:nvPr>
            <p:ph type="title"/>
          </p:nvPr>
        </p:nvSpPr>
        <p:spPr/>
        <p:txBody>
          <a:bodyPr/>
          <a:lstStyle/>
          <a:p>
            <a:r>
              <a:rPr lang="en-US" dirty="0"/>
              <a:t>CAP Theorem - </a:t>
            </a:r>
            <a:r>
              <a:rPr lang="en-US" b="1" dirty="0"/>
              <a:t>Common Misconception</a:t>
            </a:r>
            <a:endParaRPr lang="en-US" dirty="0"/>
          </a:p>
        </p:txBody>
      </p:sp>
      <p:sp>
        <p:nvSpPr>
          <p:cNvPr id="3" name="Content Placeholder 2">
            <a:extLst>
              <a:ext uri="{FF2B5EF4-FFF2-40B4-BE49-F238E27FC236}">
                <a16:creationId xmlns:a16="http://schemas.microsoft.com/office/drawing/2014/main" id="{8B72DB8A-5711-80F3-0242-850027D80994}"/>
              </a:ext>
            </a:extLst>
          </p:cNvPr>
          <p:cNvSpPr>
            <a:spLocks noGrp="1"/>
          </p:cNvSpPr>
          <p:nvPr>
            <p:ph idx="1"/>
          </p:nvPr>
        </p:nvSpPr>
        <p:spPr/>
        <p:txBody>
          <a:bodyPr>
            <a:normAutofit/>
          </a:bodyPr>
          <a:lstStyle/>
          <a:p>
            <a:r>
              <a:rPr lang="en-US" dirty="0"/>
              <a:t>Pick 2 and completely ignore the 3</a:t>
            </a:r>
            <a:r>
              <a:rPr lang="en-US" baseline="30000" dirty="0"/>
              <a:t>rd</a:t>
            </a:r>
            <a:endParaRPr lang="en-US" dirty="0"/>
          </a:p>
          <a:p>
            <a:r>
              <a:rPr lang="en-US" b="1" dirty="0"/>
              <a:t>PACELC Theorem (Extended CAP)</a:t>
            </a:r>
            <a:endParaRPr lang="en-US" dirty="0"/>
          </a:p>
          <a:p>
            <a:endParaRPr lang="en-US" dirty="0"/>
          </a:p>
        </p:txBody>
      </p:sp>
    </p:spTree>
    <p:extLst>
      <p:ext uri="{BB962C8B-B14F-4D97-AF65-F5344CB8AC3E}">
        <p14:creationId xmlns:p14="http://schemas.microsoft.com/office/powerpoint/2010/main" val="168554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A29A-5752-6720-A2BE-DB86499723B4}"/>
              </a:ext>
            </a:extLst>
          </p:cNvPr>
          <p:cNvSpPr>
            <a:spLocks noGrp="1"/>
          </p:cNvSpPr>
          <p:nvPr>
            <p:ph type="title"/>
          </p:nvPr>
        </p:nvSpPr>
        <p:spPr/>
        <p:txBody>
          <a:bodyPr/>
          <a:lstStyle/>
          <a:p>
            <a:r>
              <a:rPr lang="en-US" dirty="0"/>
              <a:t>Case Study – Red Note</a:t>
            </a:r>
          </a:p>
        </p:txBody>
      </p:sp>
      <p:pic>
        <p:nvPicPr>
          <p:cNvPr id="4" name="Content Placeholder 3">
            <a:extLst>
              <a:ext uri="{FF2B5EF4-FFF2-40B4-BE49-F238E27FC236}">
                <a16:creationId xmlns:a16="http://schemas.microsoft.com/office/drawing/2014/main" id="{F37AA3E2-66B6-EBCC-CCDD-3E3C58190C59}"/>
              </a:ext>
            </a:extLst>
          </p:cNvPr>
          <p:cNvPicPr>
            <a:picLocks noGrp="1" noChangeAspect="1"/>
          </p:cNvPicPr>
          <p:nvPr>
            <p:ph idx="1"/>
          </p:nvPr>
        </p:nvPicPr>
        <p:blipFill>
          <a:blip r:embed="rId3"/>
          <a:stretch>
            <a:fillRect/>
          </a:stretch>
        </p:blipFill>
        <p:spPr>
          <a:xfrm>
            <a:off x="5608604" y="1460107"/>
            <a:ext cx="2413605" cy="5223291"/>
          </a:xfrm>
          <a:prstGeom prst="rect">
            <a:avLst/>
          </a:prstGeom>
        </p:spPr>
      </p:pic>
      <p:pic>
        <p:nvPicPr>
          <p:cNvPr id="5" name="Picture 4">
            <a:extLst>
              <a:ext uri="{FF2B5EF4-FFF2-40B4-BE49-F238E27FC236}">
                <a16:creationId xmlns:a16="http://schemas.microsoft.com/office/drawing/2014/main" id="{66FDD398-AAEF-5FF2-5554-F2B3B1F6E9AC}"/>
              </a:ext>
            </a:extLst>
          </p:cNvPr>
          <p:cNvPicPr>
            <a:picLocks noChangeAspect="1"/>
          </p:cNvPicPr>
          <p:nvPr/>
        </p:nvPicPr>
        <p:blipFill>
          <a:blip r:embed="rId4"/>
          <a:stretch>
            <a:fillRect/>
          </a:stretch>
        </p:blipFill>
        <p:spPr>
          <a:xfrm>
            <a:off x="8270262" y="1460107"/>
            <a:ext cx="2413604" cy="5223286"/>
          </a:xfrm>
          <a:prstGeom prst="rect">
            <a:avLst/>
          </a:prstGeom>
        </p:spPr>
      </p:pic>
      <p:sp>
        <p:nvSpPr>
          <p:cNvPr id="6" name="TextBox 5">
            <a:extLst>
              <a:ext uri="{FF2B5EF4-FFF2-40B4-BE49-F238E27FC236}">
                <a16:creationId xmlns:a16="http://schemas.microsoft.com/office/drawing/2014/main" id="{ADD35307-A983-6F26-695C-7D2AC1A29930}"/>
              </a:ext>
            </a:extLst>
          </p:cNvPr>
          <p:cNvSpPr txBox="1"/>
          <p:nvPr/>
        </p:nvSpPr>
        <p:spPr>
          <a:xfrm>
            <a:off x="680321" y="2611225"/>
            <a:ext cx="2159566" cy="1477328"/>
          </a:xfrm>
          <a:prstGeom prst="rect">
            <a:avLst/>
          </a:prstGeom>
          <a:noFill/>
        </p:spPr>
        <p:txBody>
          <a:bodyPr wrap="none" rtlCol="0">
            <a:spAutoFit/>
          </a:bodyPr>
          <a:lstStyle/>
          <a:p>
            <a:r>
              <a:rPr lang="en-US" dirty="0"/>
              <a:t>Home Page</a:t>
            </a:r>
          </a:p>
          <a:p>
            <a:pPr marL="285750" indent="-285750">
              <a:buFontTx/>
              <a:buChar char="-"/>
            </a:pPr>
            <a:r>
              <a:rPr lang="en-US" dirty="0"/>
              <a:t>New User</a:t>
            </a:r>
          </a:p>
          <a:p>
            <a:pPr marL="285750" indent="-285750">
              <a:buFontTx/>
              <a:buChar char="-"/>
            </a:pPr>
            <a:r>
              <a:rPr lang="en-US" dirty="0"/>
              <a:t>Update User</a:t>
            </a:r>
          </a:p>
          <a:p>
            <a:pPr marL="285750" indent="-285750">
              <a:buFontTx/>
              <a:buChar char="-"/>
            </a:pPr>
            <a:r>
              <a:rPr lang="en-US" dirty="0"/>
              <a:t>Add Post</a:t>
            </a:r>
          </a:p>
          <a:p>
            <a:pPr marL="285750" indent="-285750">
              <a:buFontTx/>
              <a:buChar char="-"/>
            </a:pPr>
            <a:r>
              <a:rPr lang="en-US" dirty="0"/>
              <a:t>Show Homepage</a:t>
            </a:r>
          </a:p>
        </p:txBody>
      </p:sp>
    </p:spTree>
    <p:extLst>
      <p:ext uri="{BB962C8B-B14F-4D97-AF65-F5344CB8AC3E}">
        <p14:creationId xmlns:p14="http://schemas.microsoft.com/office/powerpoint/2010/main" val="783508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A910-2C7F-F9D3-D580-6AF5F76DC68B}"/>
              </a:ext>
            </a:extLst>
          </p:cNvPr>
          <p:cNvSpPr>
            <a:spLocks noGrp="1"/>
          </p:cNvSpPr>
          <p:nvPr>
            <p:ph type="title"/>
          </p:nvPr>
        </p:nvSpPr>
        <p:spPr/>
        <p:txBody>
          <a:bodyPr/>
          <a:lstStyle/>
          <a:p>
            <a:r>
              <a:rPr lang="en-US" dirty="0"/>
              <a:t>System</a:t>
            </a:r>
            <a:r>
              <a:rPr lang="zh-CN" altLang="en-US" dirty="0"/>
              <a:t> </a:t>
            </a:r>
            <a:r>
              <a:rPr lang="en-US" altLang="zh-CN" dirty="0"/>
              <a:t>Design</a:t>
            </a:r>
            <a:r>
              <a:rPr lang="zh-CN" altLang="en-US" dirty="0"/>
              <a:t> </a:t>
            </a:r>
            <a:r>
              <a:rPr lang="en-US" altLang="zh-CN" dirty="0"/>
              <a:t>Components</a:t>
            </a:r>
            <a:endParaRPr lang="en-US" dirty="0"/>
          </a:p>
        </p:txBody>
      </p:sp>
      <p:sp>
        <p:nvSpPr>
          <p:cNvPr id="3" name="Content Placeholder 2">
            <a:extLst>
              <a:ext uri="{FF2B5EF4-FFF2-40B4-BE49-F238E27FC236}">
                <a16:creationId xmlns:a16="http://schemas.microsoft.com/office/drawing/2014/main" id="{A871E53C-EE39-A495-E028-B9C8E658D54F}"/>
              </a:ext>
            </a:extLst>
          </p:cNvPr>
          <p:cNvSpPr>
            <a:spLocks noGrp="1"/>
          </p:cNvSpPr>
          <p:nvPr>
            <p:ph idx="1"/>
          </p:nvPr>
        </p:nvSpPr>
        <p:spPr/>
        <p:txBody>
          <a:bodyPr numCol="2"/>
          <a:lstStyle/>
          <a:p>
            <a:r>
              <a:rPr lang="en-US" dirty="0"/>
              <a:t>User</a:t>
            </a:r>
            <a:r>
              <a:rPr lang="zh-CN" altLang="en-US" dirty="0"/>
              <a:t> </a:t>
            </a:r>
            <a:r>
              <a:rPr lang="en-US" altLang="zh-CN" dirty="0"/>
              <a:t>Experience</a:t>
            </a:r>
          </a:p>
          <a:p>
            <a:r>
              <a:rPr lang="en-US" dirty="0"/>
              <a:t>High Level Design</a:t>
            </a:r>
          </a:p>
          <a:p>
            <a:r>
              <a:rPr lang="en-US" dirty="0"/>
              <a:t>API Design</a:t>
            </a:r>
          </a:p>
          <a:p>
            <a:r>
              <a:rPr lang="en-US" dirty="0"/>
              <a:t>Data Schema Design</a:t>
            </a:r>
          </a:p>
          <a:p>
            <a:r>
              <a:rPr lang="en-US" dirty="0"/>
              <a:t>Scaling strategy</a:t>
            </a:r>
          </a:p>
          <a:p>
            <a:r>
              <a:rPr lang="en-US" dirty="0"/>
              <a:t>Availability &amp; fault tolerance</a:t>
            </a:r>
          </a:p>
          <a:p>
            <a:r>
              <a:rPr lang="en-US" dirty="0"/>
              <a:t>Security considerations</a:t>
            </a:r>
          </a:p>
          <a:p>
            <a:r>
              <a:rPr lang="en-US" dirty="0"/>
              <a:t>Performance optimization techniques</a:t>
            </a:r>
          </a:p>
          <a:p>
            <a:r>
              <a:rPr lang="en-US" dirty="0"/>
              <a:t>Cost</a:t>
            </a:r>
          </a:p>
          <a:p>
            <a:r>
              <a:rPr lang="en-US" dirty="0"/>
              <a:t>Testing Strategy</a:t>
            </a:r>
          </a:p>
          <a:p>
            <a:r>
              <a:rPr lang="en-US" dirty="0"/>
              <a:t>Operations &amp; Observability</a:t>
            </a:r>
          </a:p>
          <a:p>
            <a:r>
              <a:rPr lang="en-US" dirty="0"/>
              <a:t>Migration &amp; Rollout Plan</a:t>
            </a:r>
          </a:p>
          <a:p>
            <a:r>
              <a:rPr lang="en-US" dirty="0"/>
              <a:t>Estimation </a:t>
            </a:r>
          </a:p>
        </p:txBody>
      </p:sp>
    </p:spTree>
    <p:extLst>
      <p:ext uri="{BB962C8B-B14F-4D97-AF65-F5344CB8AC3E}">
        <p14:creationId xmlns:p14="http://schemas.microsoft.com/office/powerpoint/2010/main" val="2149388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C8F6-414E-A012-500C-4D18F4E1B46A}"/>
              </a:ext>
            </a:extLst>
          </p:cNvPr>
          <p:cNvSpPr>
            <a:spLocks noGrp="1"/>
          </p:cNvSpPr>
          <p:nvPr>
            <p:ph type="title"/>
          </p:nvPr>
        </p:nvSpPr>
        <p:spPr/>
        <p:txBody>
          <a:bodyPr/>
          <a:lstStyle/>
          <a:p>
            <a:r>
              <a:rPr lang="en-US" dirty="0"/>
              <a:t>Write Clear User Stories</a:t>
            </a:r>
          </a:p>
        </p:txBody>
      </p:sp>
      <p:sp>
        <p:nvSpPr>
          <p:cNvPr id="3" name="Content Placeholder 2">
            <a:extLst>
              <a:ext uri="{FF2B5EF4-FFF2-40B4-BE49-F238E27FC236}">
                <a16:creationId xmlns:a16="http://schemas.microsoft.com/office/drawing/2014/main" id="{403040D9-5AD0-98C1-7FFF-0F797395F4DB}"/>
              </a:ext>
            </a:extLst>
          </p:cNvPr>
          <p:cNvSpPr>
            <a:spLocks noGrp="1"/>
          </p:cNvSpPr>
          <p:nvPr>
            <p:ph idx="1"/>
          </p:nvPr>
        </p:nvSpPr>
        <p:spPr/>
        <p:txBody>
          <a:bodyPr/>
          <a:lstStyle/>
          <a:p>
            <a:r>
              <a:rPr lang="en-US" dirty="0"/>
              <a:t>A user story is a short, simple description of a feature from the end-user's perspective, typically following this format:</a:t>
            </a:r>
          </a:p>
          <a:p>
            <a:r>
              <a:rPr lang="en-US" b="1" dirty="0"/>
              <a:t>"As a [type of user], I want [goal/desire], so that [benefit/reason]"</a:t>
            </a:r>
            <a:endParaRPr lang="en-US" dirty="0"/>
          </a:p>
        </p:txBody>
      </p:sp>
    </p:spTree>
    <p:extLst>
      <p:ext uri="{BB962C8B-B14F-4D97-AF65-F5344CB8AC3E}">
        <p14:creationId xmlns:p14="http://schemas.microsoft.com/office/powerpoint/2010/main" val="2654603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72F7-632E-2364-DD70-A38834F2F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1326-0EEA-54F7-0A1D-C8E9CC1D431B}"/>
              </a:ext>
            </a:extLst>
          </p:cNvPr>
          <p:cNvSpPr>
            <a:spLocks noGrp="1"/>
          </p:cNvSpPr>
          <p:nvPr>
            <p:ph type="title"/>
          </p:nvPr>
        </p:nvSpPr>
        <p:spPr/>
        <p:txBody>
          <a:bodyPr/>
          <a:lstStyle/>
          <a:p>
            <a:r>
              <a:rPr lang="en-US" dirty="0"/>
              <a:t>Write Clear User Stories - </a:t>
            </a:r>
            <a:r>
              <a:rPr lang="en-US" b="1" dirty="0"/>
              <a:t>Key Components</a:t>
            </a:r>
            <a:endParaRPr lang="en-US" dirty="0"/>
          </a:p>
        </p:txBody>
      </p:sp>
      <p:sp>
        <p:nvSpPr>
          <p:cNvPr id="3" name="Content Placeholder 2">
            <a:extLst>
              <a:ext uri="{FF2B5EF4-FFF2-40B4-BE49-F238E27FC236}">
                <a16:creationId xmlns:a16="http://schemas.microsoft.com/office/drawing/2014/main" id="{785AA86C-70DD-9E53-3B27-3FD07D67E3A6}"/>
              </a:ext>
            </a:extLst>
          </p:cNvPr>
          <p:cNvSpPr>
            <a:spLocks noGrp="1"/>
          </p:cNvSpPr>
          <p:nvPr>
            <p:ph idx="1"/>
          </p:nvPr>
        </p:nvSpPr>
        <p:spPr/>
        <p:txBody>
          <a:bodyPr/>
          <a:lstStyle/>
          <a:p>
            <a:r>
              <a:rPr lang="en-US" b="1" dirty="0"/>
              <a:t>User Role</a:t>
            </a:r>
            <a:r>
              <a:rPr lang="en-US" dirty="0"/>
              <a:t>: Who wants this feature?</a:t>
            </a:r>
          </a:p>
          <a:p>
            <a:r>
              <a:rPr lang="en-US" b="1" dirty="0"/>
              <a:t>Action</a:t>
            </a:r>
            <a:r>
              <a:rPr lang="en-US" dirty="0"/>
              <a:t>: What do they want to do?</a:t>
            </a:r>
          </a:p>
          <a:p>
            <a:r>
              <a:rPr lang="en-US" b="1" dirty="0"/>
              <a:t>Business Value</a:t>
            </a:r>
            <a:r>
              <a:rPr lang="en-US" dirty="0"/>
              <a:t>: Why do they want it?</a:t>
            </a:r>
          </a:p>
        </p:txBody>
      </p:sp>
    </p:spTree>
    <p:extLst>
      <p:ext uri="{BB962C8B-B14F-4D97-AF65-F5344CB8AC3E}">
        <p14:creationId xmlns:p14="http://schemas.microsoft.com/office/powerpoint/2010/main" val="3803364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CAF1-48F5-0920-95CD-A0B7BDE76B47}"/>
              </a:ext>
            </a:extLst>
          </p:cNvPr>
          <p:cNvSpPr>
            <a:spLocks noGrp="1"/>
          </p:cNvSpPr>
          <p:nvPr>
            <p:ph type="title"/>
          </p:nvPr>
        </p:nvSpPr>
        <p:spPr/>
        <p:txBody>
          <a:bodyPr/>
          <a:lstStyle/>
          <a:p>
            <a:r>
              <a:rPr lang="en-US" b="1" dirty="0"/>
              <a:t>INVEST Criteria</a:t>
            </a:r>
            <a:r>
              <a:rPr lang="en-US" dirty="0"/>
              <a:t> (Good user stories are)</a:t>
            </a:r>
          </a:p>
        </p:txBody>
      </p:sp>
      <p:sp>
        <p:nvSpPr>
          <p:cNvPr id="3" name="Content Placeholder 2">
            <a:extLst>
              <a:ext uri="{FF2B5EF4-FFF2-40B4-BE49-F238E27FC236}">
                <a16:creationId xmlns:a16="http://schemas.microsoft.com/office/drawing/2014/main" id="{1F895F8A-054F-7200-853C-21565CE27258}"/>
              </a:ext>
            </a:extLst>
          </p:cNvPr>
          <p:cNvSpPr>
            <a:spLocks noGrp="1"/>
          </p:cNvSpPr>
          <p:nvPr>
            <p:ph idx="1"/>
          </p:nvPr>
        </p:nvSpPr>
        <p:spPr/>
        <p:txBody>
          <a:bodyPr/>
          <a:lstStyle/>
          <a:p>
            <a:r>
              <a:rPr lang="en-US" b="1" dirty="0"/>
              <a:t>I</a:t>
            </a:r>
            <a:r>
              <a:rPr lang="en-US" dirty="0"/>
              <a:t>ndependent: Can be developed separately</a:t>
            </a:r>
          </a:p>
          <a:p>
            <a:r>
              <a:rPr lang="en-US" b="1" dirty="0"/>
              <a:t>N</a:t>
            </a:r>
            <a:r>
              <a:rPr lang="en-US" dirty="0"/>
              <a:t>egotiable: Details can be discussed</a:t>
            </a:r>
          </a:p>
          <a:p>
            <a:r>
              <a:rPr lang="en-US" b="1" dirty="0"/>
              <a:t>V</a:t>
            </a:r>
            <a:r>
              <a:rPr lang="en-US" dirty="0"/>
              <a:t>aluable: Delivers value to users</a:t>
            </a:r>
          </a:p>
          <a:p>
            <a:r>
              <a:rPr lang="en-US" b="1" dirty="0"/>
              <a:t>E</a:t>
            </a:r>
            <a:r>
              <a:rPr lang="en-US" dirty="0"/>
              <a:t>stimable: Can be sized/estimated</a:t>
            </a:r>
          </a:p>
          <a:p>
            <a:r>
              <a:rPr lang="en-US" b="1" dirty="0"/>
              <a:t>S</a:t>
            </a:r>
            <a:r>
              <a:rPr lang="en-US" dirty="0"/>
              <a:t>mall: Fits within a sprint</a:t>
            </a:r>
          </a:p>
          <a:p>
            <a:r>
              <a:rPr lang="en-US" b="1" dirty="0"/>
              <a:t>T</a:t>
            </a:r>
            <a:r>
              <a:rPr lang="en-US" dirty="0"/>
              <a:t>estable: Clear acceptance criteria</a:t>
            </a:r>
          </a:p>
        </p:txBody>
      </p:sp>
    </p:spTree>
    <p:extLst>
      <p:ext uri="{BB962C8B-B14F-4D97-AF65-F5344CB8AC3E}">
        <p14:creationId xmlns:p14="http://schemas.microsoft.com/office/powerpoint/2010/main" val="102784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88ED-0128-B6AF-246D-1251D94E10DA}"/>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6507A726-1C66-460A-FBA6-25F0FAFD21C8}"/>
              </a:ext>
            </a:extLst>
          </p:cNvPr>
          <p:cNvSpPr>
            <a:spLocks noGrp="1"/>
          </p:cNvSpPr>
          <p:nvPr>
            <p:ph idx="1"/>
          </p:nvPr>
        </p:nvSpPr>
        <p:spPr/>
        <p:txBody>
          <a:bodyPr>
            <a:normAutofit lnSpcReduction="10000"/>
          </a:bodyPr>
          <a:lstStyle/>
          <a:p>
            <a:r>
              <a:rPr lang="en-US" dirty="0"/>
              <a:t>Single Point of Failure</a:t>
            </a:r>
          </a:p>
          <a:p>
            <a:r>
              <a:rPr lang="en-US" dirty="0"/>
              <a:t>No quality control (Review, Test, CI/CD)</a:t>
            </a:r>
          </a:p>
          <a:p>
            <a:r>
              <a:rPr lang="en-US" dirty="0"/>
              <a:t>Hard to Scale</a:t>
            </a:r>
          </a:p>
          <a:p>
            <a:pPr lvl="1"/>
            <a:r>
              <a:rPr lang="en-US" dirty="0"/>
              <a:t>Compute</a:t>
            </a:r>
          </a:p>
          <a:p>
            <a:pPr lvl="1"/>
            <a:r>
              <a:rPr lang="en-US" dirty="0"/>
              <a:t>Networking</a:t>
            </a:r>
          </a:p>
          <a:p>
            <a:pPr lvl="1"/>
            <a:r>
              <a:rPr lang="en-US" dirty="0"/>
              <a:t>Database</a:t>
            </a:r>
          </a:p>
          <a:p>
            <a:r>
              <a:rPr lang="en-US" dirty="0"/>
              <a:t>Coupled Business Logic</a:t>
            </a:r>
          </a:p>
          <a:p>
            <a:r>
              <a:rPr lang="en-US" dirty="0"/>
              <a:t>Recover from Failure</a:t>
            </a:r>
          </a:p>
          <a:p>
            <a:r>
              <a:rPr lang="en-US" dirty="0"/>
              <a:t>Configuration (telnet to each server)</a:t>
            </a:r>
          </a:p>
          <a:p>
            <a:endParaRPr lang="en-US" dirty="0"/>
          </a:p>
          <a:p>
            <a:endParaRPr lang="en-US" dirty="0"/>
          </a:p>
        </p:txBody>
      </p:sp>
    </p:spTree>
    <p:extLst>
      <p:ext uri="{BB962C8B-B14F-4D97-AF65-F5344CB8AC3E}">
        <p14:creationId xmlns:p14="http://schemas.microsoft.com/office/powerpoint/2010/main" val="213492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78AC-C9F0-8883-B958-19D8E58AE2A2}"/>
              </a:ext>
            </a:extLst>
          </p:cNvPr>
          <p:cNvSpPr>
            <a:spLocks noGrp="1"/>
          </p:cNvSpPr>
          <p:nvPr>
            <p:ph type="title"/>
          </p:nvPr>
        </p:nvSpPr>
        <p:spPr/>
        <p:txBody>
          <a:bodyPr/>
          <a:lstStyle/>
          <a:p>
            <a:r>
              <a:rPr lang="en-US" b="1" dirty="0"/>
              <a:t>Acceptance Criteria:</a:t>
            </a:r>
            <a:endParaRPr lang="en-US" dirty="0"/>
          </a:p>
        </p:txBody>
      </p:sp>
      <p:sp>
        <p:nvSpPr>
          <p:cNvPr id="3" name="Content Placeholder 2">
            <a:extLst>
              <a:ext uri="{FF2B5EF4-FFF2-40B4-BE49-F238E27FC236}">
                <a16:creationId xmlns:a16="http://schemas.microsoft.com/office/drawing/2014/main" id="{7DEB90CA-7A98-4CC3-8FFF-A3C445667785}"/>
              </a:ext>
            </a:extLst>
          </p:cNvPr>
          <p:cNvSpPr>
            <a:spLocks noGrp="1"/>
          </p:cNvSpPr>
          <p:nvPr>
            <p:ph idx="1"/>
          </p:nvPr>
        </p:nvSpPr>
        <p:spPr/>
        <p:txBody>
          <a:bodyPr/>
          <a:lstStyle/>
          <a:p>
            <a:r>
              <a:rPr lang="en-US" dirty="0"/>
              <a:t>Specific conditions that must be met</a:t>
            </a:r>
          </a:p>
          <a:p>
            <a:r>
              <a:rPr lang="en-US" dirty="0"/>
              <a:t>Written as "Given-When-Then" scenarios</a:t>
            </a:r>
          </a:p>
          <a:p>
            <a:r>
              <a:rPr lang="en-US" dirty="0"/>
              <a:t>Defines "done"</a:t>
            </a:r>
          </a:p>
          <a:p>
            <a:endParaRPr lang="en-US" dirty="0"/>
          </a:p>
        </p:txBody>
      </p:sp>
    </p:spTree>
    <p:extLst>
      <p:ext uri="{BB962C8B-B14F-4D97-AF65-F5344CB8AC3E}">
        <p14:creationId xmlns:p14="http://schemas.microsoft.com/office/powerpoint/2010/main" val="1146524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2F10-D7A3-F549-EBE1-09288EE64087}"/>
              </a:ext>
            </a:extLst>
          </p:cNvPr>
          <p:cNvSpPr>
            <a:spLocks noGrp="1"/>
          </p:cNvSpPr>
          <p:nvPr>
            <p:ph type="title"/>
          </p:nvPr>
        </p:nvSpPr>
        <p:spPr/>
        <p:txBody>
          <a:bodyPr/>
          <a:lstStyle/>
          <a:p>
            <a:r>
              <a:rPr lang="en-US" dirty="0"/>
              <a:t>Estimating User Stories</a:t>
            </a:r>
          </a:p>
        </p:txBody>
      </p:sp>
      <p:sp>
        <p:nvSpPr>
          <p:cNvPr id="3" name="Content Placeholder 2">
            <a:extLst>
              <a:ext uri="{FF2B5EF4-FFF2-40B4-BE49-F238E27FC236}">
                <a16:creationId xmlns:a16="http://schemas.microsoft.com/office/drawing/2014/main" id="{D0F7EDB6-581F-7596-3EDA-CC5BE8183719}"/>
              </a:ext>
            </a:extLst>
          </p:cNvPr>
          <p:cNvSpPr>
            <a:spLocks noGrp="1"/>
          </p:cNvSpPr>
          <p:nvPr>
            <p:ph idx="1"/>
          </p:nvPr>
        </p:nvSpPr>
        <p:spPr/>
        <p:txBody>
          <a:bodyPr/>
          <a:lstStyle/>
          <a:p>
            <a:r>
              <a:rPr lang="en-US" dirty="0"/>
              <a:t>Stories should be clear enough to estimate effort</a:t>
            </a:r>
          </a:p>
          <a:p>
            <a:r>
              <a:rPr lang="en-US" dirty="0"/>
              <a:t>Common sizing: Story Points (1, 2, 3, 5, 8, 13) or T-shirt sizes (S, M, L, XL)</a:t>
            </a:r>
          </a:p>
          <a:p>
            <a:r>
              <a:rPr lang="en-US" dirty="0"/>
              <a:t>If a story can't be estimated, it's probably too vague or too large</a:t>
            </a:r>
          </a:p>
          <a:p>
            <a:endParaRPr lang="en-US" dirty="0"/>
          </a:p>
        </p:txBody>
      </p:sp>
    </p:spTree>
    <p:extLst>
      <p:ext uri="{BB962C8B-B14F-4D97-AF65-F5344CB8AC3E}">
        <p14:creationId xmlns:p14="http://schemas.microsoft.com/office/powerpoint/2010/main" val="22373720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3BB3-0E04-8D6C-1914-9C0566A86EDB}"/>
              </a:ext>
            </a:extLst>
          </p:cNvPr>
          <p:cNvSpPr>
            <a:spLocks noGrp="1"/>
          </p:cNvSpPr>
          <p:nvPr>
            <p:ph type="title"/>
          </p:nvPr>
        </p:nvSpPr>
        <p:spPr/>
        <p:txBody>
          <a:bodyPr/>
          <a:lstStyle/>
          <a:p>
            <a:r>
              <a:rPr lang="en-US" dirty="0"/>
              <a:t>UML - </a:t>
            </a:r>
            <a:r>
              <a:rPr lang="en-US" b="1" dirty="0"/>
              <a:t>What is UML</a:t>
            </a:r>
            <a:endParaRPr lang="en-US" dirty="0"/>
          </a:p>
        </p:txBody>
      </p:sp>
      <p:sp>
        <p:nvSpPr>
          <p:cNvPr id="3" name="Content Placeholder 2">
            <a:extLst>
              <a:ext uri="{FF2B5EF4-FFF2-40B4-BE49-F238E27FC236}">
                <a16:creationId xmlns:a16="http://schemas.microsoft.com/office/drawing/2014/main" id="{23503D70-EC00-9F76-109E-AD688D349FF6}"/>
              </a:ext>
            </a:extLst>
          </p:cNvPr>
          <p:cNvSpPr>
            <a:spLocks noGrp="1"/>
          </p:cNvSpPr>
          <p:nvPr>
            <p:ph idx="1"/>
          </p:nvPr>
        </p:nvSpPr>
        <p:spPr/>
        <p:txBody>
          <a:bodyPr/>
          <a:lstStyle/>
          <a:p>
            <a:r>
              <a:rPr lang="en-US" dirty="0"/>
              <a:t>Unified Modeling Language - a standardized visual language for documenting software system design and architecture.</a:t>
            </a:r>
          </a:p>
        </p:txBody>
      </p:sp>
    </p:spTree>
    <p:extLst>
      <p:ext uri="{BB962C8B-B14F-4D97-AF65-F5344CB8AC3E}">
        <p14:creationId xmlns:p14="http://schemas.microsoft.com/office/powerpoint/2010/main" val="2385427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D6C26-716F-11FC-A34C-B65A4C4D5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F80C2-F8EB-FB24-C94E-70B0FAE9C6E4}"/>
              </a:ext>
            </a:extLst>
          </p:cNvPr>
          <p:cNvSpPr>
            <a:spLocks noGrp="1"/>
          </p:cNvSpPr>
          <p:nvPr>
            <p:ph type="title"/>
          </p:nvPr>
        </p:nvSpPr>
        <p:spPr/>
        <p:txBody>
          <a:bodyPr/>
          <a:lstStyle/>
          <a:p>
            <a:r>
              <a:rPr lang="en-US" dirty="0"/>
              <a:t>UML - </a:t>
            </a:r>
            <a:r>
              <a:rPr lang="en-US" b="1" dirty="0"/>
              <a:t>Class Diagram</a:t>
            </a:r>
            <a:endParaRPr lang="en-US" dirty="0"/>
          </a:p>
        </p:txBody>
      </p:sp>
      <p:sp>
        <p:nvSpPr>
          <p:cNvPr id="3" name="Content Placeholder 2">
            <a:extLst>
              <a:ext uri="{FF2B5EF4-FFF2-40B4-BE49-F238E27FC236}">
                <a16:creationId xmlns:a16="http://schemas.microsoft.com/office/drawing/2014/main" id="{1F65D723-C943-A72C-31A9-C17CAA4D249C}"/>
              </a:ext>
            </a:extLst>
          </p:cNvPr>
          <p:cNvSpPr>
            <a:spLocks noGrp="1"/>
          </p:cNvSpPr>
          <p:nvPr>
            <p:ph idx="1"/>
          </p:nvPr>
        </p:nvSpPr>
        <p:spPr/>
        <p:txBody>
          <a:bodyPr/>
          <a:lstStyle/>
          <a:p>
            <a:r>
              <a:rPr lang="en-US" dirty="0"/>
              <a:t>Shows data models, entities, and relationships</a:t>
            </a:r>
          </a:p>
          <a:p>
            <a:r>
              <a:rPr lang="en-US" dirty="0"/>
              <a:t>Use for: Database schema, domain models, API objects</a:t>
            </a:r>
          </a:p>
        </p:txBody>
      </p:sp>
    </p:spTree>
    <p:extLst>
      <p:ext uri="{BB962C8B-B14F-4D97-AF65-F5344CB8AC3E}">
        <p14:creationId xmlns:p14="http://schemas.microsoft.com/office/powerpoint/2010/main" val="1038488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B08AD-96A7-AC6E-29F4-0F7D88EEC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2503A-EAF1-D440-C5EE-8DCA3E8CE4EA}"/>
              </a:ext>
            </a:extLst>
          </p:cNvPr>
          <p:cNvSpPr>
            <a:spLocks noGrp="1"/>
          </p:cNvSpPr>
          <p:nvPr>
            <p:ph type="title"/>
          </p:nvPr>
        </p:nvSpPr>
        <p:spPr/>
        <p:txBody>
          <a:bodyPr/>
          <a:lstStyle/>
          <a:p>
            <a:r>
              <a:rPr lang="en-US" dirty="0"/>
              <a:t>UML - </a:t>
            </a:r>
            <a:r>
              <a:rPr lang="en-US" b="1" dirty="0"/>
              <a:t>Sequence Diagram</a:t>
            </a:r>
            <a:endParaRPr lang="en-US" dirty="0"/>
          </a:p>
        </p:txBody>
      </p:sp>
      <p:sp>
        <p:nvSpPr>
          <p:cNvPr id="3" name="Content Placeholder 2">
            <a:extLst>
              <a:ext uri="{FF2B5EF4-FFF2-40B4-BE49-F238E27FC236}">
                <a16:creationId xmlns:a16="http://schemas.microsoft.com/office/drawing/2014/main" id="{942A4FC5-AC48-9583-AB6D-0FFE31939172}"/>
              </a:ext>
            </a:extLst>
          </p:cNvPr>
          <p:cNvSpPr>
            <a:spLocks noGrp="1"/>
          </p:cNvSpPr>
          <p:nvPr>
            <p:ph idx="1"/>
          </p:nvPr>
        </p:nvSpPr>
        <p:spPr/>
        <p:txBody>
          <a:bodyPr/>
          <a:lstStyle/>
          <a:p>
            <a:r>
              <a:rPr lang="en-US" dirty="0"/>
              <a:t>Shows how components interact over time</a:t>
            </a:r>
          </a:p>
          <a:p>
            <a:r>
              <a:rPr lang="en-US" dirty="0"/>
              <a:t>Use for: API flows, request/response patterns, authentication flows</a:t>
            </a:r>
          </a:p>
        </p:txBody>
      </p:sp>
    </p:spTree>
    <p:extLst>
      <p:ext uri="{BB962C8B-B14F-4D97-AF65-F5344CB8AC3E}">
        <p14:creationId xmlns:p14="http://schemas.microsoft.com/office/powerpoint/2010/main" val="4231995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DB35-2C6C-C9A1-3FAC-9F6BB1B42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6F588-F02E-A855-C656-0576495539AE}"/>
              </a:ext>
            </a:extLst>
          </p:cNvPr>
          <p:cNvSpPr>
            <a:spLocks noGrp="1"/>
          </p:cNvSpPr>
          <p:nvPr>
            <p:ph type="title"/>
          </p:nvPr>
        </p:nvSpPr>
        <p:spPr/>
        <p:txBody>
          <a:bodyPr/>
          <a:lstStyle/>
          <a:p>
            <a:r>
              <a:rPr lang="en-US" dirty="0"/>
              <a:t>UML - </a:t>
            </a:r>
            <a:r>
              <a:rPr lang="en-US" b="1" dirty="0"/>
              <a:t>Component Diagram</a:t>
            </a:r>
            <a:endParaRPr lang="en-US" dirty="0"/>
          </a:p>
        </p:txBody>
      </p:sp>
      <p:sp>
        <p:nvSpPr>
          <p:cNvPr id="3" name="Content Placeholder 2">
            <a:extLst>
              <a:ext uri="{FF2B5EF4-FFF2-40B4-BE49-F238E27FC236}">
                <a16:creationId xmlns:a16="http://schemas.microsoft.com/office/drawing/2014/main" id="{3686271F-A051-0787-8803-56E60E508847}"/>
              </a:ext>
            </a:extLst>
          </p:cNvPr>
          <p:cNvSpPr>
            <a:spLocks noGrp="1"/>
          </p:cNvSpPr>
          <p:nvPr>
            <p:ph idx="1"/>
          </p:nvPr>
        </p:nvSpPr>
        <p:spPr/>
        <p:txBody>
          <a:bodyPr/>
          <a:lstStyle/>
          <a:p>
            <a:r>
              <a:rPr lang="en-US" dirty="0"/>
              <a:t>Shows high-level system architecture</a:t>
            </a:r>
          </a:p>
          <a:p>
            <a:r>
              <a:rPr lang="en-US" dirty="0"/>
              <a:t>Use for: Microservices architecture, system boundaries, dependencies</a:t>
            </a:r>
          </a:p>
        </p:txBody>
      </p:sp>
    </p:spTree>
    <p:extLst>
      <p:ext uri="{BB962C8B-B14F-4D97-AF65-F5344CB8AC3E}">
        <p14:creationId xmlns:p14="http://schemas.microsoft.com/office/powerpoint/2010/main" val="2111362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24838-53C4-E20B-A0D3-93E8786F9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ADB28-AEDF-8CDB-328D-F346C649E686}"/>
              </a:ext>
            </a:extLst>
          </p:cNvPr>
          <p:cNvSpPr>
            <a:spLocks noGrp="1"/>
          </p:cNvSpPr>
          <p:nvPr>
            <p:ph type="title"/>
          </p:nvPr>
        </p:nvSpPr>
        <p:spPr/>
        <p:txBody>
          <a:bodyPr/>
          <a:lstStyle/>
          <a:p>
            <a:r>
              <a:rPr lang="en-US" dirty="0"/>
              <a:t>UML - </a:t>
            </a:r>
            <a:r>
              <a:rPr lang="en-US" b="1" dirty="0"/>
              <a:t>When to Use UML</a:t>
            </a:r>
            <a:endParaRPr lang="en-US" dirty="0"/>
          </a:p>
        </p:txBody>
      </p:sp>
      <p:sp>
        <p:nvSpPr>
          <p:cNvPr id="3" name="Content Placeholder 2">
            <a:extLst>
              <a:ext uri="{FF2B5EF4-FFF2-40B4-BE49-F238E27FC236}">
                <a16:creationId xmlns:a16="http://schemas.microsoft.com/office/drawing/2014/main" id="{76A53DA3-4465-7096-A33B-B25BD8331919}"/>
              </a:ext>
            </a:extLst>
          </p:cNvPr>
          <p:cNvSpPr>
            <a:spLocks noGrp="1"/>
          </p:cNvSpPr>
          <p:nvPr>
            <p:ph idx="1"/>
          </p:nvPr>
        </p:nvSpPr>
        <p:spPr/>
        <p:txBody>
          <a:bodyPr/>
          <a:lstStyle/>
          <a:p>
            <a:r>
              <a:rPr lang="en-US" dirty="0"/>
              <a:t>Communicating architecture to stakeholders</a:t>
            </a:r>
          </a:p>
          <a:p>
            <a:r>
              <a:rPr lang="en-US" dirty="0"/>
              <a:t>Documenting complex interactions</a:t>
            </a:r>
          </a:p>
          <a:p>
            <a:r>
              <a:rPr lang="en-US" dirty="0"/>
              <a:t>Planning database schemas</a:t>
            </a:r>
          </a:p>
          <a:p>
            <a:r>
              <a:rPr lang="en-US" dirty="0"/>
              <a:t>Design reviews and discussions</a:t>
            </a:r>
          </a:p>
        </p:txBody>
      </p:sp>
    </p:spTree>
    <p:extLst>
      <p:ext uri="{BB962C8B-B14F-4D97-AF65-F5344CB8AC3E}">
        <p14:creationId xmlns:p14="http://schemas.microsoft.com/office/powerpoint/2010/main" val="3540476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46DB5-19B5-5CB2-A2B4-6D81C7B4E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6396E-F8E9-9203-4E19-5B5AC3078775}"/>
              </a:ext>
            </a:extLst>
          </p:cNvPr>
          <p:cNvSpPr>
            <a:spLocks noGrp="1"/>
          </p:cNvSpPr>
          <p:nvPr>
            <p:ph type="title"/>
          </p:nvPr>
        </p:nvSpPr>
        <p:spPr/>
        <p:txBody>
          <a:bodyPr/>
          <a:lstStyle/>
          <a:p>
            <a:r>
              <a:rPr lang="en-US" dirty="0"/>
              <a:t>UML - </a:t>
            </a:r>
            <a:r>
              <a:rPr lang="en-US" b="1" dirty="0"/>
              <a:t>When NOT to Use</a:t>
            </a:r>
            <a:endParaRPr lang="en-US" dirty="0"/>
          </a:p>
        </p:txBody>
      </p:sp>
      <p:sp>
        <p:nvSpPr>
          <p:cNvPr id="3" name="Content Placeholder 2">
            <a:extLst>
              <a:ext uri="{FF2B5EF4-FFF2-40B4-BE49-F238E27FC236}">
                <a16:creationId xmlns:a16="http://schemas.microsoft.com/office/drawing/2014/main" id="{78804E92-7129-F32E-7B25-8E083C9EC49A}"/>
              </a:ext>
            </a:extLst>
          </p:cNvPr>
          <p:cNvSpPr>
            <a:spLocks noGrp="1"/>
          </p:cNvSpPr>
          <p:nvPr>
            <p:ph idx="1"/>
          </p:nvPr>
        </p:nvSpPr>
        <p:spPr/>
        <p:txBody>
          <a:bodyPr/>
          <a:lstStyle/>
          <a:p>
            <a:r>
              <a:rPr lang="en-US" dirty="0"/>
              <a:t>Don't over-document - draw what adds value</a:t>
            </a:r>
          </a:p>
          <a:p>
            <a:r>
              <a:rPr lang="en-US" dirty="0"/>
              <a:t>Not for every small feature</a:t>
            </a:r>
          </a:p>
          <a:p>
            <a:r>
              <a:rPr lang="en-US" dirty="0"/>
              <a:t>Not a substitute for code documentation</a:t>
            </a:r>
          </a:p>
          <a:p>
            <a:endParaRPr lang="en-US" dirty="0"/>
          </a:p>
        </p:txBody>
      </p:sp>
    </p:spTree>
    <p:extLst>
      <p:ext uri="{BB962C8B-B14F-4D97-AF65-F5344CB8AC3E}">
        <p14:creationId xmlns:p14="http://schemas.microsoft.com/office/powerpoint/2010/main" val="3082209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397E-6728-639F-5D4F-00E20CA0E735}"/>
              </a:ext>
            </a:extLst>
          </p:cNvPr>
          <p:cNvSpPr>
            <a:spLocks noGrp="1"/>
          </p:cNvSpPr>
          <p:nvPr>
            <p:ph type="title"/>
          </p:nvPr>
        </p:nvSpPr>
        <p:spPr/>
        <p:txBody>
          <a:bodyPr/>
          <a:lstStyle/>
          <a:p>
            <a:r>
              <a:rPr lang="en-US" dirty="0"/>
              <a:t>UML - Tools</a:t>
            </a:r>
          </a:p>
        </p:txBody>
      </p:sp>
      <p:graphicFrame>
        <p:nvGraphicFramePr>
          <p:cNvPr id="4" name="Content Placeholder 3">
            <a:extLst>
              <a:ext uri="{FF2B5EF4-FFF2-40B4-BE49-F238E27FC236}">
                <a16:creationId xmlns:a16="http://schemas.microsoft.com/office/drawing/2014/main" id="{86818717-818B-3640-0AB2-BEA00CF2D61A}"/>
              </a:ext>
            </a:extLst>
          </p:cNvPr>
          <p:cNvGraphicFramePr>
            <a:graphicFrameLocks noGrp="1"/>
          </p:cNvGraphicFramePr>
          <p:nvPr>
            <p:ph idx="1"/>
          </p:nvPr>
        </p:nvGraphicFramePr>
        <p:xfrm>
          <a:off x="681038" y="2376011"/>
          <a:ext cx="9613900" cy="3520440"/>
        </p:xfrm>
        <a:graphic>
          <a:graphicData uri="http://schemas.openxmlformats.org/drawingml/2006/table">
            <a:tbl>
              <a:tblPr/>
              <a:tblGrid>
                <a:gridCol w="4806950">
                  <a:extLst>
                    <a:ext uri="{9D8B030D-6E8A-4147-A177-3AD203B41FA5}">
                      <a16:colId xmlns:a16="http://schemas.microsoft.com/office/drawing/2014/main" val="2651536739"/>
                    </a:ext>
                  </a:extLst>
                </a:gridCol>
                <a:gridCol w="4806950">
                  <a:extLst>
                    <a:ext uri="{9D8B030D-6E8A-4147-A177-3AD203B41FA5}">
                      <a16:colId xmlns:a16="http://schemas.microsoft.com/office/drawing/2014/main" val="744891078"/>
                    </a:ext>
                  </a:extLst>
                </a:gridCol>
              </a:tblGrid>
              <a:tr h="0">
                <a:tc>
                  <a:txBody>
                    <a:bodyPr/>
                    <a:lstStyle/>
                    <a:p>
                      <a:pPr algn="l">
                        <a:buNone/>
                      </a:pPr>
                      <a:r>
                        <a:rPr lang="en-US">
                          <a:effectLst/>
                        </a:rPr>
                        <a:t>Use Case</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Recommended Tool</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6696778"/>
                  </a:ext>
                </a:extLst>
              </a:tr>
              <a:tr h="0">
                <a:tc>
                  <a:txBody>
                    <a:bodyPr/>
                    <a:lstStyle/>
                    <a:p>
                      <a:pPr algn="l">
                        <a:buNone/>
                      </a:pPr>
                      <a:r>
                        <a:rPr lang="en-US">
                          <a:effectLst/>
                        </a:rPr>
                        <a:t>Quick sketch during meeting</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Excalidraw, draw.io</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6586282"/>
                  </a:ext>
                </a:extLst>
              </a:tr>
              <a:tr h="0">
                <a:tc>
                  <a:txBody>
                    <a:bodyPr/>
                    <a:lstStyle/>
                    <a:p>
                      <a:pPr algn="l">
                        <a:buNone/>
                      </a:pPr>
                      <a:r>
                        <a:rPr lang="en-US">
                          <a:effectLst/>
                        </a:rPr>
                        <a:t>Documentation in GitHub/GitLab</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Mermaid</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6651540"/>
                  </a:ext>
                </a:extLst>
              </a:tr>
              <a:tr h="0">
                <a:tc>
                  <a:txBody>
                    <a:bodyPr/>
                    <a:lstStyle/>
                    <a:p>
                      <a:pPr algn="l">
                        <a:buNone/>
                      </a:pPr>
                      <a:r>
                        <a:rPr lang="en-US">
                          <a:effectLst/>
                        </a:rPr>
                        <a:t>Professional presentation</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Lucidchart, Creately</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955936"/>
                  </a:ext>
                </a:extLst>
              </a:tr>
              <a:tr h="0">
                <a:tc>
                  <a:txBody>
                    <a:bodyPr/>
                    <a:lstStyle/>
                    <a:p>
                      <a:pPr algn="l">
                        <a:buNone/>
                      </a:pPr>
                      <a:r>
                        <a:rPr lang="en-US">
                          <a:effectLst/>
                        </a:rPr>
                        <a:t>Version control &amp; code review</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PlantUML, Mermaid</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5860376"/>
                  </a:ext>
                </a:extLst>
              </a:tr>
              <a:tr h="0">
                <a:tc>
                  <a:txBody>
                    <a:bodyPr/>
                    <a:lstStyle/>
                    <a:p>
                      <a:pPr algn="l">
                        <a:buNone/>
                      </a:pPr>
                      <a:r>
                        <a:rPr lang="en-US">
                          <a:effectLst/>
                        </a:rPr>
                        <a:t>Team collaboration</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a:effectLst/>
                        </a:rPr>
                        <a:t>Miro, Lucidchart</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8118266"/>
                  </a:ext>
                </a:extLst>
              </a:tr>
              <a:tr h="0">
                <a:tc>
                  <a:txBody>
                    <a:bodyPr/>
                    <a:lstStyle/>
                    <a:p>
                      <a:pPr algn="l">
                        <a:buNone/>
                      </a:pPr>
                      <a:r>
                        <a:rPr lang="en-US">
                          <a:effectLst/>
                        </a:rPr>
                        <a:t>Learning UML</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dirty="0" err="1">
                          <a:effectLst/>
                        </a:rPr>
                        <a:t>draw.io</a:t>
                      </a:r>
                      <a:r>
                        <a:rPr lang="en-US" dirty="0">
                          <a:effectLst/>
                        </a:rPr>
                        <a:t> (templates), Visual Paradigm Online</a:t>
                      </a:r>
                    </a:p>
                  </a:txBody>
                  <a:tcPr marL="114300" marR="114300" marT="114300" marB="1143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3238109"/>
                  </a:ext>
                </a:extLst>
              </a:tr>
            </a:tbl>
          </a:graphicData>
        </a:graphic>
      </p:graphicFrame>
    </p:spTree>
    <p:extLst>
      <p:ext uri="{BB962C8B-B14F-4D97-AF65-F5344CB8AC3E}">
        <p14:creationId xmlns:p14="http://schemas.microsoft.com/office/powerpoint/2010/main" val="715656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1EBE-D34E-B50B-5E4D-2BF5CE9BA90C}"/>
              </a:ext>
            </a:extLst>
          </p:cNvPr>
          <p:cNvSpPr>
            <a:spLocks noGrp="1"/>
          </p:cNvSpPr>
          <p:nvPr>
            <p:ph type="title"/>
          </p:nvPr>
        </p:nvSpPr>
        <p:spPr/>
        <p:txBody>
          <a:bodyPr/>
          <a:lstStyle/>
          <a:p>
            <a:r>
              <a:rPr lang="en-US" dirty="0"/>
              <a:t>Example - User </a:t>
            </a:r>
            <a:r>
              <a:rPr lang="en-US" dirty="0" err="1"/>
              <a:t>SignUP</a:t>
            </a:r>
            <a:endParaRPr lang="en-US" dirty="0"/>
          </a:p>
        </p:txBody>
      </p:sp>
      <p:sp>
        <p:nvSpPr>
          <p:cNvPr id="3" name="Content Placeholder 2">
            <a:extLst>
              <a:ext uri="{FF2B5EF4-FFF2-40B4-BE49-F238E27FC236}">
                <a16:creationId xmlns:a16="http://schemas.microsoft.com/office/drawing/2014/main" id="{F7BDADD1-F2E7-138D-2B82-8687BA8C3EBF}"/>
              </a:ext>
            </a:extLst>
          </p:cNvPr>
          <p:cNvSpPr>
            <a:spLocks noGrp="1"/>
          </p:cNvSpPr>
          <p:nvPr>
            <p:ph idx="1"/>
          </p:nvPr>
        </p:nvSpPr>
        <p:spPr/>
        <p:txBody>
          <a:bodyPr/>
          <a:lstStyle/>
          <a:p>
            <a:r>
              <a:rPr lang="en-US" b="1" dirty="0"/>
              <a:t>Story ID: US-001</a:t>
            </a:r>
          </a:p>
          <a:p>
            <a:r>
              <a:rPr lang="en-US" b="1" dirty="0"/>
              <a:t>Title</a:t>
            </a:r>
            <a:r>
              <a:rPr lang="en-US" dirty="0"/>
              <a:t>: User Account Registration</a:t>
            </a:r>
          </a:p>
          <a:p>
            <a:r>
              <a:rPr lang="en-US" b="1" dirty="0"/>
              <a:t>As a</a:t>
            </a:r>
            <a:r>
              <a:rPr lang="en-US" dirty="0"/>
              <a:t> new visitor to the platform</a:t>
            </a:r>
            <a:br>
              <a:rPr lang="en-US" dirty="0"/>
            </a:br>
            <a:r>
              <a:rPr lang="en-US" b="1" dirty="0"/>
              <a:t>I want to</a:t>
            </a:r>
            <a:r>
              <a:rPr lang="en-US" dirty="0"/>
              <a:t> create an account using my email address and password</a:t>
            </a:r>
            <a:br>
              <a:rPr lang="en-US" dirty="0"/>
            </a:br>
            <a:r>
              <a:rPr lang="en-US" b="1" dirty="0"/>
              <a:t>So that</a:t>
            </a:r>
            <a:r>
              <a:rPr lang="en-US" dirty="0"/>
              <a:t> I can access personalized features and save my preferences</a:t>
            </a:r>
          </a:p>
          <a:p>
            <a:r>
              <a:rPr lang="en-US" b="1" dirty="0"/>
              <a:t>Priority</a:t>
            </a:r>
            <a:r>
              <a:rPr lang="en-US" dirty="0"/>
              <a:t>: P0 (Must Have)</a:t>
            </a:r>
            <a:br>
              <a:rPr lang="en-US" dirty="0"/>
            </a:br>
            <a:r>
              <a:rPr lang="en-US" b="1" dirty="0"/>
              <a:t>Story Points</a:t>
            </a:r>
            <a:r>
              <a:rPr lang="en-US" dirty="0"/>
              <a:t>: 5</a:t>
            </a:r>
            <a:br>
              <a:rPr lang="en-US" dirty="0"/>
            </a:br>
            <a:r>
              <a:rPr lang="en-US" b="1" dirty="0"/>
              <a:t>Sprint</a:t>
            </a:r>
            <a:r>
              <a:rPr lang="en-US" dirty="0"/>
              <a:t>: Sprint 1</a:t>
            </a:r>
          </a:p>
          <a:p>
            <a:endParaRPr lang="en-US" dirty="0"/>
          </a:p>
        </p:txBody>
      </p:sp>
    </p:spTree>
    <p:extLst>
      <p:ext uri="{BB962C8B-B14F-4D97-AF65-F5344CB8AC3E}">
        <p14:creationId xmlns:p14="http://schemas.microsoft.com/office/powerpoint/2010/main" val="208477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5BA4-040C-4CD0-FD09-AD2D504BCAB0}"/>
              </a:ext>
            </a:extLst>
          </p:cNvPr>
          <p:cNvSpPr>
            <a:spLocks noGrp="1"/>
          </p:cNvSpPr>
          <p:nvPr>
            <p:ph type="title"/>
          </p:nvPr>
        </p:nvSpPr>
        <p:spPr/>
        <p:txBody>
          <a:bodyPr/>
          <a:lstStyle/>
          <a:p>
            <a:r>
              <a:rPr lang="en-US" dirty="0"/>
              <a:t>Client Server</a:t>
            </a:r>
          </a:p>
        </p:txBody>
      </p:sp>
      <p:sp>
        <p:nvSpPr>
          <p:cNvPr id="6" name="Content Placeholder 5">
            <a:extLst>
              <a:ext uri="{FF2B5EF4-FFF2-40B4-BE49-F238E27FC236}">
                <a16:creationId xmlns:a16="http://schemas.microsoft.com/office/drawing/2014/main" id="{CD28EB16-4469-1F54-26B1-7E2A563F831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EBD1B71-CBC5-DF6F-0FDD-F3BA130B4256}"/>
              </a:ext>
            </a:extLst>
          </p:cNvPr>
          <p:cNvPicPr>
            <a:picLocks noChangeAspect="1"/>
          </p:cNvPicPr>
          <p:nvPr/>
        </p:nvPicPr>
        <p:blipFill>
          <a:blip r:embed="rId2"/>
          <a:stretch>
            <a:fillRect/>
          </a:stretch>
        </p:blipFill>
        <p:spPr>
          <a:xfrm>
            <a:off x="680321" y="2071030"/>
            <a:ext cx="7772400" cy="4314079"/>
          </a:xfrm>
          <a:prstGeom prst="rect">
            <a:avLst/>
          </a:prstGeom>
        </p:spPr>
      </p:pic>
    </p:spTree>
    <p:extLst>
      <p:ext uri="{BB962C8B-B14F-4D97-AF65-F5344CB8AC3E}">
        <p14:creationId xmlns:p14="http://schemas.microsoft.com/office/powerpoint/2010/main" val="1855483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E44F-D806-4CD9-1B9B-9A358BFDAC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C4396A-AD9C-4A5A-120A-E94F194907A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72732C0-4BB9-29B6-29EA-F367E524D8DD}"/>
              </a:ext>
            </a:extLst>
          </p:cNvPr>
          <p:cNvPicPr>
            <a:picLocks noChangeAspect="1"/>
          </p:cNvPicPr>
          <p:nvPr/>
        </p:nvPicPr>
        <p:blipFill>
          <a:blip r:embed="rId2"/>
          <a:stretch>
            <a:fillRect/>
          </a:stretch>
        </p:blipFill>
        <p:spPr>
          <a:xfrm>
            <a:off x="308429" y="174171"/>
            <a:ext cx="5435600" cy="6248400"/>
          </a:xfrm>
          <a:prstGeom prst="rect">
            <a:avLst/>
          </a:prstGeom>
        </p:spPr>
      </p:pic>
      <p:pic>
        <p:nvPicPr>
          <p:cNvPr id="5" name="Picture 4">
            <a:extLst>
              <a:ext uri="{FF2B5EF4-FFF2-40B4-BE49-F238E27FC236}">
                <a16:creationId xmlns:a16="http://schemas.microsoft.com/office/drawing/2014/main" id="{2925A8ED-83F8-48C9-98D7-95BF2B9603E1}"/>
              </a:ext>
            </a:extLst>
          </p:cNvPr>
          <p:cNvPicPr>
            <a:picLocks noChangeAspect="1"/>
          </p:cNvPicPr>
          <p:nvPr/>
        </p:nvPicPr>
        <p:blipFill>
          <a:blip r:embed="rId3"/>
          <a:stretch>
            <a:fillRect/>
          </a:stretch>
        </p:blipFill>
        <p:spPr>
          <a:xfrm>
            <a:off x="6447973" y="174171"/>
            <a:ext cx="5183896" cy="6588179"/>
          </a:xfrm>
          <a:prstGeom prst="rect">
            <a:avLst/>
          </a:prstGeom>
        </p:spPr>
      </p:pic>
    </p:spTree>
    <p:extLst>
      <p:ext uri="{BB962C8B-B14F-4D97-AF65-F5344CB8AC3E}">
        <p14:creationId xmlns:p14="http://schemas.microsoft.com/office/powerpoint/2010/main" val="1915427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9799-3329-8EC7-63E8-9007D3C1ACDE}"/>
              </a:ext>
            </a:extLst>
          </p:cNvPr>
          <p:cNvSpPr>
            <a:spLocks noGrp="1"/>
          </p:cNvSpPr>
          <p:nvPr>
            <p:ph type="title"/>
          </p:nvPr>
        </p:nvSpPr>
        <p:spPr/>
        <p:txBody>
          <a:bodyPr/>
          <a:lstStyle/>
          <a:p>
            <a:r>
              <a:rPr lang="en-US" dirty="0"/>
              <a:t>API Design – REST vs RPC</a:t>
            </a:r>
          </a:p>
        </p:txBody>
      </p:sp>
      <p:graphicFrame>
        <p:nvGraphicFramePr>
          <p:cNvPr id="4" name="Content Placeholder 3">
            <a:extLst>
              <a:ext uri="{FF2B5EF4-FFF2-40B4-BE49-F238E27FC236}">
                <a16:creationId xmlns:a16="http://schemas.microsoft.com/office/drawing/2014/main" id="{F996074E-8FCF-C22D-495B-2AE220699A3D}"/>
              </a:ext>
            </a:extLst>
          </p:cNvPr>
          <p:cNvGraphicFramePr>
            <a:graphicFrameLocks noGrp="1"/>
          </p:cNvGraphicFramePr>
          <p:nvPr>
            <p:ph idx="1"/>
          </p:nvPr>
        </p:nvGraphicFramePr>
        <p:xfrm>
          <a:off x="983459" y="2327718"/>
          <a:ext cx="9009057" cy="3617028"/>
        </p:xfrm>
        <a:graphic>
          <a:graphicData uri="http://schemas.openxmlformats.org/drawingml/2006/table">
            <a:tbl>
              <a:tblPr/>
              <a:tblGrid>
                <a:gridCol w="3003019">
                  <a:extLst>
                    <a:ext uri="{9D8B030D-6E8A-4147-A177-3AD203B41FA5}">
                      <a16:colId xmlns:a16="http://schemas.microsoft.com/office/drawing/2014/main" val="97981226"/>
                    </a:ext>
                  </a:extLst>
                </a:gridCol>
                <a:gridCol w="3003019">
                  <a:extLst>
                    <a:ext uri="{9D8B030D-6E8A-4147-A177-3AD203B41FA5}">
                      <a16:colId xmlns:a16="http://schemas.microsoft.com/office/drawing/2014/main" val="516836894"/>
                    </a:ext>
                  </a:extLst>
                </a:gridCol>
                <a:gridCol w="3003019">
                  <a:extLst>
                    <a:ext uri="{9D8B030D-6E8A-4147-A177-3AD203B41FA5}">
                      <a16:colId xmlns:a16="http://schemas.microsoft.com/office/drawing/2014/main" val="2419666742"/>
                    </a:ext>
                  </a:extLst>
                </a:gridCol>
              </a:tblGrid>
              <a:tr h="471280">
                <a:tc>
                  <a:txBody>
                    <a:bodyPr/>
                    <a:lstStyle/>
                    <a:p>
                      <a:pPr algn="l">
                        <a:buNone/>
                      </a:pPr>
                      <a:r>
                        <a:rPr lang="en-US" sz="1700">
                          <a:effectLst/>
                        </a:rPr>
                        <a:t>Aspect</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REST (Resource-Oriented)</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RPC (Operation-Oriented)</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5996211"/>
                  </a:ext>
                </a:extLst>
              </a:tr>
              <a:tr h="728341">
                <a:tc>
                  <a:txBody>
                    <a:bodyPr/>
                    <a:lstStyle/>
                    <a:p>
                      <a:pPr algn="l">
                        <a:buNone/>
                      </a:pPr>
                      <a:r>
                        <a:rPr lang="en-US" sz="1700" b="1">
                          <a:effectLst/>
                        </a:rPr>
                        <a:t>Philosophy</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Everything is a resource</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dirty="0">
                          <a:effectLst/>
                        </a:rPr>
                        <a:t>Remote function/procedure calls</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8814226"/>
                  </a:ext>
                </a:extLst>
              </a:tr>
              <a:tr h="471280">
                <a:tc>
                  <a:txBody>
                    <a:bodyPr/>
                    <a:lstStyle/>
                    <a:p>
                      <a:pPr algn="l">
                        <a:buNone/>
                      </a:pPr>
                      <a:r>
                        <a:rPr lang="en-US" sz="1700" b="1">
                          <a:effectLst/>
                        </a:rPr>
                        <a:t>Focus</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Nouns (resources)</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Verbs (actions)</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310864"/>
                  </a:ext>
                </a:extLst>
              </a:tr>
              <a:tr h="471280">
                <a:tc>
                  <a:txBody>
                    <a:bodyPr/>
                    <a:lstStyle/>
                    <a:p>
                      <a:pPr algn="l">
                        <a:buNone/>
                      </a:pPr>
                      <a:r>
                        <a:rPr lang="en-US" sz="1700" b="1">
                          <a:effectLst/>
                        </a:rPr>
                        <a:t>URL Style</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latin typeface="Courier New" panose="02070309020205020404" pitchFamily="49" charset="0"/>
                        </a:rPr>
                        <a:t>/users/123</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latin typeface="Courier New" panose="02070309020205020404" pitchFamily="49" charset="0"/>
                        </a:rPr>
                        <a:t>/getUser</a:t>
                      </a:r>
                      <a:r>
                        <a:rPr lang="en-US" sz="1700">
                          <a:effectLst/>
                        </a:rPr>
                        <a:t> or </a:t>
                      </a:r>
                      <a:r>
                        <a:rPr lang="en-US" sz="1700">
                          <a:effectLst/>
                          <a:latin typeface="Courier New" panose="02070309020205020404" pitchFamily="49" charset="0"/>
                        </a:rPr>
                        <a:t>/users/get</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2120170"/>
                  </a:ext>
                </a:extLst>
              </a:tr>
              <a:tr h="728341">
                <a:tc>
                  <a:txBody>
                    <a:bodyPr/>
                    <a:lstStyle/>
                    <a:p>
                      <a:pPr algn="l">
                        <a:buNone/>
                      </a:pPr>
                      <a:r>
                        <a:rPr lang="en-US" sz="1700" b="1">
                          <a:effectLst/>
                        </a:rPr>
                        <a:t>HTTP Methods</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Semantic use (GET, POST, PUT, DELETE)</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rPr>
                        <a:t>Mostly POST for everything</a:t>
                      </a: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2248016"/>
                  </a:ext>
                </a:extLst>
              </a:tr>
              <a:tr h="728341">
                <a:tc>
                  <a:txBody>
                    <a:bodyPr/>
                    <a:lstStyle/>
                    <a:p>
                      <a:pPr algn="l">
                        <a:buNone/>
                      </a:pPr>
                      <a:r>
                        <a:rPr lang="en-US" sz="1700" b="1">
                          <a:effectLst/>
                        </a:rPr>
                        <a:t>Example</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a:effectLst/>
                          <a:latin typeface="Courier New" panose="02070309020205020404" pitchFamily="49" charset="0"/>
                        </a:rPr>
                        <a:t>DELETE /users/123</a:t>
                      </a:r>
                      <a:endParaRPr lang="en-US" sz="170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700" dirty="0">
                          <a:effectLst/>
                          <a:latin typeface="Courier New" panose="02070309020205020404" pitchFamily="49" charset="0"/>
                        </a:rPr>
                        <a:t>POST /</a:t>
                      </a:r>
                      <a:r>
                        <a:rPr lang="en-US" sz="1700" dirty="0" err="1">
                          <a:effectLst/>
                          <a:latin typeface="Courier New" panose="02070309020205020404" pitchFamily="49" charset="0"/>
                        </a:rPr>
                        <a:t>deleteUser</a:t>
                      </a:r>
                      <a:r>
                        <a:rPr lang="en-US" sz="1700" dirty="0">
                          <a:effectLst/>
                        </a:rPr>
                        <a:t> with </a:t>
                      </a:r>
                      <a:r>
                        <a:rPr lang="en-US" sz="1700" dirty="0">
                          <a:effectLst/>
                          <a:latin typeface="Courier New" panose="02070309020205020404" pitchFamily="49" charset="0"/>
                        </a:rPr>
                        <a:t>{id: 123}</a:t>
                      </a:r>
                      <a:endParaRPr lang="en-US" sz="1700" dirty="0">
                        <a:effectLst/>
                      </a:endParaRPr>
                    </a:p>
                  </a:txBody>
                  <a:tcPr marL="107109" marR="107109" marT="107109" marB="10710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1918555"/>
                  </a:ext>
                </a:extLst>
              </a:tr>
            </a:tbl>
          </a:graphicData>
        </a:graphic>
      </p:graphicFrame>
    </p:spTree>
    <p:extLst>
      <p:ext uri="{BB962C8B-B14F-4D97-AF65-F5344CB8AC3E}">
        <p14:creationId xmlns:p14="http://schemas.microsoft.com/office/powerpoint/2010/main" val="47242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D5B3-C9EA-3A33-9679-0868C5EDAE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1F944-8799-8451-FCC2-B7C1FCB1F0CE}"/>
              </a:ext>
            </a:extLst>
          </p:cNvPr>
          <p:cNvSpPr>
            <a:spLocks noGrp="1"/>
          </p:cNvSpPr>
          <p:nvPr>
            <p:ph type="title"/>
          </p:nvPr>
        </p:nvSpPr>
        <p:spPr/>
        <p:txBody>
          <a:bodyPr/>
          <a:lstStyle/>
          <a:p>
            <a:r>
              <a:rPr lang="en-US" dirty="0"/>
              <a:t>API Design – REST vs RPC – Use Cases</a:t>
            </a:r>
          </a:p>
        </p:txBody>
      </p:sp>
      <p:graphicFrame>
        <p:nvGraphicFramePr>
          <p:cNvPr id="5" name="Content Placeholder 4">
            <a:extLst>
              <a:ext uri="{FF2B5EF4-FFF2-40B4-BE49-F238E27FC236}">
                <a16:creationId xmlns:a16="http://schemas.microsoft.com/office/drawing/2014/main" id="{82907101-C654-5CB5-B160-BEC1ECBBB292}"/>
              </a:ext>
            </a:extLst>
          </p:cNvPr>
          <p:cNvGraphicFramePr>
            <a:graphicFrameLocks noGrp="1"/>
          </p:cNvGraphicFramePr>
          <p:nvPr>
            <p:ph idx="1"/>
            <p:extLst>
              <p:ext uri="{D42A27DB-BD31-4B8C-83A1-F6EECF244321}">
                <p14:modId xmlns:p14="http://schemas.microsoft.com/office/powerpoint/2010/main" val="846985233"/>
              </p:ext>
            </p:extLst>
          </p:nvPr>
        </p:nvGraphicFramePr>
        <p:xfrm>
          <a:off x="99152" y="1834166"/>
          <a:ext cx="11942283" cy="3692015"/>
        </p:xfrm>
        <a:graphic>
          <a:graphicData uri="http://schemas.openxmlformats.org/drawingml/2006/table">
            <a:tbl>
              <a:tblPr/>
              <a:tblGrid>
                <a:gridCol w="2082188">
                  <a:extLst>
                    <a:ext uri="{9D8B030D-6E8A-4147-A177-3AD203B41FA5}">
                      <a16:colId xmlns:a16="http://schemas.microsoft.com/office/drawing/2014/main" val="959382942"/>
                    </a:ext>
                  </a:extLst>
                </a:gridCol>
                <a:gridCol w="4296578">
                  <a:extLst>
                    <a:ext uri="{9D8B030D-6E8A-4147-A177-3AD203B41FA5}">
                      <a16:colId xmlns:a16="http://schemas.microsoft.com/office/drawing/2014/main" val="3363887165"/>
                    </a:ext>
                  </a:extLst>
                </a:gridCol>
                <a:gridCol w="3748155">
                  <a:extLst>
                    <a:ext uri="{9D8B030D-6E8A-4147-A177-3AD203B41FA5}">
                      <a16:colId xmlns:a16="http://schemas.microsoft.com/office/drawing/2014/main" val="2007528200"/>
                    </a:ext>
                  </a:extLst>
                </a:gridCol>
                <a:gridCol w="1815362">
                  <a:extLst>
                    <a:ext uri="{9D8B030D-6E8A-4147-A177-3AD203B41FA5}">
                      <a16:colId xmlns:a16="http://schemas.microsoft.com/office/drawing/2014/main" val="2792379066"/>
                    </a:ext>
                  </a:extLst>
                </a:gridCol>
              </a:tblGrid>
              <a:tr h="679352">
                <a:tc>
                  <a:txBody>
                    <a:bodyPr/>
                    <a:lstStyle/>
                    <a:p>
                      <a:pPr algn="l">
                        <a:buNone/>
                      </a:pPr>
                      <a:r>
                        <a:rPr lang="en-US" sz="1800">
                          <a:effectLst/>
                        </a:rPr>
                        <a:t>Scenario</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REST</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RPC</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Recommendation</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1842606"/>
                  </a:ext>
                </a:extLst>
              </a:tr>
              <a:tr h="384097">
                <a:tc>
                  <a:txBody>
                    <a:bodyPr/>
                    <a:lstStyle/>
                    <a:p>
                      <a:pPr algn="l">
                        <a:buNone/>
                      </a:pPr>
                      <a:r>
                        <a:rPr lang="en-US" sz="1800" b="1">
                          <a:effectLst/>
                        </a:rPr>
                        <a:t>Simple CRUD</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Perfect fit</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Overkill</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Use REST</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0389043"/>
                  </a:ext>
                </a:extLst>
              </a:tr>
              <a:tr h="679352">
                <a:tc>
                  <a:txBody>
                    <a:bodyPr/>
                    <a:lstStyle/>
                    <a:p>
                      <a:pPr algn="l">
                        <a:buNone/>
                      </a:pPr>
                      <a:r>
                        <a:rPr lang="en-US" sz="1800" b="1">
                          <a:effectLst/>
                        </a:rPr>
                        <a:t>User Management</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a:t>
                      </a:r>
                      <a:r>
                        <a:rPr lang="en-US" sz="1800">
                          <a:effectLst/>
                          <a:latin typeface="Courier New" panose="02070309020205020404" pitchFamily="49" charset="0"/>
                        </a:rPr>
                        <a:t>POST /users</a:t>
                      </a:r>
                      <a:r>
                        <a:rPr lang="en-US" sz="1800">
                          <a:effectLst/>
                        </a:rPr>
                        <a:t>&lt;br&gt;</a:t>
                      </a:r>
                      <a:r>
                        <a:rPr lang="en-US" sz="1800">
                          <a:effectLst/>
                          <a:latin typeface="Courier New" panose="02070309020205020404" pitchFamily="49" charset="0"/>
                        </a:rPr>
                        <a:t>GET /users/123</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a:t>
                      </a:r>
                      <a:r>
                        <a:rPr lang="en-US" sz="1800">
                          <a:effectLst/>
                          <a:latin typeface="Courier New" panose="02070309020205020404" pitchFamily="49" charset="0"/>
                        </a:rPr>
                        <a:t>POST /createUser</a:t>
                      </a:r>
                      <a:r>
                        <a:rPr lang="en-US" sz="1800">
                          <a:effectLst/>
                        </a:rPr>
                        <a:t>&lt;br&gt;</a:t>
                      </a:r>
                      <a:r>
                        <a:rPr lang="en-US" sz="1800">
                          <a:effectLst/>
                          <a:latin typeface="Courier New" panose="02070309020205020404" pitchFamily="49" charset="0"/>
                        </a:rPr>
                        <a:t>POST /getUser</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Use REST</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2005810"/>
                  </a:ext>
                </a:extLst>
              </a:tr>
              <a:tr h="679352">
                <a:tc>
                  <a:txBody>
                    <a:bodyPr/>
                    <a:lstStyle/>
                    <a:p>
                      <a:pPr algn="l">
                        <a:buNone/>
                      </a:pPr>
                      <a:r>
                        <a:rPr lang="en-US" sz="1800" b="1">
                          <a:effectLst/>
                        </a:rPr>
                        <a:t>Complex Business Logic</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Forced:&lt;br&gt;</a:t>
                      </a:r>
                      <a:r>
                        <a:rPr lang="en-US" sz="1800">
                          <a:effectLst/>
                          <a:latin typeface="Courier New" panose="02070309020205020404" pitchFamily="49" charset="0"/>
                        </a:rPr>
                        <a:t>POST /orders/123/shipments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Natural:&lt;br&gt;</a:t>
                      </a:r>
                      <a:r>
                        <a:rPr lang="en-US" sz="1800">
                          <a:effectLst/>
                          <a:latin typeface="Courier New" panose="02070309020205020404" pitchFamily="49" charset="0"/>
                        </a:rPr>
                        <a:t>POST /shipOrder</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Use RPC</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4939778"/>
                  </a:ext>
                </a:extLst>
              </a:tr>
              <a:tr h="1269862">
                <a:tc>
                  <a:txBody>
                    <a:bodyPr/>
                    <a:lstStyle/>
                    <a:p>
                      <a:pPr algn="l">
                        <a:buNone/>
                      </a:pPr>
                      <a:r>
                        <a:rPr lang="en-US" sz="1800" b="1">
                          <a:effectLst/>
                        </a:rPr>
                        <a:t>Multiple Actions on Resource</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Awkward:&lt;br&gt;</a:t>
                      </a:r>
                      <a:r>
                        <a:rPr lang="en-US" sz="1800">
                          <a:effectLst/>
                          <a:latin typeface="Courier New" panose="02070309020205020404" pitchFamily="49" charset="0"/>
                        </a:rPr>
                        <a:t>POST /users/123/password-resets</a:t>
                      </a:r>
                      <a:r>
                        <a:rPr lang="en-US" sz="1800">
                          <a:effectLst/>
                        </a:rPr>
                        <a:t>&lt;br&gt;</a:t>
                      </a:r>
                      <a:r>
                        <a:rPr lang="en-US" sz="1800">
                          <a:effectLst/>
                          <a:latin typeface="Courier New" panose="02070309020205020404" pitchFamily="49" charset="0"/>
                        </a:rPr>
                        <a:t>POST /users/123/activations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dirty="0">
                          <a:effectLst/>
                        </a:rPr>
                        <a:t>✅ Clear:&lt;</a:t>
                      </a:r>
                      <a:r>
                        <a:rPr lang="en-US" sz="1800" dirty="0" err="1">
                          <a:effectLst/>
                        </a:rPr>
                        <a:t>br</a:t>
                      </a:r>
                      <a:r>
                        <a:rPr lang="en-US" sz="1800" dirty="0">
                          <a:effectLst/>
                        </a:rPr>
                        <a:t>&gt;</a:t>
                      </a:r>
                      <a:r>
                        <a:rPr lang="en-US" sz="1800" dirty="0">
                          <a:effectLst/>
                          <a:latin typeface="Courier New" panose="02070309020205020404" pitchFamily="49" charset="0"/>
                        </a:rPr>
                        <a:t>POST /</a:t>
                      </a:r>
                      <a:r>
                        <a:rPr lang="en-US" sz="1800" dirty="0" err="1">
                          <a:effectLst/>
                          <a:latin typeface="Courier New" panose="02070309020205020404" pitchFamily="49" charset="0"/>
                        </a:rPr>
                        <a:t>resetPassword</a:t>
                      </a:r>
                      <a:r>
                        <a:rPr lang="en-US" sz="1800" dirty="0">
                          <a:effectLst/>
                        </a:rPr>
                        <a:t>&lt;</a:t>
                      </a:r>
                      <a:r>
                        <a:rPr lang="en-US" sz="1800" dirty="0" err="1">
                          <a:effectLst/>
                        </a:rPr>
                        <a:t>br</a:t>
                      </a:r>
                      <a:r>
                        <a:rPr lang="en-US" sz="1800" dirty="0">
                          <a:effectLst/>
                        </a:rPr>
                        <a:t>&gt;</a:t>
                      </a:r>
                      <a:r>
                        <a:rPr lang="en-US" sz="1800" dirty="0">
                          <a:effectLst/>
                          <a:latin typeface="Courier New" panose="02070309020205020404" pitchFamily="49" charset="0"/>
                        </a:rPr>
                        <a:t>POST /</a:t>
                      </a:r>
                      <a:r>
                        <a:rPr lang="en-US" sz="1800" dirty="0" err="1">
                          <a:effectLst/>
                          <a:latin typeface="Courier New" panose="02070309020205020404" pitchFamily="49" charset="0"/>
                        </a:rPr>
                        <a:t>activateUser</a:t>
                      </a:r>
                      <a:endParaRPr lang="en-US" sz="1800" dirty="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dirty="0">
                          <a:effectLst/>
                        </a:rPr>
                        <a:t>Use RPC</a:t>
                      </a:r>
                      <a:endParaRPr lang="en-US" sz="1800" dirty="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411069"/>
                  </a:ext>
                </a:extLst>
              </a:tr>
            </a:tbl>
          </a:graphicData>
        </a:graphic>
      </p:graphicFrame>
    </p:spTree>
    <p:extLst>
      <p:ext uri="{BB962C8B-B14F-4D97-AF65-F5344CB8AC3E}">
        <p14:creationId xmlns:p14="http://schemas.microsoft.com/office/powerpoint/2010/main" val="3386663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FEAA-27DC-8AB9-69D6-F1850B46ACA2}"/>
              </a:ext>
            </a:extLst>
          </p:cNvPr>
          <p:cNvSpPr>
            <a:spLocks noGrp="1"/>
          </p:cNvSpPr>
          <p:nvPr>
            <p:ph type="title"/>
          </p:nvPr>
        </p:nvSpPr>
        <p:spPr/>
        <p:txBody>
          <a:bodyPr/>
          <a:lstStyle/>
          <a:p>
            <a:r>
              <a:rPr lang="en-US" dirty="0"/>
              <a:t>API Design – REST vs RPC – Use Cases</a:t>
            </a:r>
          </a:p>
        </p:txBody>
      </p:sp>
      <p:graphicFrame>
        <p:nvGraphicFramePr>
          <p:cNvPr id="5" name="Content Placeholder 4">
            <a:extLst>
              <a:ext uri="{FF2B5EF4-FFF2-40B4-BE49-F238E27FC236}">
                <a16:creationId xmlns:a16="http://schemas.microsoft.com/office/drawing/2014/main" id="{51F766EF-02F5-977B-EDA6-CA478CD50BD8}"/>
              </a:ext>
            </a:extLst>
          </p:cNvPr>
          <p:cNvGraphicFramePr>
            <a:graphicFrameLocks noGrp="1"/>
          </p:cNvGraphicFramePr>
          <p:nvPr>
            <p:ph idx="1"/>
            <p:extLst>
              <p:ext uri="{D42A27DB-BD31-4B8C-83A1-F6EECF244321}">
                <p14:modId xmlns:p14="http://schemas.microsoft.com/office/powerpoint/2010/main" val="1029195208"/>
              </p:ext>
            </p:extLst>
          </p:nvPr>
        </p:nvGraphicFramePr>
        <p:xfrm>
          <a:off x="99152" y="1834166"/>
          <a:ext cx="11942283" cy="4076112"/>
        </p:xfrm>
        <a:graphic>
          <a:graphicData uri="http://schemas.openxmlformats.org/drawingml/2006/table">
            <a:tbl>
              <a:tblPr/>
              <a:tblGrid>
                <a:gridCol w="2082188">
                  <a:extLst>
                    <a:ext uri="{9D8B030D-6E8A-4147-A177-3AD203B41FA5}">
                      <a16:colId xmlns:a16="http://schemas.microsoft.com/office/drawing/2014/main" val="959382942"/>
                    </a:ext>
                  </a:extLst>
                </a:gridCol>
                <a:gridCol w="4296578">
                  <a:extLst>
                    <a:ext uri="{9D8B030D-6E8A-4147-A177-3AD203B41FA5}">
                      <a16:colId xmlns:a16="http://schemas.microsoft.com/office/drawing/2014/main" val="3363887165"/>
                    </a:ext>
                  </a:extLst>
                </a:gridCol>
                <a:gridCol w="3748155">
                  <a:extLst>
                    <a:ext uri="{9D8B030D-6E8A-4147-A177-3AD203B41FA5}">
                      <a16:colId xmlns:a16="http://schemas.microsoft.com/office/drawing/2014/main" val="2007528200"/>
                    </a:ext>
                  </a:extLst>
                </a:gridCol>
                <a:gridCol w="1815362">
                  <a:extLst>
                    <a:ext uri="{9D8B030D-6E8A-4147-A177-3AD203B41FA5}">
                      <a16:colId xmlns:a16="http://schemas.microsoft.com/office/drawing/2014/main" val="2792379066"/>
                    </a:ext>
                  </a:extLst>
                </a:gridCol>
              </a:tblGrid>
              <a:tr h="679352">
                <a:tc>
                  <a:txBody>
                    <a:bodyPr/>
                    <a:lstStyle/>
                    <a:p>
                      <a:pPr algn="l">
                        <a:buNone/>
                      </a:pPr>
                      <a:r>
                        <a:rPr lang="en-US" sz="1800">
                          <a:effectLst/>
                        </a:rPr>
                        <a:t>Scenario</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REST</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RPC</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Recommendation</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1842606"/>
                  </a:ext>
                </a:extLst>
              </a:tr>
              <a:tr h="974607">
                <a:tc>
                  <a:txBody>
                    <a:bodyPr/>
                    <a:lstStyle/>
                    <a:p>
                      <a:pPr algn="l">
                        <a:buNone/>
                      </a:pPr>
                      <a:r>
                        <a:rPr lang="en-US" sz="1800" b="1">
                          <a:effectLst/>
                        </a:rPr>
                        <a:t>Payment Operations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a:t>
                      </a:r>
                      <a:r>
                        <a:rPr lang="en-US" sz="1800">
                          <a:effectLst/>
                          <a:latin typeface="Courier New" panose="02070309020205020404" pitchFamily="49" charset="0"/>
                        </a:rPr>
                        <a:t>POST /payments/123/captures</a:t>
                      </a:r>
                      <a:r>
                        <a:rPr lang="en-US" sz="1800">
                          <a:effectLst/>
                        </a:rPr>
                        <a:t>&lt;br&gt;</a:t>
                      </a:r>
                      <a:r>
                        <a:rPr lang="en-US" sz="1800">
                          <a:effectLst/>
                          <a:latin typeface="Courier New" panose="02070309020205020404" pitchFamily="49" charset="0"/>
                        </a:rPr>
                        <a:t>POST /payments/123/refunds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a:t>
                      </a:r>
                      <a:r>
                        <a:rPr lang="en-US" sz="1800">
                          <a:effectLst/>
                          <a:latin typeface="Courier New" panose="02070309020205020404" pitchFamily="49" charset="0"/>
                        </a:rPr>
                        <a:t>POST /capturePayment</a:t>
                      </a:r>
                      <a:r>
                        <a:rPr lang="en-US" sz="1800">
                          <a:effectLst/>
                        </a:rPr>
                        <a:t>&lt;br&gt;</a:t>
                      </a:r>
                      <a:r>
                        <a:rPr lang="en-US" sz="1800">
                          <a:effectLst/>
                          <a:latin typeface="Courier New" panose="02070309020205020404" pitchFamily="49" charset="0"/>
                        </a:rPr>
                        <a:t>POST /refundPayment</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dirty="0">
                          <a:effectLst/>
                        </a:rPr>
                        <a:t>Use RPC</a:t>
                      </a:r>
                      <a:endParaRPr lang="en-US" sz="1800" dirty="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6097830"/>
                  </a:ext>
                </a:extLst>
              </a:tr>
              <a:tr h="679352">
                <a:tc>
                  <a:txBody>
                    <a:bodyPr/>
                    <a:lstStyle/>
                    <a:p>
                      <a:pPr algn="l">
                        <a:buNone/>
                      </a:pPr>
                      <a:r>
                        <a:rPr lang="en-US" sz="1800" b="1">
                          <a:effectLst/>
                        </a:rPr>
                        <a:t>Cloud Services (AWS, GCP)</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dirty="0">
                          <a:effectLst/>
                        </a:rPr>
                        <a:t>⚠️ Too constraining</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Flexible operations</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Use RPC</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6741552"/>
                  </a:ext>
                </a:extLst>
              </a:tr>
              <a:tr h="384097">
                <a:tc>
                  <a:txBody>
                    <a:bodyPr/>
                    <a:lstStyle/>
                    <a:p>
                      <a:pPr algn="l">
                        <a:buNone/>
                      </a:pPr>
                      <a:r>
                        <a:rPr lang="en-US" sz="1800" b="1">
                          <a:effectLst/>
                        </a:rPr>
                        <a:t>Public Web APIs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Standard, predictable</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Less intuitive</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Use REST</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9618868"/>
                  </a:ext>
                </a:extLst>
              </a:tr>
              <a:tr h="679352">
                <a:tc>
                  <a:txBody>
                    <a:bodyPr/>
                    <a:lstStyle/>
                    <a:p>
                      <a:pPr algn="l">
                        <a:buNone/>
                      </a:pPr>
                      <a:r>
                        <a:rPr lang="en-US" sz="1800" b="1">
                          <a:effectLst/>
                        </a:rPr>
                        <a:t>Internal Microservices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Works well</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dirty="0">
                          <a:effectLst/>
                        </a:rPr>
                        <a:t>✅ Also works well</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a:effectLst/>
                        </a:rPr>
                        <a:t>Either</a:t>
                      </a:r>
                      <a:r>
                        <a:rPr lang="en-US" sz="1800">
                          <a:effectLst/>
                        </a:rPr>
                        <a:t> (or gRPC)</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4715667"/>
                  </a:ext>
                </a:extLst>
              </a:tr>
              <a:tr h="679352">
                <a:tc>
                  <a:txBody>
                    <a:bodyPr/>
                    <a:lstStyle/>
                    <a:p>
                      <a:pPr algn="l">
                        <a:buNone/>
                      </a:pPr>
                      <a:r>
                        <a:rPr lang="en-US" sz="1800" b="1">
                          <a:effectLst/>
                        </a:rPr>
                        <a:t>Real-time Operations</a:t>
                      </a:r>
                      <a:endParaRPr lang="en-US" sz="1800">
                        <a:effectLst/>
                      </a:endParaRP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Not designed for this</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 Better fit</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b="1" dirty="0">
                          <a:effectLst/>
                        </a:rPr>
                        <a:t>Use RPC</a:t>
                      </a:r>
                      <a:r>
                        <a:rPr lang="en-US" sz="1800" dirty="0">
                          <a:effectLst/>
                        </a:rPr>
                        <a:t> (or WebSocket)</a:t>
                      </a:r>
                    </a:p>
                  </a:txBody>
                  <a:tcPr marL="41271" marR="41271" marT="41271" marB="4127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9245791"/>
                  </a:ext>
                </a:extLst>
              </a:tr>
            </a:tbl>
          </a:graphicData>
        </a:graphic>
      </p:graphicFrame>
    </p:spTree>
    <p:extLst>
      <p:ext uri="{BB962C8B-B14F-4D97-AF65-F5344CB8AC3E}">
        <p14:creationId xmlns:p14="http://schemas.microsoft.com/office/powerpoint/2010/main" val="2985275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D874-C9D9-B16E-D962-029C6962B3C1}"/>
              </a:ext>
            </a:extLst>
          </p:cNvPr>
          <p:cNvSpPr>
            <a:spLocks noGrp="1"/>
          </p:cNvSpPr>
          <p:nvPr>
            <p:ph type="title"/>
          </p:nvPr>
        </p:nvSpPr>
        <p:spPr/>
        <p:txBody>
          <a:bodyPr/>
          <a:lstStyle/>
          <a:p>
            <a:r>
              <a:rPr lang="en-US" dirty="0"/>
              <a:t>API Design – REST vs RPC – Examples</a:t>
            </a:r>
          </a:p>
        </p:txBody>
      </p:sp>
      <p:graphicFrame>
        <p:nvGraphicFramePr>
          <p:cNvPr id="4" name="Content Placeholder 3">
            <a:extLst>
              <a:ext uri="{FF2B5EF4-FFF2-40B4-BE49-F238E27FC236}">
                <a16:creationId xmlns:a16="http://schemas.microsoft.com/office/drawing/2014/main" id="{A447E606-ADD5-132E-28C8-D5E078CDEE89}"/>
              </a:ext>
            </a:extLst>
          </p:cNvPr>
          <p:cNvGraphicFramePr>
            <a:graphicFrameLocks noGrp="1"/>
          </p:cNvGraphicFramePr>
          <p:nvPr>
            <p:ph idx="1"/>
            <p:extLst>
              <p:ext uri="{D42A27DB-BD31-4B8C-83A1-F6EECF244321}">
                <p14:modId xmlns:p14="http://schemas.microsoft.com/office/powerpoint/2010/main" val="1894908975"/>
              </p:ext>
            </p:extLst>
          </p:nvPr>
        </p:nvGraphicFramePr>
        <p:xfrm>
          <a:off x="473725" y="2336801"/>
          <a:ext cx="11325339" cy="4250490"/>
        </p:xfrm>
        <a:graphic>
          <a:graphicData uri="http://schemas.openxmlformats.org/drawingml/2006/table">
            <a:tbl>
              <a:tblPr/>
              <a:tblGrid>
                <a:gridCol w="1266940">
                  <a:extLst>
                    <a:ext uri="{9D8B030D-6E8A-4147-A177-3AD203B41FA5}">
                      <a16:colId xmlns:a16="http://schemas.microsoft.com/office/drawing/2014/main" val="1127374800"/>
                    </a:ext>
                  </a:extLst>
                </a:gridCol>
                <a:gridCol w="2225407">
                  <a:extLst>
                    <a:ext uri="{9D8B030D-6E8A-4147-A177-3AD203B41FA5}">
                      <a16:colId xmlns:a16="http://schemas.microsoft.com/office/drawing/2014/main" val="2928885101"/>
                    </a:ext>
                  </a:extLst>
                </a:gridCol>
                <a:gridCol w="7832992">
                  <a:extLst>
                    <a:ext uri="{9D8B030D-6E8A-4147-A177-3AD203B41FA5}">
                      <a16:colId xmlns:a16="http://schemas.microsoft.com/office/drawing/2014/main" val="629427516"/>
                    </a:ext>
                  </a:extLst>
                </a:gridCol>
              </a:tblGrid>
              <a:tr h="195978">
                <a:tc>
                  <a:txBody>
                    <a:bodyPr/>
                    <a:lstStyle/>
                    <a:p>
                      <a:pPr algn="l">
                        <a:buNone/>
                      </a:pPr>
                      <a:r>
                        <a:rPr lang="en-US" sz="1800">
                          <a:effectLst/>
                        </a:rPr>
                        <a:t>ompany/Service</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Style</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Example Endpoints</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8620517"/>
                  </a:ext>
                </a:extLst>
              </a:tr>
              <a:tr h="623565">
                <a:tc>
                  <a:txBody>
                    <a:bodyPr/>
                    <a:lstStyle/>
                    <a:p>
                      <a:pPr algn="l">
                        <a:buNone/>
                      </a:pPr>
                      <a:r>
                        <a:rPr lang="en-US" sz="1800" b="1">
                          <a:effectLst/>
                        </a:rPr>
                        <a:t>GitHub</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dirty="0">
                          <a:effectLst/>
                        </a:rPr>
                        <a:t>REST (mostly)</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GET /repos/:owner/:repo</a:t>
                      </a:r>
                      <a:r>
                        <a:rPr lang="en-US" sz="1800">
                          <a:effectLst/>
                        </a:rPr>
                        <a:t>&lt;br&gt;</a:t>
                      </a:r>
                      <a:r>
                        <a:rPr lang="en-US" sz="1800">
                          <a:effectLst/>
                          <a:latin typeface="Courier New" panose="02070309020205020404" pitchFamily="49" charset="0"/>
                        </a:rPr>
                        <a:t>POST /repos/:owner/:repo/issues</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0385314"/>
                  </a:ext>
                </a:extLst>
              </a:tr>
              <a:tr h="516668">
                <a:tc>
                  <a:txBody>
                    <a:bodyPr/>
                    <a:lstStyle/>
                    <a:p>
                      <a:pPr algn="l">
                        <a:buNone/>
                      </a:pPr>
                      <a:r>
                        <a:rPr lang="en-US" sz="1800" b="1">
                          <a:effectLst/>
                        </a:rPr>
                        <a:t>Stripe</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Hybrid</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POST /v1/customers</a:t>
                      </a:r>
                      <a:r>
                        <a:rPr lang="en-US" sz="1800">
                          <a:effectLst/>
                        </a:rPr>
                        <a:t> (REST)&lt;br&gt;</a:t>
                      </a:r>
                      <a:r>
                        <a:rPr lang="en-US" sz="1800">
                          <a:effectLst/>
                          <a:latin typeface="Courier New" panose="02070309020205020404" pitchFamily="49" charset="0"/>
                        </a:rPr>
                        <a:t>POST /v1/charges/:id/capture</a:t>
                      </a:r>
                      <a:r>
                        <a:rPr lang="en-US" sz="1800">
                          <a:effectLst/>
                        </a:rPr>
                        <a:t> (RPC)</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610705"/>
                  </a:ext>
                </a:extLst>
              </a:tr>
              <a:tr h="302875">
                <a:tc>
                  <a:txBody>
                    <a:bodyPr/>
                    <a:lstStyle/>
                    <a:p>
                      <a:pPr algn="l">
                        <a:buNone/>
                      </a:pPr>
                      <a:r>
                        <a:rPr lang="en-US" sz="1800" b="1">
                          <a:effectLst/>
                        </a:rPr>
                        <a:t>AWS</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RPC</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Action=CreateBucket</a:t>
                      </a:r>
                      <a:r>
                        <a:rPr lang="en-US" sz="1800">
                          <a:effectLst/>
                        </a:rPr>
                        <a:t>&lt;br&gt;</a:t>
                      </a:r>
                      <a:r>
                        <a:rPr lang="en-US" sz="1800">
                          <a:effectLst/>
                          <a:latin typeface="Courier New" panose="02070309020205020404" pitchFamily="49" charset="0"/>
                        </a:rPr>
                        <a:t>Action=DeleteObject</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5377355"/>
                  </a:ext>
                </a:extLst>
              </a:tr>
              <a:tr h="516668">
                <a:tc>
                  <a:txBody>
                    <a:bodyPr/>
                    <a:lstStyle/>
                    <a:p>
                      <a:pPr algn="l">
                        <a:buNone/>
                      </a:pPr>
                      <a:r>
                        <a:rPr lang="en-US" sz="1800" b="1">
                          <a:effectLst/>
                        </a:rPr>
                        <a:t>Slack</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RPC</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POST /api/chat.postMessage</a:t>
                      </a:r>
                      <a:r>
                        <a:rPr lang="en-US" sz="1800">
                          <a:effectLst/>
                        </a:rPr>
                        <a:t>&lt;br&gt;</a:t>
                      </a:r>
                      <a:r>
                        <a:rPr lang="en-US" sz="1800">
                          <a:effectLst/>
                          <a:latin typeface="Courier New" panose="02070309020205020404" pitchFamily="49" charset="0"/>
                        </a:rPr>
                        <a:t>POST /api/users.list</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8062925"/>
                  </a:ext>
                </a:extLst>
              </a:tr>
              <a:tr h="409771">
                <a:tc>
                  <a:txBody>
                    <a:bodyPr/>
                    <a:lstStyle/>
                    <a:p>
                      <a:pPr algn="l">
                        <a:buNone/>
                      </a:pPr>
                      <a:r>
                        <a:rPr lang="en-US" sz="1800" b="1">
                          <a:effectLst/>
                        </a:rPr>
                        <a:t>Twitter</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REST</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GET /tweets/:id</a:t>
                      </a:r>
                      <a:r>
                        <a:rPr lang="en-US" sz="1800">
                          <a:effectLst/>
                        </a:rPr>
                        <a:t>&lt;br&gt;</a:t>
                      </a:r>
                      <a:r>
                        <a:rPr lang="en-US" sz="1800">
                          <a:effectLst/>
                          <a:latin typeface="Courier New" panose="02070309020205020404" pitchFamily="49" charset="0"/>
                        </a:rPr>
                        <a:t>POST /tweets</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1493566"/>
                  </a:ext>
                </a:extLst>
              </a:tr>
              <a:tr h="623565">
                <a:tc>
                  <a:txBody>
                    <a:bodyPr/>
                    <a:lstStyle/>
                    <a:p>
                      <a:pPr algn="l">
                        <a:buNone/>
                      </a:pPr>
                      <a:r>
                        <a:rPr lang="en-US" sz="1800" b="1">
                          <a:effectLst/>
                        </a:rPr>
                        <a:t>Google Cloud</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Hybrid</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latin typeface="Courier New" panose="02070309020205020404" pitchFamily="49" charset="0"/>
                        </a:rPr>
                        <a:t>POST /v1/projects/{id}/buckets</a:t>
                      </a:r>
                      <a:r>
                        <a:rPr lang="en-US" sz="1800">
                          <a:effectLst/>
                        </a:rPr>
                        <a:t> (REST-like)&lt;br&gt;</a:t>
                      </a:r>
                      <a:r>
                        <a:rPr lang="en-US" sz="1800">
                          <a:effectLst/>
                          <a:latin typeface="Courier New" panose="02070309020205020404" pitchFamily="49" charset="0"/>
                        </a:rPr>
                        <a:t>POST /v1/buckets:create</a:t>
                      </a:r>
                      <a:r>
                        <a:rPr lang="en-US" sz="1800">
                          <a:effectLst/>
                        </a:rPr>
                        <a:t> (RPC-like)</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1251195"/>
                  </a:ext>
                </a:extLst>
              </a:tr>
              <a:tr h="409771">
                <a:tc>
                  <a:txBody>
                    <a:bodyPr/>
                    <a:lstStyle/>
                    <a:p>
                      <a:pPr algn="l">
                        <a:buNone/>
                      </a:pPr>
                      <a:r>
                        <a:rPr lang="en-US" sz="1800" b="1">
                          <a:effectLst/>
                        </a:rPr>
                        <a:t>Twilio</a:t>
                      </a:r>
                      <a:endParaRPr lang="en-US" sz="180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a:effectLst/>
                        </a:rPr>
                        <a:t>RPC</a:t>
                      </a: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a:buNone/>
                      </a:pPr>
                      <a:r>
                        <a:rPr lang="en-US" sz="1800" dirty="0">
                          <a:effectLst/>
                          <a:latin typeface="Courier New" panose="02070309020205020404" pitchFamily="49" charset="0"/>
                        </a:rPr>
                        <a:t>POST /</a:t>
                      </a:r>
                      <a:r>
                        <a:rPr lang="en-US" sz="1800" dirty="0" err="1">
                          <a:effectLst/>
                          <a:latin typeface="Courier New" panose="02070309020205020404" pitchFamily="49" charset="0"/>
                        </a:rPr>
                        <a:t>Messages.json</a:t>
                      </a:r>
                      <a:r>
                        <a:rPr lang="en-US" sz="1800" dirty="0">
                          <a:effectLst/>
                        </a:rPr>
                        <a:t>&lt;</a:t>
                      </a:r>
                      <a:r>
                        <a:rPr lang="en-US" sz="1800" dirty="0" err="1">
                          <a:effectLst/>
                        </a:rPr>
                        <a:t>br</a:t>
                      </a:r>
                      <a:r>
                        <a:rPr lang="en-US" sz="1800" dirty="0">
                          <a:effectLst/>
                        </a:rPr>
                        <a:t>&gt;</a:t>
                      </a:r>
                      <a:r>
                        <a:rPr lang="en-US" sz="1800" dirty="0">
                          <a:effectLst/>
                          <a:latin typeface="Courier New" panose="02070309020205020404" pitchFamily="49" charset="0"/>
                        </a:rPr>
                        <a:t>POST /</a:t>
                      </a:r>
                      <a:r>
                        <a:rPr lang="en-US" sz="1800" dirty="0" err="1">
                          <a:effectLst/>
                          <a:latin typeface="Courier New" panose="02070309020205020404" pitchFamily="49" charset="0"/>
                        </a:rPr>
                        <a:t>Calls.json</a:t>
                      </a:r>
                      <a:endParaRPr lang="en-US" sz="1800" dirty="0">
                        <a:effectLst/>
                      </a:endParaRPr>
                    </a:p>
                  </a:txBody>
                  <a:tcPr marL="44540" marR="44540" marT="44540" marB="4454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9513762"/>
                  </a:ext>
                </a:extLst>
              </a:tr>
            </a:tbl>
          </a:graphicData>
        </a:graphic>
      </p:graphicFrame>
    </p:spTree>
    <p:extLst>
      <p:ext uri="{BB962C8B-B14F-4D97-AF65-F5344CB8AC3E}">
        <p14:creationId xmlns:p14="http://schemas.microsoft.com/office/powerpoint/2010/main" val="42276492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78E2-AC60-7547-73C7-DB6C9EBC812D}"/>
              </a:ext>
            </a:extLst>
          </p:cNvPr>
          <p:cNvSpPr>
            <a:spLocks noGrp="1"/>
          </p:cNvSpPr>
          <p:nvPr>
            <p:ph type="title"/>
          </p:nvPr>
        </p:nvSpPr>
        <p:spPr/>
        <p:txBody>
          <a:bodyPr/>
          <a:lstStyle/>
          <a:p>
            <a:r>
              <a:rPr lang="en-US" dirty="0"/>
              <a:t>API Design – RESTful Principles</a:t>
            </a:r>
          </a:p>
        </p:txBody>
      </p:sp>
      <p:sp>
        <p:nvSpPr>
          <p:cNvPr id="3" name="Content Placeholder 2">
            <a:extLst>
              <a:ext uri="{FF2B5EF4-FFF2-40B4-BE49-F238E27FC236}">
                <a16:creationId xmlns:a16="http://schemas.microsoft.com/office/drawing/2014/main" id="{38018601-1437-C9AF-49A8-EF0AABE62F8B}"/>
              </a:ext>
            </a:extLst>
          </p:cNvPr>
          <p:cNvSpPr>
            <a:spLocks noGrp="1"/>
          </p:cNvSpPr>
          <p:nvPr>
            <p:ph idx="1"/>
          </p:nvPr>
        </p:nvSpPr>
        <p:spPr/>
        <p:txBody>
          <a:bodyPr/>
          <a:lstStyle/>
          <a:p>
            <a:r>
              <a:rPr lang="en-US" b="1" dirty="0"/>
              <a:t>1. Resource-Based URLs</a:t>
            </a:r>
            <a:endParaRPr lang="en-US" dirty="0"/>
          </a:p>
          <a:p>
            <a:pPr lvl="1"/>
            <a:r>
              <a:rPr lang="en-US" dirty="0"/>
              <a:t>✅ Good: GET /users/123/orders</a:t>
            </a:r>
          </a:p>
          <a:p>
            <a:pPr lvl="1"/>
            <a:r>
              <a:rPr lang="en-US" dirty="0"/>
              <a:t>❌ Bad:  GET /</a:t>
            </a:r>
            <a:r>
              <a:rPr lang="en-US" dirty="0" err="1"/>
              <a:t>getUserOrders?userId</a:t>
            </a:r>
            <a:r>
              <a:rPr lang="en-US" dirty="0"/>
              <a:t>=123</a:t>
            </a:r>
          </a:p>
          <a:p>
            <a:endParaRPr lang="en-US" dirty="0"/>
          </a:p>
        </p:txBody>
      </p:sp>
    </p:spTree>
    <p:extLst>
      <p:ext uri="{BB962C8B-B14F-4D97-AF65-F5344CB8AC3E}">
        <p14:creationId xmlns:p14="http://schemas.microsoft.com/office/powerpoint/2010/main" val="3456133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52182-C763-FCC6-925B-819431499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CDBDC-27A8-BAAD-8963-A8458688AB18}"/>
              </a:ext>
            </a:extLst>
          </p:cNvPr>
          <p:cNvSpPr>
            <a:spLocks noGrp="1"/>
          </p:cNvSpPr>
          <p:nvPr>
            <p:ph type="title"/>
          </p:nvPr>
        </p:nvSpPr>
        <p:spPr/>
        <p:txBody>
          <a:bodyPr/>
          <a:lstStyle/>
          <a:p>
            <a:r>
              <a:rPr lang="en-US" dirty="0"/>
              <a:t>API Design – RESTful Principles</a:t>
            </a:r>
          </a:p>
        </p:txBody>
      </p:sp>
      <p:sp>
        <p:nvSpPr>
          <p:cNvPr id="3" name="Content Placeholder 2">
            <a:extLst>
              <a:ext uri="{FF2B5EF4-FFF2-40B4-BE49-F238E27FC236}">
                <a16:creationId xmlns:a16="http://schemas.microsoft.com/office/drawing/2014/main" id="{5DBBCAC3-C6D1-DEE3-1EB7-8DF5FF7EE511}"/>
              </a:ext>
            </a:extLst>
          </p:cNvPr>
          <p:cNvSpPr>
            <a:spLocks noGrp="1"/>
          </p:cNvSpPr>
          <p:nvPr>
            <p:ph idx="1"/>
          </p:nvPr>
        </p:nvSpPr>
        <p:spPr/>
        <p:txBody>
          <a:bodyPr/>
          <a:lstStyle/>
          <a:p>
            <a:r>
              <a:rPr lang="en-US" b="1" dirty="0"/>
              <a:t>2. HTTP Methods (Verbs)</a:t>
            </a:r>
            <a:endParaRPr lang="en-US" dirty="0"/>
          </a:p>
          <a:p>
            <a:pPr lvl="1"/>
            <a:r>
              <a:rPr lang="en-US" b="1" dirty="0"/>
              <a:t>GET</a:t>
            </a:r>
            <a:r>
              <a:rPr lang="en-US" dirty="0"/>
              <a:t>: Retrieve resource(s) - safe, idempotent</a:t>
            </a:r>
          </a:p>
          <a:p>
            <a:pPr lvl="1"/>
            <a:r>
              <a:rPr lang="en-US" b="1" dirty="0"/>
              <a:t>POST</a:t>
            </a:r>
            <a:r>
              <a:rPr lang="en-US" dirty="0"/>
              <a:t>: Create new resource</a:t>
            </a:r>
          </a:p>
          <a:p>
            <a:pPr lvl="1"/>
            <a:r>
              <a:rPr lang="en-US" b="1" dirty="0"/>
              <a:t>PUT</a:t>
            </a:r>
            <a:r>
              <a:rPr lang="en-US" dirty="0"/>
              <a:t>: Replace entire resource - idempotent</a:t>
            </a:r>
          </a:p>
          <a:p>
            <a:pPr lvl="1"/>
            <a:r>
              <a:rPr lang="en-US" b="1" dirty="0"/>
              <a:t>PATCH</a:t>
            </a:r>
            <a:r>
              <a:rPr lang="en-US" dirty="0"/>
              <a:t>: Partial update</a:t>
            </a:r>
          </a:p>
          <a:p>
            <a:pPr lvl="1"/>
            <a:r>
              <a:rPr lang="en-US" b="1" dirty="0"/>
              <a:t>DELETE</a:t>
            </a:r>
            <a:r>
              <a:rPr lang="en-US" dirty="0"/>
              <a:t>: Remove resource - idempotent</a:t>
            </a:r>
          </a:p>
          <a:p>
            <a:endParaRPr lang="en-US" dirty="0"/>
          </a:p>
        </p:txBody>
      </p:sp>
    </p:spTree>
    <p:extLst>
      <p:ext uri="{BB962C8B-B14F-4D97-AF65-F5344CB8AC3E}">
        <p14:creationId xmlns:p14="http://schemas.microsoft.com/office/powerpoint/2010/main" val="105387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BF759-1594-A28B-5E1A-A40D91B4F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4A04F-4F96-60AE-C85C-B614B2B0C509}"/>
              </a:ext>
            </a:extLst>
          </p:cNvPr>
          <p:cNvSpPr>
            <a:spLocks noGrp="1"/>
          </p:cNvSpPr>
          <p:nvPr>
            <p:ph type="title"/>
          </p:nvPr>
        </p:nvSpPr>
        <p:spPr/>
        <p:txBody>
          <a:bodyPr/>
          <a:lstStyle/>
          <a:p>
            <a:r>
              <a:rPr lang="en-US" dirty="0"/>
              <a:t>API Design – RESTful Principles</a:t>
            </a:r>
          </a:p>
        </p:txBody>
      </p:sp>
      <p:sp>
        <p:nvSpPr>
          <p:cNvPr id="3" name="Content Placeholder 2">
            <a:extLst>
              <a:ext uri="{FF2B5EF4-FFF2-40B4-BE49-F238E27FC236}">
                <a16:creationId xmlns:a16="http://schemas.microsoft.com/office/drawing/2014/main" id="{5B009EB5-BF08-5E0F-FF9C-26658DAF5DB7}"/>
              </a:ext>
            </a:extLst>
          </p:cNvPr>
          <p:cNvSpPr>
            <a:spLocks noGrp="1"/>
          </p:cNvSpPr>
          <p:nvPr>
            <p:ph idx="1"/>
          </p:nvPr>
        </p:nvSpPr>
        <p:spPr/>
        <p:txBody>
          <a:bodyPr/>
          <a:lstStyle/>
          <a:p>
            <a:r>
              <a:rPr lang="en-US" b="1" dirty="0"/>
              <a:t>3. URL Structure</a:t>
            </a:r>
            <a:endParaRPr lang="en-US" dirty="0"/>
          </a:p>
          <a:p>
            <a:pPr lvl="1"/>
            <a:r>
              <a:rPr lang="en-US" dirty="0"/>
              <a:t>/resources              # Collection</a:t>
            </a:r>
          </a:p>
          <a:p>
            <a:pPr lvl="1"/>
            <a:r>
              <a:rPr lang="en-US" dirty="0"/>
              <a:t>/resources/123          # Single resource</a:t>
            </a:r>
          </a:p>
          <a:p>
            <a:pPr lvl="1"/>
            <a:r>
              <a:rPr lang="en-US" dirty="0"/>
              <a:t>/resources/123/sub      # Nested resource</a:t>
            </a:r>
          </a:p>
          <a:p>
            <a:endParaRPr lang="en-US" dirty="0"/>
          </a:p>
        </p:txBody>
      </p:sp>
    </p:spTree>
    <p:extLst>
      <p:ext uri="{BB962C8B-B14F-4D97-AF65-F5344CB8AC3E}">
        <p14:creationId xmlns:p14="http://schemas.microsoft.com/office/powerpoint/2010/main" val="1864664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3B3E3-109A-BA8E-B5FA-05DE24500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410A1-DF62-2035-ED38-8AC589E69369}"/>
              </a:ext>
            </a:extLst>
          </p:cNvPr>
          <p:cNvSpPr>
            <a:spLocks noGrp="1"/>
          </p:cNvSpPr>
          <p:nvPr>
            <p:ph type="title"/>
          </p:nvPr>
        </p:nvSpPr>
        <p:spPr/>
        <p:txBody>
          <a:bodyPr/>
          <a:lstStyle/>
          <a:p>
            <a:r>
              <a:rPr lang="en-US" dirty="0"/>
              <a:t>API Design – RESTful Principles</a:t>
            </a:r>
          </a:p>
        </p:txBody>
      </p:sp>
      <p:sp>
        <p:nvSpPr>
          <p:cNvPr id="3" name="Content Placeholder 2">
            <a:extLst>
              <a:ext uri="{FF2B5EF4-FFF2-40B4-BE49-F238E27FC236}">
                <a16:creationId xmlns:a16="http://schemas.microsoft.com/office/drawing/2014/main" id="{55AD7943-0B83-2867-4351-5F4BCF678F4E}"/>
              </a:ext>
            </a:extLst>
          </p:cNvPr>
          <p:cNvSpPr>
            <a:spLocks noGrp="1"/>
          </p:cNvSpPr>
          <p:nvPr>
            <p:ph idx="1"/>
          </p:nvPr>
        </p:nvSpPr>
        <p:spPr/>
        <p:txBody>
          <a:bodyPr/>
          <a:lstStyle/>
          <a:p>
            <a:r>
              <a:rPr lang="en-US" b="1" dirty="0"/>
              <a:t>3. URL Structure</a:t>
            </a:r>
            <a:endParaRPr lang="en-US" dirty="0"/>
          </a:p>
          <a:p>
            <a:pPr lvl="1"/>
            <a:r>
              <a:rPr lang="en-US" dirty="0"/>
              <a:t>/resources              # Collection</a:t>
            </a:r>
          </a:p>
          <a:p>
            <a:pPr lvl="1"/>
            <a:r>
              <a:rPr lang="en-US" dirty="0"/>
              <a:t>/resources/123          # Single resource</a:t>
            </a:r>
          </a:p>
          <a:p>
            <a:pPr lvl="1"/>
            <a:r>
              <a:rPr lang="en-US" dirty="0"/>
              <a:t>/resources/123/sub      # Nested resource</a:t>
            </a:r>
          </a:p>
          <a:p>
            <a:endParaRPr lang="en-US" dirty="0"/>
          </a:p>
        </p:txBody>
      </p:sp>
    </p:spTree>
    <p:extLst>
      <p:ext uri="{BB962C8B-B14F-4D97-AF65-F5344CB8AC3E}">
        <p14:creationId xmlns:p14="http://schemas.microsoft.com/office/powerpoint/2010/main" val="31762367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44A88-B073-D1FA-4477-02661AD0C84A}"/>
              </a:ext>
            </a:extLst>
          </p:cNvPr>
          <p:cNvSpPr>
            <a:spLocks noGrp="1"/>
          </p:cNvSpPr>
          <p:nvPr>
            <p:ph type="title"/>
          </p:nvPr>
        </p:nvSpPr>
        <p:spPr/>
        <p:txBody>
          <a:bodyPr/>
          <a:lstStyle/>
          <a:p>
            <a:r>
              <a:rPr lang="en-US" dirty="0"/>
              <a:t>API Design – API Components</a:t>
            </a:r>
          </a:p>
        </p:txBody>
      </p:sp>
      <p:sp>
        <p:nvSpPr>
          <p:cNvPr id="3" name="Content Placeholder 2">
            <a:extLst>
              <a:ext uri="{FF2B5EF4-FFF2-40B4-BE49-F238E27FC236}">
                <a16:creationId xmlns:a16="http://schemas.microsoft.com/office/drawing/2014/main" id="{349FB3FC-77A8-31F4-4EA1-29F202332F95}"/>
              </a:ext>
            </a:extLst>
          </p:cNvPr>
          <p:cNvSpPr>
            <a:spLocks noGrp="1"/>
          </p:cNvSpPr>
          <p:nvPr>
            <p:ph idx="1"/>
          </p:nvPr>
        </p:nvSpPr>
        <p:spPr/>
        <p:txBody>
          <a:bodyPr/>
          <a:lstStyle/>
          <a:p>
            <a:r>
              <a:rPr lang="en-US" b="1" dirty="0"/>
              <a:t>Input (Request)</a:t>
            </a:r>
          </a:p>
          <a:p>
            <a:r>
              <a:rPr lang="en-US" b="1" dirty="0"/>
              <a:t>Output (Response)</a:t>
            </a:r>
          </a:p>
          <a:p>
            <a:r>
              <a:rPr lang="en-US" b="1" dirty="0"/>
              <a:t>Exceptions (Errors)</a:t>
            </a:r>
            <a:endParaRPr lang="en-US" dirty="0"/>
          </a:p>
        </p:txBody>
      </p:sp>
    </p:spTree>
    <p:extLst>
      <p:ext uri="{BB962C8B-B14F-4D97-AF65-F5344CB8AC3E}">
        <p14:creationId xmlns:p14="http://schemas.microsoft.com/office/powerpoint/2010/main" val="121829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A687-1BA8-99CF-90FC-A8928128C09C}"/>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36963C-4B59-25C2-BC32-21DAED8126C3}"/>
              </a:ext>
            </a:extLst>
          </p:cNvPr>
          <p:cNvSpPr>
            <a:spLocks noGrp="1"/>
          </p:cNvSpPr>
          <p:nvPr>
            <p:ph idx="1"/>
          </p:nvPr>
        </p:nvSpPr>
        <p:spPr/>
        <p:txBody>
          <a:bodyPr/>
          <a:lstStyle/>
          <a:p>
            <a:r>
              <a:rPr lang="en-US" dirty="0"/>
              <a:t>Better utilization of computing resources</a:t>
            </a:r>
          </a:p>
          <a:p>
            <a:r>
              <a:rPr lang="en-US" dirty="0"/>
              <a:t>Easier to add more clients</a:t>
            </a:r>
          </a:p>
          <a:p>
            <a:r>
              <a:rPr lang="en-US" dirty="0"/>
              <a:t>Flexibility - Different types of clients can connect to the same server</a:t>
            </a:r>
          </a:p>
          <a:p>
            <a:r>
              <a:rPr lang="en-US" dirty="0"/>
              <a:t>Easy to modify/upgrade either client or server without affecting the other</a:t>
            </a:r>
          </a:p>
          <a:p>
            <a:endParaRPr lang="en-US" dirty="0"/>
          </a:p>
        </p:txBody>
      </p:sp>
    </p:spTree>
    <p:extLst>
      <p:ext uri="{BB962C8B-B14F-4D97-AF65-F5344CB8AC3E}">
        <p14:creationId xmlns:p14="http://schemas.microsoft.com/office/powerpoint/2010/main" val="1195405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0A5F-92F4-2374-D56B-249C2FE9E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550FD-27D4-7192-96E6-8B23910B4A7D}"/>
              </a:ext>
            </a:extLst>
          </p:cNvPr>
          <p:cNvSpPr>
            <a:spLocks noGrp="1"/>
          </p:cNvSpPr>
          <p:nvPr>
            <p:ph type="title"/>
          </p:nvPr>
        </p:nvSpPr>
        <p:spPr/>
        <p:txBody>
          <a:bodyPr/>
          <a:lstStyle/>
          <a:p>
            <a:r>
              <a:rPr lang="en-US" dirty="0"/>
              <a:t>API Design – API Components</a:t>
            </a:r>
          </a:p>
        </p:txBody>
      </p:sp>
      <p:sp>
        <p:nvSpPr>
          <p:cNvPr id="3" name="Content Placeholder 2">
            <a:extLst>
              <a:ext uri="{FF2B5EF4-FFF2-40B4-BE49-F238E27FC236}">
                <a16:creationId xmlns:a16="http://schemas.microsoft.com/office/drawing/2014/main" id="{0F521B9D-8586-633B-40E8-84F697AEF63B}"/>
              </a:ext>
            </a:extLst>
          </p:cNvPr>
          <p:cNvSpPr>
            <a:spLocks noGrp="1"/>
          </p:cNvSpPr>
          <p:nvPr>
            <p:ph idx="1"/>
          </p:nvPr>
        </p:nvSpPr>
        <p:spPr/>
        <p:txBody>
          <a:bodyPr numCol="2">
            <a:normAutofit fontScale="70000" lnSpcReduction="20000"/>
          </a:bodyPr>
          <a:lstStyle/>
          <a:p>
            <a:r>
              <a:rPr lang="en-US" dirty="0"/>
              <a:t>2xx Success</a:t>
            </a:r>
          </a:p>
          <a:p>
            <a:r>
              <a:rPr lang="en-US" dirty="0"/>
              <a:t>  200 OK              - Request succeeded</a:t>
            </a:r>
          </a:p>
          <a:p>
            <a:r>
              <a:rPr lang="en-US" dirty="0"/>
              <a:t>  201 Created         - Resource created</a:t>
            </a:r>
          </a:p>
          <a:p>
            <a:r>
              <a:rPr lang="en-US" dirty="0"/>
              <a:t>  204 No Content      - Success but no response body</a:t>
            </a:r>
          </a:p>
          <a:p>
            <a:endParaRPr lang="en-US" dirty="0"/>
          </a:p>
          <a:p>
            <a:r>
              <a:rPr lang="en-US" dirty="0"/>
              <a:t>4xx Client Errors</a:t>
            </a:r>
          </a:p>
          <a:p>
            <a:r>
              <a:rPr lang="en-US" dirty="0"/>
              <a:t>  400 Bad Request     - Invalid input</a:t>
            </a:r>
          </a:p>
          <a:p>
            <a:r>
              <a:rPr lang="en-US" dirty="0"/>
              <a:t>  401 Unauthorized    - Authentication required</a:t>
            </a:r>
          </a:p>
          <a:p>
            <a:r>
              <a:rPr lang="en-US" dirty="0"/>
              <a:t>  403 Forbidden       - No permission</a:t>
            </a:r>
          </a:p>
          <a:p>
            <a:r>
              <a:rPr lang="en-US" dirty="0"/>
              <a:t>  404 Not Found       - Resource doesn't exist</a:t>
            </a:r>
          </a:p>
          <a:p>
            <a:r>
              <a:rPr lang="en-US" dirty="0"/>
              <a:t>  409 Conflict        - Resource conflict (duplicate)</a:t>
            </a:r>
          </a:p>
          <a:p>
            <a:r>
              <a:rPr lang="en-US" dirty="0"/>
              <a:t>  422 </a:t>
            </a:r>
            <a:r>
              <a:rPr lang="en-US" dirty="0" err="1"/>
              <a:t>Unprocessable</a:t>
            </a:r>
            <a:r>
              <a:rPr lang="en-US" dirty="0"/>
              <a:t>   - Validation failed</a:t>
            </a:r>
          </a:p>
          <a:p>
            <a:r>
              <a:rPr lang="en-US" dirty="0"/>
              <a:t>  429 Too Many Requests - Rate limit exceeded</a:t>
            </a:r>
          </a:p>
          <a:p>
            <a:endParaRPr lang="en-US" dirty="0"/>
          </a:p>
          <a:p>
            <a:r>
              <a:rPr lang="en-US" dirty="0"/>
              <a:t>5xx Server Errors</a:t>
            </a:r>
          </a:p>
          <a:p>
            <a:r>
              <a:rPr lang="en-US" dirty="0"/>
              <a:t>  500 Internal Server Error - Something went wrong</a:t>
            </a:r>
          </a:p>
          <a:p>
            <a:r>
              <a:rPr lang="en-US" dirty="0"/>
              <a:t>  502 Bad Gateway     - Upstream service failed</a:t>
            </a:r>
          </a:p>
          <a:p>
            <a:r>
              <a:rPr lang="en-US" dirty="0"/>
              <a:t>  503 Service Unavailable - Temporarily down</a:t>
            </a:r>
          </a:p>
        </p:txBody>
      </p:sp>
    </p:spTree>
    <p:extLst>
      <p:ext uri="{BB962C8B-B14F-4D97-AF65-F5344CB8AC3E}">
        <p14:creationId xmlns:p14="http://schemas.microsoft.com/office/powerpoint/2010/main" val="30974624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7A48-26A9-C1F9-5A8A-89C924EC1E31}"/>
              </a:ext>
            </a:extLst>
          </p:cNvPr>
          <p:cNvSpPr>
            <a:spLocks noGrp="1"/>
          </p:cNvSpPr>
          <p:nvPr>
            <p:ph type="title"/>
          </p:nvPr>
        </p:nvSpPr>
        <p:spPr/>
        <p:txBody>
          <a:bodyPr/>
          <a:lstStyle/>
          <a:p>
            <a:r>
              <a:rPr lang="en-US" dirty="0"/>
              <a:t>API Design – </a:t>
            </a:r>
            <a:r>
              <a:rPr lang="en-US" b="1" dirty="0"/>
              <a:t>Pagination</a:t>
            </a:r>
            <a:endParaRPr lang="en-US" dirty="0"/>
          </a:p>
        </p:txBody>
      </p:sp>
      <p:sp>
        <p:nvSpPr>
          <p:cNvPr id="3" name="Content Placeholder 2">
            <a:extLst>
              <a:ext uri="{FF2B5EF4-FFF2-40B4-BE49-F238E27FC236}">
                <a16:creationId xmlns:a16="http://schemas.microsoft.com/office/drawing/2014/main" id="{4FB20FA4-9E99-6B76-682A-B7CC57804293}"/>
              </a:ext>
            </a:extLst>
          </p:cNvPr>
          <p:cNvSpPr>
            <a:spLocks noGrp="1"/>
          </p:cNvSpPr>
          <p:nvPr>
            <p:ph idx="1"/>
          </p:nvPr>
        </p:nvSpPr>
        <p:spPr/>
        <p:txBody>
          <a:bodyPr/>
          <a:lstStyle/>
          <a:p>
            <a:r>
              <a:rPr lang="en-US" dirty="0"/>
              <a:t>Large datasets must be paginated:</a:t>
            </a:r>
          </a:p>
          <a:p>
            <a:r>
              <a:rPr lang="en-US" dirty="0"/>
              <a:t># Offset-based</a:t>
            </a:r>
          </a:p>
          <a:p>
            <a:r>
              <a:rPr lang="en-US" dirty="0"/>
              <a:t>GET /</a:t>
            </a:r>
            <a:r>
              <a:rPr lang="en-US" dirty="0" err="1"/>
              <a:t>products?page</a:t>
            </a:r>
            <a:r>
              <a:rPr lang="en-US" dirty="0"/>
              <a:t>=2&amp;limit=20</a:t>
            </a:r>
          </a:p>
          <a:p>
            <a:endParaRPr lang="en-US" dirty="0"/>
          </a:p>
          <a:p>
            <a:r>
              <a:rPr lang="en-US" dirty="0"/>
              <a:t># Cursor-based (better for real-time data)</a:t>
            </a:r>
          </a:p>
          <a:p>
            <a:r>
              <a:rPr lang="en-US" dirty="0"/>
              <a:t>GET /</a:t>
            </a:r>
            <a:r>
              <a:rPr lang="en-US" dirty="0" err="1"/>
              <a:t>products?cursor</a:t>
            </a:r>
            <a:r>
              <a:rPr lang="en-US" dirty="0"/>
              <a:t>=eyJpZCI6MTIzfQ&amp;limit=20</a:t>
            </a:r>
          </a:p>
          <a:p>
            <a:endParaRPr lang="en-US" dirty="0"/>
          </a:p>
        </p:txBody>
      </p:sp>
    </p:spTree>
    <p:extLst>
      <p:ext uri="{BB962C8B-B14F-4D97-AF65-F5344CB8AC3E}">
        <p14:creationId xmlns:p14="http://schemas.microsoft.com/office/powerpoint/2010/main" val="3196729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05E45-189C-8675-27EA-45D750E93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2275B-D887-6ED4-8AF3-203105BC5264}"/>
              </a:ext>
            </a:extLst>
          </p:cNvPr>
          <p:cNvSpPr>
            <a:spLocks noGrp="1"/>
          </p:cNvSpPr>
          <p:nvPr>
            <p:ph type="title"/>
          </p:nvPr>
        </p:nvSpPr>
        <p:spPr/>
        <p:txBody>
          <a:bodyPr/>
          <a:lstStyle/>
          <a:p>
            <a:r>
              <a:rPr lang="en-US" dirty="0"/>
              <a:t>API Design – </a:t>
            </a:r>
            <a:r>
              <a:rPr lang="en-US" b="1" dirty="0"/>
              <a:t>Idempotence</a:t>
            </a:r>
            <a:endParaRPr lang="en-US" dirty="0"/>
          </a:p>
        </p:txBody>
      </p:sp>
      <p:sp>
        <p:nvSpPr>
          <p:cNvPr id="3" name="Content Placeholder 2">
            <a:extLst>
              <a:ext uri="{FF2B5EF4-FFF2-40B4-BE49-F238E27FC236}">
                <a16:creationId xmlns:a16="http://schemas.microsoft.com/office/drawing/2014/main" id="{C7E09C87-8755-8F8C-C6A2-B379BE868E17}"/>
              </a:ext>
            </a:extLst>
          </p:cNvPr>
          <p:cNvSpPr>
            <a:spLocks noGrp="1"/>
          </p:cNvSpPr>
          <p:nvPr>
            <p:ph idx="1"/>
          </p:nvPr>
        </p:nvSpPr>
        <p:spPr/>
        <p:txBody>
          <a:bodyPr/>
          <a:lstStyle/>
          <a:p>
            <a:r>
              <a:rPr lang="en-US" dirty="0"/>
              <a:t>Same request → Same result (can retry safely)</a:t>
            </a:r>
          </a:p>
          <a:p>
            <a:r>
              <a:rPr lang="en-US" b="1" dirty="0"/>
              <a:t>GET, PUT, DELETE</a:t>
            </a:r>
            <a:r>
              <a:rPr lang="en-US" dirty="0"/>
              <a:t>: Naturally idempotent</a:t>
            </a:r>
          </a:p>
          <a:p>
            <a:r>
              <a:rPr lang="en-US" b="1" dirty="0"/>
              <a:t>POST</a:t>
            </a:r>
            <a:r>
              <a:rPr lang="en-US" dirty="0"/>
              <a:t>: Not idempotent (creates new resource each time)</a:t>
            </a:r>
          </a:p>
          <a:p>
            <a:pPr lvl="1"/>
            <a:r>
              <a:rPr lang="en-US" b="1" dirty="0"/>
              <a:t>Solution</a:t>
            </a:r>
            <a:r>
              <a:rPr lang="en-US" dirty="0"/>
              <a:t>: Use idempotency keys for POST</a:t>
            </a:r>
          </a:p>
          <a:p>
            <a:r>
              <a:rPr lang="en-US" dirty="0"/>
              <a:t>POST /payments</a:t>
            </a:r>
          </a:p>
          <a:p>
            <a:pPr lvl="1"/>
            <a:r>
              <a:rPr lang="en-US" dirty="0"/>
              <a:t>Headers: Idempotency-Key: unique-key-123</a:t>
            </a:r>
          </a:p>
          <a:p>
            <a:endParaRPr lang="en-US" dirty="0"/>
          </a:p>
        </p:txBody>
      </p:sp>
    </p:spTree>
    <p:extLst>
      <p:ext uri="{BB962C8B-B14F-4D97-AF65-F5344CB8AC3E}">
        <p14:creationId xmlns:p14="http://schemas.microsoft.com/office/powerpoint/2010/main" val="20195395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00F8-7F0B-C6A6-3F27-7507C231B4DE}"/>
              </a:ext>
            </a:extLst>
          </p:cNvPr>
          <p:cNvSpPr>
            <a:spLocks noGrp="1"/>
          </p:cNvSpPr>
          <p:nvPr>
            <p:ph type="title"/>
          </p:nvPr>
        </p:nvSpPr>
        <p:spPr/>
        <p:txBody>
          <a:bodyPr/>
          <a:lstStyle/>
          <a:p>
            <a:r>
              <a:rPr lang="en-US" dirty="0"/>
              <a:t>API Design – </a:t>
            </a:r>
            <a:r>
              <a:rPr lang="en-US" b="1" dirty="0"/>
              <a:t>Simple &amp; Intuitive</a:t>
            </a:r>
            <a:endParaRPr lang="en-US" dirty="0"/>
          </a:p>
        </p:txBody>
      </p:sp>
      <p:sp>
        <p:nvSpPr>
          <p:cNvPr id="3" name="Content Placeholder 2">
            <a:extLst>
              <a:ext uri="{FF2B5EF4-FFF2-40B4-BE49-F238E27FC236}">
                <a16:creationId xmlns:a16="http://schemas.microsoft.com/office/drawing/2014/main" id="{481F4F67-8AF8-91B8-8A2D-8FD4D4BD08B7}"/>
              </a:ext>
            </a:extLst>
          </p:cNvPr>
          <p:cNvSpPr>
            <a:spLocks noGrp="1"/>
          </p:cNvSpPr>
          <p:nvPr>
            <p:ph idx="1"/>
          </p:nvPr>
        </p:nvSpPr>
        <p:spPr/>
        <p:txBody>
          <a:bodyPr/>
          <a:lstStyle/>
          <a:p>
            <a:r>
              <a:rPr lang="en-US" dirty="0"/>
              <a:t>Predictable naming conventions</a:t>
            </a:r>
          </a:p>
          <a:p>
            <a:r>
              <a:rPr lang="en-US" dirty="0"/>
              <a:t>Consistent structure across all endpoints</a:t>
            </a:r>
          </a:p>
          <a:p>
            <a:r>
              <a:rPr lang="en-US" dirty="0"/>
              <a:t>Self-documenting URLs: /users/123/orders (clear hierarchy)</a:t>
            </a:r>
          </a:p>
          <a:p>
            <a:r>
              <a:rPr lang="en-US" dirty="0"/>
              <a:t>Sensible defaults: limit=20 if not specified</a:t>
            </a:r>
          </a:p>
          <a:p>
            <a:r>
              <a:rPr lang="en-US" dirty="0"/>
              <a:t>Clear error messages</a:t>
            </a:r>
          </a:p>
          <a:p>
            <a:endParaRPr lang="en-US" dirty="0"/>
          </a:p>
        </p:txBody>
      </p:sp>
    </p:spTree>
    <p:extLst>
      <p:ext uri="{BB962C8B-B14F-4D97-AF65-F5344CB8AC3E}">
        <p14:creationId xmlns:p14="http://schemas.microsoft.com/office/powerpoint/2010/main" val="3350915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13C30-B47E-9EC5-A837-AC28EBB43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000A7-D291-9793-EAB5-FE990A705A4E}"/>
              </a:ext>
            </a:extLst>
          </p:cNvPr>
          <p:cNvSpPr>
            <a:spLocks noGrp="1"/>
          </p:cNvSpPr>
          <p:nvPr>
            <p:ph type="title"/>
          </p:nvPr>
        </p:nvSpPr>
        <p:spPr/>
        <p:txBody>
          <a:bodyPr/>
          <a:lstStyle/>
          <a:p>
            <a:r>
              <a:rPr lang="en-US" dirty="0"/>
              <a:t>API Design – </a:t>
            </a:r>
            <a:r>
              <a:rPr lang="en-US" b="1" dirty="0"/>
              <a:t>Backward Compatibility</a:t>
            </a:r>
            <a:endParaRPr lang="en-US" dirty="0"/>
          </a:p>
        </p:txBody>
      </p:sp>
      <p:sp>
        <p:nvSpPr>
          <p:cNvPr id="3" name="Content Placeholder 2">
            <a:extLst>
              <a:ext uri="{FF2B5EF4-FFF2-40B4-BE49-F238E27FC236}">
                <a16:creationId xmlns:a16="http://schemas.microsoft.com/office/drawing/2014/main" id="{F853C2A5-DFBC-6A07-C273-A85B7210E700}"/>
              </a:ext>
            </a:extLst>
          </p:cNvPr>
          <p:cNvSpPr>
            <a:spLocks noGrp="1"/>
          </p:cNvSpPr>
          <p:nvPr>
            <p:ph idx="1"/>
          </p:nvPr>
        </p:nvSpPr>
        <p:spPr/>
        <p:txBody>
          <a:bodyPr numCol="2">
            <a:normAutofit/>
          </a:bodyPr>
          <a:lstStyle/>
          <a:p>
            <a:r>
              <a:rPr lang="en-US" dirty="0"/>
              <a:t>Never break existing clients:</a:t>
            </a:r>
          </a:p>
          <a:p>
            <a:r>
              <a:rPr lang="en-US" dirty="0"/>
              <a:t>✅ Add new optional fields</a:t>
            </a:r>
          </a:p>
          <a:p>
            <a:r>
              <a:rPr lang="en-US" dirty="0"/>
              <a:t>✅ Add new endpoints</a:t>
            </a:r>
          </a:p>
          <a:p>
            <a:r>
              <a:rPr lang="en-US" dirty="0"/>
              <a:t>✅ Add new optional parameters</a:t>
            </a:r>
          </a:p>
          <a:p>
            <a:endParaRPr lang="en-US" dirty="0"/>
          </a:p>
          <a:p>
            <a:endParaRPr lang="en-US" dirty="0"/>
          </a:p>
          <a:p>
            <a:endParaRPr lang="en-US" dirty="0"/>
          </a:p>
          <a:p>
            <a:r>
              <a:rPr lang="en-US" dirty="0"/>
              <a:t>❌ Remove fields</a:t>
            </a:r>
          </a:p>
          <a:p>
            <a:r>
              <a:rPr lang="en-US" dirty="0"/>
              <a:t>❌ Change field types</a:t>
            </a:r>
          </a:p>
          <a:p>
            <a:r>
              <a:rPr lang="en-US" dirty="0"/>
              <a:t>❌ Make optional fields required</a:t>
            </a:r>
          </a:p>
          <a:p>
            <a:r>
              <a:rPr lang="en-US" dirty="0"/>
              <a:t>❌ Change URL structure</a:t>
            </a:r>
          </a:p>
          <a:p>
            <a:endParaRPr lang="en-US" dirty="0"/>
          </a:p>
        </p:txBody>
      </p:sp>
    </p:spTree>
    <p:extLst>
      <p:ext uri="{BB962C8B-B14F-4D97-AF65-F5344CB8AC3E}">
        <p14:creationId xmlns:p14="http://schemas.microsoft.com/office/powerpoint/2010/main" val="1968748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2EE19-723C-E908-D07F-11A747ED3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F4473-0E0D-0ADC-E916-7B3F9E6B98F0}"/>
              </a:ext>
            </a:extLst>
          </p:cNvPr>
          <p:cNvSpPr>
            <a:spLocks noGrp="1"/>
          </p:cNvSpPr>
          <p:nvPr>
            <p:ph type="title"/>
          </p:nvPr>
        </p:nvSpPr>
        <p:spPr/>
        <p:txBody>
          <a:bodyPr/>
          <a:lstStyle/>
          <a:p>
            <a:r>
              <a:rPr lang="en-US" dirty="0"/>
              <a:t>API Design – </a:t>
            </a:r>
            <a:r>
              <a:rPr lang="en-US" b="1" dirty="0"/>
              <a:t>Deprecation strategy</a:t>
            </a:r>
            <a:r>
              <a:rPr lang="en-US" dirty="0"/>
              <a:t>:</a:t>
            </a:r>
          </a:p>
        </p:txBody>
      </p:sp>
      <p:sp>
        <p:nvSpPr>
          <p:cNvPr id="3" name="Content Placeholder 2">
            <a:extLst>
              <a:ext uri="{FF2B5EF4-FFF2-40B4-BE49-F238E27FC236}">
                <a16:creationId xmlns:a16="http://schemas.microsoft.com/office/drawing/2014/main" id="{3DA963B0-EB50-7120-7626-A91C90A78B6F}"/>
              </a:ext>
            </a:extLst>
          </p:cNvPr>
          <p:cNvSpPr>
            <a:spLocks noGrp="1"/>
          </p:cNvSpPr>
          <p:nvPr>
            <p:ph idx="1"/>
          </p:nvPr>
        </p:nvSpPr>
        <p:spPr/>
        <p:txBody>
          <a:bodyPr/>
          <a:lstStyle/>
          <a:p>
            <a:r>
              <a:rPr lang="en-US" dirty="0"/>
              <a:t>1. Announce deprecation (6+ months notice)</a:t>
            </a:r>
          </a:p>
          <a:p>
            <a:r>
              <a:rPr lang="en-US" dirty="0"/>
              <a:t>2. Add deprecation warnings in responses</a:t>
            </a:r>
          </a:p>
          <a:p>
            <a:r>
              <a:rPr lang="en-US" dirty="0"/>
              <a:t>3. Provide migration guide</a:t>
            </a:r>
          </a:p>
          <a:p>
            <a:r>
              <a:rPr lang="en-US" dirty="0"/>
              <a:t>4. Support old version during transition</a:t>
            </a:r>
          </a:p>
          <a:p>
            <a:r>
              <a:rPr lang="en-US" dirty="0"/>
              <a:t>5. Eventually remove (with final notice)</a:t>
            </a:r>
          </a:p>
          <a:p>
            <a:endParaRPr lang="en-US" dirty="0"/>
          </a:p>
        </p:txBody>
      </p:sp>
    </p:spTree>
    <p:extLst>
      <p:ext uri="{BB962C8B-B14F-4D97-AF65-F5344CB8AC3E}">
        <p14:creationId xmlns:p14="http://schemas.microsoft.com/office/powerpoint/2010/main" val="2497131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3AE8A-A231-BF0E-A575-B7D028A345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2E305-F5CA-92B4-6D11-B34A6E9C166B}"/>
              </a:ext>
            </a:extLst>
          </p:cNvPr>
          <p:cNvSpPr>
            <a:spLocks noGrp="1"/>
          </p:cNvSpPr>
          <p:nvPr>
            <p:ph type="title"/>
          </p:nvPr>
        </p:nvSpPr>
        <p:spPr/>
        <p:txBody>
          <a:bodyPr/>
          <a:lstStyle/>
          <a:p>
            <a:r>
              <a:rPr lang="en-US" dirty="0"/>
              <a:t>API Design – </a:t>
            </a:r>
            <a:r>
              <a:rPr lang="en-US" b="1" dirty="0"/>
              <a:t>Versioning (Forward Compatibility)</a:t>
            </a:r>
            <a:endParaRPr lang="en-US" dirty="0"/>
          </a:p>
        </p:txBody>
      </p:sp>
      <p:sp>
        <p:nvSpPr>
          <p:cNvPr id="3" name="Content Placeholder 2">
            <a:extLst>
              <a:ext uri="{FF2B5EF4-FFF2-40B4-BE49-F238E27FC236}">
                <a16:creationId xmlns:a16="http://schemas.microsoft.com/office/drawing/2014/main" id="{086E44A7-B517-2509-EB7C-18BA7AD9F00A}"/>
              </a:ext>
            </a:extLst>
          </p:cNvPr>
          <p:cNvSpPr>
            <a:spLocks noGrp="1"/>
          </p:cNvSpPr>
          <p:nvPr>
            <p:ph idx="1"/>
          </p:nvPr>
        </p:nvSpPr>
        <p:spPr/>
        <p:txBody>
          <a:bodyPr>
            <a:normAutofit/>
          </a:bodyPr>
          <a:lstStyle/>
          <a:p>
            <a:r>
              <a:rPr lang="en-US" dirty="0"/>
              <a:t># URL versioning (most common, explicit)</a:t>
            </a:r>
          </a:p>
          <a:p>
            <a:pPr lvl="1"/>
            <a:r>
              <a:rPr lang="en-US" dirty="0"/>
              <a:t>/v1/users</a:t>
            </a:r>
          </a:p>
          <a:p>
            <a:pPr lvl="1"/>
            <a:r>
              <a:rPr lang="en-US" dirty="0"/>
              <a:t>/v2/users</a:t>
            </a:r>
          </a:p>
          <a:p>
            <a:r>
              <a:rPr lang="en-US" dirty="0"/>
              <a:t># Header versioning (cleaner URLs)</a:t>
            </a:r>
          </a:p>
          <a:p>
            <a:pPr lvl="1"/>
            <a:r>
              <a:rPr lang="en-US" dirty="0"/>
              <a:t>Accept: application/vnd.myapi.v1+json</a:t>
            </a:r>
          </a:p>
          <a:p>
            <a:pPr lvl="1"/>
            <a:endParaRPr lang="en-US" dirty="0"/>
          </a:p>
          <a:p>
            <a:pPr lvl="1"/>
            <a:r>
              <a:rPr lang="en-US" dirty="0"/>
              <a:t># Query parameter (not recommended)</a:t>
            </a:r>
          </a:p>
          <a:p>
            <a:pPr lvl="1"/>
            <a:r>
              <a:rPr lang="en-US" dirty="0"/>
              <a:t>/</a:t>
            </a:r>
            <a:r>
              <a:rPr lang="en-US" dirty="0" err="1"/>
              <a:t>users?version</a:t>
            </a:r>
            <a:r>
              <a:rPr lang="en-US" dirty="0"/>
              <a:t>=1</a:t>
            </a:r>
          </a:p>
          <a:p>
            <a:r>
              <a:rPr lang="en-US" b="1" dirty="0"/>
              <a:t>Recommendation</a:t>
            </a:r>
            <a:r>
              <a:rPr lang="en-US" dirty="0"/>
              <a:t>: URL versioning for simplicity</a:t>
            </a:r>
          </a:p>
          <a:p>
            <a:endParaRPr lang="en-US" dirty="0"/>
          </a:p>
        </p:txBody>
      </p:sp>
    </p:spTree>
    <p:extLst>
      <p:ext uri="{BB962C8B-B14F-4D97-AF65-F5344CB8AC3E}">
        <p14:creationId xmlns:p14="http://schemas.microsoft.com/office/powerpoint/2010/main" val="2563489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E2997-39EA-6570-1ED3-0B15EA162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18507-C8B0-DD87-BCDF-474C98BAC6C0}"/>
              </a:ext>
            </a:extLst>
          </p:cNvPr>
          <p:cNvSpPr>
            <a:spLocks noGrp="1"/>
          </p:cNvSpPr>
          <p:nvPr>
            <p:ph type="title"/>
          </p:nvPr>
        </p:nvSpPr>
        <p:spPr/>
        <p:txBody>
          <a:bodyPr/>
          <a:lstStyle/>
          <a:p>
            <a:r>
              <a:rPr lang="en-US" dirty="0"/>
              <a:t>API Design – </a:t>
            </a:r>
            <a:r>
              <a:rPr lang="en-US" b="1" dirty="0"/>
              <a:t>Other Important Practices</a:t>
            </a:r>
            <a:endParaRPr lang="en-US" dirty="0"/>
          </a:p>
        </p:txBody>
      </p:sp>
      <p:sp>
        <p:nvSpPr>
          <p:cNvPr id="3" name="Content Placeholder 2">
            <a:extLst>
              <a:ext uri="{FF2B5EF4-FFF2-40B4-BE49-F238E27FC236}">
                <a16:creationId xmlns:a16="http://schemas.microsoft.com/office/drawing/2014/main" id="{481E6FC8-E643-2F58-BA55-57D9A8411C2E}"/>
              </a:ext>
            </a:extLst>
          </p:cNvPr>
          <p:cNvSpPr>
            <a:spLocks noGrp="1"/>
          </p:cNvSpPr>
          <p:nvPr>
            <p:ph idx="1"/>
          </p:nvPr>
        </p:nvSpPr>
        <p:spPr/>
        <p:txBody>
          <a:bodyPr numCol="2">
            <a:normAutofit/>
          </a:bodyPr>
          <a:lstStyle/>
          <a:p>
            <a:r>
              <a:rPr lang="en-US" b="1" dirty="0"/>
              <a:t>Rate Limiting</a:t>
            </a:r>
            <a:r>
              <a:rPr lang="en-US" dirty="0"/>
              <a:t>:</a:t>
            </a:r>
          </a:p>
          <a:p>
            <a:pPr lvl="1"/>
            <a:r>
              <a:rPr lang="en-US" dirty="0"/>
              <a:t>Response Headers:</a:t>
            </a:r>
          </a:p>
          <a:p>
            <a:pPr lvl="1"/>
            <a:r>
              <a:rPr lang="en-US" dirty="0"/>
              <a:t>X-</a:t>
            </a:r>
            <a:r>
              <a:rPr lang="en-US" dirty="0" err="1"/>
              <a:t>RateLimit</a:t>
            </a:r>
            <a:r>
              <a:rPr lang="en-US" dirty="0"/>
              <a:t>-Limit: 1000</a:t>
            </a:r>
          </a:p>
          <a:p>
            <a:pPr lvl="1"/>
            <a:r>
              <a:rPr lang="en-US" dirty="0"/>
              <a:t>X-</a:t>
            </a:r>
            <a:r>
              <a:rPr lang="en-US" dirty="0" err="1"/>
              <a:t>RateLimit</a:t>
            </a:r>
            <a:r>
              <a:rPr lang="en-US" dirty="0"/>
              <a:t>-Remaining: 999</a:t>
            </a:r>
          </a:p>
          <a:p>
            <a:pPr lvl="1"/>
            <a:r>
              <a:rPr lang="en-US" dirty="0"/>
              <a:t>X-</a:t>
            </a:r>
            <a:r>
              <a:rPr lang="en-US" dirty="0" err="1"/>
              <a:t>RateLimit</a:t>
            </a:r>
            <a:r>
              <a:rPr lang="en-US" dirty="0"/>
              <a:t>-Reset: 1640000000</a:t>
            </a:r>
          </a:p>
          <a:p>
            <a:r>
              <a:rPr lang="en-US" b="1" dirty="0"/>
              <a:t>Security</a:t>
            </a:r>
            <a:r>
              <a:rPr lang="en-US" dirty="0"/>
              <a:t>:</a:t>
            </a:r>
          </a:p>
          <a:p>
            <a:pPr lvl="1"/>
            <a:r>
              <a:rPr lang="en-US" dirty="0"/>
              <a:t>Always use HTTPS</a:t>
            </a:r>
          </a:p>
          <a:p>
            <a:pPr lvl="1"/>
            <a:r>
              <a:rPr lang="en-US" dirty="0"/>
              <a:t>Validate all inputs</a:t>
            </a:r>
          </a:p>
          <a:p>
            <a:pPr lvl="1"/>
            <a:r>
              <a:rPr lang="en-US" dirty="0"/>
              <a:t>Use authentication (JWT, OAuth)</a:t>
            </a:r>
          </a:p>
          <a:p>
            <a:pPr lvl="1"/>
            <a:r>
              <a:rPr lang="en-US" dirty="0"/>
              <a:t>Don't expose sensitive data in URLs</a:t>
            </a:r>
          </a:p>
          <a:p>
            <a:r>
              <a:rPr lang="en-US" b="1" dirty="0"/>
              <a:t>Documentation</a:t>
            </a:r>
            <a:r>
              <a:rPr lang="en-US" dirty="0"/>
              <a:t>:</a:t>
            </a:r>
          </a:p>
          <a:p>
            <a:pPr lvl="1"/>
            <a:r>
              <a:rPr lang="en-US" dirty="0"/>
              <a:t>Keep API docs up-to-date</a:t>
            </a:r>
          </a:p>
          <a:p>
            <a:pPr lvl="1"/>
            <a:r>
              <a:rPr lang="en-US" dirty="0"/>
              <a:t>Provide examples for each endpoint</a:t>
            </a:r>
          </a:p>
          <a:p>
            <a:pPr lvl="1"/>
            <a:r>
              <a:rPr lang="en-US" dirty="0"/>
              <a:t>Include error scenarios</a:t>
            </a:r>
          </a:p>
          <a:p>
            <a:endParaRPr lang="en-US" dirty="0"/>
          </a:p>
        </p:txBody>
      </p:sp>
    </p:spTree>
    <p:extLst>
      <p:ext uri="{BB962C8B-B14F-4D97-AF65-F5344CB8AC3E}">
        <p14:creationId xmlns:p14="http://schemas.microsoft.com/office/powerpoint/2010/main" val="270742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8C63-995D-58FF-FF9C-FEDBB487EDE4}"/>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DEEAD182-0919-0E5C-8E62-058D0D318A19}"/>
              </a:ext>
            </a:extLst>
          </p:cNvPr>
          <p:cNvSpPr>
            <a:spLocks noGrp="1"/>
          </p:cNvSpPr>
          <p:nvPr>
            <p:ph idx="1"/>
          </p:nvPr>
        </p:nvSpPr>
        <p:spPr/>
        <p:txBody>
          <a:bodyPr/>
          <a:lstStyle/>
          <a:p>
            <a:r>
              <a:rPr lang="en-US" dirty="0"/>
              <a:t>Network Dependencies</a:t>
            </a:r>
          </a:p>
          <a:p>
            <a:r>
              <a:rPr lang="en-US" dirty="0"/>
              <a:t>Complexity in Management</a:t>
            </a:r>
          </a:p>
          <a:p>
            <a:r>
              <a:rPr lang="en-US" dirty="0"/>
              <a:t>Consistency Issues</a:t>
            </a:r>
          </a:p>
          <a:p>
            <a:r>
              <a:rPr lang="en-US" dirty="0"/>
              <a:t>Security Challenges</a:t>
            </a:r>
          </a:p>
          <a:p>
            <a:r>
              <a:rPr lang="en-US" dirty="0"/>
              <a:t>Development Complexity</a:t>
            </a:r>
          </a:p>
        </p:txBody>
      </p:sp>
    </p:spTree>
    <p:extLst>
      <p:ext uri="{BB962C8B-B14F-4D97-AF65-F5344CB8AC3E}">
        <p14:creationId xmlns:p14="http://schemas.microsoft.com/office/powerpoint/2010/main" val="30703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AF8-1DC9-5F3C-6572-8F23E58B3F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614DD-2AB7-6BCD-2BC3-85DFEC77735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59E3AE4-BA7F-4372-FFBC-FD7126AC0EB5}"/>
              </a:ext>
            </a:extLst>
          </p:cNvPr>
          <p:cNvPicPr>
            <a:picLocks noChangeAspect="1"/>
          </p:cNvPicPr>
          <p:nvPr/>
        </p:nvPicPr>
        <p:blipFill>
          <a:blip r:embed="rId2"/>
          <a:stretch>
            <a:fillRect/>
          </a:stretch>
        </p:blipFill>
        <p:spPr>
          <a:xfrm>
            <a:off x="680320" y="2238269"/>
            <a:ext cx="10795121" cy="3536455"/>
          </a:xfrm>
          <a:prstGeom prst="rect">
            <a:avLst/>
          </a:prstGeom>
        </p:spPr>
      </p:pic>
    </p:spTree>
    <p:extLst>
      <p:ext uri="{BB962C8B-B14F-4D97-AF65-F5344CB8AC3E}">
        <p14:creationId xmlns:p14="http://schemas.microsoft.com/office/powerpoint/2010/main" val="375809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CB2CA-339C-0F6C-6133-C538A0980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3FD71-2E1E-D9F6-A500-27466B4FAA57}"/>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3D8028F-58FC-D12C-FB1D-55C488749887}"/>
              </a:ext>
            </a:extLst>
          </p:cNvPr>
          <p:cNvSpPr>
            <a:spLocks noGrp="1"/>
          </p:cNvSpPr>
          <p:nvPr>
            <p:ph idx="1"/>
          </p:nvPr>
        </p:nvSpPr>
        <p:spPr/>
        <p:txBody>
          <a:bodyPr/>
          <a:lstStyle/>
          <a:p>
            <a:r>
              <a:rPr lang="en-US" dirty="0"/>
              <a:t>No client installation</a:t>
            </a:r>
          </a:p>
          <a:p>
            <a:r>
              <a:rPr lang="en-US" dirty="0"/>
              <a:t>Cross-platform compatibility</a:t>
            </a:r>
          </a:p>
        </p:txBody>
      </p:sp>
    </p:spTree>
    <p:extLst>
      <p:ext uri="{BB962C8B-B14F-4D97-AF65-F5344CB8AC3E}">
        <p14:creationId xmlns:p14="http://schemas.microsoft.com/office/powerpoint/2010/main" val="21799869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4972</TotalTime>
  <Words>2300</Words>
  <Application>Microsoft Macintosh PowerPoint</Application>
  <PresentationFormat>Widescreen</PresentationFormat>
  <Paragraphs>443</Paragraphs>
  <Slides>67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Aptos</vt:lpstr>
      <vt:lpstr>Arial</vt:lpstr>
      <vt:lpstr>Courier New</vt:lpstr>
      <vt:lpstr>Trebuchet MS</vt:lpstr>
      <vt:lpstr>Berlin</vt:lpstr>
      <vt:lpstr>System Design</vt:lpstr>
      <vt:lpstr>History</vt:lpstr>
      <vt:lpstr>PowerPoint Presentation</vt:lpstr>
      <vt:lpstr>Key Challenges</vt:lpstr>
      <vt:lpstr>Client Server</vt:lpstr>
      <vt:lpstr>Improvements</vt:lpstr>
      <vt:lpstr>Key Challenges</vt:lpstr>
      <vt:lpstr>PowerPoint Presentation</vt:lpstr>
      <vt:lpstr>Improvements</vt:lpstr>
      <vt:lpstr>Key Challenges</vt:lpstr>
      <vt:lpstr>Cloud Native</vt:lpstr>
      <vt:lpstr>Improvements</vt:lpstr>
      <vt:lpstr>Key Challenges</vt:lpstr>
      <vt:lpstr>The Mythical Man-Month</vt:lpstr>
      <vt:lpstr>The Mythical Man-Month</vt:lpstr>
      <vt:lpstr>The Mythical Man-Month</vt:lpstr>
      <vt:lpstr>Goal of System Design </vt:lpstr>
      <vt:lpstr>Scalability</vt:lpstr>
      <vt:lpstr>Availability</vt:lpstr>
      <vt:lpstr>Operation</vt:lpstr>
      <vt:lpstr>Maintainability</vt:lpstr>
      <vt:lpstr>Performance</vt:lpstr>
      <vt:lpstr>Security</vt:lpstr>
      <vt:lpstr>Flexibility</vt:lpstr>
      <vt:lpstr>PowerPoint Presentation</vt:lpstr>
      <vt:lpstr>CAP Theorem</vt:lpstr>
      <vt:lpstr>CAP Theorem - Consistency</vt:lpstr>
      <vt:lpstr>CAP Theorem - Availability</vt:lpstr>
      <vt:lpstr>CAP Theorem - Partition Tolerance</vt:lpstr>
      <vt:lpstr>CAP Theorem</vt:lpstr>
      <vt:lpstr>CAP Theorem - CP Systems (Consistency + Partition Tolerance)</vt:lpstr>
      <vt:lpstr>CAP Theorem - AP Systems (Availability + Partition Tolerance)</vt:lpstr>
      <vt:lpstr>CAP Theorem</vt:lpstr>
      <vt:lpstr>CAP Theorem - Common Misconception</vt:lpstr>
      <vt:lpstr>Case Study – Red Note</vt:lpstr>
      <vt:lpstr>System Design Components</vt:lpstr>
      <vt:lpstr>Write Clear User Stories</vt:lpstr>
      <vt:lpstr>Write Clear User Stories - Key Components</vt:lpstr>
      <vt:lpstr>INVEST Criteria (Good user stories are)</vt:lpstr>
      <vt:lpstr>Acceptance Criteria:</vt:lpstr>
      <vt:lpstr>Estimating User Stories</vt:lpstr>
      <vt:lpstr>UML - What is UML</vt:lpstr>
      <vt:lpstr>UML - Class Diagram</vt:lpstr>
      <vt:lpstr>UML - Sequence Diagram</vt:lpstr>
      <vt:lpstr>UML - Component Diagram</vt:lpstr>
      <vt:lpstr>UML - When to Use UML</vt:lpstr>
      <vt:lpstr>UML - When NOT to Use</vt:lpstr>
      <vt:lpstr>UML - Tools</vt:lpstr>
      <vt:lpstr>Example - User SignUP</vt:lpstr>
      <vt:lpstr>PowerPoint Presentation</vt:lpstr>
      <vt:lpstr>API Design – REST vs RPC</vt:lpstr>
      <vt:lpstr>API Design – REST vs RPC – Use Cases</vt:lpstr>
      <vt:lpstr>API Design – REST vs RPC – Use Cases</vt:lpstr>
      <vt:lpstr>API Design – REST vs RPC – Examples</vt:lpstr>
      <vt:lpstr>API Design – RESTful Principles</vt:lpstr>
      <vt:lpstr>API Design – RESTful Principles</vt:lpstr>
      <vt:lpstr>API Design – RESTful Principles</vt:lpstr>
      <vt:lpstr>API Design – RESTful Principles</vt:lpstr>
      <vt:lpstr>API Design – API Components</vt:lpstr>
      <vt:lpstr>API Design – API Components</vt:lpstr>
      <vt:lpstr>API Design – Pagination</vt:lpstr>
      <vt:lpstr>API Design – Idempotence</vt:lpstr>
      <vt:lpstr>API Design – Simple &amp; Intuitive</vt:lpstr>
      <vt:lpstr>API Design – Backward Compatibility</vt:lpstr>
      <vt:lpstr>API Design – Deprecation strategy:</vt:lpstr>
      <vt:lpstr>API Design – Versioning (Forward Compatibility)</vt:lpstr>
      <vt:lpstr>API Design – Other Important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Denny</dc:creator>
  <cp:lastModifiedBy>Wang, Denny</cp:lastModifiedBy>
  <cp:revision>28</cp:revision>
  <dcterms:created xsi:type="dcterms:W3CDTF">2025-09-28T15:46:03Z</dcterms:created>
  <dcterms:modified xsi:type="dcterms:W3CDTF">2025-10-27T02:40:59Z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2025-09-28T15:46:19Z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b3fd8f3b-e1e8-404d-882b-ad0e79870a21</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