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36"/>
  </p:notesMasterIdLst>
  <p:sldIdLst>
    <p:sldId id="256" r:id="rId2"/>
    <p:sldId id="260" r:id="rId3"/>
    <p:sldId id="257" r:id="rId4"/>
    <p:sldId id="258" r:id="rId5"/>
    <p:sldId id="259" r:id="rId6"/>
    <p:sldId id="263" r:id="rId7"/>
    <p:sldId id="261" r:id="rId8"/>
    <p:sldId id="262" r:id="rId9"/>
    <p:sldId id="265" r:id="rId10"/>
    <p:sldId id="266" r:id="rId11"/>
    <p:sldId id="264" r:id="rId12"/>
    <p:sldId id="267" r:id="rId13"/>
    <p:sldId id="268" r:id="rId14"/>
    <p:sldId id="270" r:id="rId15"/>
    <p:sldId id="271" r:id="rId16"/>
    <p:sldId id="272" r:id="rId17"/>
    <p:sldId id="273" r:id="rId18"/>
    <p:sldId id="274" r:id="rId19"/>
    <p:sldId id="275" r:id="rId20"/>
    <p:sldId id="277" r:id="rId21"/>
    <p:sldId id="278" r:id="rId22"/>
    <p:sldId id="279" r:id="rId23"/>
    <p:sldId id="276" r:id="rId24"/>
    <p:sldId id="269" r:id="rId25"/>
    <p:sldId id="281" r:id="rId26"/>
    <p:sldId id="282" r:id="rId27"/>
    <p:sldId id="283" r:id="rId28"/>
    <p:sldId id="284" r:id="rId29"/>
    <p:sldId id="285" r:id="rId30"/>
    <p:sldId id="286" r:id="rId31"/>
    <p:sldId id="287" r:id="rId32"/>
    <p:sldId id="288" r:id="rId33"/>
    <p:sldId id="280"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8"/>
    <p:restoredTop sz="90471"/>
  </p:normalViewPr>
  <p:slideViewPr>
    <p:cSldViewPr snapToGrid="0">
      <p:cViewPr varScale="1">
        <p:scale>
          <a:sx n="135" d="100"/>
          <a:sy n="135" d="100"/>
        </p:scale>
        <p:origin x="8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19:23.984"/>
    </inkml:context>
    <inkml:brush xml:id="br0">
      <inkml:brushProperty name="width" value="0.035" units="cm"/>
      <inkml:brushProperty name="height" value="0.035" units="cm"/>
    </inkml:brush>
  </inkml:definitions>
  <inkml:trace contextRef="#ctx0" brushRef="#br0">3992 762 24575,'-41'0'0,"-24"0"0,14 0 0,-5 0 0,-14 0 0,-5 0 0,-9 0 0,-4 0 0,-8 0 0,-1 0 0,1 0 0,-1 0 0,5 0 0,1 0 0,7 0 0,2 0 0,10 0 0,3 0 0,9 0 0,2 0 0,-37 0 0,20 0 0,10 1 0,6 4 0,8 2 0,8 4 0,7 3 0,1 1 0,-4 6 0,-16 14 0,-19 17 0,27-17 0,-3 2 0,-12 8 0,-3 1 0,-8 5 0,-2 2 0,-5 2 0,0 1 0,-1 1 0,3 2 0,3 0 0,3 3 0,5 1 0,4 3 0,4 3 0,3 2 0,6 1 0,4 0 0,4-1 0,4-1 0,5-5 0,3-1 0,4-6 0,1-1 0,3-3 0,0-2 0,3-3 0,0-1 0,-16 38 0,6-12 0,6-14 0,8-11 0,3-4 0,-1 16 0,-3 30 0,6-24 0,0 4 0,1 0 0,-1 6 0,2-7 0,0 6 0,0 3-576,-1 13 0,0 4 0,-1 2 576,2-16 0,0 2 0,0 1 0,0 2 0,-2 9 0,1 4 0,0-1 0,-1-1 0,2-8 0,-1 0 0,1-2 0,0-1 0,2-4 0,-1 0 0,1-2 0,0-2-211,1 13 0,-1-2 1,2-2 210,1-7 0,1-2 0,0-1 0,1-9 0,1-1 0,0-1 0,0 31 0,0 1 0,2-27 0,0 2 0,1 0 0,2 2 0,2 1 0,1-1 0,2 3 0,1-1 0,2-2 0,0-4 0,2-2 0,0-4 0,6 15 0,0-8 0,11 22 0,-7-42 0,-10-26 1669,-5-7-1669,4 9 691,10 9-691,14 4 0,26 1 0,-16-25 0,7-2 0,19 2 0,8-1 0,-17-5 0,3-1 0,1 1 0,3 0 0,1-1 0,-1 1 0,-3 1 0,-1 0 0,-3-1 0,19 4 0,-5 0 0,-16-2 0,-4-1 0,32 6 0,-23-10 0,-12-5 0,-1-7 0,9-12 0,14-11 0,-28 3 0,3-3 0,11-8 0,3-6 0,-13 3 0,3-3 0,1-4-418,8-9 1,0-4 0,1-4 417,-13 11 0,0-2 0,-1-2 0,0 0 0,0-3 0,0-2 0,-1 0 0,-2 2 0,9-13 0,-3 2 0,-2 1-50,-8 8 0,-1 2 0,-3 0 50,10-17 0,-4 1 0,-9 7 0,-3-1 0,-3-9 0,-2-4 0,-1-10 0,-4-4-140,-10 27 1,-1-2 0,-1 1 139,0-1 0,-1 0 0,-1 1 0,4-26 0,-2 2 607,-2 8 1,-1 2-608,-1 4 0,2-1 0,3-5 0,3-2 0,6-8 0,5-1-112,-6 29 0,2-1 0,1 0 112,2 3 0,1 1 0,2 1 0,2 2 0,1 1 0,1 3 0,18-21 0,4 4 0,2 4 0,4 1 0,-17 20 0,2-1 0,1 2 0,23-21 0,2 1 0,-24 22 0,1 1 0,0 0 0,25-18 0,0 3 0,-2 6 0,-1 5 0,-1 6 0,1 4 0,0 6 0,1 5 218,-4 8 1,0 5-219,-1 4 0,-1 3 0,0 3 0,-1 1 0,-4 2 0,-2 2 252,-1-1 0,0 0-252,4-1 0,0-1 0,3-4 0,0-2 0,6-4 0,1-4 0,7-7 0,-1-5 0,3-7 0,0-5 0,4-6 0,-1-4-140,-28 12 1,0-1-1,-2-2 140,-3-1 0,-1-2 0,-3 0 0,19-21 0,-6-3 0,-7-4 0,-5-3 0,-9-4 0,-7-5 0,-13 20 0,-3-3 0,-3-2 0,-1-10 0,-3-2 0,-2-2-332,-3-4 0,-3-3 1,-3 0 331,-3 0 0,-4-1 0,-4 2 0,-4 5 0,-4 3 0,-5 2-191,-4 8 0,-4 1 0,-3 5 191,-4 7 0,-3 4 0,-2 3-38,-23-17 1,-5 7 37,-2 7 0,-4 7 0,-4 8 0,-7 7-221,18 13 1,-4 5 0,-3 1 220,-11 3 0,-4 2 0,-3 3-231,16 3 0,-3 2 1,-1 1-1,-1 2 231,-8 1 0,-2 3 0,-1 1 0,1 0 0,-2 2 0,0 2 0,0 0 0,1 1 0,1 1 0,0 1 0,0 1 0,3-1 0,9-1 0,1 0 0,1 0 0,4-1 87,-13 1 0,4-1 0,4 0-87,-19 2 0,7-1 35,19-3 0,6-2-35,11-1 0,5 0 1010,-28 3-1010,7 1 1998,-6 5-1998,29-3 0,-3 4 0,-14 8 0,-5 5 0,12-3 0,-2 4 0,-3 2-378,-11 10 0,-3 4 1,-1 2 377,16-7 0,-2 1 0,1 2 0,1 0 0,2-1 0,1 1 0,2 0 0,2 0-31,-9 8 1,3 1-1,5-3 31,-9 8 0,9-5 0,-11 14 0,33-28 0,19-24 0,2-15 1433,-14-12-1433,-19-12 99,-17-5-99,-4 2 0,11 5 0,17 7 0,19 5 0,14 5 0,6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5:27.255"/>
    </inkml:context>
    <inkml:brush xml:id="br0">
      <inkml:brushProperty name="width" value="0.035" units="cm"/>
      <inkml:brushProperty name="height" value="0.035" units="cm"/>
    </inkml:brush>
  </inkml:definitions>
  <inkml:trace contextRef="#ctx0" brushRef="#br0">10247 495 24575,'-34'0'0,"-48"0"0,1 0 0,-15 0 0,5 0 0,-9 0 0,-5 0-1513,26 0 1,-4 0-1,-2 0 1,-2 0 0,-2 0 1512,3 0 0,-1 0 0,-2 0 0,-2 0 0,-1 0 0,0 0 0,6 0 0,-1 0 0,-1 0 0,0 0 0,-1 0 0,-1 0 0,1 0 0,-2 0 0,-2 0 0,1 0 0,-1 0 0,1 0 0,0 0 0,1 0 0,3 0 0,0 0 0,0 0 0,2 0 0,-1 0 0,1 0 0,1 0-49,-8 0 1,1 0 0,0 0-1,1 0 1,1 0 0,1 0 48,-8 0 0,1 1 0,1-1 0,2 1 0,0 0 0,8 0 0,1 1 0,1-1 0,1 1 0,0 1 0,-14 0 0,0 0 0,1 2 0,3-1 0,7 2 0,2-1 0,1 1 0,1 1 210,5 1 0,1 0 0,1 0 0,1 2-210,-19 3 0,2 1 0,1 2 0,4 0 0,2 2 0,1 1 0,1 1 0,1 0 0,0 3 0,-1 0 0,0 2 0,-3 3 0,13-4 0,-3 2 0,0 1 0,-2 1-347,-4 2 0,-1 1 0,-1 0 0,-1 2 347,-7 3 0,-1 1 0,-1 0 0,0 1 0,16-7 0,-1 1 0,0 0 0,0 0 0,1 0 0,-15 6 0,0 0 0,1 0 0,0 1 0,4-2 0,-1 0 0,2 0 0,2 0 0,8-4 0,2-1 0,2 0 0,2 0 0,-13 5 0,4 0 0,2-2 1043,12-5 1,2 0-1,2-1-1043,-17 9 0,4-1 1075,13-6 1,3-1-1076,-27 20 1008,26-13-1008,19-5 2111,13 3-2111,4 11 0,2 20 0,1 20 0,8-30 0,1 2 0,0 6 0,1 0 0,2 3 0,1 0 0,1 2 0,4 0 0,4-4 0,8-1 0,10-1 0,11-3 0,26 3 0,16-7-602,-4-16 0,9-5 1,6-4 601,-4-5 0,6-4 0,3-1 0,3-3-856,-4-2 1,2-1 0,3-2 0,3-2 0,1 0 855,-6-3 0,3-1 0,1-1 0,1-1 0,2-1 0,1-1 0,-7 0 0,1-1 0,1-2 0,1 1 0,1-2 0,1 0 0,1-2 0,-8 0 0,2-1 0,0 0 0,1-1 0,1-1 0,0-1 0,0 0 0,1-1 0,-7 0 0,1-1 0,0 0 0,0-1 0,1-1 0,0 0 0,0-1 0,1 0 0,-1-1-503,4-2 1,-1 0 0,2 0 0,-1-2 0,0 0 0,1 0-1,0-1 1,0 0 0,0-1 502,-8 2 0,0-1 0,1 0 0,0-1 0,0 0 0,-1-1 0,1 1 0,0-1 0,-1 0 0,1 0 0,8-3 0,0 1 0,1-1 0,-1-1 0,0 1 0,-1-1 0,1 0 0,-1 0 0,0 0-325,-3 0 1,0 0 0,-1 0 0,1-1 0,-1 1 0,-1-1 0,1 0 0,-2 0 0,1 1 324,6-3 0,0 0 0,0-1 0,-1 1 0,0 0 0,-1 0 0,0 1 0,-1-1 0,-3 2 0,-1-1 0,-1 1 0,0 0 0,0 0 0,0 1 0,-1-1 0,0 1-111,9-2 0,0 0 0,-1 0 0,1 0 0,-2 1 0,1 0 1,-1 1 110,-2 1 0,0 1 0,-1-1 0,0 2 0,0 0 0,-1 0 0,0 1 0,-2 1 0,-1 0 0,0 0 0,0 1 0,-1 1 0,-1 0 0,0 0 0,8 0 0,-2 0 0,0 1 0,-1 0 0,0 1 0,-1 1 0,-6 2 0,0 0 0,-1 1 0,0 1 0,-2 0 0,0 2 0,10-2 0,0 2 0,-2 1 0,-1 1 0,-1 0 265,14 1 1,-2 1 0,-2 1 0,0 1-266,-4-1 0,0 2 0,-2 0 0,-2 2 0,-7 1 0,-1 1 0,-1 1 0,-2 2 881,18 2 1,-3 3-1,-1 1-881,-6 3 0,-3 1 0,-1 2 1301,-6 0 0,-2 2 0,-2 1-1301,24 8 0,-4 0 0,-8-1 0,-2 1 0,-1 0 0,-1 0 0,-1 1 0,0 0 0,4 1 0,1 0 0,-3 0 0,0 1 0,-1-1 0,0 0 0,3 1 0,-1 0 0,-1-1 0,0 0 0,1-1 0,-1 0 0,-3-1 0,-1 0 0,-4-2 0,-1-1 0,-2-2 0,0 0 1617,-3-4 0,-1-1-1617,-5-3 0,-1-3 908,-2-2 0,-2-2-908,43 1 1281,-6-17-1281,-8-29 0,-44 4 0,-4-9 0,1-19 0,-3-9 0,-11 4 0,-2-6 0,-1-4-393,2-13 1,-2-4-1,0-4 393,-4 17 0,-2-3 0,1 0 0,-2 0 0,0 2 0,0-1 0,-1 1 0,-1 3 0,1-16 0,-2 3 0,-1 3 0,-2 8 0,-1 2 0,-5 4 0,-6-19 0,-12 6 0,-12 6 0,-14 7 0,-17 7 0,-13 7 0,13 20 0,-6 4 0,-5 3-548,-16-2 1,-5 3 0,-5 2 547,15 8 0,-4 1 0,-2 2 0,-3 2 0,9 4 0,-2 1 0,-3 1 0,0 2 0,-2 1-476,-8 1 1,-3 1-1,-1 2 1,0 1-1,-1 4 476,14 0 0,-1 3 0,0 0 0,0 3 0,-1 1 0,1 1-217,-4 2 0,1 1 1,-1 2-1,0 1 1,1 2-1,0 1 217,0 2 0,0 1 0,0 1 0,1 2 0,-1 1 0,1 1-413,-2 2 1,1 2-1,-1 1 1,1 0-1,-1 1 1,0 1 412,10-5 0,0 1 0,0 0 0,0 1 0,-1-1 0,0 1 0,0 0-214,-2 0 0,-1 1 1,0 0-1,-1 0 1,1-1-1,-1 0 1,1-1 213,2 0 0,0-1 0,0 0 0,-1-1 0,2 0 0,-1-1 0,1-1 0,-11 2 0,1 0 0,0-2 0,1 0 0,0-2 0,0-2-87,7-2 0,0-2 1,1 0-1,0-2 1,1-2-1,0-1 87,-11 1 0,2-3 0,0-2 0,0-1 0,1-1 106,3-1 0,1-1 0,0-1 0,2-1 0,0-3-106,-11-2 0,0-2 0,3-3 0,1-1 285,8-1 0,1-1 1,2-2-1,2 0-285,-15-7 0,2 0 0,2-2 797,8 0 0,1 0 0,2 1-797,3 2 0,1 2 0,1 0 0,3 1 0,0 0 0,1 2 0,0 1 0,0 0 0,0 1 0,0 1 0,0 1 0,2 0 0,-30-2 0,3 1 1401,5 2 0,3 1-1401,9 2 0,4 1 952,14 0 0,3 0-952,-32-2 0,47 3 0,20-1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6:23.601"/>
    </inkml:context>
    <inkml:brush xml:id="br0">
      <inkml:brushProperty name="width" value="0.035" units="cm"/>
      <inkml:brushProperty name="height" value="0.035" units="cm"/>
    </inkml:brush>
  </inkml:definitions>
  <inkml:trace contextRef="#ctx0" brushRef="#br0">12827 1 24575,'-22'0'0,"-25"0"0,-17 0 0,-2 0 0,-11 0 0,-8 0 0,-5 0-1639,6 0 1,-7 0-1,-4 0 1,-5 0 0,-2 0-1,-3 0 1473,18 0 1,-3 0-1,-3-1 1,-2 1-1,-1 0 1,-2 0-1,-1 0 1,-1 0-1,-1 1 166,9-1 0,-2 0 0,-1 0 0,-2 0 0,0 0 0,-1 1 0,0-1 0,-1 1 0,0 0 0,1 0 0,-1 0 0,6 0 0,0 1 0,0-1 0,-1 1 0,0 0 0,0 0 0,-1 0 0,1 0 0,0 1 0,0 0 0,0 0 0,0 0 0,2 1 0,-1 0 0,0 0 0,0 0 0,0 1 0,0 0 0,0 0 0,1 1 0,0-1 0,0 2 0,0-1 0,1 1-139,-4 1 1,-1 0-1,1 1 1,0-1 0,1 2-1,0-1 1,0 1-1,1 1 1,0 0 0,1 0-1,1 1 139,-3 1 0,0 0 0,1 1 0,0 0 0,1 1 0,1 0 0,0 1 0,1 0 0,1 0 0,0 0 0,-5 2 0,2 0 0,0 1 0,1 0 0,0 0 0,1 1 0,1 0 0,0 0 0,1 0 0,-4 2 0,-1 0 0,2 1 0,0-1 0,2 2 0,-1-1 0,2 1 0,1 0 55,-5 2 0,1 1 0,1 0 0,0 1 0,2 0 0,0 0 0,1 0-55,4-1 0,0 0 0,1 1 0,1-1 0,0 1 0,1-1 0,2 1 0,-7 2 0,1 0 0,1 0 0,1 1 0,2-1 0,0-1 0,-8 5 0,0-1 0,2 0 0,2 0 0,1-1-136,-11 3 1,2-1 0,2-1 0,3-1 135,12-5 0,1 0 0,3-2 0,1 0 0,-12 4 0,2-1 0,4-1 1844,-16 5 1,5-2-1845,17-4 0,4 0 2242,10-1 1,2 0-2243,5 1 0,2 1 1708,4 3 0,3 2-1708,-2 5 0,2 4 690,-4 7 0,0 4-690,-4 7 0,2 3 15,0 1 0,2 0-15,2-2 0,4-1 0,7-8 0,5-2 0,-8 28 0,18-13 0,34-12 0,59 2 0,-3-23 0,14-3 0,-6-4 0,9-2 0,5-1-626,-7-3 0,5 0 1,3-2-1,2 0 626,-8-3 0,2-1 0,2-1 0,2 0 0,1-1-580,-8-3 0,2 1 0,1-2 0,2 0 0,0-1 0,2-1 580,-8 0 0,1-1 0,1 0 0,1 0 0,0-2 0,2 0 0,0 0-458,-7-1 1,2-1 0,-1 1-1,2-2 1,0 0 0,1-1 0,0 0-1,2-1 458,-5-1 0,0 0 0,1-1 0,1 0 0,0-1 0,1 0 0,0-2 0,1 0 0,1-1-343,-4 0 0,0 0 0,1-2 0,1 0 1,0-1-1,1 0 0,-1-1 0,2 0 1,-1-1-1,0-1 343,4-1 0,1 0 0,0-1 0,0-1 0,0 0 0,0-1 0,2 0 0,-1-1 0,1 0 0,1-1-148,-12 2 1,1 0 0,1-1 0,-1 0 0,2-1 0,-1 0 0,1 0 0,0 0 0,-1 0 0,1-1 0,0 1 0,-1 0 147,0 0 0,0 0 0,0-1 0,0 1 0,0-1 0,0 0 0,0 0 0,0 1 0,0-1 0,0 1 0,-1 0 0,1 0 0,7-1 0,1 0 0,-1 0 0,0 0 0,0 0 0,1 1 0,-1 0 0,0 0 0,0 0 0,0 1 0,0 0 0,-1 0 0,0 1 0,0 0 0,0 0 0,0 1 0,0-1 0,0 2 0,0-1 0,-1 1 0,0 1 0,-1 0-87,5 0 0,0 0 1,-1 1-1,-1 1 1,1 0-1,-1 0 1,0 1-1,0 0 1,1 1-1,-1-1 87,0 1 0,0 0 0,0 1 0,1 0 0,-1 0 0,0 1 0,0 0 0,-1 0 0,0 1 0,0 0 0,-3 1 0,0 0 0,-1 1 0,1 0 0,-1 1 0,0 0 0,-1 0 0,0 0 0,-2 1 0,0 0 0,3 0 0,0 0 0,-2 1 0,0 0 0,-1 0 0,0 1 0,-1 0 0,-1 0 0,-1 0 71,16 1 0,-1-1 0,-1 0 0,-1 2 0,-1 0 0,-2 0 0,-1 2-71,5 1 0,-2 0 0,-1 2 0,-2 0 0,-2 2 0,-2 2 0,5 1 0,-2 2 0,-3 1 0,-1 2 0,-2 3 0,-6 1 0,0 1 0,-3 3 0,-1 2 0,-3 2 487,9 7 1,-4 4-1,-2 3 1,-3 0-488,-6 0 0,-3 1 0,-1 1 0,-2 0 0,16 12 0,-3 1 0,0-3 0,-5-3 0,-2-3 0,2-3 0,-3-5 0,0-4 0,3-5 1056,0-4 0,2-5 0,2-5-1056,5-3 0,3-6 0,1-4 0,11-7 0,2-5 0,1-5 901,-16-2 1,0-3-1,1-2 1,-1-2-902,2-2 0,1-3 0,-2-1 0,-1 0 0,-7 1 0,0 0 0,-3-1 0,-2 3 0,8-4 0,-4 2 0,-5 3 1481,4 1 0,-9 4-1481,9 0 1154,-36 10-1154,-22 6 717,-10 1-717,1-7 1647,4-23-1647,5-64 0,-8 37 0,0-8 0,-2-5-666,2-18 0,-2-6 0,-2-3 666,-4 15 0,-2-4 0,-2 1 0,-2 0 0,-2 5 0,-2-1 0,-3 3 0,-2 3-54,-7-10 0,-4 4 0,-3 6 54,-15-16 0,-3 13 0,9 30 0,0 10 0,-28-8 0,14 30 0,11 14 0,18 6 0,11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3:22:33.267"/>
    </inkml:context>
    <inkml:brush xml:id="br0">
      <inkml:brushProperty name="width" value="0.035" units="cm"/>
      <inkml:brushProperty name="height" value="0.035" units="cm"/>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2:23.073"/>
    </inkml:context>
    <inkml:brush xml:id="br0">
      <inkml:brushProperty name="width" value="0.035" units="cm"/>
      <inkml:brushProperty name="height" value="0.035" units="cm"/>
    </inkml:brush>
  </inkml:definitions>
  <inkml:trace contextRef="#ctx0" brushRef="#br0">1 1 24575,'0'30'0,"0"15"0,0 27 0,0 14 0,1-35 0,0 1 0,2 6 0,2 1 0,1 3 0,2 1 0,1 3 0,1 1 0,0 0 0,1 0 0,-1-4 0,0 0 0,1-3 0,-1 0 0,-1-3 0,-2 0 0,0-7 0,-1 0 0,3 39 0,-1-5 0,-2-4 0,0-1 0,1-2 0,-2-3 0,2-5 0,0 0 0,1-4 0,1-6 0,-2-7 0,-2-10 0,0-6 0,-3-6 0,0-1 0,0-5 0,-1-5 0,3-5 0,-1-10 0,0-1 0,-2-7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1:57.013"/>
    </inkml:context>
    <inkml:brush xml:id="br0">
      <inkml:brushProperty name="width" value="0.035" units="cm"/>
      <inkml:brushProperty name="height" value="0.035" units="cm"/>
    </inkml:brush>
  </inkml:definitions>
  <inkml:trace contextRef="#ctx0" brushRef="#br0">2651 906 24575,'-28'-3'0,"-34"0"0,10 3 0,-6 0 0,-17 0 0,-5 0 0,-12 0 0,-3 0 0,-3 0 0,0 0 0,32 0 0,-1 0 0,0 0-243,0 0 1,-1 1-1,1 1 243,-31 4 0,1 4 0,1 6 0,2 6 0,5 7 0,3 7 0,4 7 0,4 4 0,2 4 0,3 2 90,5 1 0,2 0-90,5 0 0,2 0 0,3 1 0,3 2 0,6-2 0,3 1 0,5 1 0,5 1 0,4-2 0,6 1 274,6-2 0,4 0-274,3 4 0,3 2 0,3 2 0,2 2 0,1 3 0,5 2 0,4 3 0,5 0 0,7 2 0,6-1 0,6 0 0,7-2 0,6 0 0,4-2 0,5-2 0,2-2 0,5-1 0,5-1 0,7 0 0,4-1-172,-20-21 0,1-2 0,3 0 172,6 1 0,2-1 0,3-2-310,5 1 0,4-2 0,1-2 310,6 0 0,2-3 0,2-1 0,-20-9 0,1-1 0,2-2 0,0-1 0,1-1 0,2-2 0,0-1 0,2-1-491,8-2 1,1-1 0,2-2 0,1-3 490,5-1 0,3-2 0,0-2 0,2-4-487,-13 0 0,1-3 0,1-2 0,0-2 0,2-2 487,-11 0 0,2-1 0,0-3 0,0 0 0,1-2 0,-1-2-340,3-2 1,0-1 0,0-2 0,0-1-1,-1-1 1,0-1 339,0 0 0,-1 0 0,-1-2 0,1 0 0,-2-1 0,0 0 0,-2 0 0,-1-1 0,-1 0 0,0-1 0,-1 0 0,-1 0 0,10-6 0,-1 0 0,-1-1 0,-2 0 0,-1 1-164,-6 1 1,-3 1 0,0 0-1,-2-1 1,0 0 163,11-8 0,0-1 0,-3 0 0,-3 1 308,8-8 0,-3 2 0,-7-1-308,-13 8 0,-5 0 0,-4 0 0,11-18 0,-11-2 1057,-14 5 0,-8-3-1057,-6-3 0,-8-2 1420,-10-3 0,-10-2-1420,-13-5 0,-10-1 0,-12-8 0,-10-1 382,9 25 0,-4-1 0,-4 1-382,-5-4 0,-4 0 0,-2 1 0,-3-3 0,-3 1 0,-1 2-247,-4 0 1,-1 2-1,-1 1 247,-1 2 0,-2 2 0,-1 3 0,0 4 0,-1 2 0,-2 4 0,-1 3 0,-1 4 0,-1 3 0,-4 2 0,-1 2 0,-2 4 0,18 8 0,-2 2 0,0 1 0,-2 2 0,-6 1 0,-1 1 0,-2 2 0,-1 1-477,-9 1 1,-2 1 0,-1 1 0,-1 1 476,16 3 0,-2 0 0,0 0 0,0 1 0,0 1 0,-3 0 0,1 0 0,-1 1 0,0 0 0,1 0 0,0 0 0,1 0 0,1 0 0,-1 1 0,2 0 0,-17 0 0,1 1 0,1 0 0,0 1 0,5 1 0,1 2 0,1 0 0,1 2 0,5 1 0,2 2 0,1 1 0,2 1-200,-14 5 0,3 1 0,5 2 200,11 0 0,4 2 0,4-1 413,-13 7 1,7 1-414,20-6 0,6 1 1249,-23 21-1249,34 1 2079,19 15-2079,12 16 761,10 21-761,3-44 0,2 0 0,4-1 0,2-1 0,19 39 0,-3-26 0,-9-24 0,-11-24 0,-6-10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0.291"/>
    </inkml:context>
    <inkml:brush xml:id="br0">
      <inkml:brushProperty name="width" value="0.035" units="cm"/>
      <inkml:brushProperty name="height" value="0.035" units="cm"/>
    </inkml:brush>
  </inkml:definitions>
  <inkml:trace contextRef="#ctx0" brushRef="#br0">240 103 24575,'37'0'0,"30"-6"0,-13-1 0,6 0 0,19-4 0,5-1 0,10-2 0,2 1 0,2 3 0,-1 1 0,-7 2 0,-3 3 0,-10 2 0,-3 1 0,-9 2 0,-4 2 0,-8 1 0,-3 4 0,35 17 0,-21 13 0,-18 10 0,-15 5 0,-12 1 0,-9 3 0,-16 1 0,-22 2 0,-29 3 0,17-31 0,-6-3 0,-7 0 0,-4-4 0,-6-2 0,-4-4 0,-2-5 0,-3-3 0,-4-4 0,-1-3 0,0-1 0,0-4 0,0-5 0,-1-6 0,-2-6 0,2-4 0,5-5 0,3-3 0,2-3 0,4-1 0,8 3 0,3 0 0,-26-15 0,20 8 0,23 10 0,15 4 0,4-4 0,5-5 0,1-1 0,2 4 0,3 9 0,3 11 0,1 11 0,4 21 0,8 31 0,0-7 0,2 6 0,4 21 0,1 8 0,-5-14 0,0 4 0,-1 2-452,1 10 1,0 3 0,-2 2 451,-1 6 0,-1 2 0,-1 1 0,-1 0 0,-1 1 0,-1-1 0,0-3 0,-2-2 0,0-1 0,-1-7 0,-1-1 0,0-4 0,0 24 0,0-6 0,0-22 0,0-7 0,0 23 0,2-46 0,-1-31 0,1-13 1354,-1-6-1354,1-1 0,0 2 0,6 2 0,19 2 0,44 3 0,7 0 0,14 1 0,-11-1 0,8 1 0,3 0-367,-11-1 1,5 0-1,1-1 1,-1 1 366,2-1 0,0 0 0,0 0 0,-3-1 0,18 0 0,-3-2 0,-4-1-106,-14-1 0,-3-2 0,-5-4 106,14-8 0,-10-12 0,-9-16 0,-10-14 0,-9-23 0,-11-14 0,-13 16 0,-5-6 0,-2-2-248,-2-5 0,-3-2 1,-1 0 247,-3 6 0,-2 0 0,-1 4 0,-1 11 0,-2 4 0,0 4 0,-1-8 0,-1 7 0,-1-29 1384,-1 28-1384,-4 0 329,-8-11-329,-12-8 814,-12 0-814,-10 15 0,-6 14 0,-1 15 0,0 11 0,-1 5 0,-1 0 0,-3-3 0,-2 0 0,-3 0 0,3 3 0,4 3 0,8 0 0,12 4 0,10 2 0,9 4 0,7 3 0,5 5 0,3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1.609"/>
    </inkml:context>
    <inkml:brush xml:id="br0">
      <inkml:brushProperty name="width" value="0.035" units="cm"/>
      <inkml:brushProperty name="height" value="0.035" units="cm"/>
    </inkml:brush>
  </inkml:definitions>
  <inkml:trace contextRef="#ctx0" brushRef="#br0">0 1 24575,'0'52'0,"0"14"0,0 23 0,0 5 0,0-10 0,0-14 0,0-22 0,0-20 0,0-18 0,0-7 0,0-6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3.259"/>
    </inkml:context>
    <inkml:brush xml:id="br0">
      <inkml:brushProperty name="width" value="0.035" units="cm"/>
      <inkml:brushProperty name="height" value="0.035" units="cm"/>
    </inkml:brush>
  </inkml:definitions>
  <inkml:trace contextRef="#ctx0" brushRef="#br0">602 25 24575,'63'0'0,"-12"0"0,8 0 0,27 0 0,8 0 0,-20-1 0,3 1 0,1-1 0,2-1 0,1 0 0,-1 0 0,-6-1 0,-1 1 0,-3 0 0,23-1 0,-7 0 0,-18 1 0,-5 1 0,24 1 0,-35 6 0,-29 15 0,-14 28 0,-6 44 0,-8-22 0,-2 8 0,0-13 0,0 4 0,-1 2-177,-1 7 1,0 2 0,0 0 176,-1-2 0,1 0 0,0-2 0,0 23 0,3-7 0,2-22 0,0-8 0,2 18 0,2-38 0,-1-28 0,-4-17 0,-20-18 529,-34-18-529,10 12 0,-9 2 0,-26-5 0,-9 3-539,16 9 0,-3 3 0,-4 2 539,-10 1 0,-4 3 0,0 1 0,23 3 0,-2 1 0,2 1 0,0 0-127,-16 1 0,2 0 0,3 1 127,12 0 0,3 0 0,5 0 0,-12 0 0,8 0 0,-25 0 0,41 0 0,30-1 1584,17-2-1584,8-2 414,2 0-414,1-2 0,2-9 0,12-23 0,25-40 0,-7 18 0,3-5 0,9-8 0,1-1 0,2-1 0,-2 4 0,-6 11 0,-4 5 0,14-15 0,-28 35 0,-16 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2.270"/>
    </inkml:context>
    <inkml:brush xml:id="br0">
      <inkml:brushProperty name="width" value="0.035" units="cm"/>
      <inkml:brushProperty name="height" value="0.035" units="cm"/>
    </inkml:brush>
  </inkml:definitions>
  <inkml:trace contextRef="#ctx0" brushRef="#br0">1 0 24575,'22'0'0,"20"0"0,26 0 0,15 0 0,3 0 0,-7 0 0,-7 0 0,-6 0 0,3 0 0,3 0 0,3 0 0,-5 0 0,-17 0 0,-17 0 0,-20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3.037"/>
    </inkml:context>
    <inkml:brush xml:id="br0">
      <inkml:brushProperty name="width" value="0.035" units="cm"/>
      <inkml:brushProperty name="height" value="0.035" units="cm"/>
    </inkml:brush>
  </inkml:definitions>
  <inkml:trace contextRef="#ctx0" brushRef="#br0">0 0 24575,'17'0'0,"28"0"0,32 0 0,-27 0 0,1 0 0,1 0 0,-2 0 0,30 0-1696,-27 0 0,-28 0 0,-12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4.889"/>
    </inkml:context>
    <inkml:brush xml:id="br0">
      <inkml:brushProperty name="width" value="0.035" units="cm"/>
      <inkml:brushProperty name="height" value="0.035" units="cm"/>
    </inkml:brush>
  </inkml:definitions>
  <inkml:trace contextRef="#ctx0" brushRef="#br0">0 497 24575,'21'-3'0,"47"-19"0,11-5 0,13-5 0,-12 3 0,6-2 0,1-2-579,-15 6 0,1-2 0,1 1 0,-1 1 579,21-8 0,-1 2 0,-5 2 0,-19 8 0,-4 1 0,-5 3 370,5-1 1,-7 6-371,7 3 382,-46 11-382,-16 4 0,-3 0 0,0 3 1193,0 0-1193,0 0 0,0 7 0,0 21 0,0 39 0,-1-17 0,-1 6 0,1 13 0,-1 2 0,1 2 0,-1-2 0,1-6 0,0-3 0,0-16 0,2-4 0,-1 16 0,0-30 0,-2-21 0,0-9 0,-6-3 0,-14-6 0,-24-11 0,-36-15 0,20 8 0,-6-1 0,-16-5 0,-6 1 0,-5 2 0,-2 1 0,2 3 0,2 3 0,14 4 0,5 2 0,19 3 0,5 2 0,-15-2 0,38 5 0,18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E9F07-5FA6-BA49-B825-7EA04045DFAA}" type="datetimeFigureOut">
              <a:rPr lang="en-US" smtClean="0"/>
              <a:t>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3DDBB-588D-E349-89FB-E97E419441EA}" type="slidenum">
              <a:rPr lang="en-US" smtClean="0"/>
              <a:t>‹#›</a:t>
            </a:fld>
            <a:endParaRPr lang="en-US"/>
          </a:p>
        </p:txBody>
      </p:sp>
    </p:spTree>
    <p:extLst>
      <p:ext uri="{BB962C8B-B14F-4D97-AF65-F5344CB8AC3E}">
        <p14:creationId xmlns:p14="http://schemas.microsoft.com/office/powerpoint/2010/main" val="59192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3DDBB-588D-E349-89FB-E97E419441EA}" type="slidenum">
              <a:rPr lang="en-US" smtClean="0"/>
              <a:t>3</a:t>
            </a:fld>
            <a:endParaRPr lang="en-US"/>
          </a:p>
        </p:txBody>
      </p:sp>
    </p:spTree>
    <p:extLst>
      <p:ext uri="{BB962C8B-B14F-4D97-AF65-F5344CB8AC3E}">
        <p14:creationId xmlns:p14="http://schemas.microsoft.com/office/powerpoint/2010/main" val="7752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it come from the single server architecture?</a:t>
            </a:r>
          </a:p>
          <a:p>
            <a:r>
              <a:rPr lang="en-US" dirty="0"/>
              <a:t>How are we solving the challenge now? What technology led to the improvement?</a:t>
            </a:r>
          </a:p>
        </p:txBody>
      </p:sp>
      <p:sp>
        <p:nvSpPr>
          <p:cNvPr id="4" name="Slide Number Placeholder 3"/>
          <p:cNvSpPr>
            <a:spLocks noGrp="1"/>
          </p:cNvSpPr>
          <p:nvPr>
            <p:ph type="sldNum" sz="quarter" idx="5"/>
          </p:nvPr>
        </p:nvSpPr>
        <p:spPr/>
        <p:txBody>
          <a:bodyPr/>
          <a:lstStyle/>
          <a:p>
            <a:fld id="{6C63DDBB-588D-E349-89FB-E97E419441EA}" type="slidenum">
              <a:rPr lang="en-US" smtClean="0"/>
              <a:t>4</a:t>
            </a:fld>
            <a:endParaRPr lang="en-US"/>
          </a:p>
        </p:txBody>
      </p:sp>
    </p:spTree>
    <p:extLst>
      <p:ext uri="{BB962C8B-B14F-4D97-AF65-F5344CB8AC3E}">
        <p14:creationId xmlns:p14="http://schemas.microsoft.com/office/powerpoint/2010/main" val="1318168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56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5337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8991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268706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22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621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22915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608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D6E9DEC-419B-4CC5-A080-3B06BD5A8291}" type="datetimeFigureOut">
              <a:rPr lang="en-US" smtClean="0"/>
              <a:t>10/20/25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2681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3667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75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07678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2236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0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354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0392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68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5139937"/>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CA1C-7A23-AE87-8352-9488FAFA26FE}"/>
              </a:ext>
            </a:extLst>
          </p:cNvPr>
          <p:cNvSpPr>
            <a:spLocks noGrp="1"/>
          </p:cNvSpPr>
          <p:nvPr>
            <p:ph type="ctrTitle"/>
          </p:nvPr>
        </p:nvSpPr>
        <p:spPr/>
        <p:txBody>
          <a:bodyPr/>
          <a:lstStyle/>
          <a:p>
            <a:r>
              <a:rPr lang="en-US" dirty="0"/>
              <a:t>System Design</a:t>
            </a:r>
          </a:p>
        </p:txBody>
      </p:sp>
      <p:sp>
        <p:nvSpPr>
          <p:cNvPr id="3" name="Subtitle 2">
            <a:extLst>
              <a:ext uri="{FF2B5EF4-FFF2-40B4-BE49-F238E27FC236}">
                <a16:creationId xmlns:a16="http://schemas.microsoft.com/office/drawing/2014/main" id="{0E8A3F78-1501-0522-7534-F9A7E7B0E4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92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70DBA-ADEC-1185-D0CD-5CF550AC21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D28EF-CAB4-605D-E056-A8262F8259FF}"/>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9988E25-C4F0-442C-D4F0-055B5A568356}"/>
              </a:ext>
            </a:extLst>
          </p:cNvPr>
          <p:cNvSpPr>
            <a:spLocks noGrp="1"/>
          </p:cNvSpPr>
          <p:nvPr>
            <p:ph idx="1"/>
          </p:nvPr>
        </p:nvSpPr>
        <p:spPr/>
        <p:txBody>
          <a:bodyPr/>
          <a:lstStyle/>
          <a:p>
            <a:r>
              <a:rPr lang="en-US" dirty="0"/>
              <a:t>Network latency impact</a:t>
            </a:r>
          </a:p>
          <a:p>
            <a:r>
              <a:rPr lang="en-US" dirty="0"/>
              <a:t>Limited offline capabilities</a:t>
            </a:r>
          </a:p>
          <a:p>
            <a:r>
              <a:rPr lang="en-US" dirty="0"/>
              <a:t>Complex frontend frameworks</a:t>
            </a:r>
          </a:p>
          <a:p>
            <a:r>
              <a:rPr lang="en-US" dirty="0"/>
              <a:t>Security</a:t>
            </a:r>
          </a:p>
          <a:p>
            <a:endParaRPr lang="en-US" dirty="0"/>
          </a:p>
        </p:txBody>
      </p:sp>
    </p:spTree>
    <p:extLst>
      <p:ext uri="{BB962C8B-B14F-4D97-AF65-F5344CB8AC3E}">
        <p14:creationId xmlns:p14="http://schemas.microsoft.com/office/powerpoint/2010/main" val="164609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3815-D383-7F92-1DB7-136F875C2562}"/>
              </a:ext>
            </a:extLst>
          </p:cNvPr>
          <p:cNvSpPr>
            <a:spLocks noGrp="1"/>
          </p:cNvSpPr>
          <p:nvPr>
            <p:ph type="title"/>
          </p:nvPr>
        </p:nvSpPr>
        <p:spPr/>
        <p:txBody>
          <a:bodyPr/>
          <a:lstStyle/>
          <a:p>
            <a:r>
              <a:rPr lang="en-US" dirty="0"/>
              <a:t>Cloud Native</a:t>
            </a:r>
          </a:p>
        </p:txBody>
      </p:sp>
      <p:sp>
        <p:nvSpPr>
          <p:cNvPr id="3" name="Content Placeholder 2">
            <a:extLst>
              <a:ext uri="{FF2B5EF4-FFF2-40B4-BE49-F238E27FC236}">
                <a16:creationId xmlns:a16="http://schemas.microsoft.com/office/drawing/2014/main" id="{D842F26F-7998-A276-43AE-E2877329E7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27FF10-FBBC-F426-4F76-B6262882D3CC}"/>
              </a:ext>
            </a:extLst>
          </p:cNvPr>
          <p:cNvPicPr>
            <a:picLocks noChangeAspect="1"/>
          </p:cNvPicPr>
          <p:nvPr/>
        </p:nvPicPr>
        <p:blipFill>
          <a:blip r:embed="rId2"/>
          <a:stretch>
            <a:fillRect/>
          </a:stretch>
        </p:blipFill>
        <p:spPr>
          <a:xfrm>
            <a:off x="405714" y="2964168"/>
            <a:ext cx="10703724" cy="2612848"/>
          </a:xfrm>
          <a:prstGeom prst="rect">
            <a:avLst/>
          </a:prstGeom>
        </p:spPr>
      </p:pic>
    </p:spTree>
    <p:extLst>
      <p:ext uri="{BB962C8B-B14F-4D97-AF65-F5344CB8AC3E}">
        <p14:creationId xmlns:p14="http://schemas.microsoft.com/office/powerpoint/2010/main" val="416520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73084-2494-EE58-39F4-8AC0D489E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31F76-D886-DB8F-EF6E-595AEAACAD8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E6AEC38E-488B-A9F9-5181-8F681FE0815E}"/>
              </a:ext>
            </a:extLst>
          </p:cNvPr>
          <p:cNvSpPr>
            <a:spLocks noGrp="1"/>
          </p:cNvSpPr>
          <p:nvPr>
            <p:ph idx="1"/>
          </p:nvPr>
        </p:nvSpPr>
        <p:spPr/>
        <p:txBody>
          <a:bodyPr/>
          <a:lstStyle/>
          <a:p>
            <a:r>
              <a:rPr lang="en-US" dirty="0"/>
              <a:t>Scalability &amp; Elasticity</a:t>
            </a:r>
          </a:p>
          <a:p>
            <a:r>
              <a:rPr lang="en-US" dirty="0"/>
              <a:t>Operational Excellence</a:t>
            </a:r>
          </a:p>
          <a:p>
            <a:r>
              <a:rPr lang="en-US" dirty="0"/>
              <a:t>Resilience &amp; Reliability</a:t>
            </a:r>
          </a:p>
        </p:txBody>
      </p:sp>
    </p:spTree>
    <p:extLst>
      <p:ext uri="{BB962C8B-B14F-4D97-AF65-F5344CB8AC3E}">
        <p14:creationId xmlns:p14="http://schemas.microsoft.com/office/powerpoint/2010/main" val="428484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B24DE-BB40-FEBB-3E97-28D3357EB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8DD42-CE34-7B66-E282-68475F4E8F4E}"/>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E0E20B0-965E-3E08-AF39-C131E28FAFF8}"/>
              </a:ext>
            </a:extLst>
          </p:cNvPr>
          <p:cNvSpPr>
            <a:spLocks noGrp="1"/>
          </p:cNvSpPr>
          <p:nvPr>
            <p:ph idx="1"/>
          </p:nvPr>
        </p:nvSpPr>
        <p:spPr/>
        <p:txBody>
          <a:bodyPr/>
          <a:lstStyle/>
          <a:p>
            <a:r>
              <a:rPr lang="en-US" dirty="0"/>
              <a:t>Complexity Explosion</a:t>
            </a:r>
          </a:p>
          <a:p>
            <a:r>
              <a:rPr lang="en-US" dirty="0"/>
              <a:t>Operational Overhead</a:t>
            </a:r>
          </a:p>
          <a:p>
            <a:r>
              <a:rPr lang="en-US" dirty="0"/>
              <a:t>Data Management Challenges</a:t>
            </a:r>
          </a:p>
        </p:txBody>
      </p:sp>
    </p:spTree>
    <p:extLst>
      <p:ext uri="{BB962C8B-B14F-4D97-AF65-F5344CB8AC3E}">
        <p14:creationId xmlns:p14="http://schemas.microsoft.com/office/powerpoint/2010/main" val="231638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CBD-89D4-7198-67EB-AE140CA9F6A8}"/>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1577F3A7-A1A8-6020-28E5-E92291485AA4}"/>
              </a:ext>
            </a:extLst>
          </p:cNvPr>
          <p:cNvSpPr>
            <a:spLocks noGrp="1"/>
          </p:cNvSpPr>
          <p:nvPr>
            <p:ph idx="1"/>
          </p:nvPr>
        </p:nvSpPr>
        <p:spPr>
          <a:xfrm>
            <a:off x="680322" y="2336873"/>
            <a:ext cx="6768694" cy="3599316"/>
          </a:xfrm>
        </p:spPr>
        <p:txBody>
          <a:bodyPr/>
          <a:lstStyle/>
          <a:p>
            <a:r>
              <a:rPr lang="en-US" dirty="0"/>
              <a:t>"Adding manpower to a late software project makes it later" (Brooks's Law)</a:t>
            </a:r>
          </a:p>
          <a:p>
            <a:r>
              <a:rPr lang="en-US" dirty="0"/>
              <a:t>The man-month is a mythical unit of measurement</a:t>
            </a:r>
          </a:p>
          <a:p>
            <a:r>
              <a:rPr lang="en-US" dirty="0"/>
              <a:t>Conceptual integrity is the most important consideration in system design</a:t>
            </a:r>
          </a:p>
          <a:p>
            <a:endParaRPr lang="en-US" dirty="0"/>
          </a:p>
        </p:txBody>
      </p:sp>
      <p:pic>
        <p:nvPicPr>
          <p:cNvPr id="1026" name="Picture 2">
            <a:extLst>
              <a:ext uri="{FF2B5EF4-FFF2-40B4-BE49-F238E27FC236}">
                <a16:creationId xmlns:a16="http://schemas.microsoft.com/office/drawing/2014/main" id="{1A432A82-F94C-4F31-AB96-2C6007A69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909" y="1416204"/>
            <a:ext cx="3407146" cy="51518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3E9644-2A18-2BF7-BE30-0CB3F9AE918E}"/>
                  </a:ext>
                </a:extLst>
              </p14:cNvPr>
              <p14:cNvContentPartPr/>
              <p14:nvPr/>
            </p14:nvContentPartPr>
            <p14:xfrm>
              <a:off x="1129245" y="2541450"/>
              <a:ext cx="360" cy="360"/>
            </p14:xfrm>
          </p:contentPart>
        </mc:Choice>
        <mc:Fallback xmlns="">
          <p:pic>
            <p:nvPicPr>
              <p:cNvPr id="4" name="Ink 3">
                <a:extLst>
                  <a:ext uri="{FF2B5EF4-FFF2-40B4-BE49-F238E27FC236}">
                    <a16:creationId xmlns:a16="http://schemas.microsoft.com/office/drawing/2014/main" id="{543E9644-2A18-2BF7-BE30-0CB3F9AE918E}"/>
                  </a:ext>
                </a:extLst>
              </p:cNvPr>
              <p:cNvPicPr/>
              <p:nvPr/>
            </p:nvPicPr>
            <p:blipFill>
              <a:blip r:embed="rId4"/>
              <a:stretch>
                <a:fillRect/>
              </a:stretch>
            </p:blipFill>
            <p:spPr>
              <a:xfrm>
                <a:off x="1123125" y="2535330"/>
                <a:ext cx="12600" cy="12600"/>
              </a:xfrm>
              <a:prstGeom prst="rect">
                <a:avLst/>
              </a:prstGeom>
            </p:spPr>
          </p:pic>
        </mc:Fallback>
      </mc:AlternateContent>
    </p:spTree>
    <p:extLst>
      <p:ext uri="{BB962C8B-B14F-4D97-AF65-F5344CB8AC3E}">
        <p14:creationId xmlns:p14="http://schemas.microsoft.com/office/powerpoint/2010/main" val="386959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14A4-0955-7167-B2D7-7D023D9BE61E}"/>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B884A36C-C63A-AAE7-D535-292F1E442AF1}"/>
              </a:ext>
            </a:extLst>
          </p:cNvPr>
          <p:cNvSpPr>
            <a:spLocks noGrp="1"/>
          </p:cNvSpPr>
          <p:nvPr>
            <p:ph idx="1"/>
          </p:nvPr>
        </p:nvSpPr>
        <p:spPr/>
        <p:txBody>
          <a:bodyPr/>
          <a:lstStyle/>
          <a:p>
            <a:r>
              <a:rPr lang="en-US" dirty="0"/>
              <a:t>No Silver Bullet</a:t>
            </a:r>
          </a:p>
          <a:p>
            <a:pPr lvl="1"/>
            <a:r>
              <a:rPr lang="en-US" dirty="0"/>
              <a:t>Essential complexity vs. accidental complexity</a:t>
            </a:r>
          </a:p>
          <a:p>
            <a:pPr lvl="1"/>
            <a:r>
              <a:rPr lang="en-US" dirty="0"/>
              <a:t>No single development will solve all problems</a:t>
            </a:r>
          </a:p>
          <a:p>
            <a:r>
              <a:rPr lang="en-US" dirty="0"/>
              <a:t>Second-System Effect</a:t>
            </a:r>
          </a:p>
          <a:p>
            <a:pPr lvl="1"/>
            <a:r>
              <a:rPr lang="en-US" dirty="0"/>
              <a:t>Tendency to over-design the second system</a:t>
            </a:r>
          </a:p>
          <a:p>
            <a:pPr lvl="1"/>
            <a:r>
              <a:rPr lang="en-US" dirty="0"/>
              <a:t>Adding too many features</a:t>
            </a:r>
          </a:p>
          <a:p>
            <a:r>
              <a:rPr lang="en-US" dirty="0"/>
              <a:t>Communication Overhead</a:t>
            </a:r>
          </a:p>
          <a:p>
            <a:pPr lvl="1"/>
            <a:r>
              <a:rPr lang="en-US" dirty="0"/>
              <a:t>n(n-1)/2 communication paths</a:t>
            </a:r>
          </a:p>
          <a:p>
            <a:pPr lvl="1"/>
            <a:r>
              <a:rPr lang="en-US" dirty="0"/>
              <a:t>Team size impacts productivity</a:t>
            </a:r>
          </a:p>
          <a:p>
            <a:endParaRPr lang="en-US" dirty="0"/>
          </a:p>
        </p:txBody>
      </p:sp>
    </p:spTree>
    <p:extLst>
      <p:ext uri="{BB962C8B-B14F-4D97-AF65-F5344CB8AC3E}">
        <p14:creationId xmlns:p14="http://schemas.microsoft.com/office/powerpoint/2010/main" val="347042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E96F-71E5-64B1-E8A7-34B971024C31}"/>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3B945793-9B41-F3A5-4008-AA7D4783D2FF}"/>
              </a:ext>
            </a:extLst>
          </p:cNvPr>
          <p:cNvSpPr>
            <a:spLocks noGrp="1"/>
          </p:cNvSpPr>
          <p:nvPr>
            <p:ph idx="1"/>
          </p:nvPr>
        </p:nvSpPr>
        <p:spPr/>
        <p:txBody>
          <a:bodyPr/>
          <a:lstStyle/>
          <a:p>
            <a:r>
              <a:rPr lang="en-US" dirty="0"/>
              <a:t>Build one to throw away</a:t>
            </a:r>
          </a:p>
          <a:p>
            <a:r>
              <a:rPr lang="en-US" dirty="0"/>
              <a:t>Plan to plan</a:t>
            </a:r>
          </a:p>
          <a:p>
            <a:r>
              <a:rPr lang="en-US" dirty="0"/>
              <a:t>Maintain conceptual integrity</a:t>
            </a:r>
          </a:p>
          <a:p>
            <a:r>
              <a:rPr lang="en-US" dirty="0"/>
              <a:t>Document design decisions</a:t>
            </a:r>
          </a:p>
          <a:p>
            <a:endParaRPr lang="en-US" dirty="0"/>
          </a:p>
        </p:txBody>
      </p:sp>
    </p:spTree>
    <p:extLst>
      <p:ext uri="{BB962C8B-B14F-4D97-AF65-F5344CB8AC3E}">
        <p14:creationId xmlns:p14="http://schemas.microsoft.com/office/powerpoint/2010/main" val="296798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D28D-462F-39FA-1FF0-7E99A4D05ACB}"/>
              </a:ext>
            </a:extLst>
          </p:cNvPr>
          <p:cNvSpPr>
            <a:spLocks noGrp="1"/>
          </p:cNvSpPr>
          <p:nvPr>
            <p:ph type="title"/>
          </p:nvPr>
        </p:nvSpPr>
        <p:spPr/>
        <p:txBody>
          <a:bodyPr/>
          <a:lstStyle/>
          <a:p>
            <a:r>
              <a:rPr lang="en-US" dirty="0"/>
              <a:t>Goal</a:t>
            </a:r>
            <a:r>
              <a:rPr lang="zh-CN" altLang="en-US" dirty="0"/>
              <a:t> </a:t>
            </a:r>
            <a:r>
              <a:rPr lang="en-US" altLang="zh-CN" dirty="0"/>
              <a:t>of</a:t>
            </a:r>
            <a:r>
              <a:rPr lang="zh-CN" altLang="en-US" dirty="0"/>
              <a:t> </a:t>
            </a:r>
            <a:r>
              <a:rPr lang="en-US" dirty="0"/>
              <a:t>System</a:t>
            </a:r>
            <a:r>
              <a:rPr lang="zh-CN" altLang="en-US" dirty="0"/>
              <a:t> </a:t>
            </a:r>
            <a:r>
              <a:rPr lang="en-US" altLang="zh-CN" dirty="0"/>
              <a:t>Design</a:t>
            </a:r>
            <a:r>
              <a:rPr lang="zh-CN" altLang="en-US" dirty="0"/>
              <a:t> </a:t>
            </a:r>
            <a:endParaRPr lang="en-US" dirty="0"/>
          </a:p>
        </p:txBody>
      </p:sp>
      <p:sp>
        <p:nvSpPr>
          <p:cNvPr id="3" name="Content Placeholder 2">
            <a:extLst>
              <a:ext uri="{FF2B5EF4-FFF2-40B4-BE49-F238E27FC236}">
                <a16:creationId xmlns:a16="http://schemas.microsoft.com/office/drawing/2014/main" id="{5A1FB51F-FC10-DAAE-61CD-5B49918B7140}"/>
              </a:ext>
            </a:extLst>
          </p:cNvPr>
          <p:cNvSpPr>
            <a:spLocks noGrp="1"/>
          </p:cNvSpPr>
          <p:nvPr>
            <p:ph idx="1"/>
          </p:nvPr>
        </p:nvSpPr>
        <p:spPr/>
        <p:txBody>
          <a:bodyPr/>
          <a:lstStyle/>
          <a:p>
            <a:r>
              <a:rPr lang="en-US" dirty="0"/>
              <a:t>The fundamental challenge in software engineering and system design is to create systems that effectively adapt to and support rapidly evolving business needs. The primary goal of system design is not just to solve current problems, but to build adaptable systems that can evolve with business changes while maintaining stability and efficiency.</a:t>
            </a:r>
          </a:p>
        </p:txBody>
      </p:sp>
    </p:spTree>
    <p:extLst>
      <p:ext uri="{BB962C8B-B14F-4D97-AF65-F5344CB8AC3E}">
        <p14:creationId xmlns:p14="http://schemas.microsoft.com/office/powerpoint/2010/main" val="316351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AA6-EB44-B8B2-B81E-F73251819831}"/>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BA829C0C-7987-1729-2BEE-7A65C00C7D0B}"/>
              </a:ext>
            </a:extLst>
          </p:cNvPr>
          <p:cNvSpPr>
            <a:spLocks noGrp="1"/>
          </p:cNvSpPr>
          <p:nvPr>
            <p:ph idx="1"/>
          </p:nvPr>
        </p:nvSpPr>
        <p:spPr/>
        <p:txBody>
          <a:bodyPr/>
          <a:lstStyle/>
          <a:p>
            <a:r>
              <a:rPr lang="en-US" dirty="0"/>
              <a:t>Adapts to business growth or contraction</a:t>
            </a:r>
          </a:p>
          <a:p>
            <a:r>
              <a:rPr lang="en-US" dirty="0"/>
              <a:t>Handles varying workloads efficiently</a:t>
            </a:r>
          </a:p>
          <a:p>
            <a:r>
              <a:rPr lang="en-US" dirty="0"/>
              <a:t>Supports business expansion to new markets</a:t>
            </a:r>
          </a:p>
          <a:p>
            <a:r>
              <a:rPr lang="en-US" dirty="0"/>
              <a:t>Enables cost-effective resource utilization</a:t>
            </a:r>
          </a:p>
          <a:p>
            <a:endParaRPr lang="en-US" dirty="0"/>
          </a:p>
        </p:txBody>
      </p:sp>
    </p:spTree>
    <p:extLst>
      <p:ext uri="{BB962C8B-B14F-4D97-AF65-F5344CB8AC3E}">
        <p14:creationId xmlns:p14="http://schemas.microsoft.com/office/powerpoint/2010/main" val="19792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C98-E1D0-EB1C-2B86-B8089EA2BC40}"/>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A3C97605-5EAC-46FF-B204-A5C68372B56B}"/>
              </a:ext>
            </a:extLst>
          </p:cNvPr>
          <p:cNvSpPr>
            <a:spLocks noGrp="1"/>
          </p:cNvSpPr>
          <p:nvPr>
            <p:ph idx="1"/>
          </p:nvPr>
        </p:nvSpPr>
        <p:spPr/>
        <p:txBody>
          <a:bodyPr/>
          <a:lstStyle/>
          <a:p>
            <a:r>
              <a:rPr lang="en-US" dirty="0"/>
              <a:t>Ensures business continuity</a:t>
            </a:r>
          </a:p>
          <a:p>
            <a:r>
              <a:rPr lang="en-US" dirty="0"/>
              <a:t>Maintains service levels during changes</a:t>
            </a:r>
          </a:p>
          <a:p>
            <a:r>
              <a:rPr lang="en-US" dirty="0"/>
              <a:t>Supports 24/7 global operations</a:t>
            </a:r>
          </a:p>
          <a:p>
            <a:r>
              <a:rPr lang="en-US" dirty="0"/>
              <a:t>Minimizes business disruption</a:t>
            </a:r>
          </a:p>
          <a:p>
            <a:endParaRPr lang="en-US" dirty="0"/>
          </a:p>
        </p:txBody>
      </p:sp>
    </p:spTree>
    <p:extLst>
      <p:ext uri="{BB962C8B-B14F-4D97-AF65-F5344CB8AC3E}">
        <p14:creationId xmlns:p14="http://schemas.microsoft.com/office/powerpoint/2010/main" val="32088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37B0-7967-B696-67FC-698A338D9C2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0C5CC147-FF42-3986-202C-63FE9AB7AEF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C97947B-A009-704E-FEC4-580D31843D7B}"/>
              </a:ext>
            </a:extLst>
          </p:cNvPr>
          <p:cNvPicPr>
            <a:picLocks noChangeAspect="1"/>
          </p:cNvPicPr>
          <p:nvPr/>
        </p:nvPicPr>
        <p:blipFill>
          <a:blip r:embed="rId2"/>
          <a:stretch>
            <a:fillRect/>
          </a:stretch>
        </p:blipFill>
        <p:spPr>
          <a:xfrm>
            <a:off x="372762" y="2093064"/>
            <a:ext cx="9677400" cy="439346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89AF49D-A9CD-6C74-3754-0C2ECDDF113C}"/>
                  </a:ext>
                </a:extLst>
              </p14:cNvPr>
              <p14:cNvContentPartPr/>
              <p14:nvPr/>
            </p14:nvContentPartPr>
            <p14:xfrm>
              <a:off x="706605" y="2249850"/>
              <a:ext cx="2749680" cy="2801880"/>
            </p14:xfrm>
          </p:contentPart>
        </mc:Choice>
        <mc:Fallback xmlns="">
          <p:pic>
            <p:nvPicPr>
              <p:cNvPr id="4" name="Ink 3">
                <a:extLst>
                  <a:ext uri="{FF2B5EF4-FFF2-40B4-BE49-F238E27FC236}">
                    <a16:creationId xmlns:a16="http://schemas.microsoft.com/office/drawing/2014/main" id="{589AF49D-A9CD-6C74-3754-0C2ECDDF113C}"/>
                  </a:ext>
                </a:extLst>
              </p:cNvPr>
              <p:cNvPicPr/>
              <p:nvPr/>
            </p:nvPicPr>
            <p:blipFill>
              <a:blip r:embed="rId4"/>
              <a:stretch>
                <a:fillRect/>
              </a:stretch>
            </p:blipFill>
            <p:spPr>
              <a:xfrm>
                <a:off x="700485" y="2243730"/>
                <a:ext cx="2761920" cy="281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C5DE15F-0075-431E-4B1E-F2B7A0734E21}"/>
                  </a:ext>
                </a:extLst>
              </p14:cNvPr>
              <p14:cNvContentPartPr/>
              <p14:nvPr/>
            </p14:nvContentPartPr>
            <p14:xfrm>
              <a:off x="7203525" y="2786610"/>
              <a:ext cx="87120" cy="829440"/>
            </p14:xfrm>
          </p:contentPart>
        </mc:Choice>
        <mc:Fallback xmlns="">
          <p:pic>
            <p:nvPicPr>
              <p:cNvPr id="11" name="Ink 10">
                <a:extLst>
                  <a:ext uri="{FF2B5EF4-FFF2-40B4-BE49-F238E27FC236}">
                    <a16:creationId xmlns:a16="http://schemas.microsoft.com/office/drawing/2014/main" id="{FC5DE15F-0075-431E-4B1E-F2B7A0734E21}"/>
                  </a:ext>
                </a:extLst>
              </p:cNvPr>
              <p:cNvPicPr/>
              <p:nvPr/>
            </p:nvPicPr>
            <p:blipFill>
              <a:blip r:embed="rId6"/>
              <a:stretch>
                <a:fillRect/>
              </a:stretch>
            </p:blipFill>
            <p:spPr>
              <a:xfrm>
                <a:off x="7197405" y="2780490"/>
                <a:ext cx="9936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71C1CF6-4934-3031-4A42-8CDA7A84B514}"/>
                  </a:ext>
                </a:extLst>
              </p14:cNvPr>
              <p14:cNvContentPartPr/>
              <p14:nvPr/>
            </p14:nvContentPartPr>
            <p14:xfrm>
              <a:off x="7568925" y="2911530"/>
              <a:ext cx="2514600" cy="1433520"/>
            </p14:xfrm>
          </p:contentPart>
        </mc:Choice>
        <mc:Fallback xmlns="">
          <p:pic>
            <p:nvPicPr>
              <p:cNvPr id="12" name="Ink 11">
                <a:extLst>
                  <a:ext uri="{FF2B5EF4-FFF2-40B4-BE49-F238E27FC236}">
                    <a16:creationId xmlns:a16="http://schemas.microsoft.com/office/drawing/2014/main" id="{871C1CF6-4934-3031-4A42-8CDA7A84B514}"/>
                  </a:ext>
                </a:extLst>
              </p:cNvPr>
              <p:cNvPicPr/>
              <p:nvPr/>
            </p:nvPicPr>
            <p:blipFill>
              <a:blip r:embed="rId8"/>
              <a:stretch>
                <a:fillRect/>
              </a:stretch>
            </p:blipFill>
            <p:spPr>
              <a:xfrm>
                <a:off x="7562805" y="2905410"/>
                <a:ext cx="2526840" cy="144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9E1C3E0-758C-AC72-6E74-8A203E312E88}"/>
                  </a:ext>
                </a:extLst>
              </p14:cNvPr>
              <p14:cNvContentPartPr/>
              <p14:nvPr/>
            </p14:nvContentPartPr>
            <p14:xfrm>
              <a:off x="6783765" y="2727930"/>
              <a:ext cx="897840" cy="916920"/>
            </p14:xfrm>
          </p:contentPart>
        </mc:Choice>
        <mc:Fallback xmlns="">
          <p:pic>
            <p:nvPicPr>
              <p:cNvPr id="5" name="Ink 4">
                <a:extLst>
                  <a:ext uri="{FF2B5EF4-FFF2-40B4-BE49-F238E27FC236}">
                    <a16:creationId xmlns:a16="http://schemas.microsoft.com/office/drawing/2014/main" id="{C9E1C3E0-758C-AC72-6E74-8A203E312E88}"/>
                  </a:ext>
                </a:extLst>
              </p:cNvPr>
              <p:cNvPicPr/>
              <p:nvPr/>
            </p:nvPicPr>
            <p:blipFill>
              <a:blip r:embed="rId10"/>
              <a:stretch>
                <a:fillRect/>
              </a:stretch>
            </p:blipFill>
            <p:spPr>
              <a:xfrm>
                <a:off x="6777645" y="2721810"/>
                <a:ext cx="91008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2357F7E-98E9-FFCB-B5D5-3DA9A0F16613}"/>
                  </a:ext>
                </a:extLst>
              </p14:cNvPr>
              <p14:cNvContentPartPr/>
              <p14:nvPr/>
            </p14:nvContentPartPr>
            <p14:xfrm>
              <a:off x="5271045" y="2799210"/>
              <a:ext cx="360" cy="196200"/>
            </p14:xfrm>
          </p:contentPart>
        </mc:Choice>
        <mc:Fallback xmlns="">
          <p:pic>
            <p:nvPicPr>
              <p:cNvPr id="7" name="Ink 6">
                <a:extLst>
                  <a:ext uri="{FF2B5EF4-FFF2-40B4-BE49-F238E27FC236}">
                    <a16:creationId xmlns:a16="http://schemas.microsoft.com/office/drawing/2014/main" id="{62357F7E-98E9-FFCB-B5D5-3DA9A0F16613}"/>
                  </a:ext>
                </a:extLst>
              </p:cNvPr>
              <p:cNvPicPr/>
              <p:nvPr/>
            </p:nvPicPr>
            <p:blipFill>
              <a:blip r:embed="rId12"/>
              <a:stretch>
                <a:fillRect/>
              </a:stretch>
            </p:blipFill>
            <p:spPr>
              <a:xfrm>
                <a:off x="5264925" y="2793090"/>
                <a:ext cx="12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F93962D9-85CB-3F90-73AA-61F145FC234E}"/>
                  </a:ext>
                </a:extLst>
              </p14:cNvPr>
              <p14:cNvContentPartPr/>
              <p14:nvPr/>
            </p14:nvContentPartPr>
            <p14:xfrm>
              <a:off x="5049285" y="2745210"/>
              <a:ext cx="765720" cy="529200"/>
            </p14:xfrm>
          </p:contentPart>
        </mc:Choice>
        <mc:Fallback xmlns="">
          <p:pic>
            <p:nvPicPr>
              <p:cNvPr id="8" name="Ink 7">
                <a:extLst>
                  <a:ext uri="{FF2B5EF4-FFF2-40B4-BE49-F238E27FC236}">
                    <a16:creationId xmlns:a16="http://schemas.microsoft.com/office/drawing/2014/main" id="{F93962D9-85CB-3F90-73AA-61F145FC234E}"/>
                  </a:ext>
                </a:extLst>
              </p:cNvPr>
              <p:cNvPicPr/>
              <p:nvPr/>
            </p:nvPicPr>
            <p:blipFill>
              <a:blip r:embed="rId14"/>
              <a:stretch>
                <a:fillRect/>
              </a:stretch>
            </p:blipFill>
            <p:spPr>
              <a:xfrm>
                <a:off x="5043165" y="2739090"/>
                <a:ext cx="777960" cy="541440"/>
              </a:xfrm>
              <a:prstGeom prst="rect">
                <a:avLst/>
              </a:prstGeom>
            </p:spPr>
          </p:pic>
        </mc:Fallback>
      </mc:AlternateContent>
      <p:grpSp>
        <p:nvGrpSpPr>
          <p:cNvPr id="21" name="Group 20">
            <a:extLst>
              <a:ext uri="{FF2B5EF4-FFF2-40B4-BE49-F238E27FC236}">
                <a16:creationId xmlns:a16="http://schemas.microsoft.com/office/drawing/2014/main" id="{192CCED8-4A8E-BEDD-34CD-0C043218E56D}"/>
              </a:ext>
            </a:extLst>
          </p:cNvPr>
          <p:cNvGrpSpPr/>
          <p:nvPr/>
        </p:nvGrpSpPr>
        <p:grpSpPr>
          <a:xfrm>
            <a:off x="6577485" y="2986050"/>
            <a:ext cx="1366920" cy="342000"/>
            <a:chOff x="6577485" y="2986050"/>
            <a:chExt cx="1366920" cy="34200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D9185FBC-598E-C67A-B5B3-7E37CEA82A94}"/>
                    </a:ext>
                  </a:extLst>
                </p14:cNvPr>
                <p14:cNvContentPartPr/>
                <p14:nvPr/>
              </p14:nvContentPartPr>
              <p14:xfrm>
                <a:off x="6577485" y="3152730"/>
                <a:ext cx="330840" cy="360"/>
              </p14:xfrm>
            </p:contentPart>
          </mc:Choice>
          <mc:Fallback xmlns="">
            <p:pic>
              <p:nvPicPr>
                <p:cNvPr id="13" name="Ink 12">
                  <a:extLst>
                    <a:ext uri="{FF2B5EF4-FFF2-40B4-BE49-F238E27FC236}">
                      <a16:creationId xmlns:a16="http://schemas.microsoft.com/office/drawing/2014/main" id="{D9185FBC-598E-C67A-B5B3-7E37CEA82A94}"/>
                    </a:ext>
                  </a:extLst>
                </p:cNvPr>
                <p:cNvPicPr/>
                <p:nvPr/>
              </p:nvPicPr>
              <p:blipFill>
                <a:blip r:embed="rId16"/>
                <a:stretch>
                  <a:fillRect/>
                </a:stretch>
              </p:blipFill>
              <p:spPr>
                <a:xfrm>
                  <a:off x="6571365" y="3146610"/>
                  <a:ext cx="343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AF13E93-027A-C2B2-8F8B-FE7644E8C6B8}"/>
                    </a:ext>
                  </a:extLst>
                </p14:cNvPr>
                <p14:cNvContentPartPr/>
                <p14:nvPr/>
              </p14:nvContentPartPr>
              <p14:xfrm>
                <a:off x="6616725" y="3301050"/>
                <a:ext cx="185040" cy="360"/>
              </p14:xfrm>
            </p:contentPart>
          </mc:Choice>
          <mc:Fallback xmlns="">
            <p:pic>
              <p:nvPicPr>
                <p:cNvPr id="16" name="Ink 15">
                  <a:extLst>
                    <a:ext uri="{FF2B5EF4-FFF2-40B4-BE49-F238E27FC236}">
                      <a16:creationId xmlns:a16="http://schemas.microsoft.com/office/drawing/2014/main" id="{FAF13E93-027A-C2B2-8F8B-FE7644E8C6B8}"/>
                    </a:ext>
                  </a:extLst>
                </p:cNvPr>
                <p:cNvPicPr/>
                <p:nvPr/>
              </p:nvPicPr>
              <p:blipFill>
                <a:blip r:embed="rId18"/>
                <a:stretch>
                  <a:fillRect/>
                </a:stretch>
              </p:blipFill>
              <p:spPr>
                <a:xfrm>
                  <a:off x="6610605" y="3294930"/>
                  <a:ext cx="197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50E4ADD-4000-80F9-5B2B-454298DC3CB8}"/>
                    </a:ext>
                  </a:extLst>
                </p14:cNvPr>
                <p14:cNvContentPartPr/>
                <p14:nvPr/>
              </p14:nvContentPartPr>
              <p14:xfrm>
                <a:off x="7409805" y="2986050"/>
                <a:ext cx="534600" cy="342000"/>
              </p14:xfrm>
            </p:contentPart>
          </mc:Choice>
          <mc:Fallback xmlns="">
            <p:pic>
              <p:nvPicPr>
                <p:cNvPr id="19" name="Ink 18">
                  <a:extLst>
                    <a:ext uri="{FF2B5EF4-FFF2-40B4-BE49-F238E27FC236}">
                      <a16:creationId xmlns:a16="http://schemas.microsoft.com/office/drawing/2014/main" id="{850E4ADD-4000-80F9-5B2B-454298DC3CB8}"/>
                    </a:ext>
                  </a:extLst>
                </p:cNvPr>
                <p:cNvPicPr/>
                <p:nvPr/>
              </p:nvPicPr>
              <p:blipFill>
                <a:blip r:embed="rId20"/>
                <a:stretch>
                  <a:fillRect/>
                </a:stretch>
              </p:blipFill>
              <p:spPr>
                <a:xfrm>
                  <a:off x="7403685" y="2979930"/>
                  <a:ext cx="546840" cy="35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004FBE16-479A-2790-402D-75ABF82BAF4F}"/>
                  </a:ext>
                </a:extLst>
              </p14:cNvPr>
              <p14:cNvContentPartPr/>
              <p14:nvPr/>
            </p14:nvContentPartPr>
            <p14:xfrm>
              <a:off x="3446205" y="4150650"/>
              <a:ext cx="6277320" cy="1314360"/>
            </p14:xfrm>
          </p:contentPart>
        </mc:Choice>
        <mc:Fallback xmlns="">
          <p:pic>
            <p:nvPicPr>
              <p:cNvPr id="22" name="Ink 21">
                <a:extLst>
                  <a:ext uri="{FF2B5EF4-FFF2-40B4-BE49-F238E27FC236}">
                    <a16:creationId xmlns:a16="http://schemas.microsoft.com/office/drawing/2014/main" id="{004FBE16-479A-2790-402D-75ABF82BAF4F}"/>
                  </a:ext>
                </a:extLst>
              </p:cNvPr>
              <p:cNvPicPr/>
              <p:nvPr/>
            </p:nvPicPr>
            <p:blipFill>
              <a:blip r:embed="rId22"/>
              <a:stretch>
                <a:fillRect/>
              </a:stretch>
            </p:blipFill>
            <p:spPr>
              <a:xfrm>
                <a:off x="3440085" y="4144530"/>
                <a:ext cx="6289560" cy="1326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83C89E71-4D2E-3795-4721-23A6746AA205}"/>
                  </a:ext>
                </a:extLst>
              </p14:cNvPr>
              <p14:cNvContentPartPr/>
              <p14:nvPr/>
            </p14:nvContentPartPr>
            <p14:xfrm>
              <a:off x="3003765" y="4260810"/>
              <a:ext cx="7041240" cy="1176120"/>
            </p14:xfrm>
          </p:contentPart>
        </mc:Choice>
        <mc:Fallback xmlns="">
          <p:pic>
            <p:nvPicPr>
              <p:cNvPr id="23" name="Ink 22">
                <a:extLst>
                  <a:ext uri="{FF2B5EF4-FFF2-40B4-BE49-F238E27FC236}">
                    <a16:creationId xmlns:a16="http://schemas.microsoft.com/office/drawing/2014/main" id="{83C89E71-4D2E-3795-4721-23A6746AA205}"/>
                  </a:ext>
                </a:extLst>
              </p:cNvPr>
              <p:cNvPicPr/>
              <p:nvPr/>
            </p:nvPicPr>
            <p:blipFill>
              <a:blip r:embed="rId24"/>
              <a:stretch>
                <a:fillRect/>
              </a:stretch>
            </p:blipFill>
            <p:spPr>
              <a:xfrm>
                <a:off x="2997645" y="4254690"/>
                <a:ext cx="7053480" cy="1188360"/>
              </a:xfrm>
              <a:prstGeom prst="rect">
                <a:avLst/>
              </a:prstGeom>
            </p:spPr>
          </p:pic>
        </mc:Fallback>
      </mc:AlternateContent>
    </p:spTree>
    <p:extLst>
      <p:ext uri="{BB962C8B-B14F-4D97-AF65-F5344CB8AC3E}">
        <p14:creationId xmlns:p14="http://schemas.microsoft.com/office/powerpoint/2010/main" val="60596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3CCE-B01F-EA27-6BDD-1D298ABBA1B0}"/>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id="{61A34522-AE6E-5FE8-5F0F-CDBA60480B75}"/>
              </a:ext>
            </a:extLst>
          </p:cNvPr>
          <p:cNvSpPr>
            <a:spLocks noGrp="1"/>
          </p:cNvSpPr>
          <p:nvPr>
            <p:ph idx="1"/>
          </p:nvPr>
        </p:nvSpPr>
        <p:spPr/>
        <p:txBody>
          <a:bodyPr/>
          <a:lstStyle/>
          <a:p>
            <a:r>
              <a:rPr lang="en-US" dirty="0"/>
              <a:t>Facilitates quick business requirement changes</a:t>
            </a:r>
          </a:p>
          <a:p>
            <a:r>
              <a:rPr lang="en-US" dirty="0"/>
              <a:t>Enables rapid feature deployment</a:t>
            </a:r>
          </a:p>
          <a:p>
            <a:r>
              <a:rPr lang="en-US" dirty="0"/>
              <a:t>Supports easy system updates</a:t>
            </a:r>
          </a:p>
          <a:p>
            <a:r>
              <a:rPr lang="en-US" dirty="0"/>
              <a:t>Reduces technical debt</a:t>
            </a:r>
          </a:p>
          <a:p>
            <a:endParaRPr lang="en-US" dirty="0"/>
          </a:p>
        </p:txBody>
      </p:sp>
    </p:spTree>
    <p:extLst>
      <p:ext uri="{BB962C8B-B14F-4D97-AF65-F5344CB8AC3E}">
        <p14:creationId xmlns:p14="http://schemas.microsoft.com/office/powerpoint/2010/main" val="34826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8675-5E2F-2DD2-967F-6491B3F607C9}"/>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9935B0DD-7376-BA47-9B41-D6EED101AAE8}"/>
              </a:ext>
            </a:extLst>
          </p:cNvPr>
          <p:cNvSpPr>
            <a:spLocks noGrp="1"/>
          </p:cNvSpPr>
          <p:nvPr>
            <p:ph idx="1"/>
          </p:nvPr>
        </p:nvSpPr>
        <p:spPr/>
        <p:txBody>
          <a:bodyPr/>
          <a:lstStyle/>
          <a:p>
            <a:r>
              <a:rPr lang="en-US" dirty="0"/>
              <a:t>Maintains user experience during growth</a:t>
            </a:r>
          </a:p>
          <a:p>
            <a:r>
              <a:rPr lang="en-US" dirty="0"/>
              <a:t>Adapts to increasing data volumes</a:t>
            </a:r>
          </a:p>
          <a:p>
            <a:r>
              <a:rPr lang="en-US" dirty="0"/>
              <a:t>Supports real-time business operations</a:t>
            </a:r>
          </a:p>
          <a:p>
            <a:r>
              <a:rPr lang="en-US" dirty="0"/>
              <a:t>Handles peak business periods</a:t>
            </a:r>
          </a:p>
          <a:p>
            <a:endParaRPr lang="en-US" dirty="0"/>
          </a:p>
        </p:txBody>
      </p:sp>
    </p:spTree>
    <p:extLst>
      <p:ext uri="{BB962C8B-B14F-4D97-AF65-F5344CB8AC3E}">
        <p14:creationId xmlns:p14="http://schemas.microsoft.com/office/powerpoint/2010/main" val="211310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346C-3680-FC88-AA05-62E93DDCA339}"/>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A2FC95E-3D2B-FA7C-751E-569FC66B6A0A}"/>
              </a:ext>
            </a:extLst>
          </p:cNvPr>
          <p:cNvSpPr>
            <a:spLocks noGrp="1"/>
          </p:cNvSpPr>
          <p:nvPr>
            <p:ph idx="1"/>
          </p:nvPr>
        </p:nvSpPr>
        <p:spPr/>
        <p:txBody>
          <a:bodyPr/>
          <a:lstStyle/>
          <a:p>
            <a:r>
              <a:rPr lang="en-US" dirty="0"/>
              <a:t>Protects expanding business assets</a:t>
            </a:r>
          </a:p>
          <a:p>
            <a:r>
              <a:rPr lang="en-US" dirty="0"/>
              <a:t>Adapts to new security threats</a:t>
            </a:r>
          </a:p>
          <a:p>
            <a:r>
              <a:rPr lang="en-US" dirty="0"/>
              <a:t>Supports compliance with changing regulations</a:t>
            </a:r>
          </a:p>
          <a:p>
            <a:r>
              <a:rPr lang="en-US" dirty="0"/>
              <a:t>Maintains trust as business grows</a:t>
            </a:r>
          </a:p>
          <a:p>
            <a:endParaRPr lang="en-US" dirty="0"/>
          </a:p>
        </p:txBody>
      </p:sp>
    </p:spTree>
    <p:extLst>
      <p:ext uri="{BB962C8B-B14F-4D97-AF65-F5344CB8AC3E}">
        <p14:creationId xmlns:p14="http://schemas.microsoft.com/office/powerpoint/2010/main" val="180071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099-789F-835C-317C-CBB2727353D0}"/>
              </a:ext>
            </a:extLst>
          </p:cNvPr>
          <p:cNvSpPr>
            <a:spLocks noGrp="1"/>
          </p:cNvSpPr>
          <p:nvPr>
            <p:ph type="title"/>
          </p:nvPr>
        </p:nvSpPr>
        <p:spPr/>
        <p:txBody>
          <a:bodyPr/>
          <a:lstStyle/>
          <a:p>
            <a:r>
              <a:rPr lang="en-US" dirty="0"/>
              <a:t>Flexibility</a:t>
            </a:r>
          </a:p>
        </p:txBody>
      </p:sp>
      <p:sp>
        <p:nvSpPr>
          <p:cNvPr id="3" name="Content Placeholder 2">
            <a:extLst>
              <a:ext uri="{FF2B5EF4-FFF2-40B4-BE49-F238E27FC236}">
                <a16:creationId xmlns:a16="http://schemas.microsoft.com/office/drawing/2014/main" id="{E918939A-8B69-0E36-0C05-0A013445A4B9}"/>
              </a:ext>
            </a:extLst>
          </p:cNvPr>
          <p:cNvSpPr>
            <a:spLocks noGrp="1"/>
          </p:cNvSpPr>
          <p:nvPr>
            <p:ph idx="1"/>
          </p:nvPr>
        </p:nvSpPr>
        <p:spPr/>
        <p:txBody>
          <a:bodyPr/>
          <a:lstStyle/>
          <a:p>
            <a:r>
              <a:rPr lang="en-US" dirty="0"/>
              <a:t>Enables business pivot capabilities</a:t>
            </a:r>
          </a:p>
          <a:p>
            <a:r>
              <a:rPr lang="en-US" dirty="0"/>
              <a:t>Supports new business models</a:t>
            </a:r>
          </a:p>
          <a:p>
            <a:r>
              <a:rPr lang="en-US" dirty="0"/>
              <a:t>Allows integration with new technologies</a:t>
            </a:r>
          </a:p>
          <a:p>
            <a:r>
              <a:rPr lang="en-US"/>
              <a:t>Facilitates business experimentation</a:t>
            </a:r>
          </a:p>
          <a:p>
            <a:endParaRPr lang="en-US"/>
          </a:p>
        </p:txBody>
      </p:sp>
    </p:spTree>
    <p:extLst>
      <p:ext uri="{BB962C8B-B14F-4D97-AF65-F5344CB8AC3E}">
        <p14:creationId xmlns:p14="http://schemas.microsoft.com/office/powerpoint/2010/main" val="7402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B459-122E-E4C5-08F5-FDECF5C7873B}"/>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F2EB13-0868-1B22-6E1C-8C7FE2E24194}"/>
              </a:ext>
            </a:extLst>
          </p:cNvPr>
          <p:cNvSpPr>
            <a:spLocks noGrp="1"/>
          </p:cNvSpPr>
          <p:nvPr>
            <p:ph idx="1"/>
          </p:nvPr>
        </p:nvSpPr>
        <p:spPr/>
        <p:txBody>
          <a:bodyPr/>
          <a:lstStyle/>
          <a:p>
            <a:r>
              <a:rPr lang="en-US" b="1" dirty="0"/>
              <a:t>C</a:t>
            </a:r>
            <a:r>
              <a:rPr lang="en-US" dirty="0"/>
              <a:t> - Consistency</a:t>
            </a:r>
          </a:p>
          <a:p>
            <a:r>
              <a:rPr lang="en-US" b="1" dirty="0"/>
              <a:t>A</a:t>
            </a:r>
            <a:r>
              <a:rPr lang="en-US" dirty="0"/>
              <a:t> - Availability</a:t>
            </a:r>
          </a:p>
          <a:p>
            <a:r>
              <a:rPr lang="en-US" b="1" dirty="0"/>
              <a:t>P</a:t>
            </a:r>
            <a:r>
              <a:rPr lang="en-US" dirty="0"/>
              <a:t> - Partition Tolerance</a:t>
            </a:r>
          </a:p>
          <a:p>
            <a:endParaRPr lang="en-US" dirty="0"/>
          </a:p>
        </p:txBody>
      </p:sp>
      <p:pic>
        <p:nvPicPr>
          <p:cNvPr id="4" name="Picture 2" descr="CAP theorem - Wikipedia">
            <a:extLst>
              <a:ext uri="{FF2B5EF4-FFF2-40B4-BE49-F238E27FC236}">
                <a16:creationId xmlns:a16="http://schemas.microsoft.com/office/drawing/2014/main" id="{75D4314C-E997-5CE5-5259-9FE605D2F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53" y="1989054"/>
            <a:ext cx="4566332" cy="454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163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1D4E-4140-3646-DA2B-8CD262A20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F17C7-DE5E-9786-3E99-AD49F9E7D2BA}"/>
              </a:ext>
            </a:extLst>
          </p:cNvPr>
          <p:cNvSpPr>
            <a:spLocks noGrp="1"/>
          </p:cNvSpPr>
          <p:nvPr>
            <p:ph type="title"/>
          </p:nvPr>
        </p:nvSpPr>
        <p:spPr/>
        <p:txBody>
          <a:bodyPr/>
          <a:lstStyle/>
          <a:p>
            <a:r>
              <a:rPr lang="en-US" dirty="0"/>
              <a:t>CAP Theorem - </a:t>
            </a:r>
            <a:r>
              <a:rPr lang="en-US" b="1" dirty="0"/>
              <a:t>Consistency</a:t>
            </a:r>
            <a:endParaRPr lang="en-US" dirty="0"/>
          </a:p>
        </p:txBody>
      </p:sp>
      <p:sp>
        <p:nvSpPr>
          <p:cNvPr id="3" name="Content Placeholder 2">
            <a:extLst>
              <a:ext uri="{FF2B5EF4-FFF2-40B4-BE49-F238E27FC236}">
                <a16:creationId xmlns:a16="http://schemas.microsoft.com/office/drawing/2014/main" id="{5E3DCCA6-73A4-7733-829D-899B77AE190D}"/>
              </a:ext>
            </a:extLst>
          </p:cNvPr>
          <p:cNvSpPr>
            <a:spLocks noGrp="1"/>
          </p:cNvSpPr>
          <p:nvPr>
            <p:ph idx="1"/>
          </p:nvPr>
        </p:nvSpPr>
        <p:spPr/>
        <p:txBody>
          <a:bodyPr/>
          <a:lstStyle/>
          <a:p>
            <a:r>
              <a:rPr lang="en-US" b="1" dirty="0"/>
              <a:t>Definition:</a:t>
            </a:r>
            <a:endParaRPr lang="en-US" dirty="0"/>
          </a:p>
          <a:p>
            <a:pPr lvl="1"/>
            <a:r>
              <a:rPr lang="en-US" dirty="0"/>
              <a:t>All nodes see the same data at the same time</a:t>
            </a:r>
          </a:p>
          <a:p>
            <a:pPr lvl="1"/>
            <a:r>
              <a:rPr lang="en-US" dirty="0"/>
              <a:t>Every read receives the most recent write</a:t>
            </a:r>
          </a:p>
          <a:p>
            <a:r>
              <a:rPr lang="en-US" b="1" dirty="0"/>
              <a:t>Example:</a:t>
            </a:r>
            <a:endParaRPr lang="en-US" dirty="0"/>
          </a:p>
          <a:p>
            <a:pPr lvl="1"/>
            <a:r>
              <a:rPr lang="en-US" dirty="0"/>
              <a:t>You update your profile picture</a:t>
            </a:r>
          </a:p>
          <a:p>
            <a:pPr lvl="1"/>
            <a:r>
              <a:rPr lang="en-US" dirty="0"/>
              <a:t>ALL servers must show the new picture immediately</a:t>
            </a:r>
          </a:p>
          <a:p>
            <a:pPr lvl="1"/>
            <a:r>
              <a:rPr lang="en-US" dirty="0"/>
              <a:t>No user sees the old </a:t>
            </a:r>
            <a:r>
              <a:rPr lang="en-US" dirty="0" err="1"/>
              <a:t>pictur</a:t>
            </a:r>
            <a:endParaRPr lang="en-US" dirty="0"/>
          </a:p>
          <a:p>
            <a:pPr marL="0" indent="0">
              <a:buNone/>
            </a:pPr>
            <a:endParaRPr lang="en-US" dirty="0"/>
          </a:p>
        </p:txBody>
      </p:sp>
    </p:spTree>
    <p:extLst>
      <p:ext uri="{BB962C8B-B14F-4D97-AF65-F5344CB8AC3E}">
        <p14:creationId xmlns:p14="http://schemas.microsoft.com/office/powerpoint/2010/main" val="3871914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64E9-E3D5-62D0-5900-378ACB96D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F7648-82B6-1B50-C814-BF2BF7D9ED4B}"/>
              </a:ext>
            </a:extLst>
          </p:cNvPr>
          <p:cNvSpPr>
            <a:spLocks noGrp="1"/>
          </p:cNvSpPr>
          <p:nvPr>
            <p:ph type="title"/>
          </p:nvPr>
        </p:nvSpPr>
        <p:spPr/>
        <p:txBody>
          <a:bodyPr/>
          <a:lstStyle/>
          <a:p>
            <a:r>
              <a:rPr lang="en-US" dirty="0"/>
              <a:t>CAP Theorem - </a:t>
            </a:r>
            <a:r>
              <a:rPr lang="en-US" b="1" dirty="0"/>
              <a:t>Availability</a:t>
            </a:r>
            <a:endParaRPr lang="en-US" dirty="0"/>
          </a:p>
        </p:txBody>
      </p:sp>
      <p:sp>
        <p:nvSpPr>
          <p:cNvPr id="3" name="Content Placeholder 2">
            <a:extLst>
              <a:ext uri="{FF2B5EF4-FFF2-40B4-BE49-F238E27FC236}">
                <a16:creationId xmlns:a16="http://schemas.microsoft.com/office/drawing/2014/main" id="{605E2851-2D3B-9F4B-8A15-9AF8E1941D1D}"/>
              </a:ext>
            </a:extLst>
          </p:cNvPr>
          <p:cNvSpPr>
            <a:spLocks noGrp="1"/>
          </p:cNvSpPr>
          <p:nvPr>
            <p:ph idx="1"/>
          </p:nvPr>
        </p:nvSpPr>
        <p:spPr/>
        <p:txBody>
          <a:bodyPr/>
          <a:lstStyle/>
          <a:p>
            <a:r>
              <a:rPr lang="en-US" b="1" dirty="0"/>
              <a:t>Definition:</a:t>
            </a:r>
            <a:endParaRPr lang="en-US" dirty="0"/>
          </a:p>
          <a:p>
            <a:pPr lvl="1"/>
            <a:r>
              <a:rPr lang="en-US" dirty="0"/>
              <a:t>Every request receives a response (success or failure)</a:t>
            </a:r>
          </a:p>
          <a:p>
            <a:pPr lvl="1"/>
            <a:r>
              <a:rPr lang="en-US" dirty="0"/>
              <a:t>System remains operational even if some nodes fail</a:t>
            </a:r>
          </a:p>
          <a:p>
            <a:pPr lvl="1"/>
            <a:r>
              <a:rPr lang="en-US" dirty="0"/>
              <a:t>No timeouts or errors</a:t>
            </a:r>
          </a:p>
          <a:p>
            <a:r>
              <a:rPr lang="en-US" b="1" dirty="0"/>
              <a:t>Example:</a:t>
            </a:r>
            <a:endParaRPr lang="en-US" dirty="0"/>
          </a:p>
          <a:p>
            <a:pPr lvl="1"/>
            <a:r>
              <a:rPr lang="en-US" dirty="0"/>
              <a:t>Website always responds</a:t>
            </a:r>
          </a:p>
          <a:p>
            <a:pPr lvl="1"/>
            <a:r>
              <a:rPr lang="en-US" dirty="0"/>
              <a:t>Even if data might be slightly stale</a:t>
            </a:r>
          </a:p>
          <a:p>
            <a:pPr marL="0" indent="0">
              <a:buNone/>
            </a:pPr>
            <a:endParaRPr lang="en-US" dirty="0"/>
          </a:p>
        </p:txBody>
      </p:sp>
    </p:spTree>
    <p:extLst>
      <p:ext uri="{BB962C8B-B14F-4D97-AF65-F5344CB8AC3E}">
        <p14:creationId xmlns:p14="http://schemas.microsoft.com/office/powerpoint/2010/main" val="106589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68EA-3761-F13E-0D03-7DF29DD82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7227F-7A16-B16D-EAC9-EB494B31E0ED}"/>
              </a:ext>
            </a:extLst>
          </p:cNvPr>
          <p:cNvSpPr>
            <a:spLocks noGrp="1"/>
          </p:cNvSpPr>
          <p:nvPr>
            <p:ph type="title"/>
          </p:nvPr>
        </p:nvSpPr>
        <p:spPr/>
        <p:txBody>
          <a:bodyPr/>
          <a:lstStyle/>
          <a:p>
            <a:r>
              <a:rPr lang="en-US" dirty="0"/>
              <a:t>CAP Theorem - </a:t>
            </a:r>
            <a:r>
              <a:rPr lang="en-US" b="1" dirty="0"/>
              <a:t>Partition Tolerance</a:t>
            </a:r>
            <a:endParaRPr lang="en-US" dirty="0"/>
          </a:p>
        </p:txBody>
      </p:sp>
      <p:sp>
        <p:nvSpPr>
          <p:cNvPr id="3" name="Content Placeholder 2">
            <a:extLst>
              <a:ext uri="{FF2B5EF4-FFF2-40B4-BE49-F238E27FC236}">
                <a16:creationId xmlns:a16="http://schemas.microsoft.com/office/drawing/2014/main" id="{A8AA8A33-AC87-D52C-D589-A9593CDE87DC}"/>
              </a:ext>
            </a:extLst>
          </p:cNvPr>
          <p:cNvSpPr>
            <a:spLocks noGrp="1"/>
          </p:cNvSpPr>
          <p:nvPr>
            <p:ph idx="1"/>
          </p:nvPr>
        </p:nvSpPr>
        <p:spPr/>
        <p:txBody>
          <a:bodyPr/>
          <a:lstStyle/>
          <a:p>
            <a:r>
              <a:rPr lang="en-US" b="1" dirty="0"/>
              <a:t>Definition:</a:t>
            </a:r>
            <a:endParaRPr lang="en-US" dirty="0"/>
          </a:p>
          <a:p>
            <a:pPr lvl="1"/>
            <a:r>
              <a:rPr lang="en-US" dirty="0"/>
              <a:t>System continues to work despite network failures</a:t>
            </a:r>
          </a:p>
          <a:p>
            <a:pPr lvl="1"/>
            <a:r>
              <a:rPr lang="en-US" dirty="0"/>
              <a:t>Nodes can't communicate but system doesn't crash</a:t>
            </a:r>
          </a:p>
          <a:p>
            <a:r>
              <a:rPr lang="en-US" b="1" dirty="0"/>
              <a:t>Example:</a:t>
            </a:r>
            <a:endParaRPr lang="en-US" dirty="0"/>
          </a:p>
          <a:p>
            <a:pPr lvl="1"/>
            <a:r>
              <a:rPr lang="en-US" dirty="0"/>
              <a:t>Data center in US can't reach data center in EU</a:t>
            </a:r>
          </a:p>
          <a:p>
            <a:pPr lvl="1"/>
            <a:r>
              <a:rPr lang="en-US" dirty="0"/>
              <a:t>Both keep operating independently</a:t>
            </a:r>
          </a:p>
          <a:p>
            <a:pPr marL="0" indent="0">
              <a:buNone/>
            </a:pPr>
            <a:endParaRPr lang="en-US" dirty="0"/>
          </a:p>
        </p:txBody>
      </p:sp>
    </p:spTree>
    <p:extLst>
      <p:ext uri="{BB962C8B-B14F-4D97-AF65-F5344CB8AC3E}">
        <p14:creationId xmlns:p14="http://schemas.microsoft.com/office/powerpoint/2010/main" val="75082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C055-2D8A-FA26-1D50-C195EC2C9C3E}"/>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2B2703-B9D4-9D38-29A6-0F11EEBE883B}"/>
              </a:ext>
            </a:extLst>
          </p:cNvPr>
          <p:cNvSpPr>
            <a:spLocks noGrp="1"/>
          </p:cNvSpPr>
          <p:nvPr>
            <p:ph idx="1"/>
          </p:nvPr>
        </p:nvSpPr>
        <p:spPr/>
        <p:txBody>
          <a:bodyPr/>
          <a:lstStyle/>
          <a:p>
            <a:r>
              <a:rPr lang="en-US" dirty="0"/>
              <a:t>When network partition happens (P), you must choose:</a:t>
            </a:r>
          </a:p>
          <a:p>
            <a:pPr lvl="1"/>
            <a:r>
              <a:rPr lang="en-US" b="1" dirty="0"/>
              <a:t>Consistency</a:t>
            </a:r>
            <a:r>
              <a:rPr lang="en-US" dirty="0"/>
              <a:t> - Reject requests until partition heals</a:t>
            </a:r>
          </a:p>
          <a:p>
            <a:pPr lvl="1"/>
            <a:r>
              <a:rPr lang="en-US" b="1" dirty="0"/>
              <a:t>Availability</a:t>
            </a:r>
            <a:r>
              <a:rPr lang="en-US" dirty="0"/>
              <a:t> - Serve (possibly stale) data</a:t>
            </a:r>
          </a:p>
          <a:p>
            <a:endParaRPr lang="en-US" dirty="0"/>
          </a:p>
        </p:txBody>
      </p:sp>
    </p:spTree>
    <p:extLst>
      <p:ext uri="{BB962C8B-B14F-4D97-AF65-F5344CB8AC3E}">
        <p14:creationId xmlns:p14="http://schemas.microsoft.com/office/powerpoint/2010/main" val="2966821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9F5B4-545F-336E-FA7C-7E493523D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200D5-F318-77F3-519E-23831001D98F}"/>
              </a:ext>
            </a:extLst>
          </p:cNvPr>
          <p:cNvSpPr>
            <a:spLocks noGrp="1"/>
          </p:cNvSpPr>
          <p:nvPr>
            <p:ph type="title"/>
          </p:nvPr>
        </p:nvSpPr>
        <p:spPr/>
        <p:txBody>
          <a:bodyPr/>
          <a:lstStyle/>
          <a:p>
            <a:r>
              <a:rPr lang="en-US" dirty="0"/>
              <a:t>CAP Theorem - </a:t>
            </a:r>
            <a:r>
              <a:rPr lang="en-US" b="1" dirty="0"/>
              <a:t>CP Systems (Consistency + Partition Tolerance)</a:t>
            </a:r>
            <a:endParaRPr lang="en-US" dirty="0"/>
          </a:p>
        </p:txBody>
      </p:sp>
      <p:sp>
        <p:nvSpPr>
          <p:cNvPr id="3" name="Content Placeholder 2">
            <a:extLst>
              <a:ext uri="{FF2B5EF4-FFF2-40B4-BE49-F238E27FC236}">
                <a16:creationId xmlns:a16="http://schemas.microsoft.com/office/drawing/2014/main" id="{0AB4A04A-28D4-D076-96A9-028D2679ECC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Sacrifice availability during partition</a:t>
            </a:r>
          </a:p>
          <a:p>
            <a:pPr lvl="1"/>
            <a:r>
              <a:rPr lang="en-US" dirty="0"/>
              <a:t>Returns errors rather than stale data</a:t>
            </a:r>
          </a:p>
          <a:p>
            <a:pPr lvl="1"/>
            <a:r>
              <a:rPr lang="en-US" dirty="0"/>
              <a:t>Strong consistency guarantees</a:t>
            </a:r>
          </a:p>
          <a:p>
            <a:r>
              <a:rPr lang="en-US" b="1" dirty="0"/>
              <a:t>When partition occurs:</a:t>
            </a:r>
            <a:r>
              <a:rPr lang="en-US" dirty="0"/>
              <a:t> ❌ Some nodes become unavailable ✅ Data remains consistent</a:t>
            </a:r>
          </a:p>
          <a:p>
            <a:r>
              <a:rPr lang="en-US" b="1" dirty="0"/>
              <a:t>Examples:</a:t>
            </a:r>
            <a:endParaRPr lang="en-US" dirty="0"/>
          </a:p>
          <a:p>
            <a:pPr lvl="1"/>
            <a:r>
              <a:rPr lang="en-US" dirty="0"/>
              <a:t>MongoDB (with strong consistency)</a:t>
            </a:r>
          </a:p>
          <a:p>
            <a:pPr lvl="1"/>
            <a:r>
              <a:rPr lang="en-US" dirty="0"/>
              <a:t>HBase</a:t>
            </a:r>
          </a:p>
          <a:p>
            <a:pPr lvl="1"/>
            <a:r>
              <a:rPr lang="en-US" dirty="0"/>
              <a:t>Redis (in certain configs)</a:t>
            </a:r>
          </a:p>
          <a:p>
            <a:pPr lvl="1"/>
            <a:r>
              <a:rPr lang="en-US" dirty="0"/>
              <a:t>Banking systems, financial transactions</a:t>
            </a:r>
          </a:p>
          <a:p>
            <a:endParaRPr lang="en-US" dirty="0"/>
          </a:p>
        </p:txBody>
      </p:sp>
    </p:spTree>
    <p:extLst>
      <p:ext uri="{BB962C8B-B14F-4D97-AF65-F5344CB8AC3E}">
        <p14:creationId xmlns:p14="http://schemas.microsoft.com/office/powerpoint/2010/main" val="9244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66D-2238-519E-4D04-2339F17E60C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6B41BA-78DB-3AFC-94B1-0F1B14E588C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EA45D49-435C-F44A-729F-7D2639FA3BEF}"/>
              </a:ext>
            </a:extLst>
          </p:cNvPr>
          <p:cNvPicPr>
            <a:picLocks noChangeAspect="1"/>
          </p:cNvPicPr>
          <p:nvPr/>
        </p:nvPicPr>
        <p:blipFill>
          <a:blip r:embed="rId3"/>
          <a:stretch>
            <a:fillRect/>
          </a:stretch>
        </p:blipFill>
        <p:spPr>
          <a:xfrm>
            <a:off x="680321" y="1951459"/>
            <a:ext cx="8330944" cy="4684191"/>
          </a:xfrm>
          <a:prstGeom prst="rect">
            <a:avLst/>
          </a:prstGeom>
        </p:spPr>
      </p:pic>
    </p:spTree>
    <p:extLst>
      <p:ext uri="{BB962C8B-B14F-4D97-AF65-F5344CB8AC3E}">
        <p14:creationId xmlns:p14="http://schemas.microsoft.com/office/powerpoint/2010/main" val="428831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344BF-690C-ECF7-8F76-B9EF167C1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2D5F7-1DE9-EBE2-FF02-00C9CBF7B835}"/>
              </a:ext>
            </a:extLst>
          </p:cNvPr>
          <p:cNvSpPr>
            <a:spLocks noGrp="1"/>
          </p:cNvSpPr>
          <p:nvPr>
            <p:ph type="title"/>
          </p:nvPr>
        </p:nvSpPr>
        <p:spPr/>
        <p:txBody>
          <a:bodyPr/>
          <a:lstStyle/>
          <a:p>
            <a:r>
              <a:rPr lang="en-US" dirty="0"/>
              <a:t>CAP Theorem - </a:t>
            </a:r>
            <a:r>
              <a:rPr lang="en-US" b="1" dirty="0"/>
              <a:t>AP Systems (Availability + Partition Tolerance)</a:t>
            </a:r>
            <a:endParaRPr lang="en-US" dirty="0"/>
          </a:p>
        </p:txBody>
      </p:sp>
      <p:sp>
        <p:nvSpPr>
          <p:cNvPr id="3" name="Content Placeholder 2">
            <a:extLst>
              <a:ext uri="{FF2B5EF4-FFF2-40B4-BE49-F238E27FC236}">
                <a16:creationId xmlns:a16="http://schemas.microsoft.com/office/drawing/2014/main" id="{E5089C98-C16F-68E5-0588-9B9413D6CF1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Always respond to requests</a:t>
            </a:r>
          </a:p>
          <a:p>
            <a:pPr lvl="1"/>
            <a:r>
              <a:rPr lang="en-US" dirty="0"/>
              <a:t>Might serve stale data during partition</a:t>
            </a:r>
          </a:p>
          <a:p>
            <a:pPr lvl="1"/>
            <a:r>
              <a:rPr lang="en-US" dirty="0"/>
              <a:t>Eventually consistent</a:t>
            </a:r>
          </a:p>
          <a:p>
            <a:r>
              <a:rPr lang="en-US" b="1" dirty="0"/>
              <a:t>When partition occurs:</a:t>
            </a:r>
            <a:r>
              <a:rPr lang="en-US" dirty="0"/>
              <a:t> ✅ All nodes remain available ⚠️ Data might be temporarily inconsistent</a:t>
            </a:r>
          </a:p>
          <a:p>
            <a:r>
              <a:rPr lang="en-US" b="1" dirty="0"/>
              <a:t>Examples:</a:t>
            </a:r>
            <a:endParaRPr lang="en-US" dirty="0"/>
          </a:p>
          <a:p>
            <a:pPr lvl="1"/>
            <a:r>
              <a:rPr lang="en-US" dirty="0"/>
              <a:t>Cassandra</a:t>
            </a:r>
          </a:p>
          <a:p>
            <a:pPr lvl="1"/>
            <a:r>
              <a:rPr lang="en-US" dirty="0"/>
              <a:t>DynamoDB</a:t>
            </a:r>
          </a:p>
          <a:p>
            <a:pPr lvl="1"/>
            <a:r>
              <a:rPr lang="en-US" dirty="0"/>
              <a:t>CouchDB</a:t>
            </a:r>
          </a:p>
          <a:p>
            <a:pPr lvl="1"/>
            <a:r>
              <a:rPr lang="en-US" dirty="0"/>
              <a:t>Social media feeds, shopping carts</a:t>
            </a:r>
          </a:p>
          <a:p>
            <a:endParaRPr lang="en-US" dirty="0"/>
          </a:p>
        </p:txBody>
      </p:sp>
    </p:spTree>
    <p:extLst>
      <p:ext uri="{BB962C8B-B14F-4D97-AF65-F5344CB8AC3E}">
        <p14:creationId xmlns:p14="http://schemas.microsoft.com/office/powerpoint/2010/main" val="3609728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5AED-5D71-0CF2-2B19-A021BA5A1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C377A-8292-C6A1-7137-2118484AE47C}"/>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76996F11-C5C0-9F33-AB80-73B37BA918B3}"/>
              </a:ext>
            </a:extLst>
          </p:cNvPr>
          <p:cNvSpPr>
            <a:spLocks noGrp="1"/>
          </p:cNvSpPr>
          <p:nvPr>
            <p:ph idx="1"/>
          </p:nvPr>
        </p:nvSpPr>
        <p:spPr/>
        <p:txBody>
          <a:bodyPr>
            <a:normAutofit/>
          </a:bodyPr>
          <a:lstStyle/>
          <a:p>
            <a:r>
              <a:rPr lang="en-US" b="1" dirty="0"/>
              <a:t>When to use CP</a:t>
            </a:r>
          </a:p>
          <a:p>
            <a:r>
              <a:rPr lang="en-US" b="1" dirty="0"/>
              <a:t>When to use AP</a:t>
            </a:r>
          </a:p>
          <a:p>
            <a:endParaRPr lang="en-US" dirty="0"/>
          </a:p>
          <a:p>
            <a:endParaRPr lang="en-US" dirty="0"/>
          </a:p>
        </p:txBody>
      </p:sp>
    </p:spTree>
    <p:extLst>
      <p:ext uri="{BB962C8B-B14F-4D97-AF65-F5344CB8AC3E}">
        <p14:creationId xmlns:p14="http://schemas.microsoft.com/office/powerpoint/2010/main" val="3383216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8515-471D-271A-5105-DFEE1A7BD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C94D6-99C8-4AD9-C59A-FF8D3221B3A2}"/>
              </a:ext>
            </a:extLst>
          </p:cNvPr>
          <p:cNvSpPr>
            <a:spLocks noGrp="1"/>
          </p:cNvSpPr>
          <p:nvPr>
            <p:ph type="title"/>
          </p:nvPr>
        </p:nvSpPr>
        <p:spPr/>
        <p:txBody>
          <a:bodyPr/>
          <a:lstStyle/>
          <a:p>
            <a:r>
              <a:rPr lang="en-US" dirty="0"/>
              <a:t>CAP Theorem - </a:t>
            </a:r>
            <a:r>
              <a:rPr lang="en-US" b="1" dirty="0"/>
              <a:t>Common Misconception</a:t>
            </a:r>
            <a:endParaRPr lang="en-US" dirty="0"/>
          </a:p>
        </p:txBody>
      </p:sp>
      <p:sp>
        <p:nvSpPr>
          <p:cNvPr id="3" name="Content Placeholder 2">
            <a:extLst>
              <a:ext uri="{FF2B5EF4-FFF2-40B4-BE49-F238E27FC236}">
                <a16:creationId xmlns:a16="http://schemas.microsoft.com/office/drawing/2014/main" id="{8B72DB8A-5711-80F3-0242-850027D80994}"/>
              </a:ext>
            </a:extLst>
          </p:cNvPr>
          <p:cNvSpPr>
            <a:spLocks noGrp="1"/>
          </p:cNvSpPr>
          <p:nvPr>
            <p:ph idx="1"/>
          </p:nvPr>
        </p:nvSpPr>
        <p:spPr/>
        <p:txBody>
          <a:bodyPr>
            <a:normAutofit/>
          </a:bodyPr>
          <a:lstStyle/>
          <a:p>
            <a:r>
              <a:rPr lang="en-US" dirty="0"/>
              <a:t>Pick 2 and completely ignore the 3</a:t>
            </a:r>
            <a:r>
              <a:rPr lang="en-US" baseline="30000" dirty="0"/>
              <a:t>rd</a:t>
            </a:r>
            <a:endParaRPr lang="en-US" dirty="0"/>
          </a:p>
          <a:p>
            <a:r>
              <a:rPr lang="en-US" b="1" dirty="0"/>
              <a:t>PACELC Theorem (Extended CAP)</a:t>
            </a:r>
            <a:endParaRPr lang="en-US" dirty="0"/>
          </a:p>
          <a:p>
            <a:endParaRPr lang="en-US" dirty="0"/>
          </a:p>
        </p:txBody>
      </p:sp>
    </p:spTree>
    <p:extLst>
      <p:ext uri="{BB962C8B-B14F-4D97-AF65-F5344CB8AC3E}">
        <p14:creationId xmlns:p14="http://schemas.microsoft.com/office/powerpoint/2010/main" val="168554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A29A-5752-6720-A2BE-DB86499723B4}"/>
              </a:ext>
            </a:extLst>
          </p:cNvPr>
          <p:cNvSpPr>
            <a:spLocks noGrp="1"/>
          </p:cNvSpPr>
          <p:nvPr>
            <p:ph type="title"/>
          </p:nvPr>
        </p:nvSpPr>
        <p:spPr/>
        <p:txBody>
          <a:bodyPr/>
          <a:lstStyle/>
          <a:p>
            <a:r>
              <a:rPr lang="en-US" dirty="0"/>
              <a:t>Case Study – Red Note</a:t>
            </a:r>
          </a:p>
        </p:txBody>
      </p:sp>
      <p:sp>
        <p:nvSpPr>
          <p:cNvPr id="3" name="Content Placeholder 2">
            <a:extLst>
              <a:ext uri="{FF2B5EF4-FFF2-40B4-BE49-F238E27FC236}">
                <a16:creationId xmlns:a16="http://schemas.microsoft.com/office/drawing/2014/main" id="{2082692D-8CB0-1F97-57EC-DEE9EEF850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3508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C8F6-414E-A012-500C-4D18F4E1B46A}"/>
              </a:ext>
            </a:extLst>
          </p:cNvPr>
          <p:cNvSpPr>
            <a:spLocks noGrp="1"/>
          </p:cNvSpPr>
          <p:nvPr>
            <p:ph type="title"/>
          </p:nvPr>
        </p:nvSpPr>
        <p:spPr/>
        <p:txBody>
          <a:bodyPr/>
          <a:lstStyle/>
          <a:p>
            <a:r>
              <a:rPr lang="en-US" dirty="0"/>
              <a:t>Micro Service</a:t>
            </a:r>
          </a:p>
        </p:txBody>
      </p:sp>
      <p:sp>
        <p:nvSpPr>
          <p:cNvPr id="3" name="Content Placeholder 2">
            <a:extLst>
              <a:ext uri="{FF2B5EF4-FFF2-40B4-BE49-F238E27FC236}">
                <a16:creationId xmlns:a16="http://schemas.microsoft.com/office/drawing/2014/main" id="{403040D9-5AD0-98C1-7FFF-0F797395F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460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88ED-0128-B6AF-246D-1251D94E10DA}"/>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6507A726-1C66-460A-FBA6-25F0FAFD21C8}"/>
              </a:ext>
            </a:extLst>
          </p:cNvPr>
          <p:cNvSpPr>
            <a:spLocks noGrp="1"/>
          </p:cNvSpPr>
          <p:nvPr>
            <p:ph idx="1"/>
          </p:nvPr>
        </p:nvSpPr>
        <p:spPr/>
        <p:txBody>
          <a:bodyPr>
            <a:normAutofit lnSpcReduction="10000"/>
          </a:bodyPr>
          <a:lstStyle/>
          <a:p>
            <a:r>
              <a:rPr lang="en-US" dirty="0"/>
              <a:t>Single Point of Failure</a:t>
            </a:r>
          </a:p>
          <a:p>
            <a:r>
              <a:rPr lang="en-US" dirty="0"/>
              <a:t>No quality control (Review, Test, CI/CD)</a:t>
            </a:r>
          </a:p>
          <a:p>
            <a:r>
              <a:rPr lang="en-US" dirty="0"/>
              <a:t>Hard to Scale</a:t>
            </a:r>
          </a:p>
          <a:p>
            <a:pPr lvl="1"/>
            <a:r>
              <a:rPr lang="en-US" dirty="0"/>
              <a:t>Compute</a:t>
            </a:r>
          </a:p>
          <a:p>
            <a:pPr lvl="1"/>
            <a:r>
              <a:rPr lang="en-US" dirty="0"/>
              <a:t>Networking</a:t>
            </a:r>
          </a:p>
          <a:p>
            <a:pPr lvl="1"/>
            <a:r>
              <a:rPr lang="en-US" dirty="0"/>
              <a:t>Database</a:t>
            </a:r>
          </a:p>
          <a:p>
            <a:r>
              <a:rPr lang="en-US" dirty="0"/>
              <a:t>Coupled Business Logic</a:t>
            </a:r>
          </a:p>
          <a:p>
            <a:r>
              <a:rPr lang="en-US" dirty="0"/>
              <a:t>Recover from Failure</a:t>
            </a:r>
          </a:p>
          <a:p>
            <a:r>
              <a:rPr lang="en-US" dirty="0"/>
              <a:t>Configuration (telnet to each server)</a:t>
            </a:r>
          </a:p>
          <a:p>
            <a:endParaRPr lang="en-US" dirty="0"/>
          </a:p>
          <a:p>
            <a:endParaRPr lang="en-US" dirty="0"/>
          </a:p>
        </p:txBody>
      </p:sp>
    </p:spTree>
    <p:extLst>
      <p:ext uri="{BB962C8B-B14F-4D97-AF65-F5344CB8AC3E}">
        <p14:creationId xmlns:p14="http://schemas.microsoft.com/office/powerpoint/2010/main" val="21349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5BA4-040C-4CD0-FD09-AD2D504BCAB0}"/>
              </a:ext>
            </a:extLst>
          </p:cNvPr>
          <p:cNvSpPr>
            <a:spLocks noGrp="1"/>
          </p:cNvSpPr>
          <p:nvPr>
            <p:ph type="title"/>
          </p:nvPr>
        </p:nvSpPr>
        <p:spPr/>
        <p:txBody>
          <a:bodyPr/>
          <a:lstStyle/>
          <a:p>
            <a:r>
              <a:rPr lang="en-US" dirty="0"/>
              <a:t>Client Server</a:t>
            </a:r>
          </a:p>
        </p:txBody>
      </p:sp>
      <p:sp>
        <p:nvSpPr>
          <p:cNvPr id="6" name="Content Placeholder 5">
            <a:extLst>
              <a:ext uri="{FF2B5EF4-FFF2-40B4-BE49-F238E27FC236}">
                <a16:creationId xmlns:a16="http://schemas.microsoft.com/office/drawing/2014/main" id="{CD28EB16-4469-1F54-26B1-7E2A563F831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EBD1B71-CBC5-DF6F-0FDD-F3BA130B4256}"/>
              </a:ext>
            </a:extLst>
          </p:cNvPr>
          <p:cNvPicPr>
            <a:picLocks noChangeAspect="1"/>
          </p:cNvPicPr>
          <p:nvPr/>
        </p:nvPicPr>
        <p:blipFill>
          <a:blip r:embed="rId2"/>
          <a:stretch>
            <a:fillRect/>
          </a:stretch>
        </p:blipFill>
        <p:spPr>
          <a:xfrm>
            <a:off x="680321" y="2071030"/>
            <a:ext cx="7772400" cy="4314079"/>
          </a:xfrm>
          <a:prstGeom prst="rect">
            <a:avLst/>
          </a:prstGeom>
        </p:spPr>
      </p:pic>
    </p:spTree>
    <p:extLst>
      <p:ext uri="{BB962C8B-B14F-4D97-AF65-F5344CB8AC3E}">
        <p14:creationId xmlns:p14="http://schemas.microsoft.com/office/powerpoint/2010/main" val="185548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A687-1BA8-99CF-90FC-A8928128C09C}"/>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36963C-4B59-25C2-BC32-21DAED8126C3}"/>
              </a:ext>
            </a:extLst>
          </p:cNvPr>
          <p:cNvSpPr>
            <a:spLocks noGrp="1"/>
          </p:cNvSpPr>
          <p:nvPr>
            <p:ph idx="1"/>
          </p:nvPr>
        </p:nvSpPr>
        <p:spPr/>
        <p:txBody>
          <a:bodyPr/>
          <a:lstStyle/>
          <a:p>
            <a:r>
              <a:rPr lang="en-US" dirty="0"/>
              <a:t>Better utilization of computing resources</a:t>
            </a:r>
          </a:p>
          <a:p>
            <a:r>
              <a:rPr lang="en-US" dirty="0"/>
              <a:t>Easier to add more clients</a:t>
            </a:r>
          </a:p>
          <a:p>
            <a:r>
              <a:rPr lang="en-US" dirty="0"/>
              <a:t>Flexibility - Different types of clients can connect to the same server</a:t>
            </a:r>
          </a:p>
          <a:p>
            <a:r>
              <a:rPr lang="en-US" dirty="0"/>
              <a:t>Easy to modify/upgrade either client or server without affecting the other</a:t>
            </a:r>
          </a:p>
          <a:p>
            <a:endParaRPr lang="en-US" dirty="0"/>
          </a:p>
        </p:txBody>
      </p:sp>
    </p:spTree>
    <p:extLst>
      <p:ext uri="{BB962C8B-B14F-4D97-AF65-F5344CB8AC3E}">
        <p14:creationId xmlns:p14="http://schemas.microsoft.com/office/powerpoint/2010/main" val="119540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8C63-995D-58FF-FF9C-FEDBB487EDE4}"/>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DEEAD182-0919-0E5C-8E62-058D0D318A19}"/>
              </a:ext>
            </a:extLst>
          </p:cNvPr>
          <p:cNvSpPr>
            <a:spLocks noGrp="1"/>
          </p:cNvSpPr>
          <p:nvPr>
            <p:ph idx="1"/>
          </p:nvPr>
        </p:nvSpPr>
        <p:spPr/>
        <p:txBody>
          <a:bodyPr/>
          <a:lstStyle/>
          <a:p>
            <a:r>
              <a:rPr lang="en-US" dirty="0"/>
              <a:t>Network Dependencies</a:t>
            </a:r>
          </a:p>
          <a:p>
            <a:r>
              <a:rPr lang="en-US" dirty="0"/>
              <a:t>Complexity in Management</a:t>
            </a:r>
          </a:p>
          <a:p>
            <a:r>
              <a:rPr lang="en-US" dirty="0"/>
              <a:t>Consistency Issues</a:t>
            </a:r>
          </a:p>
          <a:p>
            <a:r>
              <a:rPr lang="en-US" dirty="0"/>
              <a:t>Security Challenges</a:t>
            </a:r>
          </a:p>
          <a:p>
            <a:r>
              <a:rPr lang="en-US" dirty="0"/>
              <a:t>Development Complexity</a:t>
            </a:r>
          </a:p>
        </p:txBody>
      </p:sp>
    </p:spTree>
    <p:extLst>
      <p:ext uri="{BB962C8B-B14F-4D97-AF65-F5344CB8AC3E}">
        <p14:creationId xmlns:p14="http://schemas.microsoft.com/office/powerpoint/2010/main" val="30703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AF8-1DC9-5F3C-6572-8F23E58B3F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614DD-2AB7-6BCD-2BC3-85DFEC77735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59E3AE4-BA7F-4372-FFBC-FD7126AC0EB5}"/>
              </a:ext>
            </a:extLst>
          </p:cNvPr>
          <p:cNvPicPr>
            <a:picLocks noChangeAspect="1"/>
          </p:cNvPicPr>
          <p:nvPr/>
        </p:nvPicPr>
        <p:blipFill>
          <a:blip r:embed="rId2"/>
          <a:stretch>
            <a:fillRect/>
          </a:stretch>
        </p:blipFill>
        <p:spPr>
          <a:xfrm>
            <a:off x="680320" y="2238269"/>
            <a:ext cx="10795121" cy="3536455"/>
          </a:xfrm>
          <a:prstGeom prst="rect">
            <a:avLst/>
          </a:prstGeom>
        </p:spPr>
      </p:pic>
    </p:spTree>
    <p:extLst>
      <p:ext uri="{BB962C8B-B14F-4D97-AF65-F5344CB8AC3E}">
        <p14:creationId xmlns:p14="http://schemas.microsoft.com/office/powerpoint/2010/main" val="375809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CB2CA-339C-0F6C-6133-C538A0980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3FD71-2E1E-D9F6-A500-27466B4FAA57}"/>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3D8028F-58FC-D12C-FB1D-55C488749887}"/>
              </a:ext>
            </a:extLst>
          </p:cNvPr>
          <p:cNvSpPr>
            <a:spLocks noGrp="1"/>
          </p:cNvSpPr>
          <p:nvPr>
            <p:ph idx="1"/>
          </p:nvPr>
        </p:nvSpPr>
        <p:spPr/>
        <p:txBody>
          <a:bodyPr/>
          <a:lstStyle/>
          <a:p>
            <a:r>
              <a:rPr lang="en-US" dirty="0"/>
              <a:t>No client installation</a:t>
            </a:r>
          </a:p>
          <a:p>
            <a:r>
              <a:rPr lang="en-US" dirty="0"/>
              <a:t>Cross-platform compatibility</a:t>
            </a:r>
          </a:p>
        </p:txBody>
      </p:sp>
    </p:spTree>
    <p:extLst>
      <p:ext uri="{BB962C8B-B14F-4D97-AF65-F5344CB8AC3E}">
        <p14:creationId xmlns:p14="http://schemas.microsoft.com/office/powerpoint/2010/main" val="21799869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3046</TotalTime>
  <Words>728</Words>
  <Application>Microsoft Macintosh PowerPoint</Application>
  <PresentationFormat>Widescreen</PresentationFormat>
  <Paragraphs>157</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Aptos</vt:lpstr>
      <vt:lpstr>Arial</vt:lpstr>
      <vt:lpstr>Trebuchet MS</vt:lpstr>
      <vt:lpstr>Berlin</vt:lpstr>
      <vt:lpstr>System Design</vt:lpstr>
      <vt:lpstr>History</vt:lpstr>
      <vt:lpstr>PowerPoint Presentation</vt:lpstr>
      <vt:lpstr>Key Challenges</vt:lpstr>
      <vt:lpstr>Client Server</vt:lpstr>
      <vt:lpstr>Improvements</vt:lpstr>
      <vt:lpstr>Key Challenges</vt:lpstr>
      <vt:lpstr>PowerPoint Presentation</vt:lpstr>
      <vt:lpstr>Improvements</vt:lpstr>
      <vt:lpstr>Key Challenges</vt:lpstr>
      <vt:lpstr>Cloud Native</vt:lpstr>
      <vt:lpstr>Improvements</vt:lpstr>
      <vt:lpstr>Key Challenges</vt:lpstr>
      <vt:lpstr>The Mythical Man-Month</vt:lpstr>
      <vt:lpstr>The Mythical Man-Month</vt:lpstr>
      <vt:lpstr>The Mythical Man-Month</vt:lpstr>
      <vt:lpstr>Goal of System Design </vt:lpstr>
      <vt:lpstr>Scalability</vt:lpstr>
      <vt:lpstr>Availability</vt:lpstr>
      <vt:lpstr>Maintainability</vt:lpstr>
      <vt:lpstr>Performance</vt:lpstr>
      <vt:lpstr>Security</vt:lpstr>
      <vt:lpstr>Flexibility</vt:lpstr>
      <vt:lpstr>CAP Theorem</vt:lpstr>
      <vt:lpstr>CAP Theorem - Consistency</vt:lpstr>
      <vt:lpstr>CAP Theorem - Availability</vt:lpstr>
      <vt:lpstr>CAP Theorem - Partition Tolerance</vt:lpstr>
      <vt:lpstr>CAP Theorem</vt:lpstr>
      <vt:lpstr>CAP Theorem - CP Systems (Consistency + Partition Tolerance)</vt:lpstr>
      <vt:lpstr>CAP Theorem - AP Systems (Availability + Partition Tolerance)</vt:lpstr>
      <vt:lpstr>CAP Theorem</vt:lpstr>
      <vt:lpstr>CAP Theorem - Common Misconception</vt:lpstr>
      <vt:lpstr>Case Study – Red Note</vt:lpstr>
      <vt:lpstr>Micro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Denny</dc:creator>
  <cp:lastModifiedBy>Wang, Denny</cp:lastModifiedBy>
  <cp:revision>15</cp:revision>
  <dcterms:created xsi:type="dcterms:W3CDTF">2025-09-28T15:46:03Z</dcterms:created>
  <dcterms:modified xsi:type="dcterms:W3CDTF">2025-10-20T21:42:55Z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2025-09-28T15:46:19Z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b3fd8f3b-e1e8-404d-882b-ad0e79870a21</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