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wmf" ContentType="image/x-wmf"/>
  <Override PartName="/ppt/media/image21.png" ContentType="image/png"/>
  <Override PartName="/ppt/media/image2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F8DED95-F8D6-4669-A84D-3B7731788493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07/05/20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9AA1C5-0452-4F95-8EB7-5BF7A95E927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hyperlink" Target="http://www.businessmodelgeneration.com/" TargetMode="External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wmf"/><Relationship Id="rId11" Type="http://schemas.openxmlformats.org/officeDocument/2006/relationships/image" Target="../media/image21.png"/><Relationship Id="rId12" Type="http://schemas.openxmlformats.org/officeDocument/2006/relationships/hyperlink" Target="http://www.businessmodelgeneration.com/" TargetMode="External"/><Relationship Id="rId13" Type="http://schemas.openxmlformats.org/officeDocument/2006/relationships/image" Target="../media/image22.png"/><Relationship Id="rId1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3" descr=""/>
          <p:cNvPicPr/>
          <p:nvPr/>
        </p:nvPicPr>
        <p:blipFill>
          <a:blip r:embed="rId1"/>
          <a:stretch/>
        </p:blipFill>
        <p:spPr>
          <a:xfrm>
            <a:off x="7191360" y="469800"/>
            <a:ext cx="561600" cy="67284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14" descr=""/>
          <p:cNvPicPr/>
          <p:nvPr/>
        </p:nvPicPr>
        <p:blipFill>
          <a:blip r:embed="rId2"/>
          <a:stretch/>
        </p:blipFill>
        <p:spPr>
          <a:xfrm>
            <a:off x="3701880" y="412920"/>
            <a:ext cx="507600" cy="529920"/>
          </a:xfrm>
          <a:prstGeom prst="rect">
            <a:avLst/>
          </a:prstGeom>
          <a:ln w="9360">
            <a:noFill/>
          </a:ln>
        </p:spPr>
      </p:pic>
      <p:pic>
        <p:nvPicPr>
          <p:cNvPr id="43" name="Picture 15" descr=""/>
          <p:cNvPicPr/>
          <p:nvPr/>
        </p:nvPicPr>
        <p:blipFill>
          <a:blip r:embed="rId3"/>
          <a:stretch/>
        </p:blipFill>
        <p:spPr>
          <a:xfrm>
            <a:off x="5500800" y="2854440"/>
            <a:ext cx="498240" cy="514080"/>
          </a:xfrm>
          <a:prstGeom prst="rect">
            <a:avLst/>
          </a:prstGeom>
          <a:ln w="9360">
            <a:noFill/>
          </a:ln>
        </p:spPr>
      </p:pic>
      <p:pic>
        <p:nvPicPr>
          <p:cNvPr id="44" name="Picture 16" descr=""/>
          <p:cNvPicPr/>
          <p:nvPr/>
        </p:nvPicPr>
        <p:blipFill>
          <a:blip r:embed="rId4"/>
          <a:stretch/>
        </p:blipFill>
        <p:spPr>
          <a:xfrm>
            <a:off x="5381640" y="349200"/>
            <a:ext cx="558360" cy="572760"/>
          </a:xfrm>
          <a:prstGeom prst="rect">
            <a:avLst/>
          </a:prstGeom>
          <a:ln w="9360">
            <a:noFill/>
          </a:ln>
        </p:spPr>
      </p:pic>
      <p:pic>
        <p:nvPicPr>
          <p:cNvPr id="45" name="Picture 17" descr=""/>
          <p:cNvPicPr/>
          <p:nvPr/>
        </p:nvPicPr>
        <p:blipFill>
          <a:blip r:embed="rId5"/>
          <a:srcRect l="11197" t="0" r="0" b="0"/>
          <a:stretch/>
        </p:blipFill>
        <p:spPr>
          <a:xfrm>
            <a:off x="4633920" y="5446800"/>
            <a:ext cx="452160" cy="572760"/>
          </a:xfrm>
          <a:prstGeom prst="rect">
            <a:avLst/>
          </a:prstGeom>
          <a:ln w="9360">
            <a:noFill/>
          </a:ln>
        </p:spPr>
      </p:pic>
      <p:pic>
        <p:nvPicPr>
          <p:cNvPr id="46" name="Picture 18" descr=""/>
          <p:cNvPicPr/>
          <p:nvPr/>
        </p:nvPicPr>
        <p:blipFill>
          <a:blip r:embed="rId6"/>
          <a:srcRect l="0" t="0" r="0" b="6738"/>
          <a:stretch/>
        </p:blipFill>
        <p:spPr>
          <a:xfrm>
            <a:off x="1919160" y="2949480"/>
            <a:ext cx="671400" cy="593280"/>
          </a:xfrm>
          <a:prstGeom prst="rect">
            <a:avLst/>
          </a:prstGeom>
          <a:ln w="9360">
            <a:noFill/>
          </a:ln>
        </p:spPr>
      </p:pic>
      <p:pic>
        <p:nvPicPr>
          <p:cNvPr id="47" name="Picture 19" descr=""/>
          <p:cNvPicPr/>
          <p:nvPr/>
        </p:nvPicPr>
        <p:blipFill>
          <a:blip r:embed="rId7"/>
          <a:stretch/>
        </p:blipFill>
        <p:spPr>
          <a:xfrm>
            <a:off x="1778760" y="361800"/>
            <a:ext cx="766440" cy="719640"/>
          </a:xfrm>
          <a:prstGeom prst="rect">
            <a:avLst/>
          </a:prstGeom>
          <a:ln w="9360">
            <a:noFill/>
          </a:ln>
        </p:spPr>
      </p:pic>
      <p:pic>
        <p:nvPicPr>
          <p:cNvPr id="48" name="Picture 20" descr=""/>
          <p:cNvPicPr/>
          <p:nvPr/>
        </p:nvPicPr>
        <p:blipFill>
          <a:blip r:embed="rId8"/>
          <a:stretch/>
        </p:blipFill>
        <p:spPr>
          <a:xfrm>
            <a:off x="120600" y="384120"/>
            <a:ext cx="479160" cy="493200"/>
          </a:xfrm>
          <a:prstGeom prst="rect">
            <a:avLst/>
          </a:prstGeom>
          <a:ln w="9360">
            <a:noFill/>
          </a:ln>
        </p:spPr>
      </p:pic>
      <p:pic>
        <p:nvPicPr>
          <p:cNvPr id="49" name="Picture 21" descr=""/>
          <p:cNvPicPr/>
          <p:nvPr/>
        </p:nvPicPr>
        <p:blipFill>
          <a:blip r:embed="rId9"/>
          <a:srcRect l="0" t="8023" r="6842" b="0"/>
          <a:stretch/>
        </p:blipFill>
        <p:spPr>
          <a:xfrm>
            <a:off x="138240" y="5454720"/>
            <a:ext cx="534600" cy="515520"/>
          </a:xfrm>
          <a:prstGeom prst="rect">
            <a:avLst/>
          </a:prstGeom>
          <a:ln w="9360"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152280" y="122400"/>
            <a:ext cx="8838720" cy="2584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Business Model Canvas -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1" name="Table 2"/>
          <p:cNvGraphicFramePr/>
          <p:nvPr/>
        </p:nvGraphicFramePr>
        <p:xfrm>
          <a:off x="152280" y="457200"/>
          <a:ext cx="8838720" cy="6396480"/>
        </p:xfrm>
        <a:graphic>
          <a:graphicData uri="http://schemas.openxmlformats.org/drawingml/2006/table">
            <a:tbl>
              <a:tblPr/>
              <a:tblGrid>
                <a:gridCol w="1767600"/>
                <a:gridCol w="1767600"/>
                <a:gridCol w="883800"/>
                <a:gridCol w="883800"/>
                <a:gridCol w="1767600"/>
                <a:gridCol w="1768320"/>
              </a:tblGrid>
              <a:tr h="829800">
                <a:tc rowSpan="2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 Partners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 Activities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gridSpan="2" rowSpan="2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 Propositions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Write directly to the canvas…</a:t>
                      </a: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</a:t>
                      </a: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Or use the post-it</a:t>
                      </a:r>
                      <a:r>
                        <a:rPr b="0" lang="pt-BR" sz="7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™</a:t>
                      </a: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note</a:t>
                      </a: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…</a:t>
                      </a: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or both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Relationships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Segments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517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 Resources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Channels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863640">
                <a:tc gridSpan="3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Cost Structure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Revenue Streams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18160">
                <a:tc gridSpan="6">
                  <a:txBody>
                    <a:bodyPr lIns="82080" rIns="82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000" spc="-1" strike="noStrike" u="sng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10"/>
                        </a:rPr>
                        <a:t>http://www.businessmodelgeneration.com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82080" marR="82080">
                    <a:lnL w="12240">
                      <a:noFill/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pSp>
        <p:nvGrpSpPr>
          <p:cNvPr id="52" name="Group 3"/>
          <p:cNvGrpSpPr/>
          <p:nvPr/>
        </p:nvGrpSpPr>
        <p:grpSpPr>
          <a:xfrm>
            <a:off x="3817800" y="2176200"/>
            <a:ext cx="1507680" cy="1074240"/>
            <a:chOff x="3817800" y="2176200"/>
            <a:chExt cx="1507680" cy="1074240"/>
          </a:xfrm>
        </p:grpSpPr>
        <p:pic>
          <p:nvPicPr>
            <p:cNvPr id="53" name="Picture 43" descr=""/>
            <p:cNvPicPr/>
            <p:nvPr/>
          </p:nvPicPr>
          <p:blipFill>
            <a:blip r:embed="rId11"/>
            <a:stretch/>
          </p:blipFill>
          <p:spPr>
            <a:xfrm>
              <a:off x="3817800" y="2176200"/>
              <a:ext cx="1507680" cy="1074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54" name="CustomShape 4"/>
            <p:cNvSpPr/>
            <p:nvPr/>
          </p:nvSpPr>
          <p:spPr>
            <a:xfrm rot="21423600">
              <a:off x="3846240" y="2212560"/>
              <a:ext cx="1447560" cy="99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rmAutofit fontScale="41000"/>
            </a:bodyPr>
            <a:p>
              <a:pPr>
                <a:lnSpc>
                  <a:spcPct val="100000"/>
                </a:lnSpc>
              </a:pPr>
              <a:r>
                <a:rPr b="1" lang="pt-BR" sz="1400" spc="-1" strike="noStrike">
                  <a:solidFill>
                    <a:srgbClr val="000000"/>
                  </a:solidFill>
                  <a:latin typeface="Bradley Hand ITC"/>
                </a:rPr>
                <a:t>Double click on the post-it™ to edit. Recolour it using the picture format tools.</a:t>
              </a:r>
              <a:endParaRPr b="0" lang="pt-B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3" descr=""/>
          <p:cNvPicPr/>
          <p:nvPr/>
        </p:nvPicPr>
        <p:blipFill>
          <a:blip r:embed="rId1"/>
          <a:stretch/>
        </p:blipFill>
        <p:spPr>
          <a:xfrm>
            <a:off x="7191360" y="469800"/>
            <a:ext cx="561600" cy="672840"/>
          </a:xfrm>
          <a:prstGeom prst="rect">
            <a:avLst/>
          </a:prstGeom>
          <a:ln w="9360">
            <a:noFill/>
          </a:ln>
        </p:spPr>
      </p:pic>
      <p:pic>
        <p:nvPicPr>
          <p:cNvPr id="56" name="Picture 14" descr=""/>
          <p:cNvPicPr/>
          <p:nvPr/>
        </p:nvPicPr>
        <p:blipFill>
          <a:blip r:embed="rId2"/>
          <a:stretch/>
        </p:blipFill>
        <p:spPr>
          <a:xfrm>
            <a:off x="3701880" y="412920"/>
            <a:ext cx="507600" cy="529920"/>
          </a:xfrm>
          <a:prstGeom prst="rect">
            <a:avLst/>
          </a:prstGeom>
          <a:ln w="9360">
            <a:noFill/>
          </a:ln>
        </p:spPr>
      </p:pic>
      <p:pic>
        <p:nvPicPr>
          <p:cNvPr id="57" name="Picture 15" descr=""/>
          <p:cNvPicPr/>
          <p:nvPr/>
        </p:nvPicPr>
        <p:blipFill>
          <a:blip r:embed="rId3"/>
          <a:stretch/>
        </p:blipFill>
        <p:spPr>
          <a:xfrm>
            <a:off x="5500800" y="2390760"/>
            <a:ext cx="498240" cy="514080"/>
          </a:xfrm>
          <a:prstGeom prst="rect">
            <a:avLst/>
          </a:prstGeom>
          <a:ln w="9360">
            <a:noFill/>
          </a:ln>
        </p:spPr>
      </p:pic>
      <p:pic>
        <p:nvPicPr>
          <p:cNvPr id="58" name="Picture 16" descr=""/>
          <p:cNvPicPr/>
          <p:nvPr/>
        </p:nvPicPr>
        <p:blipFill>
          <a:blip r:embed="rId4"/>
          <a:stretch/>
        </p:blipFill>
        <p:spPr>
          <a:xfrm>
            <a:off x="5381640" y="349200"/>
            <a:ext cx="558360" cy="572760"/>
          </a:xfrm>
          <a:prstGeom prst="rect">
            <a:avLst/>
          </a:prstGeom>
          <a:ln w="9360">
            <a:noFill/>
          </a:ln>
        </p:spPr>
      </p:pic>
      <p:pic>
        <p:nvPicPr>
          <p:cNvPr id="59" name="Picture 17" descr=""/>
          <p:cNvPicPr/>
          <p:nvPr/>
        </p:nvPicPr>
        <p:blipFill>
          <a:blip r:embed="rId5"/>
          <a:srcRect l="11197" t="0" r="0" b="0"/>
          <a:stretch/>
        </p:blipFill>
        <p:spPr>
          <a:xfrm>
            <a:off x="4633920" y="4514760"/>
            <a:ext cx="452160" cy="57276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18" descr=""/>
          <p:cNvPicPr/>
          <p:nvPr/>
        </p:nvPicPr>
        <p:blipFill>
          <a:blip r:embed="rId6"/>
          <a:srcRect l="0" t="0" r="0" b="6738"/>
          <a:stretch/>
        </p:blipFill>
        <p:spPr>
          <a:xfrm>
            <a:off x="1919160" y="2486160"/>
            <a:ext cx="671400" cy="593280"/>
          </a:xfrm>
          <a:prstGeom prst="rect">
            <a:avLst/>
          </a:prstGeom>
          <a:ln w="9360">
            <a:noFill/>
          </a:ln>
        </p:spPr>
      </p:pic>
      <p:pic>
        <p:nvPicPr>
          <p:cNvPr id="61" name="Picture 19" descr=""/>
          <p:cNvPicPr/>
          <p:nvPr/>
        </p:nvPicPr>
        <p:blipFill>
          <a:blip r:embed="rId7"/>
          <a:stretch/>
        </p:blipFill>
        <p:spPr>
          <a:xfrm>
            <a:off x="1778760" y="361800"/>
            <a:ext cx="766440" cy="719640"/>
          </a:xfrm>
          <a:prstGeom prst="rect">
            <a:avLst/>
          </a:prstGeom>
          <a:ln w="9360">
            <a:noFill/>
          </a:ln>
        </p:spPr>
      </p:pic>
      <p:pic>
        <p:nvPicPr>
          <p:cNvPr id="62" name="Picture 20" descr=""/>
          <p:cNvPicPr/>
          <p:nvPr/>
        </p:nvPicPr>
        <p:blipFill>
          <a:blip r:embed="rId8"/>
          <a:stretch/>
        </p:blipFill>
        <p:spPr>
          <a:xfrm>
            <a:off x="120600" y="384120"/>
            <a:ext cx="479160" cy="493200"/>
          </a:xfrm>
          <a:prstGeom prst="rect">
            <a:avLst/>
          </a:prstGeom>
          <a:ln w="9360">
            <a:noFill/>
          </a:ln>
        </p:spPr>
      </p:pic>
      <p:pic>
        <p:nvPicPr>
          <p:cNvPr id="63" name="Picture 21" descr=""/>
          <p:cNvPicPr/>
          <p:nvPr/>
        </p:nvPicPr>
        <p:blipFill>
          <a:blip r:embed="rId9"/>
          <a:srcRect l="0" t="8023" r="6842" b="0"/>
          <a:stretch/>
        </p:blipFill>
        <p:spPr>
          <a:xfrm>
            <a:off x="138240" y="4522680"/>
            <a:ext cx="534600" cy="515520"/>
          </a:xfrm>
          <a:prstGeom prst="rect">
            <a:avLst/>
          </a:prstGeom>
          <a:ln w="9360">
            <a:noFill/>
          </a:ln>
        </p:spPr>
      </p:pic>
      <p:pic>
        <p:nvPicPr>
          <p:cNvPr id="64" name="Picture 220" descr=""/>
          <p:cNvPicPr/>
          <p:nvPr/>
        </p:nvPicPr>
        <p:blipFill>
          <a:blip r:embed="rId10"/>
          <a:stretch/>
        </p:blipFill>
        <p:spPr>
          <a:xfrm>
            <a:off x="162000" y="5743440"/>
            <a:ext cx="410400" cy="451440"/>
          </a:xfrm>
          <a:prstGeom prst="rect">
            <a:avLst/>
          </a:prstGeom>
          <a:ln>
            <a:noFill/>
          </a:ln>
        </p:spPr>
      </p:pic>
      <p:pic>
        <p:nvPicPr>
          <p:cNvPr id="65" name="Picture 223" descr=""/>
          <p:cNvPicPr/>
          <p:nvPr/>
        </p:nvPicPr>
        <p:blipFill>
          <a:blip r:embed="rId11"/>
          <a:stretch/>
        </p:blipFill>
        <p:spPr>
          <a:xfrm>
            <a:off x="4600440" y="5734440"/>
            <a:ext cx="456840" cy="513720"/>
          </a:xfrm>
          <a:prstGeom prst="rect">
            <a:avLst/>
          </a:prstGeom>
          <a:ln>
            <a:noFill/>
          </a:ln>
        </p:spPr>
      </p:pic>
      <p:sp>
        <p:nvSpPr>
          <p:cNvPr id="66" name="TextShape 1"/>
          <p:cNvSpPr txBox="1"/>
          <p:nvPr/>
        </p:nvSpPr>
        <p:spPr>
          <a:xfrm>
            <a:off x="152280" y="122400"/>
            <a:ext cx="8838720" cy="2584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Business Model Canvas -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7" name="Table 2"/>
          <p:cNvGraphicFramePr/>
          <p:nvPr/>
        </p:nvGraphicFramePr>
        <p:xfrm>
          <a:off x="152280" y="457200"/>
          <a:ext cx="8838720" cy="6376320"/>
        </p:xfrm>
        <a:graphic>
          <a:graphicData uri="http://schemas.openxmlformats.org/drawingml/2006/table">
            <a:tbl>
              <a:tblPr/>
              <a:tblGrid>
                <a:gridCol w="1767600"/>
                <a:gridCol w="1767600"/>
                <a:gridCol w="883800"/>
                <a:gridCol w="883800"/>
                <a:gridCol w="1767600"/>
                <a:gridCol w="1768320"/>
              </a:tblGrid>
              <a:tr h="1984320">
                <a:tc rowSpan="2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 Partners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Streamers,</a:t>
                      </a: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Influenciadores digitais,</a:t>
                      </a: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ESPM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 Activities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Steam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gridSpan="2" rowSpan="2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 Propositions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Pessoa quer jogo casual, sem lootboc, com multiplayer e jogar com amigos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Relationships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Discord dedicado a comunidade do jogo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Segments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Homens de 15 a 24 anos que gostam de RPG e estão querendo um jogo multiplayer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8432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 Resources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Programadores,</a:t>
                      </a: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Design Gráfico,</a:t>
                      </a: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Efeitos Visuais,</a:t>
                      </a: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Gestores,</a:t>
                      </a: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Testers,</a:t>
                      </a:r>
                      <a:endParaRPr b="0" lang="pt-BR" sz="11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Designer de Áudio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Channels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Steam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973440">
                <a:tc gridSpan="3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Cost Structure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Computadores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Revenue Streams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R$24,99 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47760">
                <a:tc gridSpan="6">
                  <a:tcPr marL="82080" marR="82080">
                    <a:lnL w="28080">
                      <a:noFill/>
                    </a:lnL>
                    <a:lnR w="2808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866880">
                <a:tc gridSpan="3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&amp; Environmental Cost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      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 lIns="82080" rIns="82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</a:t>
                      </a:r>
                      <a:r>
                        <a:rPr b="1" lang="pt-BR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Social &amp; Environmental Benefit</a:t>
                      </a:r>
                      <a:endParaRPr b="0" lang="pt-BR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          </a:t>
                      </a:r>
                      <a:r>
                        <a:rPr b="0" lang="pt-BR" sz="11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Interação de pessoas por meio do jogo</a:t>
                      </a:r>
                      <a:endParaRPr b="0" lang="pt-BR" sz="1100" spc="-1" strike="noStrike">
                        <a:latin typeface="Arial"/>
                      </a:endParaRPr>
                    </a:p>
                  </a:txBody>
                  <a:tcPr marL="82080" marR="82080"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19600">
                <a:tc gridSpan="6">
                  <a:txBody>
                    <a:bodyPr lIns="82080" rIns="82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1000" spc="-1" strike="noStrike" u="sng">
                          <a:solidFill>
                            <a:srgbClr val="0000ff"/>
                          </a:solidFill>
                          <a:uFillTx/>
                          <a:latin typeface="Calibri"/>
                          <a:hlinkClick r:id="rId12"/>
                        </a:rPr>
                        <a:t>http://www.businessmodelgeneration.com</a:t>
                      </a:r>
                      <a:endParaRPr b="0" lang="pt-BR" sz="1000" spc="-1" strike="noStrike">
                        <a:latin typeface="Arial"/>
                      </a:endParaRPr>
                    </a:p>
                  </a:txBody>
                  <a:tcPr marL="82080" marR="82080">
                    <a:lnL w="12240">
                      <a:noFill/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grpSp>
        <p:nvGrpSpPr>
          <p:cNvPr id="68" name="Group 3"/>
          <p:cNvGrpSpPr/>
          <p:nvPr/>
        </p:nvGrpSpPr>
        <p:grpSpPr>
          <a:xfrm>
            <a:off x="3809880" y="1828800"/>
            <a:ext cx="1507680" cy="1074240"/>
            <a:chOff x="3809880" y="1828800"/>
            <a:chExt cx="1507680" cy="1074240"/>
          </a:xfrm>
        </p:grpSpPr>
        <p:pic>
          <p:nvPicPr>
            <p:cNvPr id="69" name="Picture 43" descr=""/>
            <p:cNvPicPr/>
            <p:nvPr/>
          </p:nvPicPr>
          <p:blipFill>
            <a:blip r:embed="rId13"/>
            <a:stretch/>
          </p:blipFill>
          <p:spPr>
            <a:xfrm>
              <a:off x="3809880" y="1828800"/>
              <a:ext cx="1507680" cy="1074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0" name="CustomShape 4"/>
            <p:cNvSpPr/>
            <p:nvPr/>
          </p:nvSpPr>
          <p:spPr>
            <a:xfrm rot="21423600">
              <a:off x="3838320" y="1865160"/>
              <a:ext cx="1447560" cy="990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rmAutofit fontScale="51000"/>
            </a:bodyPr>
            <a:p>
              <a:pPr>
                <a:lnSpc>
                  <a:spcPct val="100000"/>
                </a:lnSpc>
              </a:pPr>
              <a:r>
                <a:rPr b="1" lang="pt-BR" sz="1400" spc="-1" strike="noStrike">
                  <a:solidFill>
                    <a:srgbClr val="000000"/>
                  </a:solidFill>
                  <a:latin typeface="Bradley Hand ITC"/>
                </a:rPr>
                <a:t>Double click on the post-it to edit. Recolour it using the picture format tools.</a:t>
              </a:r>
              <a:endParaRPr b="0" lang="pt-B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Application>Neat_Office/6.2.8.2$Windows_x86 LibreOffice_project/</Application>
  <Words>129</Words>
  <Paragraphs>65</Paragraphs>
  <Company>World Vision Australia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2011-03-15T01:24:59Z</dcterms:created>
  <dc:creator>This version: James Cox</dc:creator>
  <dc:description>Full credit to  http://www.businessmodelgeneration.com and its users for this template. I have made enhancements to its useability by using a table as the underlying format.</dc:description>
  <dc:language>pt-BR</dc:language>
  <cp:lastModifiedBy/>
  <dcterms:modified xsi:type="dcterms:W3CDTF">2020-05-07T09:46:16Z</dcterms:modified>
  <cp:revision>47</cp:revision>
  <dc:subject/>
  <dc:title>Business model canvas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World Vision Australia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Předvádění na obrazovce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