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1.tif" ContentType="image/tiff"/>
  <Override PartName="/ppt/media/image2.tif" ContentType="image/tiff"/>
  <Override PartName="/ppt/media/image3.wmf" ContentType="image/x-wmf"/>
  <Override PartName="/ppt/media/image4.wmf" ContentType="image/x-wmf"/>
  <Override PartName="/ppt/media/image5.wmf" ContentType="image/x-wmf"/>
  <Override PartName="/ppt/media/image6.wmf" ContentType="image/x-wmf"/>
  <Override PartName="/ppt/media/image7.png" ContentType="image/png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4F985180-B992-4823-9E51-1072CCF7DF21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7D242B85-A071-4AA5-B0CA-B5B4B11D1987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008075F-7C9D-4689-B24E-57CC19C6C6DF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FDBB947E-E927-4A22-A25F-C0EDDA2A9632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75140AF5-DDD5-4B74-B002-DD2C9FBD77B2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tif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tif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6176880"/>
            <a:ext cx="12191400" cy="680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Picture 7" descr=""/>
          <p:cNvPicPr/>
          <p:nvPr/>
        </p:nvPicPr>
        <p:blipFill>
          <a:blip r:embed="rId2"/>
          <a:stretch/>
        </p:blipFill>
        <p:spPr>
          <a:xfrm>
            <a:off x="10855080" y="6356520"/>
            <a:ext cx="955080" cy="364680"/>
          </a:xfrm>
          <a:prstGeom prst="rect">
            <a:avLst/>
          </a:prstGeom>
          <a:ln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6176880"/>
            <a:ext cx="12191400" cy="680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1" name="Picture 7" descr=""/>
          <p:cNvPicPr/>
          <p:nvPr/>
        </p:nvPicPr>
        <p:blipFill>
          <a:blip r:embed="rId2"/>
          <a:stretch/>
        </p:blipFill>
        <p:spPr>
          <a:xfrm>
            <a:off x="10855080" y="6356520"/>
            <a:ext cx="955080" cy="364680"/>
          </a:xfrm>
          <a:prstGeom prst="rect">
            <a:avLst/>
          </a:prstGeom>
          <a:ln>
            <a:noFill/>
          </a:ln>
        </p:spPr>
      </p:pic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 hidden="1"/>
          <p:cNvSpPr/>
          <p:nvPr/>
        </p:nvSpPr>
        <p:spPr>
          <a:xfrm>
            <a:off x="0" y="0"/>
            <a:ext cx="158040" cy="1580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2"/>
          <p:cNvSpPr/>
          <p:nvPr/>
        </p:nvSpPr>
        <p:spPr>
          <a:xfrm>
            <a:off x="332640" y="365040"/>
            <a:ext cx="11477880" cy="778680"/>
          </a:xfrm>
          <a:prstGeom prst="rect">
            <a:avLst/>
          </a:prstGeom>
          <a:solidFill>
            <a:srgbClr val="a8053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pt-BR" sz="3200" spc="-1" strike="noStrike">
                <a:solidFill>
                  <a:srgbClr val="ffffff"/>
                </a:solidFill>
                <a:latin typeface="Trebuchet MS"/>
                <a:ea typeface="Trebuchet MS"/>
              </a:rPr>
              <a:t>Atividade #UseAmarelo – Apresentação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343800" y="1255320"/>
            <a:ext cx="11477880" cy="23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0" lang="pt-BR" sz="2000" spc="-1" strike="noStrike">
                <a:solidFill>
                  <a:srgbClr val="626e73"/>
                </a:solidFill>
                <a:latin typeface="Roboto Light"/>
                <a:ea typeface="DejaVu Sans"/>
              </a:rPr>
              <a:t>Um trabalho para a eletiva Predictive Analytics (2020 2) pelo grupo: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2000" spc="-1" strike="noStrike">
                <a:solidFill>
                  <a:srgbClr val="626e73"/>
                </a:solidFill>
                <a:latin typeface="Roboto Light"/>
                <a:ea typeface="Microsoft YaHei"/>
              </a:rPr>
              <a:t>Bruno Seiti Ueda Palma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2000" spc="-1" strike="noStrike">
                <a:solidFill>
                  <a:srgbClr val="626e73"/>
                </a:solidFill>
                <a:latin typeface="Roboto Light"/>
                <a:ea typeface="DejaVu Sans"/>
              </a:rPr>
              <a:t>João Pedro Libonati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2000" spc="-1" strike="noStrike">
                <a:solidFill>
                  <a:srgbClr val="626e73"/>
                </a:solidFill>
                <a:latin typeface="Roboto Light"/>
                <a:ea typeface="DejaVu Sans"/>
              </a:rPr>
              <a:t>Leonardo Ribeiro Camboim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2000" spc="-1" strike="noStrike">
                <a:solidFill>
                  <a:srgbClr val="626e73"/>
                </a:solidFill>
                <a:latin typeface="Roboto Light"/>
                <a:ea typeface="DejaVu Sans"/>
              </a:rPr>
              <a:t>Thiago Almeida Freitas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 hidden="1"/>
          <p:cNvSpPr/>
          <p:nvPr/>
        </p:nvSpPr>
        <p:spPr>
          <a:xfrm>
            <a:off x="0" y="0"/>
            <a:ext cx="158040" cy="1580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2"/>
          <p:cNvSpPr/>
          <p:nvPr/>
        </p:nvSpPr>
        <p:spPr>
          <a:xfrm>
            <a:off x="332640" y="365040"/>
            <a:ext cx="11477880" cy="778680"/>
          </a:xfrm>
          <a:prstGeom prst="rect">
            <a:avLst/>
          </a:prstGeom>
          <a:solidFill>
            <a:srgbClr val="a8053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pt-BR" sz="3200" spc="-1" strike="noStrike">
                <a:solidFill>
                  <a:srgbClr val="ffffff"/>
                </a:solidFill>
                <a:latin typeface="Trebuchet MS"/>
                <a:ea typeface="Trebuchet MS"/>
              </a:rPr>
              <a:t>Atividade #UseAmarelo - Enunciado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343800" y="1255320"/>
            <a:ext cx="11477880" cy="283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0" lang="pt-BR" sz="2000" spc="-1" strike="noStrike">
                <a:solidFill>
                  <a:srgbClr val="626e73"/>
                </a:solidFill>
                <a:latin typeface="Roboto Light"/>
                <a:ea typeface="DejaVu Sans"/>
              </a:rPr>
              <a:t>Para a base de dados de com a hashtag “UseAmarelo” verifique: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2000" spc="-1" strike="noStrike">
                <a:solidFill>
                  <a:srgbClr val="626e73"/>
                </a:solidFill>
                <a:latin typeface="Roboto Light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626e73"/>
                </a:solidFill>
                <a:latin typeface="Roboto Light"/>
                <a:ea typeface="DejaVu Sans"/>
              </a:rPr>
              <a:t>- Há dependência de variáveis tendo como a variável independente a coluna “Reach”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2000" spc="-1" strike="noStrike">
                <a:solidFill>
                  <a:srgbClr val="626e73"/>
                </a:solidFill>
                <a:latin typeface="Roboto Light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626e73"/>
                </a:solidFill>
                <a:latin typeface="Roboto Light"/>
                <a:ea typeface="DejaVu Sans"/>
              </a:rPr>
              <a:t>- É possível identificar grupos através do comportamento dos dados, se sim, aponte quais e descreva-os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 hidden="1"/>
          <p:cNvSpPr/>
          <p:nvPr/>
        </p:nvSpPr>
        <p:spPr>
          <a:xfrm>
            <a:off x="0" y="0"/>
            <a:ext cx="158040" cy="1580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2"/>
          <p:cNvSpPr/>
          <p:nvPr/>
        </p:nvSpPr>
        <p:spPr>
          <a:xfrm>
            <a:off x="332640" y="365040"/>
            <a:ext cx="11477880" cy="778680"/>
          </a:xfrm>
          <a:prstGeom prst="rect">
            <a:avLst/>
          </a:prstGeom>
          <a:solidFill>
            <a:srgbClr val="a8053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pt-BR" sz="3200" spc="-1" strike="noStrike">
                <a:solidFill>
                  <a:srgbClr val="ffffff"/>
                </a:solidFill>
                <a:latin typeface="Trebuchet MS"/>
                <a:ea typeface="Trebuchet MS"/>
              </a:rPr>
              <a:t>Atividade #UseAmarelo – Dependência à variável Reach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332640" y="1005840"/>
            <a:ext cx="11477880" cy="511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0" lang="pt-BR" sz="2000" spc="-1" strike="noStrike">
                <a:solidFill>
                  <a:srgbClr val="626e73"/>
                </a:solidFill>
                <a:latin typeface="Roboto Light"/>
                <a:ea typeface="DejaVu Sans"/>
              </a:rPr>
              <a:t>Sobre a </a:t>
            </a:r>
            <a:r>
              <a:rPr b="1" lang="pt-BR" sz="2000" spc="-1" strike="noStrike" u="sng">
                <a:solidFill>
                  <a:srgbClr val="626e73"/>
                </a:solidFill>
                <a:uFillTx/>
                <a:latin typeface="Roboto Light"/>
                <a:ea typeface="DejaVu Sans"/>
              </a:rPr>
              <a:t>dependência de variáveis</a:t>
            </a:r>
            <a:r>
              <a:rPr b="0" lang="pt-BR" sz="2000" spc="-1" strike="noStrike">
                <a:solidFill>
                  <a:srgbClr val="626e73"/>
                </a:solidFill>
                <a:latin typeface="Roboto Light"/>
                <a:ea typeface="DejaVu Sans"/>
              </a:rPr>
              <a:t> tendo como a variável independente a coluna “Reach”: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2000" spc="-1" strike="noStrike">
                <a:solidFill>
                  <a:srgbClr val="626e73"/>
                </a:solidFill>
                <a:latin typeface="Roboto Light"/>
                <a:ea typeface="DejaVu Sans"/>
              </a:rPr>
              <a:t>	</a:t>
            </a:r>
            <a:r>
              <a:rPr b="0" lang="pt-BR" sz="2000" spc="-1" strike="noStrike">
                <a:solidFill>
                  <a:srgbClr val="626e73"/>
                </a:solidFill>
                <a:latin typeface="Roboto Light"/>
                <a:ea typeface="DejaVu Sans"/>
              </a:rPr>
              <a:t>Foi feito um modelo linear (função lm) com as variáveis quantitativas. O resultado foi que as variáveis  “AVE” e “Twitter Followers” estão ligadas 1 para 1 com a variável Reach. Isso é estranho, já que 1 para 1 é praticamente impossível com variáveis que não sobrepõem significado. Mas isso diz que há relação de “AVE” e “Twitter Followers” com a variável Reach.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2000" spc="-1" strike="noStrike">
                <a:solidFill>
                  <a:srgbClr val="626e73"/>
                </a:solidFill>
                <a:latin typeface="Roboto Light"/>
                <a:ea typeface="DejaVu Sans"/>
              </a:rPr>
              <a:t>	</a:t>
            </a:r>
            <a:r>
              <a:rPr b="0" lang="pt-BR" sz="2000" spc="-1" strike="noStrike">
                <a:solidFill>
                  <a:srgbClr val="626e73"/>
                </a:solidFill>
                <a:latin typeface="Roboto Light"/>
                <a:ea typeface="DejaVu Sans"/>
              </a:rPr>
              <a:t>Por conta disso foram adicionadas as variáveis qualitativas ao modelo linear, transformando as em índices para usar no modelo linear.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2000" spc="-1" strike="noStrike">
                <a:solidFill>
                  <a:srgbClr val="626e73"/>
                </a:solidFill>
                <a:latin typeface="Roboto Light"/>
                <a:ea typeface="DejaVu Sans"/>
              </a:rPr>
              <a:t>Caso queira saber mais sobre a metodologia acesse o código usado: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2000" spc="-1" strike="noStrike">
                <a:solidFill>
                  <a:srgbClr val="626e73"/>
                </a:solidFill>
                <a:latin typeface="Roboto Light"/>
                <a:ea typeface="DejaVu Sans"/>
              </a:rPr>
              <a:t>https://github.com/calmylake/college/blob/master/2020_2/predictive%20analytics/useamarelo%202020%2009%2030.r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 hidden="1"/>
          <p:cNvSpPr/>
          <p:nvPr/>
        </p:nvSpPr>
        <p:spPr>
          <a:xfrm>
            <a:off x="0" y="0"/>
            <a:ext cx="158040" cy="1580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2"/>
          <p:cNvSpPr/>
          <p:nvPr/>
        </p:nvSpPr>
        <p:spPr>
          <a:xfrm>
            <a:off x="332640" y="365040"/>
            <a:ext cx="11477880" cy="778680"/>
          </a:xfrm>
          <a:prstGeom prst="rect">
            <a:avLst/>
          </a:prstGeom>
          <a:solidFill>
            <a:srgbClr val="a8053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pt-BR" sz="3200" spc="-1" strike="noStrike">
                <a:solidFill>
                  <a:srgbClr val="ffffff"/>
                </a:solidFill>
                <a:latin typeface="Trebuchet MS"/>
                <a:ea typeface="Trebuchet MS"/>
              </a:rPr>
              <a:t>Atividade #UseAmarelo - Grupos/Clusters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332640" y="1005840"/>
            <a:ext cx="11477880" cy="511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0" lang="pt-BR" sz="2000" spc="-1" strike="noStrike">
                <a:solidFill>
                  <a:srgbClr val="626e73"/>
                </a:solidFill>
                <a:latin typeface="Roboto Light"/>
                <a:ea typeface="Microsoft YaHei"/>
              </a:rPr>
              <a:t>Sobre a </a:t>
            </a:r>
            <a:r>
              <a:rPr b="1" lang="pt-BR" sz="2000" spc="-1" strike="noStrike" u="sng">
                <a:solidFill>
                  <a:srgbClr val="626e73"/>
                </a:solidFill>
                <a:uFillTx/>
                <a:latin typeface="Roboto Light"/>
                <a:ea typeface="DejaVu Sans"/>
              </a:rPr>
              <a:t>identificar grupos através do comportamento dos dados</a:t>
            </a:r>
            <a:r>
              <a:rPr b="0" lang="pt-BR" sz="2000" spc="-1" strike="noStrike">
                <a:solidFill>
                  <a:srgbClr val="626e73"/>
                </a:solidFill>
                <a:latin typeface="Roboto Light"/>
                <a:ea typeface="DejaVu Sans"/>
              </a:rPr>
              <a:t>: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2000" spc="-1" strike="noStrike">
                <a:solidFill>
                  <a:srgbClr val="626e73"/>
                </a:solidFill>
                <a:latin typeface="Roboto Light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626e73"/>
                </a:solidFill>
                <a:latin typeface="Roboto Light"/>
                <a:ea typeface="DejaVu Sans"/>
              </a:rPr>
              <a:t>	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2000" spc="-1" strike="noStrike">
                <a:solidFill>
                  <a:srgbClr val="626e73"/>
                </a:solidFill>
                <a:latin typeface="Roboto Light"/>
                <a:ea typeface="DejaVu Sans"/>
              </a:rPr>
              <a:t>Caso queira saber mais sobre a metodologia acesse o código usado: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2000" spc="-1" strike="noStrike">
                <a:solidFill>
                  <a:srgbClr val="626e73"/>
                </a:solidFill>
                <a:latin typeface="Roboto Light"/>
                <a:ea typeface="DejaVu Sans"/>
              </a:rPr>
              <a:t>https://github.com/calmylake/college/blob/master/2020_2/predictive%20analytics/useamarelo%202020%2009%2030.r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102" name="" descr=""/>
          <p:cNvPicPr/>
          <p:nvPr/>
        </p:nvPicPr>
        <p:blipFill>
          <a:blip r:embed="rId2"/>
          <a:stretch/>
        </p:blipFill>
        <p:spPr>
          <a:xfrm>
            <a:off x="6865200" y="1645920"/>
            <a:ext cx="4845960" cy="3130200"/>
          </a:xfrm>
          <a:prstGeom prst="rect">
            <a:avLst/>
          </a:prstGeom>
          <a:ln>
            <a:noFill/>
          </a:ln>
        </p:spPr>
      </p:pic>
      <p:sp>
        <p:nvSpPr>
          <p:cNvPr id="103" name="CustomShape 4"/>
          <p:cNvSpPr/>
          <p:nvPr/>
        </p:nvSpPr>
        <p:spPr>
          <a:xfrm>
            <a:off x="788400" y="1482120"/>
            <a:ext cx="6343560" cy="323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0" lang="pt-BR" sz="2000" spc="-1" strike="noStrike">
                <a:solidFill>
                  <a:srgbClr val="626e73"/>
                </a:solidFill>
                <a:latin typeface="Roboto Light"/>
              </a:rPr>
              <a:t>Foi observado que o número bom de clusters é 5.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2000" spc="-1" strike="noStrike">
                <a:solidFill>
                  <a:srgbClr val="626e73"/>
                </a:solidFill>
                <a:latin typeface="Roboto Light"/>
              </a:rPr>
              <a:t>Com isso chegamos no gráfico ao lado.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2000" spc="-1" strike="noStrike">
                <a:solidFill>
                  <a:srgbClr val="626e73"/>
                </a:solidFill>
                <a:latin typeface="Roboto Light"/>
              </a:rPr>
              <a:t>Podemos observar que um cluster é praticamente um outlier e o resultado pode ser explicado porque estes são </a:t>
            </a:r>
            <a:r>
              <a:rPr b="0" i="1" lang="pt-BR" sz="2000" spc="-1" strike="noStrike">
                <a:solidFill>
                  <a:srgbClr val="626e73"/>
                </a:solidFill>
                <a:latin typeface="Roboto Light"/>
              </a:rPr>
              <a:t>tweets</a:t>
            </a:r>
            <a:r>
              <a:rPr b="0" lang="pt-BR" sz="2000" spc="-1" strike="noStrike">
                <a:solidFill>
                  <a:srgbClr val="626e73"/>
                </a:solidFill>
                <a:latin typeface="Roboto Light"/>
              </a:rPr>
              <a:t> feitos por contas poupulares (influenciadoras), ou seja, com muitos </a:t>
            </a:r>
            <a:r>
              <a:rPr b="0" i="1" lang="pt-BR" sz="2000" spc="-1" strike="noStrike">
                <a:solidFill>
                  <a:srgbClr val="626e73"/>
                </a:solidFill>
                <a:latin typeface="Roboto Light"/>
              </a:rPr>
              <a:t>followers</a:t>
            </a:r>
            <a:r>
              <a:rPr b="0" lang="pt-BR" sz="2000" spc="-1" strike="noStrike">
                <a:solidFill>
                  <a:srgbClr val="626e73"/>
                </a:solidFill>
                <a:latin typeface="Roboto Light"/>
              </a:rPr>
              <a:t>, </a:t>
            </a:r>
            <a:r>
              <a:rPr b="0" i="1" lang="pt-BR" sz="2000" spc="-1" strike="noStrike">
                <a:solidFill>
                  <a:srgbClr val="626e73"/>
                </a:solidFill>
                <a:latin typeface="Roboto Light"/>
              </a:rPr>
              <a:t>reach</a:t>
            </a:r>
            <a:r>
              <a:rPr b="0" lang="pt-BR" sz="2000" spc="-1" strike="noStrike">
                <a:solidFill>
                  <a:srgbClr val="626e73"/>
                </a:solidFill>
                <a:latin typeface="Roboto Light"/>
              </a:rPr>
              <a:t>, </a:t>
            </a:r>
            <a:r>
              <a:rPr b="0" i="1" lang="pt-BR" sz="2000" spc="-1" strike="noStrike">
                <a:solidFill>
                  <a:srgbClr val="626e73"/>
                </a:solidFill>
                <a:latin typeface="Roboto Light"/>
              </a:rPr>
              <a:t>authority</a:t>
            </a:r>
            <a:r>
              <a:rPr b="0" lang="pt-BR" sz="2000" spc="-1" strike="noStrike">
                <a:solidFill>
                  <a:srgbClr val="626e73"/>
                </a:solidFill>
                <a:latin typeface="Roboto Light"/>
              </a:rPr>
              <a:t>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ESPM - PGE BI - Gestão de banco de dados - Aula 1</Template>
  <TotalTime>12255</TotalTime>
  <Application>LibreOffice/6.4.6.2$Windows_X86_64 LibreOffice_project/0ce51a4fd21bff07a5c061082cc82c5ed232f115</Application>
  <Words>55</Words>
  <Paragraphs>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2017-09-17T16:49:42Z</dcterms:created>
  <dc:creator>Leite, Mauricio</dc:creator>
  <dc:description/>
  <dc:language>en-US</dc:language>
  <cp:lastModifiedBy/>
  <dcterms:modified xsi:type="dcterms:W3CDTF">2020-10-01T00:48:24Z</dcterms:modified>
  <cp:revision>111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